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sldIdLst>
    <p:sldId id="262" r:id="rId2"/>
    <p:sldId id="265" r:id="rId3"/>
    <p:sldId id="275" r:id="rId4"/>
    <p:sldId id="266" r:id="rId5"/>
    <p:sldId id="267" r:id="rId6"/>
    <p:sldId id="268" r:id="rId7"/>
    <p:sldId id="269" r:id="rId8"/>
    <p:sldId id="301" r:id="rId9"/>
    <p:sldId id="270" r:id="rId10"/>
    <p:sldId id="289" r:id="rId11"/>
    <p:sldId id="271" r:id="rId12"/>
    <p:sldId id="274" r:id="rId13"/>
    <p:sldId id="272" r:id="rId14"/>
    <p:sldId id="273" r:id="rId15"/>
    <p:sldId id="277" r:id="rId16"/>
    <p:sldId id="278" r:id="rId17"/>
    <p:sldId id="282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91" r:id="rId26"/>
    <p:sldId id="281" r:id="rId27"/>
    <p:sldId id="300" r:id="rId28"/>
    <p:sldId id="293" r:id="rId29"/>
    <p:sldId id="294" r:id="rId30"/>
    <p:sldId id="292" r:id="rId31"/>
    <p:sldId id="295" r:id="rId32"/>
    <p:sldId id="296" r:id="rId33"/>
    <p:sldId id="297" r:id="rId34"/>
    <p:sldId id="298" r:id="rId35"/>
    <p:sldId id="299" r:id="rId36"/>
  </p:sldIdLst>
  <p:sldSz cx="10160000" cy="5715000"/>
  <p:notesSz cx="9144000" cy="6858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64"/>
    <a:srgbClr val="18985D"/>
    <a:srgbClr val="E3AB1D"/>
    <a:srgbClr val="FFFFFF"/>
    <a:srgbClr val="F33F1B"/>
    <a:srgbClr val="FAAA23"/>
    <a:srgbClr val="12A45F"/>
    <a:srgbClr val="AFDD05"/>
    <a:srgbClr val="256FF3"/>
    <a:srgbClr val="16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70" autoAdjust="0"/>
    <p:restoredTop sz="95256" autoAdjust="0"/>
  </p:normalViewPr>
  <p:slideViewPr>
    <p:cSldViewPr snapToGrid="0">
      <p:cViewPr varScale="1">
        <p:scale>
          <a:sx n="84" d="100"/>
          <a:sy n="84" d="100"/>
        </p:scale>
        <p:origin x="82" y="422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D03AE-BEB7-48EB-B898-99CE0B834581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CC78F-547E-429D-A7FE-6311DED36A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59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37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263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68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09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75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437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100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3350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733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3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05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526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801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282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56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051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1CC78F-547E-429D-A7FE-6311DED36A6C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425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9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1CC78F-547E-429D-A7FE-6311DED36A6C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02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2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82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052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70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97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68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CC78F-547E-429D-A7FE-6311DED36A6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93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71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88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4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7B2E6E-3F74-476D-A0B6-22825273B2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22" y="0"/>
            <a:ext cx="1558636" cy="57150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B825092-911B-4827-8C3F-BC9C0B995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9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0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64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9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75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6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9442-3ABD-4D57-9491-F5553ECEE50A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4434-5C1F-4D60-9AD1-378501F98A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stackoverflow.com/questions/8358035/whats-the-difference-between-git-revert-checkout-and-reset#8358039" TargetMode="External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s://git-scm.com/docs/git-reset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dif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sho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gre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cs/git-rm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cs/git-clone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github.com/Asim-Tahir/GitLear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hyperlink" Target="https://git-scm.com/docs/git-confi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reba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docs/git-fetch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docs/git-pull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docs/git-push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Relationship Id="rId9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docs/git-stash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hyperlink" Target="https://www.gitignore.io/" TargetMode="External"/><Relationship Id="rId4" Type="http://schemas.openxmlformats.org/officeDocument/2006/relationships/image" Target="../media/image19.svg"/><Relationship Id="rId9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-scm.com/docs/git-pull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in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st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453BE639-1057-46C1-83B9-0DEADED61F3D}"/>
              </a:ext>
            </a:extLst>
          </p:cNvPr>
          <p:cNvGrpSpPr/>
          <p:nvPr/>
        </p:nvGrpSpPr>
        <p:grpSpPr>
          <a:xfrm>
            <a:off x="2290441" y="2387005"/>
            <a:ext cx="5976330" cy="1055671"/>
            <a:chOff x="2684451" y="2387005"/>
            <a:chExt cx="5976330" cy="105567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4E4BD84-C1E4-4179-9C5E-BAF49CDD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84451" y="2387005"/>
              <a:ext cx="2252390" cy="940999"/>
            </a:xfrm>
            <a:prstGeom prst="rect">
              <a:avLst/>
            </a:prstGeom>
          </p:spPr>
        </p:pic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108D6059-71DB-4B66-B56F-32C0A4BA3B20}"/>
                </a:ext>
              </a:extLst>
            </p:cNvPr>
            <p:cNvSpPr txBox="1"/>
            <p:nvPr/>
          </p:nvSpPr>
          <p:spPr>
            <a:xfrm>
              <a:off x="4892356" y="2519346"/>
              <a:ext cx="37684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tr-TR" sz="6600" b="1" dirty="0">
                  <a:solidFill>
                    <a:schemeClr val="bg1"/>
                  </a:solidFill>
                  <a:latin typeface="Adelle Rg" panose="02000503060000020004" pitchFamily="50" charset="0"/>
                </a:rPr>
                <a:t>‘e Devam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2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745836" y="109835"/>
            <a:ext cx="732572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revert(geri dönmek)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514272"/>
              <a:ext cx="318086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revert</a:t>
              </a:r>
              <a:r>
                <a:rPr lang="tr-TR" dirty="0">
                  <a:latin typeface="Adelle Rg" panose="02000503060000020004" pitchFamily="50" charset="0"/>
                </a:rPr>
                <a:t> komutu </a:t>
              </a:r>
              <a:r>
                <a:rPr lang="tr-TR" dirty="0">
                  <a:solidFill>
                    <a:srgbClr val="0070C0"/>
                  </a:solidFill>
                  <a:latin typeface="Adelle Rg" panose="02000503060000020004" pitchFamily="50" charset="0"/>
                </a:rPr>
                <a:t>aynı dalda</a:t>
              </a:r>
              <a:r>
                <a:rPr lang="tr-TR" dirty="0">
                  <a:latin typeface="Adelle Rg" panose="02000503060000020004" pitchFamily="50" charset="0"/>
                </a:rPr>
                <a:t> istediğimiz herhangi bir commit’e geri dönüş yapmamızı sağlar. Versiyonlamanın temeli bu komuttur.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F62437E5-7826-455A-8979-D992371CFA95}"/>
              </a:ext>
            </a:extLst>
          </p:cNvPr>
          <p:cNvGrpSpPr/>
          <p:nvPr/>
        </p:nvGrpSpPr>
        <p:grpSpPr>
          <a:xfrm>
            <a:off x="3330466" y="6181633"/>
            <a:ext cx="4973362" cy="5095708"/>
            <a:chOff x="3185351" y="127726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3EEEC9A-862B-4031-BCF4-55A8FEB3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2913A034-14C1-401A-9C46-EA95003277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910978"/>
              <a:ext cx="8170777" cy="143902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revert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revert [&lt;options&gt;] &lt;commit-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ish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&gt;...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revert &lt;subcommand&gt;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--quit                end revert or cherry-pick sequence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--continue            resume revert or cherry-pick sequence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--abort               cancel revert or cherry-pick sequence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-n, --no-commit       don't automatically commit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-e, --edit            edit the commit message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-s, --signoff         add Signed-off-by: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-m, --mainline &lt;parent-number&gt; select mainline parent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--rerere-autoupdate   update the index with reused conflict resolution if possible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--strategy &lt;strategy&gt;  merge strategy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-X, --strategy-option &lt;option&gt;  option for merge strategy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-S, --gpg-sign[=&lt;key-id&gt;]   GPG sign commit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revert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aa8140b3e375ca9616b6e91b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5bf1537186da72cd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[detached HEAD 516a9ce] Revert "some file deleted"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2 files changed, 3 insertions(+)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create mode 100644 .</a:t>
              </a:r>
              <a:r>
                <a:rPr lang="en-US" sz="105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test.py.un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~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create mode 100644 test.py~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1B015A6C-DC0A-47F0-9016-93537F40B0A1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7A535C8-34E3-4DED-AFE7-EE40161447F1}"/>
              </a:ext>
            </a:extLst>
          </p:cNvPr>
          <p:cNvCxnSpPr>
            <a:cxnSpLocks/>
          </p:cNvCxnSpPr>
          <p:nvPr/>
        </p:nvCxnSpPr>
        <p:spPr>
          <a:xfrm>
            <a:off x="4827615" y="9724350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hlinkClick r:id="rId7"/>
            <a:extLst>
              <a:ext uri="{FF2B5EF4-FFF2-40B4-BE49-F238E27FC236}">
                <a16:creationId xmlns:a16="http://schemas.microsoft.com/office/drawing/2014/main" id="{811EDE12-A326-46E5-88A1-83F81F905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94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45E-16 L 0 -0.9458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3.75E-6 -0.94528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965872" y="315575"/>
            <a:ext cx="679705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checkout(ayrılma)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466145"/>
              <a:ext cx="3180863" cy="2157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checkout</a:t>
              </a:r>
              <a:r>
                <a:rPr lang="tr-TR" dirty="0">
                  <a:latin typeface="Adelle Rg" panose="02000503060000020004" pitchFamily="50" charset="0"/>
                </a:rPr>
                <a:t> komutu istediğimiz herhangi bir commit’e geri dönüş yapmamızı sağlar. Revert ’den farkı ise bu komut dallar arasında da kullanılabilir.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F62437E5-7826-455A-8979-D992371CFA95}"/>
              </a:ext>
            </a:extLst>
          </p:cNvPr>
          <p:cNvGrpSpPr/>
          <p:nvPr/>
        </p:nvGrpSpPr>
        <p:grpSpPr>
          <a:xfrm>
            <a:off x="3330466" y="6181633"/>
            <a:ext cx="4973362" cy="5095708"/>
            <a:chOff x="3185351" y="127726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3EEEC9A-862B-4031-BCF4-55A8FEB3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2913A034-14C1-401A-9C46-EA95003277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5"/>
              <a:ext cx="8170777" cy="150346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checkout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checkout [&lt;options&gt;] &lt;branch&gt;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checkout [&lt;options&gt;] [&lt;branch&gt;] -- &lt;file&gt;...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-q, --quiet           suppress progress reporting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-b &lt;branch&gt;           create and checkout a new branch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-B &lt;branch&gt;           create/reset and checkout a branch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-l                    create reflog for new branch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--detach              detach HEAD at named commit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-t, --track           set upstream info for new branch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--orphan &lt;new-branch&gt;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new unparented branch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-2, --ours            checkout our version for unmerged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-3, --theirs          checkout their version for unmerged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-f, --force           force checkout (throw away local modifications)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-m, --merge           perform a 3-way merge with the new branch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</a:t>
              </a:r>
              <a:r>
                <a:rPr lang="tr-TR" sz="1100" dirty="0">
                  <a:solidFill>
                    <a:srgbClr val="FFC000"/>
                  </a:solidFill>
                  <a:latin typeface="Ubuntu Mono derivative Powerlin" panose="020B0509030602030204" pitchFamily="49" charset="0"/>
                </a:rPr>
                <a:t>. . .</a:t>
              </a: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checkout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35c1a4f1f3e197a5000119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627f95db9067d18ffa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Previous HEAD position was 3362b1b test file added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HEAD is now at 35c1a4f README file include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1B015A6C-DC0A-47F0-9016-93537F40B0A1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7A535C8-34E3-4DED-AFE7-EE40161447F1}"/>
              </a:ext>
            </a:extLst>
          </p:cNvPr>
          <p:cNvCxnSpPr>
            <a:cxnSpLocks/>
          </p:cNvCxnSpPr>
          <p:nvPr/>
        </p:nvCxnSpPr>
        <p:spPr>
          <a:xfrm>
            <a:off x="4933092" y="10390093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hlinkClick r:id="rId7"/>
            <a:extLst>
              <a:ext uri="{FF2B5EF4-FFF2-40B4-BE49-F238E27FC236}">
                <a16:creationId xmlns:a16="http://schemas.microsoft.com/office/drawing/2014/main" id="{DDF7EB77-FD27-4F7D-BA3D-AA98C4547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89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45E-16 L 0 -0.94583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0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1.25E-6 -0.94528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194619" y="71735"/>
            <a:ext cx="633955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reset(sıfırlamak)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reset </a:t>
              </a:r>
              <a:r>
                <a:rPr lang="tr-TR" dirty="0">
                  <a:latin typeface="Adelle Rg" panose="02000503060000020004" pitchFamily="50" charset="0"/>
                </a:rPr>
                <a:t>komutu mevcut HEAD’i(Şuan geçerli olan durumu gösteren belirteç) belirtilen duruma sıfırlama işlemi yapar.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CDD898F-A066-4C5B-9B23-8ED5A64315C6}"/>
              </a:ext>
            </a:extLst>
          </p:cNvPr>
          <p:cNvGrpSpPr/>
          <p:nvPr/>
        </p:nvGrpSpPr>
        <p:grpSpPr>
          <a:xfrm>
            <a:off x="1952419" y="6181633"/>
            <a:ext cx="4973362" cy="5095708"/>
            <a:chOff x="3185351" y="127726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42EEB7-0A7B-44CF-B982-060B714B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96523A83-26D3-4C2A-B9D9-550DBB9A7E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5"/>
              <a:ext cx="8170777" cy="133163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reset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reset [--mixed | --soft | --hard | --merge | --keep] [-q] [&lt;commit&gt;]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reset [-q] [&lt;tree-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ish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[--] &lt;paths&gt;...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EXPERIMENTAL: git reset [-q] [--stdin [-z]] [&lt;tree-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ish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reset --patch [&lt;tree-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ish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[--] [&lt;paths&gt;...]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-q, --quiet           be quiet, only report errors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--mixed               reset HEAD and index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--soft                reset only HEAD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--hard                reset HEAD, index and working tree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--merge               reset HEAD, index and working tree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--keep                reset HEAD but keep local changes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--recurse-submodules[=&lt;reset&gt;]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control recursive updating of submodules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-p, --patch           select hunks interactively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-N, --intent-to-add   record only the fact that removed paths will be added later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-z  EXPERIMENTAL: paths are separated with NUL character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--stdin  EXPERIMENTAL: read paths from &lt;stdin&gt;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reset c1a4f1f3e197a5000119627f95db9067d18ffa</a:t>
              </a: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A86A470B-8D6A-47E2-AEA2-7548FB5DDB4D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0B2BDDCB-299C-4591-8720-BEE45583F981}"/>
              </a:ext>
            </a:extLst>
          </p:cNvPr>
          <p:cNvCxnSpPr>
            <a:cxnSpLocks/>
          </p:cNvCxnSpPr>
          <p:nvPr/>
        </p:nvCxnSpPr>
        <p:spPr>
          <a:xfrm>
            <a:off x="4987605" y="10222453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E77FD5FE-0311-46AF-93FB-0C8389E6E1EF}"/>
              </a:ext>
            </a:extLst>
          </p:cNvPr>
          <p:cNvGrpSpPr/>
          <p:nvPr/>
        </p:nvGrpSpPr>
        <p:grpSpPr>
          <a:xfrm>
            <a:off x="0" y="6181633"/>
            <a:ext cx="2251242" cy="1214619"/>
            <a:chOff x="8141369" y="4428646"/>
            <a:chExt cx="2251242" cy="1214619"/>
          </a:xfrm>
        </p:grpSpPr>
        <p:pic>
          <p:nvPicPr>
            <p:cNvPr id="9" name="Grafik 8">
              <a:hlinkClick r:id="rId7"/>
              <a:extLst>
                <a:ext uri="{FF2B5EF4-FFF2-40B4-BE49-F238E27FC236}">
                  <a16:creationId xmlns:a16="http://schemas.microsoft.com/office/drawing/2014/main" id="{A45056CE-97CD-4010-A20E-E95B9E4E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7064" y="4428646"/>
              <a:ext cx="760574" cy="760574"/>
            </a:xfrm>
            <a:prstGeom prst="rect">
              <a:avLst/>
            </a:prstGeom>
            <a:effectLst>
              <a:outerShdw blurRad="63500" dist="254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AA64ED6-0570-4115-8E15-7436F33A7339}"/>
                </a:ext>
              </a:extLst>
            </p:cNvPr>
            <p:cNvSpPr txBox="1"/>
            <p:nvPr/>
          </p:nvSpPr>
          <p:spPr>
            <a:xfrm>
              <a:off x="8141369" y="5120045"/>
              <a:ext cx="2251242" cy="523220"/>
            </a:xfrm>
            <a:prstGeom prst="rect">
              <a:avLst/>
            </a:prstGeom>
            <a:noFill/>
            <a:ln w="6271" cap="flat">
              <a:noFill/>
              <a:prstDash val="solid"/>
              <a:miter/>
            </a:ln>
            <a:effectLst>
              <a:outerShdw blurRad="63500" dist="254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chemeClr val="bg1"/>
                  </a:solidFill>
                  <a:latin typeface="Adelle Rg" panose="02000503060000020004" pitchFamily="50" charset="0"/>
                </a:rPr>
                <a:t>Reset checkout ve revert arasındaki farklar</a:t>
              </a:r>
            </a:p>
          </p:txBody>
        </p:sp>
      </p:grpSp>
      <p:pic>
        <p:nvPicPr>
          <p:cNvPr id="26" name="Grafik 25">
            <a:hlinkClick r:id="rId10"/>
            <a:extLst>
              <a:ext uri="{FF2B5EF4-FFF2-40B4-BE49-F238E27FC236}">
                <a16:creationId xmlns:a16="http://schemas.microsoft.com/office/drawing/2014/main" id="{DA52B79D-8C22-43BD-A57D-C7460E45F2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14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045E-16 L 5E-6 -0.9458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2.5E-6 -0.9452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29203 -0.23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4" y="-11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3329864" y="315575"/>
            <a:ext cx="406906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diff(fark)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761565" y="2347985"/>
              <a:ext cx="3180863" cy="2157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diff</a:t>
              </a:r>
              <a:r>
                <a:rPr lang="tr-TR" dirty="0">
                  <a:latin typeface="Adelle Rg" panose="02000503060000020004" pitchFamily="50" charset="0"/>
                </a:rPr>
                <a:t>erence komutu iki commit arasındaki farkları  gösterir. Bu komutta commitleri hash kodlarıyla kullanırız. Commitlerin hash kodlarına </a:t>
              </a:r>
              <a:r>
                <a:rPr lang="tr-TR" dirty="0">
                  <a:solidFill>
                    <a:srgbClr val="256FF3"/>
                  </a:solidFill>
                  <a:latin typeface="Adelle Rg" panose="02000503060000020004" pitchFamily="50" charset="0"/>
                </a:rPr>
                <a:t>git log </a:t>
              </a:r>
              <a:r>
                <a:rPr lang="tr-TR" dirty="0">
                  <a:latin typeface="Adelle Rg" panose="02000503060000020004" pitchFamily="50" charset="0"/>
                </a:rPr>
                <a:t>komutu ile ulaşabiliriz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26A03FC6-946E-4E3A-9E46-7E6C7412AECB}"/>
              </a:ext>
            </a:extLst>
          </p:cNvPr>
          <p:cNvGrpSpPr/>
          <p:nvPr/>
        </p:nvGrpSpPr>
        <p:grpSpPr>
          <a:xfrm>
            <a:off x="2705626" y="6181633"/>
            <a:ext cx="4973362" cy="5095708"/>
            <a:chOff x="3185351" y="127726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BD83E3E-F546-49B2-9CC5-61CF722F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3BE19929-5B2F-4279-82BE-67D5A28FCB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3070506"/>
              <a:ext cx="8170777" cy="138533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2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diff </a:t>
              </a:r>
              <a:r>
                <a:rPr lang="tr-TR" sz="12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diff [&lt;options&gt;] [&lt;commit&gt;] [--] [&lt;path&gt;…​]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diff [&lt;options&gt;] --cached [&lt;commit&gt;] [--] [&lt;path&gt;…​]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diff [&lt;options&gt;] &lt;commit&gt; &lt;commit&gt; [--] [&lt;path&gt;…​]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diff [&lt;options&gt;] &lt;blob&gt; &lt;blob&gt;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diff [&lt;options&gt;] --no-index [--] &lt;path&gt; &lt;path&gt;</a:t>
              </a:r>
              <a:endParaRPr lang="tr-TR" sz="12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2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2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diff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&lt;hash1&gt; &lt;hash2&gt;</a:t>
              </a:r>
              <a:endParaRPr lang="en-US" sz="120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diff --git a/.test.py.un~ b/.test.py.un~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deleted file mode 100644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index 43c321c..0000000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Binary files a/.test.py.un~ and /dev/null differ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diff --git a/test.py~ b/test.py~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deleted file mode 100644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index 4eac2b3..0000000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--- a/test.py~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+++ /dev/null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@@ -1,3 +0,0 @@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FAAA23"/>
                  </a:solidFill>
                  <a:latin typeface="Ubuntu Mono derivative Powerlin" panose="020B0509030602030204" pitchFamily="49" charset="0"/>
                </a:rPr>
                <a:t>-from random import randint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FAAA23"/>
                  </a:solidFill>
                  <a:latin typeface="Ubuntu Mono derivative Powerlin" panose="020B0509030602030204" pitchFamily="49" charset="0"/>
                </a:rPr>
                <a:t>-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FAAA23"/>
                  </a:solidFill>
                  <a:latin typeface="Ubuntu Mono derivative Powerlin" panose="020B0509030602030204" pitchFamily="49" charset="0"/>
                </a:rPr>
                <a:t>-print("Uretilmis Sayi: ",randint(0.100))</a:t>
              </a:r>
              <a:endParaRPr lang="en-US" sz="1200" dirty="0">
                <a:solidFill>
                  <a:srgbClr val="FAAA23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FB17E623-2762-49B3-9B84-7AF2A2718DF7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pic>
        <p:nvPicPr>
          <p:cNvPr id="18" name="Grafik 17">
            <a:hlinkClick r:id="rId7"/>
            <a:extLst>
              <a:ext uri="{FF2B5EF4-FFF2-40B4-BE49-F238E27FC236}">
                <a16:creationId xmlns:a16="http://schemas.microsoft.com/office/drawing/2014/main" id="{86013544-01B0-4742-A42E-605F216FD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6934454" y="8062892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1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045E-16 L 2.5E-6 -0.9458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9441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771059" y="33635"/>
            <a:ext cx="518667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show(göster)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755705"/>
              <a:ext cx="3180863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show</a:t>
              </a:r>
              <a:r>
                <a:rPr lang="tr-TR" dirty="0">
                  <a:latin typeface="Adelle Rg" panose="02000503060000020004" pitchFamily="50" charset="0"/>
                </a:rPr>
                <a:t> komutu iki yapı(örn. </a:t>
              </a:r>
              <a:r>
                <a:rPr lang="en-US" dirty="0">
                  <a:latin typeface="Adelle Rg" panose="02000503060000020004" pitchFamily="50" charset="0"/>
                </a:rPr>
                <a:t>blobs, trees, tags and commit</a:t>
              </a:r>
              <a:r>
                <a:rPr lang="tr-TR" dirty="0">
                  <a:latin typeface="Adelle Rg" panose="02000503060000020004" pitchFamily="50" charset="0"/>
                </a:rPr>
                <a:t>s) arasındaki farkları gösterir. </a:t>
              </a: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C369BC0F-783A-4590-BA8A-05F07A4E8532}"/>
              </a:ext>
            </a:extLst>
          </p:cNvPr>
          <p:cNvGrpSpPr/>
          <p:nvPr/>
        </p:nvGrpSpPr>
        <p:grpSpPr>
          <a:xfrm>
            <a:off x="3330466" y="6105433"/>
            <a:ext cx="4973362" cy="5095708"/>
            <a:chOff x="3185351" y="1277260"/>
            <a:chExt cx="8841531" cy="17780075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CD333EDD-A3BD-4EAF-BF59-47740F772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C7F1D739-1E61-428B-8924-56BA089181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3070506"/>
              <a:ext cx="8170777" cy="138533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2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show </a:t>
              </a:r>
              <a:r>
                <a:rPr lang="tr-TR" sz="12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show [&lt;options&gt;] [&lt;object&gt;…​]</a:t>
              </a:r>
            </a:p>
            <a:p>
              <a:pPr>
                <a:spcBef>
                  <a:spcPts val="35"/>
                </a:spcBef>
              </a:pPr>
              <a:endParaRPr lang="tr-TR" sz="12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2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show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commit dab95870b1d9c2fc4357bdc416ed905e9f5060bd (HEAD)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Author: 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UserName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&lt;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yourmail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@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mail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.com&gt;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Date:   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Sat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May 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24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11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:</a:t>
              </a:r>
              <a:r>
                <a:rPr lang="tr-TR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15</a:t>
              </a: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:11 2019 +0300</a:t>
              </a:r>
            </a:p>
            <a:p>
              <a:pPr>
                <a:spcBef>
                  <a:spcPts val="35"/>
                </a:spcBef>
              </a:pPr>
              <a:endParaRPr lang="en-US" sz="12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Revert "README file include"</a:t>
              </a:r>
            </a:p>
            <a:p>
              <a:pPr>
                <a:spcBef>
                  <a:spcPts val="35"/>
                </a:spcBef>
              </a:pPr>
              <a:endParaRPr lang="en-US" sz="12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This reverts commit 35c1a4f1f3e197a5000119627f95db9067d18ffa.</a:t>
              </a:r>
            </a:p>
            <a:p>
              <a:pPr>
                <a:spcBef>
                  <a:spcPts val="35"/>
                </a:spcBef>
              </a:pPr>
              <a:endParaRPr lang="en-US" sz="1200" dirty="0">
                <a:solidFill>
                  <a:srgbClr val="0567F6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diff --git a/README.md b/README.md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deleted file mode 100644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index a58adb7..0000000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--- a/README.md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B0F0"/>
                  </a:solidFill>
                  <a:latin typeface="Ubuntu Mono derivative Powerlin" panose="020B0509030602030204" pitchFamily="49" charset="0"/>
                </a:rPr>
                <a:t>+++ /dev/null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@@ -1,2 +0,0 @@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FAAA23"/>
                  </a:solidFill>
                  <a:latin typeface="Ubuntu Mono derivative Powerlin" panose="020B0509030602030204" pitchFamily="49" charset="0"/>
                </a:rPr>
                <a:t>-# GitLearn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FAAA23"/>
                  </a:solidFill>
                  <a:latin typeface="Ubuntu Mono derivative Powerlin" panose="020B0509030602030204" pitchFamily="49" charset="0"/>
                </a:rPr>
                <a:t>-We learning Git</a:t>
              </a:r>
              <a:endParaRPr lang="en-US" sz="1200" dirty="0">
                <a:solidFill>
                  <a:srgbClr val="FAAA23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339B8FF-8291-499F-A711-B37F29D7ACF8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pic>
        <p:nvPicPr>
          <p:cNvPr id="21" name="Grafik 20">
            <a:hlinkClick r:id="rId7"/>
            <a:extLst>
              <a:ext uri="{FF2B5EF4-FFF2-40B4-BE49-F238E27FC236}">
                <a16:creationId xmlns:a16="http://schemas.microsoft.com/office/drawing/2014/main" id="{DE42B3D6-12CE-4DE5-A83A-C3D00CD7F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B1B3D8C-1FA2-4196-9F7F-87FA0503E610}"/>
              </a:ext>
            </a:extLst>
          </p:cNvPr>
          <p:cNvCxnSpPr>
            <a:cxnSpLocks/>
          </p:cNvCxnSpPr>
          <p:nvPr/>
        </p:nvCxnSpPr>
        <p:spPr>
          <a:xfrm>
            <a:off x="6347714" y="7255172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1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94584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0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3.75E-6 -0.9441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6213729" y="7145952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897376" y="-9738"/>
            <a:ext cx="493404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grep(arama)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78405" y="2812805"/>
              <a:ext cx="3180863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sz="2000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grep </a:t>
              </a:r>
              <a:r>
                <a:rPr lang="tr-TR" sz="2000" dirty="0">
                  <a:latin typeface="Adelle Rg" panose="02000503060000020004" pitchFamily="50" charset="0"/>
                </a:rPr>
                <a:t>komutu mevcut dizinde arama yapmamızı sağlar.</a:t>
              </a:r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456AED25-2C7D-4B2D-A1FD-8E1EFF615ED2}"/>
              </a:ext>
            </a:extLst>
          </p:cNvPr>
          <p:cNvGrpSpPr/>
          <p:nvPr/>
        </p:nvGrpSpPr>
        <p:grpSpPr>
          <a:xfrm>
            <a:off x="3147311" y="6040118"/>
            <a:ext cx="5103625" cy="5130216"/>
            <a:chOff x="1241045" y="5715000"/>
            <a:chExt cx="4833594" cy="4763210"/>
          </a:xfrm>
        </p:grpSpPr>
        <p:grpSp>
          <p:nvGrpSpPr>
            <p:cNvPr id="11" name="Grup 10">
              <a:extLst>
                <a:ext uri="{FF2B5EF4-FFF2-40B4-BE49-F238E27FC236}">
                  <a16:creationId xmlns:a16="http://schemas.microsoft.com/office/drawing/2014/main" id="{2435C08D-6CD2-4102-AD9B-7E187185B287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8"/>
              <a:chExt cx="8593055" cy="16619910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A3A802A4-08CF-405E-BA65-9B7B2CA77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8"/>
                <a:ext cx="8593055" cy="16619910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5AEF2B62-6C4D-4E2E-BC86-CA674F47182B}"/>
                  </a:ext>
                </a:extLst>
              </p:cNvPr>
              <p:cNvSpPr txBox="1"/>
              <p:nvPr/>
            </p:nvSpPr>
            <p:spPr>
              <a:xfrm>
                <a:off x="2039620" y="388869"/>
                <a:ext cx="3303468" cy="805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D6D60A67-6272-4BC9-A70B-B548C3E40553}"/>
                </a:ext>
              </a:extLst>
            </p:cNvPr>
            <p:cNvSpPr txBox="1"/>
            <p:nvPr/>
          </p:nvSpPr>
          <p:spPr>
            <a:xfrm>
              <a:off x="1433325" y="6173896"/>
              <a:ext cx="4517018" cy="40472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grep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grep [-a | --text] [-I] [--textconv] [-i | --ignore-case] [-w | --word-regexp]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[-v | --invert-match] [-h|-H]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full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-name]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[-E | --extended-regexp] [-G | --basic-regexp]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[-P | --perl-regexp]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[-F | --fixed-strings] [-n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line-number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column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[-l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files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-with-matches] [-L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files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without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-match]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[(-O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open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files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-in-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pager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) [&lt;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pager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[-z | --null]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 -o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only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-matching ] [-c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count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[--all-match] [-q | --quiet]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max-depth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depth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[--[no-]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recursive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color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[=&lt;when&gt;]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color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[--break]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heading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[-p | --show-function]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[-A &lt;post-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context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[-B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pre-context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[-C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context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[-W | --function-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context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threads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num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[-f &lt;file&gt;] [-e]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pattern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[--and|--or|--not|(|)|-e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pattern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&gt;…​]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recurse-submodules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parent-basename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basename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 [--[no-]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exclude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-standard]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cached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index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untracked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|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tree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&gt;…​]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[--] [&lt;pathspec&gt;…​]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grep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endParaRPr lang="en-US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</p:grp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878E458-07AD-4CAA-B8D3-CD493544AB08}"/>
              </a:ext>
            </a:extLst>
          </p:cNvPr>
          <p:cNvCxnSpPr>
            <a:cxnSpLocks/>
          </p:cNvCxnSpPr>
          <p:nvPr/>
        </p:nvCxnSpPr>
        <p:spPr>
          <a:xfrm>
            <a:off x="5946733" y="10650511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hlinkClick r:id="rId7"/>
            <a:extLst>
              <a:ext uri="{FF2B5EF4-FFF2-40B4-BE49-F238E27FC236}">
                <a16:creationId xmlns:a16="http://schemas.microsoft.com/office/drawing/2014/main" id="{FA3D1B0A-A5DE-4BC8-B216-42E29643C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32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-0.924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187 -0.9258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-46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3198421" y="315575"/>
            <a:ext cx="433195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rm(kaldır)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78405" y="2822965"/>
              <a:ext cx="3180863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sz="2000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r</a:t>
              </a:r>
              <a:r>
                <a:rPr lang="tr-TR" sz="2000" dirty="0">
                  <a:latin typeface="Adelle Rg" panose="02000503060000020004" pitchFamily="50" charset="0"/>
                </a:rPr>
                <a:t>e</a:t>
              </a:r>
              <a:r>
                <a:rPr lang="tr-TR" sz="2000" dirty="0">
                  <a:solidFill>
                    <a:srgbClr val="7030A0"/>
                  </a:solidFill>
                  <a:latin typeface="Adelle Rg" panose="02000503060000020004" pitchFamily="50" charset="0"/>
                </a:rPr>
                <a:t>m</a:t>
              </a:r>
              <a:r>
                <a:rPr lang="tr-TR" sz="2000" dirty="0">
                  <a:latin typeface="Adelle Rg" panose="02000503060000020004" pitchFamily="50" charset="0"/>
                </a:rPr>
                <a:t>ove</a:t>
              </a:r>
              <a:r>
                <a:rPr lang="tr-TR" sz="2000" dirty="0">
                  <a:solidFill>
                    <a:srgbClr val="7030A0"/>
                  </a:solidFill>
                  <a:latin typeface="Adelle Rg" panose="02000503060000020004" pitchFamily="50" charset="0"/>
                </a:rPr>
                <a:t> </a:t>
              </a:r>
              <a:r>
                <a:rPr lang="tr-TR" sz="2000" dirty="0">
                  <a:latin typeface="Adelle Rg" panose="02000503060000020004" pitchFamily="50" charset="0"/>
                </a:rPr>
                <a:t>komutu mevcut dizinde dosya kaldırmamızı sağlar.</a:t>
              </a: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C330871B-992B-404F-B2D9-1FE26290683F}"/>
              </a:ext>
            </a:extLst>
          </p:cNvPr>
          <p:cNvGrpSpPr/>
          <p:nvPr/>
        </p:nvGrpSpPr>
        <p:grpSpPr>
          <a:xfrm>
            <a:off x="2438605" y="5928623"/>
            <a:ext cx="4746113" cy="2715239"/>
            <a:chOff x="3566365" y="5919286"/>
            <a:chExt cx="4746113" cy="2715239"/>
          </a:xfrm>
        </p:grpSpPr>
        <p:grpSp>
          <p:nvGrpSpPr>
            <p:cNvPr id="10" name="Grafik 17">
              <a:extLst>
                <a:ext uri="{FF2B5EF4-FFF2-40B4-BE49-F238E27FC236}">
                  <a16:creationId xmlns:a16="http://schemas.microsoft.com/office/drawing/2014/main" id="{2ED25782-3EE4-4CF3-908F-25DD2B92F455}"/>
                </a:ext>
              </a:extLst>
            </p:cNvPr>
            <p:cNvGrpSpPr/>
            <p:nvPr/>
          </p:nvGrpSpPr>
          <p:grpSpPr>
            <a:xfrm>
              <a:off x="3566365" y="5919286"/>
              <a:ext cx="4746113" cy="2715239"/>
              <a:chOff x="3566365" y="5919286"/>
              <a:chExt cx="4746113" cy="2715239"/>
            </a:xfr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grpSpPr>
          <p:sp>
            <p:nvSpPr>
              <p:cNvPr id="21" name="Serbest Form: Şekil 20">
                <a:extLst>
                  <a:ext uri="{FF2B5EF4-FFF2-40B4-BE49-F238E27FC236}">
                    <a16:creationId xmlns:a16="http://schemas.microsoft.com/office/drawing/2014/main" id="{18A08D57-B392-4934-AA9B-1C877F4B03CD}"/>
                  </a:ext>
                </a:extLst>
              </p:cNvPr>
              <p:cNvSpPr/>
              <p:nvPr/>
            </p:nvSpPr>
            <p:spPr>
              <a:xfrm>
                <a:off x="3648403" y="6197426"/>
                <a:ext cx="4578321" cy="2437099"/>
              </a:xfrm>
              <a:custGeom>
                <a:avLst/>
                <a:gdLst>
                  <a:gd name="connsiteX0" fmla="*/ 4499159 w 4578321"/>
                  <a:gd name="connsiteY0" fmla="*/ 2438536 h 2437099"/>
                  <a:gd name="connsiteX1" fmla="*/ 82638 w 4578321"/>
                  <a:gd name="connsiteY1" fmla="*/ 2438536 h 2437099"/>
                  <a:gd name="connsiteX2" fmla="*/ 0 w 4578321"/>
                  <a:gd name="connsiteY2" fmla="*/ 2359273 h 2437099"/>
                  <a:gd name="connsiteX3" fmla="*/ 0 w 4578321"/>
                  <a:gd name="connsiteY3" fmla="*/ 0 h 2437099"/>
                  <a:gd name="connsiteX4" fmla="*/ 4581797 w 4578321"/>
                  <a:gd name="connsiteY4" fmla="*/ 0 h 2437099"/>
                  <a:gd name="connsiteX5" fmla="*/ 4581797 w 4578321"/>
                  <a:gd name="connsiteY5" fmla="*/ 2359273 h 2437099"/>
                  <a:gd name="connsiteX6" fmla="*/ 4499159 w 4578321"/>
                  <a:gd name="connsiteY6" fmla="*/ 2438536 h 243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8321" h="2437099">
                    <a:moveTo>
                      <a:pt x="4499159" y="2438536"/>
                    </a:moveTo>
                    <a:lnTo>
                      <a:pt x="82638" y="2438536"/>
                    </a:lnTo>
                    <a:cubicBezTo>
                      <a:pt x="37012" y="2438502"/>
                      <a:pt x="33" y="2403037"/>
                      <a:pt x="0" y="2359273"/>
                    </a:cubicBezTo>
                    <a:lnTo>
                      <a:pt x="0" y="0"/>
                    </a:lnTo>
                    <a:lnTo>
                      <a:pt x="4581797" y="0"/>
                    </a:lnTo>
                    <a:lnTo>
                      <a:pt x="4581797" y="2359273"/>
                    </a:lnTo>
                    <a:cubicBezTo>
                      <a:pt x="4581767" y="2403037"/>
                      <a:pt x="4544787" y="2438502"/>
                      <a:pt x="4499159" y="2438536"/>
                    </a:cubicBezTo>
                    <a:close/>
                  </a:path>
                </a:pathLst>
              </a:custGeom>
              <a:solidFill>
                <a:srgbClr val="353B46"/>
              </a:solidFill>
              <a:ln w="59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pic>
            <p:nvPicPr>
              <p:cNvPr id="22" name="Resim 21">
                <a:extLst>
                  <a:ext uri="{FF2B5EF4-FFF2-40B4-BE49-F238E27FC236}">
                    <a16:creationId xmlns:a16="http://schemas.microsoft.com/office/drawing/2014/main" id="{60684CF2-5581-4A46-B5E6-582DE714F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6365" y="5919286"/>
                <a:ext cx="4746113" cy="356368"/>
              </a:xfrm>
              <a:custGeom>
                <a:avLst/>
                <a:gdLst>
                  <a:gd name="connsiteX0" fmla="*/ 0 w 4746113"/>
                  <a:gd name="connsiteY0" fmla="*/ 0 h 356368"/>
                  <a:gd name="connsiteX1" fmla="*/ 4746113 w 4746113"/>
                  <a:gd name="connsiteY1" fmla="*/ 0 h 356368"/>
                  <a:gd name="connsiteX2" fmla="*/ 4746113 w 4746113"/>
                  <a:gd name="connsiteY2" fmla="*/ 356368 h 356368"/>
                  <a:gd name="connsiteX3" fmla="*/ 0 w 4746113"/>
                  <a:gd name="connsiteY3" fmla="*/ 356368 h 356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6113" h="356368">
                    <a:moveTo>
                      <a:pt x="0" y="0"/>
                    </a:moveTo>
                    <a:lnTo>
                      <a:pt x="4746113" y="0"/>
                    </a:lnTo>
                    <a:lnTo>
                      <a:pt x="4746113" y="356368"/>
                    </a:lnTo>
                    <a:lnTo>
                      <a:pt x="0" y="35636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3" name="Serbest Form: Şekil 22">
                <a:extLst>
                  <a:ext uri="{FF2B5EF4-FFF2-40B4-BE49-F238E27FC236}">
                    <a16:creationId xmlns:a16="http://schemas.microsoft.com/office/drawing/2014/main" id="{3F2556B9-9282-40B2-849F-07E1125816DE}"/>
                  </a:ext>
                </a:extLst>
              </p:cNvPr>
              <p:cNvSpPr/>
              <p:nvPr/>
            </p:nvSpPr>
            <p:spPr>
              <a:xfrm>
                <a:off x="3621976" y="5975558"/>
                <a:ext cx="4632254" cy="241411"/>
              </a:xfrm>
              <a:custGeom>
                <a:avLst/>
                <a:gdLst>
                  <a:gd name="connsiteX0" fmla="*/ 4607565 w 4632254"/>
                  <a:gd name="connsiteY0" fmla="*/ 246986 h 241410"/>
                  <a:gd name="connsiteX1" fmla="*/ 27326 w 4632254"/>
                  <a:gd name="connsiteY1" fmla="*/ 246986 h 241410"/>
                  <a:gd name="connsiteX2" fmla="*/ 0 w 4632254"/>
                  <a:gd name="connsiteY2" fmla="*/ 220718 h 241410"/>
                  <a:gd name="connsiteX3" fmla="*/ 0 w 4632254"/>
                  <a:gd name="connsiteY3" fmla="*/ 75240 h 241410"/>
                  <a:gd name="connsiteX4" fmla="*/ 78443 w 4632254"/>
                  <a:gd name="connsiteY4" fmla="*/ 0 h 241410"/>
                  <a:gd name="connsiteX5" fmla="*/ 4556449 w 4632254"/>
                  <a:gd name="connsiteY5" fmla="*/ 0 h 241410"/>
                  <a:gd name="connsiteX6" fmla="*/ 4634891 w 4632254"/>
                  <a:gd name="connsiteY6" fmla="*/ 75240 h 241410"/>
                  <a:gd name="connsiteX7" fmla="*/ 4634891 w 4632254"/>
                  <a:gd name="connsiteY7" fmla="*/ 220718 h 241410"/>
                  <a:gd name="connsiteX8" fmla="*/ 4607565 w 4632254"/>
                  <a:gd name="connsiteY8" fmla="*/ 246986 h 24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2254" h="241410">
                    <a:moveTo>
                      <a:pt x="4607565" y="246986"/>
                    </a:moveTo>
                    <a:lnTo>
                      <a:pt x="27326" y="246986"/>
                    </a:lnTo>
                    <a:cubicBezTo>
                      <a:pt x="12225" y="246955"/>
                      <a:pt x="0" y="235203"/>
                      <a:pt x="0" y="220718"/>
                    </a:cubicBezTo>
                    <a:lnTo>
                      <a:pt x="0" y="75240"/>
                    </a:lnTo>
                    <a:cubicBezTo>
                      <a:pt x="0" y="33686"/>
                      <a:pt x="35120" y="0"/>
                      <a:pt x="78443" y="0"/>
                    </a:cubicBezTo>
                    <a:lnTo>
                      <a:pt x="4556449" y="0"/>
                    </a:lnTo>
                    <a:cubicBezTo>
                      <a:pt x="4599769" y="0"/>
                      <a:pt x="4634891" y="33686"/>
                      <a:pt x="4634891" y="75240"/>
                    </a:cubicBezTo>
                    <a:lnTo>
                      <a:pt x="4634891" y="220718"/>
                    </a:lnTo>
                    <a:cubicBezTo>
                      <a:pt x="4634891" y="235203"/>
                      <a:pt x="4622666" y="246955"/>
                      <a:pt x="4607565" y="246986"/>
                    </a:cubicBezTo>
                    <a:close/>
                  </a:path>
                </a:pathLst>
              </a:custGeom>
              <a:solidFill>
                <a:srgbClr val="E2E2E2"/>
              </a:solidFill>
              <a:ln w="59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4" name="Serbest Form: Şekil 23">
                <a:extLst>
                  <a:ext uri="{FF2B5EF4-FFF2-40B4-BE49-F238E27FC236}">
                    <a16:creationId xmlns:a16="http://schemas.microsoft.com/office/drawing/2014/main" id="{1933E8A7-8942-4982-B2E9-FA61840607C4}"/>
                  </a:ext>
                </a:extLst>
              </p:cNvPr>
              <p:cNvSpPr/>
              <p:nvPr/>
            </p:nvSpPr>
            <p:spPr>
              <a:xfrm>
                <a:off x="3711625" y="6049820"/>
                <a:ext cx="101874" cy="97714"/>
              </a:xfrm>
              <a:custGeom>
                <a:avLst/>
                <a:gdLst>
                  <a:gd name="connsiteX0" fmla="*/ 102593 w 101873"/>
                  <a:gd name="connsiteY0" fmla="*/ 49202 h 97713"/>
                  <a:gd name="connsiteX1" fmla="*/ 51296 w 101873"/>
                  <a:gd name="connsiteY1" fmla="*/ 98404 h 97713"/>
                  <a:gd name="connsiteX2" fmla="*/ 0 w 101873"/>
                  <a:gd name="connsiteY2" fmla="*/ 49202 h 97713"/>
                  <a:gd name="connsiteX3" fmla="*/ 51296 w 101873"/>
                  <a:gd name="connsiteY3" fmla="*/ 0 h 97713"/>
                  <a:gd name="connsiteX4" fmla="*/ 102593 w 101873"/>
                  <a:gd name="connsiteY4" fmla="*/ 49202 h 9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73" h="97713">
                    <a:moveTo>
                      <a:pt x="102593" y="49202"/>
                    </a:moveTo>
                    <a:cubicBezTo>
                      <a:pt x="102593" y="76375"/>
                      <a:pt x="79627" y="98404"/>
                      <a:pt x="51296" y="98404"/>
                    </a:cubicBezTo>
                    <a:cubicBezTo>
                      <a:pt x="22966" y="98404"/>
                      <a:pt x="0" y="76375"/>
                      <a:pt x="0" y="49202"/>
                    </a:cubicBezTo>
                    <a:cubicBezTo>
                      <a:pt x="0" y="22028"/>
                      <a:pt x="22966" y="0"/>
                      <a:pt x="51296" y="0"/>
                    </a:cubicBezTo>
                    <a:cubicBezTo>
                      <a:pt x="79627" y="0"/>
                      <a:pt x="102593" y="22028"/>
                      <a:pt x="102593" y="49202"/>
                    </a:cubicBezTo>
                    <a:close/>
                  </a:path>
                </a:pathLst>
              </a:custGeom>
              <a:solidFill>
                <a:srgbClr val="EF534A"/>
              </a:solidFill>
              <a:ln w="59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5" name="Serbest Form: Şekil 24">
                <a:extLst>
                  <a:ext uri="{FF2B5EF4-FFF2-40B4-BE49-F238E27FC236}">
                    <a16:creationId xmlns:a16="http://schemas.microsoft.com/office/drawing/2014/main" id="{DC1556C9-83D3-4476-AE66-F66427C9A372}"/>
                  </a:ext>
                </a:extLst>
              </p:cNvPr>
              <p:cNvSpPr/>
              <p:nvPr/>
            </p:nvSpPr>
            <p:spPr>
              <a:xfrm>
                <a:off x="3868211" y="6049820"/>
                <a:ext cx="101874" cy="97714"/>
              </a:xfrm>
              <a:custGeom>
                <a:avLst/>
                <a:gdLst>
                  <a:gd name="connsiteX0" fmla="*/ 102593 w 101873"/>
                  <a:gd name="connsiteY0" fmla="*/ 49202 h 97713"/>
                  <a:gd name="connsiteX1" fmla="*/ 51296 w 101873"/>
                  <a:gd name="connsiteY1" fmla="*/ 98404 h 97713"/>
                  <a:gd name="connsiteX2" fmla="*/ 0 w 101873"/>
                  <a:gd name="connsiteY2" fmla="*/ 49202 h 97713"/>
                  <a:gd name="connsiteX3" fmla="*/ 51296 w 101873"/>
                  <a:gd name="connsiteY3" fmla="*/ 0 h 97713"/>
                  <a:gd name="connsiteX4" fmla="*/ 102593 w 101873"/>
                  <a:gd name="connsiteY4" fmla="*/ 49202 h 9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73" h="97713">
                    <a:moveTo>
                      <a:pt x="102593" y="49202"/>
                    </a:moveTo>
                    <a:cubicBezTo>
                      <a:pt x="102593" y="76375"/>
                      <a:pt x="79627" y="98404"/>
                      <a:pt x="51296" y="98404"/>
                    </a:cubicBezTo>
                    <a:cubicBezTo>
                      <a:pt x="22966" y="98404"/>
                      <a:pt x="0" y="76375"/>
                      <a:pt x="0" y="49202"/>
                    </a:cubicBezTo>
                    <a:cubicBezTo>
                      <a:pt x="0" y="22028"/>
                      <a:pt x="22966" y="0"/>
                      <a:pt x="51296" y="0"/>
                    </a:cubicBezTo>
                    <a:cubicBezTo>
                      <a:pt x="79627" y="0"/>
                      <a:pt x="102593" y="22028"/>
                      <a:pt x="102593" y="49202"/>
                    </a:cubicBezTo>
                    <a:close/>
                  </a:path>
                </a:pathLst>
              </a:custGeom>
              <a:solidFill>
                <a:srgbClr val="EDC04A"/>
              </a:solidFill>
              <a:ln w="59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  <p:sp>
            <p:nvSpPr>
              <p:cNvPr id="26" name="Serbest Form: Şekil 25">
                <a:extLst>
                  <a:ext uri="{FF2B5EF4-FFF2-40B4-BE49-F238E27FC236}">
                    <a16:creationId xmlns:a16="http://schemas.microsoft.com/office/drawing/2014/main" id="{9690D449-98AE-4B8B-9912-D60E408F9667}"/>
                  </a:ext>
                </a:extLst>
              </p:cNvPr>
              <p:cNvSpPr/>
              <p:nvPr/>
            </p:nvSpPr>
            <p:spPr>
              <a:xfrm>
                <a:off x="4024796" y="6049820"/>
                <a:ext cx="101874" cy="97714"/>
              </a:xfrm>
              <a:custGeom>
                <a:avLst/>
                <a:gdLst>
                  <a:gd name="connsiteX0" fmla="*/ 102593 w 101873"/>
                  <a:gd name="connsiteY0" fmla="*/ 49202 h 97713"/>
                  <a:gd name="connsiteX1" fmla="*/ 51296 w 101873"/>
                  <a:gd name="connsiteY1" fmla="*/ 98404 h 97713"/>
                  <a:gd name="connsiteX2" fmla="*/ 0 w 101873"/>
                  <a:gd name="connsiteY2" fmla="*/ 49202 h 97713"/>
                  <a:gd name="connsiteX3" fmla="*/ 51296 w 101873"/>
                  <a:gd name="connsiteY3" fmla="*/ 0 h 97713"/>
                  <a:gd name="connsiteX4" fmla="*/ 102593 w 101873"/>
                  <a:gd name="connsiteY4" fmla="*/ 49202 h 9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73" h="97713">
                    <a:moveTo>
                      <a:pt x="102593" y="49202"/>
                    </a:moveTo>
                    <a:cubicBezTo>
                      <a:pt x="102593" y="76375"/>
                      <a:pt x="79627" y="98404"/>
                      <a:pt x="51296" y="98404"/>
                    </a:cubicBezTo>
                    <a:cubicBezTo>
                      <a:pt x="22966" y="98404"/>
                      <a:pt x="0" y="76375"/>
                      <a:pt x="0" y="49202"/>
                    </a:cubicBezTo>
                    <a:cubicBezTo>
                      <a:pt x="0" y="22028"/>
                      <a:pt x="22966" y="0"/>
                      <a:pt x="51296" y="0"/>
                    </a:cubicBezTo>
                    <a:cubicBezTo>
                      <a:pt x="79627" y="0"/>
                      <a:pt x="102593" y="22028"/>
                      <a:pt x="102593" y="49202"/>
                    </a:cubicBezTo>
                    <a:close/>
                  </a:path>
                </a:pathLst>
              </a:custGeom>
              <a:solidFill>
                <a:srgbClr val="97D272"/>
              </a:solidFill>
              <a:ln w="59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r-TR"/>
              </a:p>
            </p:txBody>
          </p:sp>
        </p:grp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D47F97B4-8CAF-43BC-AFE5-632A0301B33E}"/>
                </a:ext>
              </a:extLst>
            </p:cNvPr>
            <p:cNvSpPr txBox="1"/>
            <p:nvPr/>
          </p:nvSpPr>
          <p:spPr>
            <a:xfrm>
              <a:off x="4894904" y="5986439"/>
              <a:ext cx="18582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3C56B60C-5D59-4139-8F4D-F2D7C9A76D3F}"/>
                </a:ext>
              </a:extLst>
            </p:cNvPr>
            <p:cNvSpPr txBox="1"/>
            <p:nvPr/>
          </p:nvSpPr>
          <p:spPr>
            <a:xfrm>
              <a:off x="3649037" y="6266422"/>
              <a:ext cx="4577687" cy="23083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2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rm -help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rm [&lt;options&gt;] [--] &lt;file&gt;...</a:t>
              </a:r>
            </a:p>
            <a:p>
              <a:pPr>
                <a:spcBef>
                  <a:spcPts val="35"/>
                </a:spcBef>
              </a:pPr>
              <a:endParaRPr lang="en-US" sz="12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-n, --dry-run         dry run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-q, --quiet           do not list removed files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--cached              only remove from the index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-f, --force           override the up-to-date check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-r                    allow recursive removal</a:t>
              </a: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--ignore-</a:t>
              </a:r>
              <a:r>
                <a:rPr lang="en-US" sz="12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unmatch</a:t>
              </a:r>
              <a:r>
                <a:rPr lang="en-US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exit with a zero status even if nothing matched</a:t>
              </a:r>
              <a:endParaRPr lang="tr-TR" sz="12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2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2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2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2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2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rm test.txt</a:t>
              </a:r>
              <a:r>
                <a:rPr lang="tr-TR" sz="12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endParaRPr lang="en-US" sz="12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</p:grp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5870829" y="8375312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hlinkClick r:id="rId6"/>
            <a:extLst>
              <a:ext uri="{FF2B5EF4-FFF2-40B4-BE49-F238E27FC236}">
                <a16:creationId xmlns:a16="http://schemas.microsoft.com/office/drawing/2014/main" id="{8C575054-280F-48CB-96D3-E9393E4F7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59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3.75E-6 -0.817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8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-0.8166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83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803442" y="109835"/>
            <a:ext cx="512191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clone(kopya)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847145"/>
              <a:ext cx="3180863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clone </a:t>
              </a:r>
              <a:r>
                <a:rPr lang="tr-TR" dirty="0">
                  <a:latin typeface="Adelle Rg" panose="02000503060000020004" pitchFamily="50" charset="0"/>
                </a:rPr>
                <a:t>komutu var olan git deposunu kendi yerel dizinimize çekmemizi sağlar.</a:t>
              </a: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BD50443D-5679-4815-80A8-D01AEADA280A}"/>
              </a:ext>
            </a:extLst>
          </p:cNvPr>
          <p:cNvGrpSpPr/>
          <p:nvPr/>
        </p:nvGrpSpPr>
        <p:grpSpPr>
          <a:xfrm>
            <a:off x="3147311" y="6017258"/>
            <a:ext cx="5103625" cy="5130216"/>
            <a:chOff x="1241045" y="5715000"/>
            <a:chExt cx="4833594" cy="4763210"/>
          </a:xfrm>
        </p:grpSpPr>
        <p:grpSp>
          <p:nvGrpSpPr>
            <p:cNvPr id="18" name="Grup 17">
              <a:extLst>
                <a:ext uri="{FF2B5EF4-FFF2-40B4-BE49-F238E27FC236}">
                  <a16:creationId xmlns:a16="http://schemas.microsoft.com/office/drawing/2014/main" id="{52415F1F-B677-4D32-B545-77849EACA9BE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8"/>
              <a:chExt cx="8593055" cy="1661991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CBBCE2A6-A202-441E-A691-4EA8C2896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8"/>
                <a:ext cx="8593055" cy="16619910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21" name="Metin kutusu 20">
                <a:extLst>
                  <a:ext uri="{FF2B5EF4-FFF2-40B4-BE49-F238E27FC236}">
                    <a16:creationId xmlns:a16="http://schemas.microsoft.com/office/drawing/2014/main" id="{13EABF69-2E43-499F-B61E-B26F78BEFF93}"/>
                  </a:ext>
                </a:extLst>
              </p:cNvPr>
              <p:cNvSpPr txBox="1"/>
              <p:nvPr/>
            </p:nvSpPr>
            <p:spPr>
              <a:xfrm>
                <a:off x="2039620" y="388869"/>
                <a:ext cx="3303468" cy="805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6889C156-8E2D-4102-8523-95CF449E043B}"/>
                </a:ext>
              </a:extLst>
            </p:cNvPr>
            <p:cNvSpPr txBox="1"/>
            <p:nvPr/>
          </p:nvSpPr>
          <p:spPr>
            <a:xfrm>
              <a:off x="1433325" y="6173896"/>
              <a:ext cx="4517018" cy="40149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clone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fr-F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clone [&lt;options&gt;] [--] &lt;repo&gt; [&lt;dir&gt;]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-v, --verbose         be more verbose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-q, --quiet           be more quiet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--progress            force progress reporting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-n, --no-checkout     don't create a checkout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--bare                create a bare repository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--mirror              create a mirror repository (implies bare)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-l, --local           to clone from a local repository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--no-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hardlinks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don't use local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hardlinks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, always copy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-s, --shared          setup as shared repository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--recurse-submodules[=&lt;pathspec&gt;]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initialize submodules in the clone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-j, --jobs &lt;n&gt;        number of submodules cloned in parallel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clone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https://github.com/PivotCoder/GitLearn/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./GitLearn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Cloning into 'GitLearn'...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Enumerating objects: 20,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Counting objects: 100% (20/20),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Compressing objects: 100% (17/17),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Total 20 (delta 6), reused 9 (delta 1), pack-reused 0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Unpacking objects: 100% (20/20), done.</a:t>
              </a:r>
            </a:p>
          </p:txBody>
        </p:sp>
      </p:grp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818CF8F7-AAFF-463E-A326-D457F028AF93}"/>
              </a:ext>
            </a:extLst>
          </p:cNvPr>
          <p:cNvCxnSpPr>
            <a:cxnSpLocks/>
          </p:cNvCxnSpPr>
          <p:nvPr/>
        </p:nvCxnSpPr>
        <p:spPr>
          <a:xfrm>
            <a:off x="6965273" y="9446551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hlinkClick r:id="rId8"/>
            <a:extLst>
              <a:ext uri="{FF2B5EF4-FFF2-40B4-BE49-F238E27FC236}">
                <a16:creationId xmlns:a16="http://schemas.microsoft.com/office/drawing/2014/main" id="{7372320D-77B1-4DD3-9280-A961585305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25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-0.924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1.11111E-6 L 0.00282 -0.9258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-463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 29">
            <a:extLst>
              <a:ext uri="{FF2B5EF4-FFF2-40B4-BE49-F238E27FC236}">
                <a16:creationId xmlns:a16="http://schemas.microsoft.com/office/drawing/2014/main" id="{03BBFB84-7AC3-461F-9FCA-7F679D5BA389}"/>
              </a:ext>
            </a:extLst>
          </p:cNvPr>
          <p:cNvGrpSpPr/>
          <p:nvPr/>
        </p:nvGrpSpPr>
        <p:grpSpPr>
          <a:xfrm>
            <a:off x="2865324" y="5754694"/>
            <a:ext cx="6225323" cy="3663626"/>
            <a:chOff x="3242528" y="-55693"/>
            <a:chExt cx="11067238" cy="127832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38CED-12D5-47C6-BE23-2209F5E2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42528" y="-55693"/>
              <a:ext cx="11067238" cy="12783216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C80498EF-2867-481A-A7E7-CFB742BBF8BE}"/>
                </a:ext>
              </a:extLst>
            </p:cNvPr>
            <p:cNvSpPr txBox="1"/>
            <p:nvPr/>
          </p:nvSpPr>
          <p:spPr>
            <a:xfrm>
              <a:off x="3527781" y="1364805"/>
              <a:ext cx="10573389" cy="109537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branch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color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[=&lt;when&gt;]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color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[-r | -a]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[--list] [-v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abbrev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=&lt;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length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abbrev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column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[=&lt;options&gt;]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column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sort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=&lt;key&gt;]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[(--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merged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merged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) [&lt;commit&gt;]]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contains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[&lt;commit]] [--no-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contains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[&lt;commit&gt;]]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points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-at &lt;object&gt;] [--format=&lt;format&gt;] [&lt;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pattern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&gt;…​]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track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| 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track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[-f] &lt;branchname&gt; [&lt;start-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point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(--set-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upstream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-to=&lt;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upstream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 | -u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upstream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&gt;) [&lt;branchname&gt;]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--unset-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upstream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[&lt;branchname&gt;]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(-m | -M) [&lt;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oldbranch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newbranch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(-c | -C) [&lt;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oldbranch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newbranch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(-d | -D) [-r] &lt;branchname&gt;…​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branch --edit-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description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[&lt;branchname&gt;]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branch</a:t>
              </a:r>
              <a:endParaRPr lang="tr-TR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* </a:t>
              </a:r>
              <a:r>
                <a:rPr lang="tr-TR" sz="1100" dirty="0">
                  <a:solidFill>
                    <a:srgbClr val="92D050"/>
                  </a:solidFill>
                  <a:latin typeface="Ubuntu Mono derivative Powerlin" panose="020B0509030602030204" pitchFamily="49" charset="0"/>
                </a:rPr>
                <a:t>master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develop</a:t>
              </a: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C380A779-DED1-46D7-BFA7-9EACF9782CAF}"/>
                </a:ext>
              </a:extLst>
            </p:cNvPr>
            <p:cNvSpPr txBox="1"/>
            <p:nvPr/>
          </p:nvSpPr>
          <p:spPr>
            <a:xfrm>
              <a:off x="7162740" y="302853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5735574" y="875694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3000611" y="315575"/>
            <a:ext cx="472757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branch(dal)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branch </a:t>
              </a:r>
              <a:r>
                <a:rPr lang="tr-TR" dirty="0">
                  <a:latin typeface="Adelle Rg" panose="02000503060000020004" pitchFamily="50" charset="0"/>
                </a:rPr>
                <a:t>komutu yeni dallar oluşturmak veya dallar arası geçiş yapmak için kullanılır.</a:t>
              </a:r>
            </a:p>
          </p:txBody>
        </p:sp>
      </p:grpSp>
      <p:pic>
        <p:nvPicPr>
          <p:cNvPr id="11" name="Grafik 10">
            <a:hlinkClick r:id="rId7"/>
            <a:extLst>
              <a:ext uri="{FF2B5EF4-FFF2-40B4-BE49-F238E27FC236}">
                <a16:creationId xmlns:a16="http://schemas.microsoft.com/office/drawing/2014/main" id="{EE9D579A-4088-4FC6-B063-0A74BDB6A9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01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1.25E-6 -0.8197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1.25E-6 -0.81972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896627" y="56495"/>
            <a:ext cx="693555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merge(birleştirme)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900329" y="2922543"/>
              <a:ext cx="3180863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merge </a:t>
              </a:r>
              <a:r>
                <a:rPr lang="tr-TR" dirty="0">
                  <a:latin typeface="Adelle Rg" panose="02000503060000020004" pitchFamily="50" charset="0"/>
                </a:rPr>
                <a:t>komutu istenen bir dalı, bulunulan dal ile birleştirmemizi sağlar.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6C3F4E92-A3C4-4FE6-9632-5F27A17D73DC}"/>
              </a:ext>
            </a:extLst>
          </p:cNvPr>
          <p:cNvGrpSpPr/>
          <p:nvPr/>
        </p:nvGrpSpPr>
        <p:grpSpPr>
          <a:xfrm>
            <a:off x="2781551" y="6040117"/>
            <a:ext cx="5103625" cy="5130216"/>
            <a:chOff x="1241045" y="5715000"/>
            <a:chExt cx="4833594" cy="4763210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F01BEF10-1CF5-4800-9AC9-2AE9B44D46D0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6"/>
              <a:chExt cx="8593055" cy="16619909"/>
            </a:xfrm>
          </p:grpSpPr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E3E2B66F-E503-45FF-9C2B-08F8AC115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6"/>
                <a:ext cx="8593055" cy="16619909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C05EA25D-87A5-4BDF-9BE1-8369B34EB7F3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109D2CB4-3845-47E7-8512-45AE2C5B4C01}"/>
                </a:ext>
              </a:extLst>
            </p:cNvPr>
            <p:cNvSpPr txBox="1"/>
            <p:nvPr/>
          </p:nvSpPr>
          <p:spPr>
            <a:xfrm>
              <a:off x="1433325" y="6173896"/>
              <a:ext cx="4517018" cy="37005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merge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usage: git merge [&lt;options&gt;] [&lt;commit&gt;...]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merge --abort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merge --continue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-n      do not show a diffstat at the end of the merge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--stat                show a diffstat at the end of the merge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--summary             (synonym to --stat)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--log[=&lt;n&gt;]  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add (at most &lt;n&gt;) entries from shortlog to merge commit message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--commit  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perform a commit if the merge succeeds (default)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-e, --edit            edit message before committing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--ff                  allow fast-forward (default)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-m, --message &lt;message&gt;  merge commit message (for a non-fast-forward merge)</a:t>
              </a:r>
              <a:endParaRPr lang="tr-TR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FFFF00"/>
                  </a:solidFill>
                  <a:latin typeface="Ubuntu Mono derivative Powerlin" panose="020B0509030602030204" pitchFamily="49" charset="0"/>
                </a:rPr>
                <a:t>. . .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merge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&lt;branch-name&gt;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Updating 0c8ad70..b87d32f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Fast-forward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test.py | 2 </a:t>
              </a:r>
              <a:r>
                <a:rPr lang="en-US" sz="1100" dirty="0">
                  <a:solidFill>
                    <a:srgbClr val="AFDD05"/>
                  </a:solidFill>
                  <a:latin typeface="Ubuntu Mono derivative Powerlin" panose="020B0509030602030204" pitchFamily="49" charset="0"/>
                </a:rPr>
                <a:t>+</a:t>
              </a:r>
              <a:r>
                <a:rPr lang="en-US" sz="1100" dirty="0">
                  <a:solidFill>
                    <a:srgbClr val="F33F1B"/>
                  </a:solidFill>
                  <a:latin typeface="Ubuntu Mono derivative Powerlin" panose="020B0509030602030204" pitchFamily="49" charset="0"/>
                </a:rPr>
                <a:t>-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1 file changed, 1 insertion(+), 1 deletion(-)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</p:txBody>
        </p:sp>
      </p:grpSp>
      <p:pic>
        <p:nvPicPr>
          <p:cNvPr id="27" name="Grafik 26">
            <a:hlinkClick r:id="rId7"/>
            <a:extLst>
              <a:ext uri="{FF2B5EF4-FFF2-40B4-BE49-F238E27FC236}">
                <a16:creationId xmlns:a16="http://schemas.microsoft.com/office/drawing/2014/main" id="{8D7B9E62-EB60-4B98-8718-694D318EA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E2EA512C-A873-4913-8EEB-D9FEAAAECA53}"/>
              </a:ext>
            </a:extLst>
          </p:cNvPr>
          <p:cNvCxnSpPr>
            <a:cxnSpLocks/>
          </p:cNvCxnSpPr>
          <p:nvPr/>
        </p:nvCxnSpPr>
        <p:spPr>
          <a:xfrm>
            <a:off x="6629654" y="945036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7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3.75E-6 -0.924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-0.9216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8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 29">
            <a:extLst>
              <a:ext uri="{FF2B5EF4-FFF2-40B4-BE49-F238E27FC236}">
                <a16:creationId xmlns:a16="http://schemas.microsoft.com/office/drawing/2014/main" id="{03BBFB84-7AC3-461F-9FCA-7F679D5BA389}"/>
              </a:ext>
            </a:extLst>
          </p:cNvPr>
          <p:cNvGrpSpPr/>
          <p:nvPr/>
        </p:nvGrpSpPr>
        <p:grpSpPr>
          <a:xfrm>
            <a:off x="3368623" y="5740733"/>
            <a:ext cx="4973362" cy="5095709"/>
            <a:chOff x="3053552" y="-317110"/>
            <a:chExt cx="8841531" cy="1778007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38CED-12D5-47C6-BE23-2209F5E2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3552" y="-31711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C80498EF-2867-481A-A7E7-CFB742BBF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24876" y="1364826"/>
              <a:ext cx="8274015" cy="156789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config </a:t>
              </a:r>
              <a:r>
                <a:rPr lang="tr-TR" sz="1100" dirty="0">
                  <a:solidFill>
                    <a:schemeClr val="bg1">
                      <a:lumMod val="7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config [&lt;options&gt;]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Config file location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--global              use global config file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--system              use system config file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--local               use repository config file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worktree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use per-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worktree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config file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-f, --file &lt;file&gt;     use given config file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--blob &lt;blob-id&gt;      read config from given blob object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Action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--get                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get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value: name [value-regex]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--get-all             get all values: key [value-regex]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--get-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regexp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get values for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regexp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: name-regex [value-regex]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--get-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urlmatch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get value specific for the URL: section[.var] URL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--replace-all         replace all matching variables: name value [value_regex]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--add                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add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a new variable: name value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--unset               remove a variable: name [value-regex]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</a:t>
              </a:r>
              <a:r>
                <a:rPr lang="tr-TR" sz="1100" dirty="0">
                  <a:solidFill>
                    <a:srgbClr val="FAAA23"/>
                  </a:solidFill>
                  <a:latin typeface="Ubuntu Mono derivative Powerlin" panose="020B0509030602030204" pitchFamily="49" charset="0"/>
                </a:rPr>
                <a:t>. . 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05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config</a:t>
              </a:r>
              <a:r>
                <a:rPr lang="tr-TR" sz="105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–-global user.&lt;key&gt; &lt;value&gt; 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C380A779-DED1-46D7-BFA7-9EACF9782CAF}"/>
                </a:ext>
              </a:extLst>
            </p:cNvPr>
            <p:cNvSpPr txBox="1"/>
            <p:nvPr/>
          </p:nvSpPr>
          <p:spPr>
            <a:xfrm>
              <a:off x="5766938" y="388868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8075266" y="10158900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354721" y="155154"/>
            <a:ext cx="6938566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5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config(yapılandırma)</a:t>
            </a:r>
            <a:endParaRPr lang="tr-TR" sz="45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59182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config</a:t>
              </a:r>
              <a:r>
                <a:rPr lang="tr-TR" dirty="0">
                  <a:latin typeface="Adelle Rg" panose="02000503060000020004" pitchFamily="50" charset="0"/>
                </a:rPr>
                <a:t>uration komutu git yapılandırmalarımızı yapmamızı sağlar. Yapılan değişiklikler .git/config dosyasının içindedir.</a:t>
              </a:r>
            </a:p>
          </p:txBody>
        </p:sp>
      </p:grpSp>
      <p:pic>
        <p:nvPicPr>
          <p:cNvPr id="11" name="Grafik 10">
            <a:hlinkClick r:id="rId7"/>
            <a:extLst>
              <a:ext uri="{FF2B5EF4-FFF2-40B4-BE49-F238E27FC236}">
                <a16:creationId xmlns:a16="http://schemas.microsoft.com/office/drawing/2014/main" id="{D24F807C-C12F-4684-9907-E9570981F9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69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87611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-0.8744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264920" y="30658"/>
            <a:ext cx="89077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rebase (yeniden temellendirme)</a:t>
            </a:r>
            <a:endParaRPr lang="tr-TR" sz="4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6932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746079"/>
              <a:ext cx="3180863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rebase </a:t>
              </a:r>
              <a:r>
                <a:rPr lang="tr-TR" dirty="0">
                  <a:latin typeface="Adelle Rg" panose="02000503060000020004" pitchFamily="50" charset="0"/>
                </a:rPr>
                <a:t>komutu istenen dallanmayı, ana dallanmamızın(master) ucuna eklememizi sağlar. 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39EAB202-12C9-4866-918A-9F5A5629C9EC}"/>
              </a:ext>
            </a:extLst>
          </p:cNvPr>
          <p:cNvGrpSpPr/>
          <p:nvPr/>
        </p:nvGrpSpPr>
        <p:grpSpPr>
          <a:xfrm>
            <a:off x="3147311" y="5971538"/>
            <a:ext cx="5103625" cy="5130216"/>
            <a:chOff x="1241045" y="5715000"/>
            <a:chExt cx="4833594" cy="4763210"/>
          </a:xfrm>
        </p:grpSpPr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519D5E19-FF33-4CF3-92F8-2BC3CF678845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6"/>
              <a:chExt cx="8593055" cy="16619909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63988B03-F40C-4BF8-AFAA-8ACBBBD88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6"/>
                <a:ext cx="8593055" cy="16619909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08C693EE-E8CA-4090-BB20-14318C05EB25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FDD17DA8-BE74-4A47-9186-2602ADE27CE3}"/>
                </a:ext>
              </a:extLst>
            </p:cNvPr>
            <p:cNvSpPr txBox="1"/>
            <p:nvPr/>
          </p:nvSpPr>
          <p:spPr>
            <a:xfrm>
              <a:off x="1433325" y="6173896"/>
              <a:ext cx="4517018" cy="40149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rebase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usage: git rebase [-i] [options] [--exec &lt;cmd&gt;] [--onto &lt;newbase&gt;] [&lt;upstream&gt;] [&lt;branch&gt;]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rebase [-i] [options] [--exec &lt;cmd&gt;] [--onto &lt;newbase&gt;] --root [&lt;branch&gt;]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rebase --continue | --abort | --skip | --edit-</a:t>
              </a:r>
              <a:r>
                <a:rPr lang="en-US" sz="1100" dirty="0" err="1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todo</a:t>
              </a: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--onto &lt;revision&gt;     rebase onto given branch instead of upstream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--no-verify     allow pre-rebase hook to run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-q, --quiet     be quiet. implies --no-stat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-v, --verbose   display a diffstat of what changed upstream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-n, --no-stat   do not show diffstat of what changed upstream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--signoff       add a Signed-off-by: line to each commit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--ignore-whitespace   passed to 'git am’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-C &lt;n&gt;                passed to 'git apply'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--whitespace &lt;action&gt; passed to 'git apply'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-f, --force-rebase cherry-pick all commits, even if unchanged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--no-ff            cherry-pick all commits, even if unchanged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--continue         continue</a:t>
              </a:r>
              <a:endParaRPr lang="tr-TR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FFFF00"/>
                  </a:solidFill>
                  <a:latin typeface="Ubuntu Mono derivative Powerlin" panose="020B0509030602030204" pitchFamily="49" charset="0"/>
                </a:rPr>
                <a:t>. . .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rebase &lt;main-branch&gt; &lt;branch2&gt;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	  A---B &lt;branch2&gt;		       	 A---B &lt;branch2&gt;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/			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  <a:sym typeface="Wingdings" panose="05000000000000000000" pitchFamily="2" charset="2"/>
                </a:rPr>
                <a:t>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	       /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C---D---E &lt;main-branch&gt;	   	     C---D---E &lt;main-branch&gt;</a:t>
              </a:r>
            </a:p>
          </p:txBody>
        </p:sp>
      </p:grpSp>
      <p:pic>
        <p:nvPicPr>
          <p:cNvPr id="21" name="Grafik 20">
            <a:hlinkClick r:id="rId7"/>
            <a:extLst>
              <a:ext uri="{FF2B5EF4-FFF2-40B4-BE49-F238E27FC236}">
                <a16:creationId xmlns:a16="http://schemas.microsoft.com/office/drawing/2014/main" id="{3EF56A4C-37AD-4404-832E-793C4E275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CE82E684-7E00-473F-92C3-1C509DCEC3D4}"/>
              </a:ext>
            </a:extLst>
          </p:cNvPr>
          <p:cNvCxnSpPr>
            <a:cxnSpLocks/>
          </p:cNvCxnSpPr>
          <p:nvPr/>
        </p:nvCxnSpPr>
        <p:spPr>
          <a:xfrm>
            <a:off x="7752334" y="1005996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4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2.5E-6 -0.92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139 L -0.00016 -0.9255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4636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3029945" y="77831"/>
            <a:ext cx="466890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fetch(getir)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793805"/>
              <a:ext cx="3180863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fetch </a:t>
              </a:r>
              <a:r>
                <a:rPr lang="tr-TR" dirty="0">
                  <a:latin typeface="Adelle Rg" panose="02000503060000020004" pitchFamily="50" charset="0"/>
                </a:rPr>
                <a:t>komutu başka bir depodaki obje veya referansları yerelimize indirmemizi sağlar.</a:t>
              </a:r>
            </a:p>
          </p:txBody>
        </p:sp>
      </p:grpSp>
      <p:pic>
        <p:nvPicPr>
          <p:cNvPr id="11" name="Grafik 10">
            <a:hlinkClick r:id="rId5"/>
            <a:extLst>
              <a:ext uri="{FF2B5EF4-FFF2-40B4-BE49-F238E27FC236}">
                <a16:creationId xmlns:a16="http://schemas.microsoft.com/office/drawing/2014/main" id="{FB4B6B4A-C61A-46D4-8D68-B38E4179A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7127C198-E9C9-48CD-9E08-53DDDDD8DAFC}"/>
              </a:ext>
            </a:extLst>
          </p:cNvPr>
          <p:cNvGrpSpPr/>
          <p:nvPr/>
        </p:nvGrpSpPr>
        <p:grpSpPr>
          <a:xfrm>
            <a:off x="3147311" y="6006590"/>
            <a:ext cx="5103625" cy="5130216"/>
            <a:chOff x="1241045" y="5715000"/>
            <a:chExt cx="4833594" cy="4763210"/>
          </a:xfrm>
        </p:grpSpPr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85B25A94-CD95-432B-A5C6-1D4D76CF962D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6"/>
              <a:chExt cx="8593055" cy="16619909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4EE421EE-4BAE-419A-AA0A-A94D3509A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6"/>
                <a:ext cx="8593055" cy="16619909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DA3F1666-E676-4CF6-9444-CE69DC04281E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3137D22D-6C5F-49A2-817E-B1D9B3F5F865}"/>
                </a:ext>
              </a:extLst>
            </p:cNvPr>
            <p:cNvSpPr txBox="1"/>
            <p:nvPr/>
          </p:nvSpPr>
          <p:spPr>
            <a:xfrm>
              <a:off x="1433325" y="6173896"/>
              <a:ext cx="4517018" cy="40149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fetch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usage: git fetch [&lt;options&gt;] [&lt;repository&gt; [&lt;refspec&gt;...]]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fetch [&lt;options&gt;] &lt;group&gt;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fetch --multiple [&lt;options&gt;] [(&lt;repository&gt; | &lt;group&gt;)...]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fetch --all [&lt;options&gt;]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-v, --verbose         be more verbose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-q, --quiet           be more quiet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--all                 fetch from all remotes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-a, --append          append to .git/FETCH_HEAD instead of overwriting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-f, --force           force overwrite of local reference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-m, --multiple        fetch from multiple remotes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-t, --tags            fetch all tags and associated objects</a:t>
              </a:r>
              <a:r>
                <a:rPr lang="tr-TR" sz="1100" dirty="0">
                  <a:solidFill>
                    <a:srgbClr val="FFFF00"/>
                  </a:solidFill>
                  <a:latin typeface="Ubuntu Mono derivative Powerlin" panose="020B0509030602030204" pitchFamily="49" charset="0"/>
                </a:rPr>
                <a:t>.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FFFF00"/>
                  </a:solidFill>
                  <a:latin typeface="Ubuntu Mono derivative Powerlin" panose="020B0509030602030204" pitchFamily="49" charset="0"/>
                </a:rPr>
                <a:t>. . .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fetch --all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Enumerating objects: 4,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Counting objects: 100% (4/4),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Compressing objects: 100% (2/2),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remote: Total 3 (delta 0), reused 0 (delta 0), pack-reused 0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Unpacking objects: 100% (3/3), done.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From https://github.com/PivotCoder/GitLearn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b87d32f..91974fa  master     -&gt; origin/master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</a:t>
              </a:r>
            </a:p>
          </p:txBody>
        </p:sp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EFDB151A-A742-4AEF-9A18-D09FBBFB1A7F}"/>
              </a:ext>
            </a:extLst>
          </p:cNvPr>
          <p:cNvCxnSpPr>
            <a:cxnSpLocks/>
          </p:cNvCxnSpPr>
          <p:nvPr/>
        </p:nvCxnSpPr>
        <p:spPr>
          <a:xfrm>
            <a:off x="6422644" y="9421919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4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-0.92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-0.92167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8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978169" y="4679"/>
            <a:ext cx="477246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pull(çekme)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pull </a:t>
              </a:r>
              <a:r>
                <a:rPr lang="tr-TR" dirty="0">
                  <a:latin typeface="Adelle Rg" panose="02000503060000020004" pitchFamily="50" charset="0"/>
                </a:rPr>
                <a:t>komutu uzak depoda yapılan değişiklikleri yerel depomuza çekmemizi sağlar.</a:t>
              </a:r>
            </a:p>
          </p:txBody>
        </p:sp>
      </p:grpSp>
      <p:pic>
        <p:nvPicPr>
          <p:cNvPr id="11" name="Grafik 10">
            <a:hlinkClick r:id="rId5"/>
            <a:extLst>
              <a:ext uri="{FF2B5EF4-FFF2-40B4-BE49-F238E27FC236}">
                <a16:creationId xmlns:a16="http://schemas.microsoft.com/office/drawing/2014/main" id="{A88CBF5E-9D65-42A6-B0F9-D804F63A7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BE48E1E3-9696-4E37-8C22-875E6E298D7E}"/>
              </a:ext>
            </a:extLst>
          </p:cNvPr>
          <p:cNvGrpSpPr/>
          <p:nvPr/>
        </p:nvGrpSpPr>
        <p:grpSpPr>
          <a:xfrm>
            <a:off x="3147311" y="6015731"/>
            <a:ext cx="5103625" cy="5130215"/>
            <a:chOff x="1241045" y="5715000"/>
            <a:chExt cx="4833594" cy="4763210"/>
          </a:xfrm>
        </p:grpSpPr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DC944B3C-A79F-4701-B040-625E4F063220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6"/>
              <a:chExt cx="8593055" cy="16619909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E91E7BF9-55C8-442B-9A04-7E441E940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6"/>
                <a:ext cx="8593055" cy="16619909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71C1875-D278-4A68-9833-581985FDA70D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26ACF0E5-2506-427F-97CF-0AD44745B75E}"/>
                </a:ext>
              </a:extLst>
            </p:cNvPr>
            <p:cNvSpPr txBox="1"/>
            <p:nvPr/>
          </p:nvSpPr>
          <p:spPr>
            <a:xfrm>
              <a:off x="1433325" y="6155030"/>
              <a:ext cx="4517018" cy="40149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pull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usage: git pull [&lt;options&gt;] [&lt;repository&gt; [&lt;refspec&gt;...]]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-v, --verbose         be more verbose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-q, --quiet           be more quiet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--progress            force progress reporting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Options related to merging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-r, --rebase[=(</a:t>
              </a:r>
              <a:r>
                <a:rPr lang="en-US" sz="1100" dirty="0" err="1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false|true|merges|preserve|interactive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)]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 incorporate changes by rebasing rather than merging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-n       do not show a diffstat at the end of the merge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--signoff[=...]       add Signed-off-by: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--squash     create a single commit instead of doing a merge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--commit     perform a commit if the merge succeeds (default)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--edit       edit message before committing</a:t>
              </a:r>
              <a:endParaRPr lang="tr-TR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FFFF00"/>
                  </a:solidFill>
                  <a:latin typeface="Ubuntu Mono derivative Powerlin" panose="020B0509030602030204" pitchFamily="49" charset="0"/>
                </a:rPr>
                <a:t>. . .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pull –all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From https://github.com/PivotCoder/GitLearn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* branch            HEAD       -&gt; FETCH_HEAD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Updating b87d32f..91974fa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Fast-forward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hello.txt | 1 +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1 file changed, 1 insertion(+)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create mode 100644 hello.txt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</p:txBody>
        </p:sp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5E303AB3-C2D7-4515-B2C1-074A65CCFF90}"/>
              </a:ext>
            </a:extLst>
          </p:cNvPr>
          <p:cNvCxnSpPr>
            <a:cxnSpLocks/>
          </p:cNvCxnSpPr>
          <p:nvPr/>
        </p:nvCxnSpPr>
        <p:spPr>
          <a:xfrm>
            <a:off x="6300724" y="9400583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0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92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3.75E-6 -0.9194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9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485425" y="81895"/>
            <a:ext cx="79814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pull request(çekme isteği)</a:t>
            </a:r>
            <a:endParaRPr lang="tr-TR" sz="44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request-pull </a:t>
              </a:r>
              <a:r>
                <a:rPr lang="tr-TR" dirty="0">
                  <a:latin typeface="Adelle Rg" panose="02000503060000020004" pitchFamily="50" charset="0"/>
                </a:rPr>
                <a:t>komutu uzak depoya, yerel depomuzda yaptığımız değişiklikleri göndermemizi sağlar. Eğer deponun sahibi biz isek. </a:t>
              </a:r>
            </a:p>
          </p:txBody>
        </p:sp>
      </p:grpSp>
      <p:pic>
        <p:nvPicPr>
          <p:cNvPr id="11" name="Grafik 10">
            <a:hlinkClick r:id="rId5"/>
            <a:extLst>
              <a:ext uri="{FF2B5EF4-FFF2-40B4-BE49-F238E27FC236}">
                <a16:creationId xmlns:a16="http://schemas.microsoft.com/office/drawing/2014/main" id="{0E9BA821-1F9F-41BF-A72C-0CE1C8FB4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C2E2A65F-A303-4545-8F8E-03F666F499F1}"/>
              </a:ext>
            </a:extLst>
          </p:cNvPr>
          <p:cNvGrpSpPr/>
          <p:nvPr/>
        </p:nvGrpSpPr>
        <p:grpSpPr>
          <a:xfrm>
            <a:off x="3147311" y="5915146"/>
            <a:ext cx="5103625" cy="5130215"/>
            <a:chOff x="1241045" y="5715000"/>
            <a:chExt cx="4833594" cy="4763210"/>
          </a:xfrm>
        </p:grpSpPr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91F6608-E3DD-46B2-A3FE-743C8EE59D2C}"/>
                </a:ext>
              </a:extLst>
            </p:cNvPr>
            <p:cNvGrpSpPr/>
            <p:nvPr/>
          </p:nvGrpSpPr>
          <p:grpSpPr>
            <a:xfrm>
              <a:off x="1241045" y="5715000"/>
              <a:ext cx="4833594" cy="4763210"/>
              <a:chOff x="-728808" y="-406896"/>
              <a:chExt cx="8593055" cy="16619909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0086D804-FA92-4DDB-9E2D-9E0BFC8F7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6"/>
                <a:ext cx="8593055" cy="16619909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2F4353C8-A5A2-4CC0-A190-2592080DFFB4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>
                    <a:solidFill>
                      <a:srgbClr val="606060"/>
                    </a:solidFill>
                    <a:latin typeface="Ubuntu Mono derivative Powerlin" panose="020B0509030602030204" pitchFamily="49" charset="0"/>
                    <a:ea typeface="Anonymice Powerline" panose="02060609030202000504" pitchFamily="49" charset="0"/>
                  </a:rPr>
                  <a:t>Windows Powershell x64 (80x1)</a:t>
                </a:r>
              </a:p>
            </p:txBody>
          </p:sp>
        </p:grp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B04F5562-FECE-4B08-8AF2-82AD1963C897}"/>
                </a:ext>
              </a:extLst>
            </p:cNvPr>
            <p:cNvSpPr txBox="1"/>
            <p:nvPr/>
          </p:nvSpPr>
          <p:spPr>
            <a:xfrm>
              <a:off x="1433325" y="6155030"/>
              <a:ext cx="4517018" cy="26004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request-pull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usage: git request-pull [-p] &lt;start&gt; &lt;url&gt; [&lt;end&gt;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]</a:t>
              </a: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-p  Include patch text in the output.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&lt;start&gt;  Commit to start at. This names a commit that is already in the upstream history.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&lt;url&gt;    The repository URL to be pulled from.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&lt;end&gt;    Commit to end at (defaults to HEAD). This names the commit at the tip of the history you are asking to be pulled.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When the repository named by &lt;url&gt; has the commit at a tip of a ref that is different from the ref you have locally, you can use the &lt;local&gt;:&lt;remote&gt; syntax, to have its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       local name, a colon :, and its remote name.</a:t>
              </a:r>
              <a:endParaRPr lang="tr-TR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FFFF00"/>
                  </a:solidFill>
                  <a:latin typeface="Ubuntu Mono derivative Powerlin" panose="020B0509030602030204" pitchFamily="49" charset="0"/>
                </a:rPr>
                <a:t>. . .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request-pull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https://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github.com/</a:t>
              </a:r>
              <a:r>
                <a:rPr lang="tr-TR" sz="1100" dirty="0" err="1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PivotCoder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/GitLearn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master</a:t>
              </a:r>
              <a:endParaRPr lang="tr-TR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</p:txBody>
        </p:sp>
      </p:grp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D5F4F6C0-1F5C-433B-98A0-CD505E0DFC07}"/>
              </a:ext>
            </a:extLst>
          </p:cNvPr>
          <p:cNvCxnSpPr>
            <a:cxnSpLocks/>
          </p:cNvCxnSpPr>
          <p:nvPr/>
        </p:nvCxnSpPr>
        <p:spPr>
          <a:xfrm>
            <a:off x="6631178" y="8968148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4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92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00172 -0.92222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611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 29">
            <a:extLst>
              <a:ext uri="{FF2B5EF4-FFF2-40B4-BE49-F238E27FC236}">
                <a16:creationId xmlns:a16="http://schemas.microsoft.com/office/drawing/2014/main" id="{03BBFB84-7AC3-461F-9FCA-7F679D5BA389}"/>
              </a:ext>
            </a:extLst>
          </p:cNvPr>
          <p:cNvGrpSpPr/>
          <p:nvPr/>
        </p:nvGrpSpPr>
        <p:grpSpPr>
          <a:xfrm>
            <a:off x="3566365" y="5919286"/>
            <a:ext cx="4746113" cy="2718745"/>
            <a:chOff x="3405090" y="305902"/>
            <a:chExt cx="8437533" cy="948631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38CED-12D5-47C6-BE23-2209F5E2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090" y="305902"/>
              <a:ext cx="8437533" cy="9486313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C80498EF-2867-481A-A7E7-CFB742BBF8BE}"/>
                </a:ext>
              </a:extLst>
            </p:cNvPr>
            <p:cNvSpPr txBox="1"/>
            <p:nvPr/>
          </p:nvSpPr>
          <p:spPr>
            <a:xfrm>
              <a:off x="3527782" y="1364805"/>
              <a:ext cx="8156665" cy="74099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push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7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git push [--all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mirror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tags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follow-tags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atomic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[-n | --dry-run]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receive-pack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=&lt;git-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receive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pack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[--repo=&lt;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repository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 [-f | --force] [-d | 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delete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prune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[-v | --verbose]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[-u | --set-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upstream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[-o &lt;string&gt; | --push-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option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=&lt;string&gt;]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[--[no-]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signed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|--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signed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=(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true|false|if-asked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)]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[--force-with-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lease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[=&lt;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refname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&gt;[:&lt;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expect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&gt;]]]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	   [--no-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verify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[&lt;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repository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&gt; [&lt;refspec&gt;…​]]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push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endParaRPr lang="en-US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C380A779-DED1-46D7-BFA7-9EACF9782CAF}"/>
                </a:ext>
              </a:extLst>
            </p:cNvPr>
            <p:cNvSpPr txBox="1"/>
            <p:nvPr/>
          </p:nvSpPr>
          <p:spPr>
            <a:xfrm>
              <a:off x="5766937" y="540214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6228969" y="7968912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880273" y="315575"/>
            <a:ext cx="696825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push(itme, ekleme)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push </a:t>
              </a:r>
              <a:r>
                <a:rPr lang="tr-TR" dirty="0">
                  <a:latin typeface="Adelle Rg" panose="02000503060000020004" pitchFamily="50" charset="0"/>
                </a:rPr>
                <a:t>komutu uzak depoya, yerel depomuzda yaptığımız değişiklikleri göndermemizi sağlar. Eğer deponun sahibi biz isek. </a:t>
              </a:r>
            </a:p>
          </p:txBody>
        </p:sp>
      </p:grpSp>
      <p:pic>
        <p:nvPicPr>
          <p:cNvPr id="11" name="Grafik 10">
            <a:hlinkClick r:id="rId7"/>
            <a:extLst>
              <a:ext uri="{FF2B5EF4-FFF2-40B4-BE49-F238E27FC236}">
                <a16:creationId xmlns:a16="http://schemas.microsoft.com/office/drawing/2014/main" id="{0E9BA821-1F9F-41BF-A72C-0CE1C8FB4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15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1.25E-6 -0.8197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045E-16 L 5E-6 -0.81972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263554" y="32111"/>
            <a:ext cx="620169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elle Rg" panose="02000503060000020004" pitchFamily="50" charset="0"/>
                <a:ea typeface="+mn-ea"/>
                <a:cs typeface="+mn-cs"/>
              </a:rPr>
              <a:t>git stash(saklamak)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761565" y="2594422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delle Rg" panose="02000503060000020004" pitchFamily="50" charset="0"/>
                  <a:ea typeface="+mn-ea"/>
                  <a:cs typeface="+mn-cs"/>
                </a:rPr>
                <a:t>git stash </a:t>
              </a: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delle Rg" panose="02000503060000020004" pitchFamily="50" charset="0"/>
                  <a:ea typeface="+mn-ea"/>
                  <a:cs typeface="+mn-cs"/>
                </a:rPr>
                <a:t>komutu depomuzu o hali ile saklamamızı sağlar. </a:t>
              </a:r>
              <a:r>
                <a:rPr lang="tr-TR" dirty="0">
                  <a:solidFill>
                    <a:prstClr val="black"/>
                  </a:solidFill>
                  <a:latin typeface="Adelle Rg" panose="02000503060000020004" pitchFamily="50" charset="0"/>
                </a:rPr>
                <a:t>Ekran görüntüsü (snapshot) almaya benzetilebilir</a:t>
              </a:r>
              <a:endPara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elle Rg" panose="02000503060000020004" pitchFamily="50" charset="0"/>
                <a:ea typeface="+mn-ea"/>
                <a:cs typeface="+mn-cs"/>
              </a:endParaRPr>
            </a:p>
          </p:txBody>
        </p:sp>
      </p:grpSp>
      <p:pic>
        <p:nvPicPr>
          <p:cNvPr id="11" name="Grafik 10">
            <a:hlinkClick r:id="rId5"/>
            <a:extLst>
              <a:ext uri="{FF2B5EF4-FFF2-40B4-BE49-F238E27FC236}">
                <a16:creationId xmlns:a16="http://schemas.microsoft.com/office/drawing/2014/main" id="{A88CBF5E-9D65-42A6-B0F9-D804F63A7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BE48E1E3-9696-4E37-8C22-875E6E298D7E}"/>
              </a:ext>
            </a:extLst>
          </p:cNvPr>
          <p:cNvGrpSpPr/>
          <p:nvPr/>
        </p:nvGrpSpPr>
        <p:grpSpPr>
          <a:xfrm>
            <a:off x="3147311" y="5915148"/>
            <a:ext cx="5103625" cy="5130216"/>
            <a:chOff x="1241045" y="5715001"/>
            <a:chExt cx="4833594" cy="4763211"/>
          </a:xfrm>
        </p:grpSpPr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DC944B3C-A79F-4701-B040-625E4F063220}"/>
                </a:ext>
              </a:extLst>
            </p:cNvPr>
            <p:cNvGrpSpPr/>
            <p:nvPr/>
          </p:nvGrpSpPr>
          <p:grpSpPr>
            <a:xfrm>
              <a:off x="1241045" y="5715001"/>
              <a:ext cx="4833594" cy="4763211"/>
              <a:chOff x="-728808" y="-406893"/>
              <a:chExt cx="8593055" cy="16619909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E91E7BF9-55C8-442B-9A04-7E441E940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3"/>
                <a:ext cx="8593055" cy="16619909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71C1875-D278-4A68-9833-581985FDA70D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06060"/>
                    </a:solidFill>
                    <a:effectLst/>
                    <a:uLnTx/>
                    <a:uFillTx/>
                    <a:latin typeface="Ubuntu Mono derivative Powerlin" panose="020B0509030602030204" pitchFamily="49" charset="0"/>
                    <a:ea typeface="Anonymice Powerline" panose="02060609030202000504" pitchFamily="49" charset="0"/>
                    <a:cs typeface="+mn-cs"/>
                  </a:rPr>
                  <a:t>Windows Powershell x64 (80x1)</a:t>
                </a:r>
              </a:p>
            </p:txBody>
          </p:sp>
        </p:grp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26ACF0E5-2506-427F-97CF-0AD44745B75E}"/>
                </a:ext>
              </a:extLst>
            </p:cNvPr>
            <p:cNvSpPr txBox="1"/>
            <p:nvPr/>
          </p:nvSpPr>
          <p:spPr>
            <a:xfrm>
              <a:off x="1433325" y="6155030"/>
              <a:ext cx="4517018" cy="27575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Asım Tahir@ASIMTAHIR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24751"/>
                  </a:solidFill>
                  <a:effectLst/>
                  <a:highlight>
                    <a:srgbClr val="0567F6"/>
                  </a:highlight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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highlight>
                    <a:srgbClr val="0567F6"/>
                  </a:highlight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~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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AB91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git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stash 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-help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stash list [&lt;options&gt;]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show [&lt;options&gt;] [&lt;stash&gt;]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drop [-q|--quiet] [&lt;stash&gt;]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( pop | apply ) [--index] [-q|--quiet] [&lt;stash&gt;]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branch &lt;branchname&gt; [&lt;stash&gt;]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clear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[push [-p|--patch] [-k|--[no-]keep-</a:t>
              </a:r>
              <a:r>
                <a:rPr lang="tr-TR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index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] [-q|--quiet]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[-u|--include-untracked] [-a|--all] [-m|--message &lt;message&gt;]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[--] [&lt;pathspec&gt;...]]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stash save [-p|--patch] [-k|--[no-]keep-index] [-q|--quiet]</a:t>
              </a:r>
            </a:p>
            <a:p>
              <a:pPr lvl="0"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[-u|--include-untracked] [-a|--all] [&lt;message&gt;]</a:t>
              </a:r>
            </a:p>
            <a:p>
              <a:pPr lvl="0"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 lvl="0">
                <a:spcBef>
                  <a:spcPts val="35"/>
                </a:spcBef>
              </a:pPr>
              <a:r>
                <a:rPr lang="en-US" sz="1100" dirty="0">
                  <a:solidFill>
                    <a:prstClr val="white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prstClr val="white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stash mysnapshot</a:t>
              </a:r>
            </a:p>
          </p:txBody>
        </p:sp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5E303AB3-C2D7-4515-B2C1-074A65CCFF90}"/>
              </a:ext>
            </a:extLst>
          </p:cNvPr>
          <p:cNvCxnSpPr>
            <a:cxnSpLocks/>
          </p:cNvCxnSpPr>
          <p:nvPr/>
        </p:nvCxnSpPr>
        <p:spPr>
          <a:xfrm>
            <a:off x="6780784" y="9139979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3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92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3.75E-6 -0.92028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 29">
            <a:extLst>
              <a:ext uri="{FF2B5EF4-FFF2-40B4-BE49-F238E27FC236}">
                <a16:creationId xmlns:a16="http://schemas.microsoft.com/office/drawing/2014/main" id="{03BBFB84-7AC3-461F-9FCA-7F679D5BA389}"/>
              </a:ext>
            </a:extLst>
          </p:cNvPr>
          <p:cNvGrpSpPr/>
          <p:nvPr/>
        </p:nvGrpSpPr>
        <p:grpSpPr>
          <a:xfrm>
            <a:off x="3566365" y="5919286"/>
            <a:ext cx="4746113" cy="2718745"/>
            <a:chOff x="3405090" y="305902"/>
            <a:chExt cx="8437533" cy="948631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38CED-12D5-47C6-BE23-2209F5E2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090" y="305902"/>
              <a:ext cx="8437533" cy="9486313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C80498EF-2867-481A-A7E7-CFB742BBF8BE}"/>
                </a:ext>
              </a:extLst>
            </p:cNvPr>
            <p:cNvSpPr txBox="1"/>
            <p:nvPr/>
          </p:nvSpPr>
          <p:spPr>
            <a:xfrm>
              <a:off x="3527782" y="1364805"/>
              <a:ext cx="8156665" cy="38660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touch 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.gitignore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ls –a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. .. .gitignore file.c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cat 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.gitingore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*.o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*.</a:t>
              </a:r>
              <a:r>
                <a:rPr lang="tr-TR" sz="1100" dirty="0" err="1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exe</a:t>
              </a: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C380A779-DED1-46D7-BFA7-9EACF9782CAF}"/>
                </a:ext>
              </a:extLst>
            </p:cNvPr>
            <p:cNvSpPr txBox="1"/>
            <p:nvPr/>
          </p:nvSpPr>
          <p:spPr>
            <a:xfrm>
              <a:off x="5766937" y="540214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6661785" y="6800512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823071" y="315575"/>
            <a:ext cx="800187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ignore(görmezden gel)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.gitignore </a:t>
              </a:r>
              <a:r>
                <a:rPr lang="tr-TR" dirty="0">
                  <a:latin typeface="Adelle Rg" panose="02000503060000020004" pitchFamily="50" charset="0"/>
                </a:rPr>
                <a:t>dosyası, versiyon kontrolü yapılmak istenmeyen dosyaların versiyon takibini devre dışı bırakmamızı sağlar.</a:t>
              </a:r>
            </a:p>
          </p:txBody>
        </p:sp>
      </p:grpSp>
      <p:pic>
        <p:nvPicPr>
          <p:cNvPr id="11" name="Grafik 10">
            <a:hlinkClick r:id="rId7"/>
            <a:extLst>
              <a:ext uri="{FF2B5EF4-FFF2-40B4-BE49-F238E27FC236}">
                <a16:creationId xmlns:a16="http://schemas.microsoft.com/office/drawing/2014/main" id="{B3C6B2D3-3037-4C9A-BEF3-76A053E27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3940" y="4959303"/>
            <a:ext cx="1315673" cy="549659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Resim 9">
            <a:hlinkClick r:id="rId10"/>
            <a:extLst>
              <a:ext uri="{FF2B5EF4-FFF2-40B4-BE49-F238E27FC236}">
                <a16:creationId xmlns:a16="http://schemas.microsoft.com/office/drawing/2014/main" id="{EFF672EC-28A1-4AC8-AB66-B384F860A6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20" y="5025429"/>
            <a:ext cx="1689100" cy="42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1.25E-6 -0.8197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5E-6 -0.8197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3082366" y="13823"/>
            <a:ext cx="456407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elle Rg" panose="02000503060000020004" pitchFamily="50" charset="0"/>
                <a:ea typeface="+mn-ea"/>
                <a:cs typeface="+mn-cs"/>
              </a:rPr>
              <a:t>git </a:t>
            </a:r>
            <a:r>
              <a:rPr lang="tr-TR" sz="50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HEAD</a:t>
            </a:r>
            <a:r>
              <a:rPr kumimoji="0" lang="tr-TR" sz="50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delle Rg" panose="02000503060000020004" pitchFamily="50" charset="0"/>
                <a:ea typeface="+mn-ea"/>
                <a:cs typeface="+mn-cs"/>
              </a:rPr>
              <a:t>(baş)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816665"/>
              <a:ext cx="3180863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delle Rg" panose="02000503060000020004" pitchFamily="50" charset="0"/>
                  <a:ea typeface="+mn-ea"/>
                  <a:cs typeface="+mn-cs"/>
                </a:rPr>
                <a:t>git </a:t>
              </a: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HEAD</a:t>
              </a: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delle Rg" panose="02000503060000020004" pitchFamily="50" charset="0"/>
                  <a:ea typeface="+mn-ea"/>
                  <a:cs typeface="+mn-cs"/>
                </a:rPr>
                <a:t> </a:t>
              </a: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Adelle Rg" panose="02000503060000020004" pitchFamily="50" charset="0"/>
                  <a:ea typeface="+mn-ea"/>
                  <a:cs typeface="+mn-cs"/>
                </a:rPr>
                <a:t>commitleri referans ederek gösteren bir yapıdır. </a:t>
              </a:r>
            </a:p>
          </p:txBody>
        </p:sp>
      </p:grpSp>
      <p:pic>
        <p:nvPicPr>
          <p:cNvPr id="11" name="Grafik 10">
            <a:hlinkClick r:id="rId5"/>
            <a:extLst>
              <a:ext uri="{FF2B5EF4-FFF2-40B4-BE49-F238E27FC236}">
                <a16:creationId xmlns:a16="http://schemas.microsoft.com/office/drawing/2014/main" id="{A88CBF5E-9D65-42A6-B0F9-D804F63A7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up 11">
            <a:extLst>
              <a:ext uri="{FF2B5EF4-FFF2-40B4-BE49-F238E27FC236}">
                <a16:creationId xmlns:a16="http://schemas.microsoft.com/office/drawing/2014/main" id="{BE48E1E3-9696-4E37-8C22-875E6E298D7E}"/>
              </a:ext>
            </a:extLst>
          </p:cNvPr>
          <p:cNvGrpSpPr/>
          <p:nvPr/>
        </p:nvGrpSpPr>
        <p:grpSpPr>
          <a:xfrm>
            <a:off x="3147311" y="5887715"/>
            <a:ext cx="5277047" cy="5304541"/>
            <a:chOff x="1241045" y="5715000"/>
            <a:chExt cx="4997840" cy="4925065"/>
          </a:xfrm>
        </p:grpSpPr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DC944B3C-A79F-4701-B040-625E4F063220}"/>
                </a:ext>
              </a:extLst>
            </p:cNvPr>
            <p:cNvGrpSpPr/>
            <p:nvPr/>
          </p:nvGrpSpPr>
          <p:grpSpPr>
            <a:xfrm>
              <a:off x="1241045" y="5715000"/>
              <a:ext cx="4997840" cy="4925065"/>
              <a:chOff x="-728808" y="-406896"/>
              <a:chExt cx="8885048" cy="17184658"/>
            </a:xfrm>
          </p:grpSpPr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E91E7BF9-55C8-442B-9A04-7E441E940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-728808" y="-406896"/>
                <a:ext cx="8885048" cy="17184658"/>
              </a:xfrm>
              <a:prstGeom prst="rect">
                <a:avLst/>
              </a:prstGeom>
              <a:effectLst>
                <a:outerShdw blurRad="254000" dist="127000" dir="5400000" algn="ctr" rotWithShape="0">
                  <a:srgbClr val="000000">
                    <a:alpha val="25000"/>
                  </a:srgbClr>
                </a:outerShdw>
              </a:effectLst>
            </p:spPr>
          </p:pic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171C1875-D278-4A68-9833-581985FDA70D}"/>
                  </a:ext>
                </a:extLst>
              </p:cNvPr>
              <p:cNvSpPr txBox="1"/>
              <p:nvPr/>
            </p:nvSpPr>
            <p:spPr>
              <a:xfrm>
                <a:off x="1976415" y="216068"/>
                <a:ext cx="3303468" cy="80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06060"/>
                    </a:solidFill>
                    <a:effectLst/>
                    <a:uLnTx/>
                    <a:uFillTx/>
                    <a:latin typeface="Ubuntu Mono derivative Powerlin" panose="020B0509030602030204" pitchFamily="49" charset="0"/>
                    <a:ea typeface="Anonymice Powerline" panose="02060609030202000504" pitchFamily="49" charset="0"/>
                    <a:cs typeface="+mn-cs"/>
                  </a:rPr>
                  <a:t>Windows Powershell x64 (80x1)</a:t>
                </a:r>
              </a:p>
            </p:txBody>
          </p:sp>
        </p:grp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26ACF0E5-2506-427F-97CF-0AD44745B75E}"/>
                </a:ext>
              </a:extLst>
            </p:cNvPr>
            <p:cNvSpPr txBox="1"/>
            <p:nvPr/>
          </p:nvSpPr>
          <p:spPr>
            <a:xfrm>
              <a:off x="1433325" y="6155030"/>
              <a:ext cx="4517018" cy="41720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spcBef>
                  <a:spcPts val="35"/>
                </a:spcBef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Asım Tahir@ASIMTAHIR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24751"/>
                  </a:solidFill>
                  <a:effectLst/>
                  <a:highlight>
                    <a:srgbClr val="0567F6"/>
                  </a:highlight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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highlight>
                    <a:srgbClr val="0567F6"/>
                  </a:highlight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~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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</a:t>
              </a:r>
              <a:r>
                <a:rPr lang="en-US" sz="1100" dirty="0">
                  <a:solidFill>
                    <a:srgbClr val="E3AB1D"/>
                  </a:solidFill>
                  <a:latin typeface="Ubuntu Mono derivative Powerlin" panose="020B0509030602030204" pitchFamily="49" charset="0"/>
                </a:rPr>
                <a:t>cat</a:t>
              </a:r>
              <a:r>
                <a:rPr lang="en-US" sz="1100" dirty="0">
                  <a:solidFill>
                    <a:prstClr val="white">
                      <a:lumMod val="65000"/>
                    </a:prstClr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.git/HEAD</a:t>
              </a:r>
            </a:p>
            <a:p>
              <a:pPr lvl="0">
                <a:spcBef>
                  <a:spcPts val="35"/>
                </a:spcBef>
              </a:pPr>
              <a:r>
                <a:rPr lang="en-US" sz="1100" dirty="0">
                  <a:solidFill>
                    <a:prstClr val="white">
                      <a:lumMod val="65000"/>
                    </a:prstClr>
                  </a:solidFill>
                  <a:latin typeface="Ubuntu Mono derivative Powerlin" panose="020B0509030602030204" pitchFamily="49" charset="0"/>
                </a:rPr>
                <a:t>ref: refs/heads/master</a:t>
              </a:r>
              <a:endParaRPr kumimoji="0" lang="tr-T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Ubuntu Mono derivative Powerlin" panose="020B0509030602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usage: git pull [&lt;options&gt;] [&lt;repository&gt; [&lt;refspec&gt;...]]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C864"/>
                </a:solidFill>
                <a:effectLst/>
                <a:uLnTx/>
                <a:uFillTx/>
                <a:latin typeface="Ubuntu Mono derivative Powerlin" panose="020B0509030602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-v, --verbose         be more verbose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-q, --quiet           be more quiet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--progress            force progress reporting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100" b="0" i="0" u="none" strike="noStrike" kern="1200" cap="none" spc="0" normalizeH="0" baseline="0" noProof="0" dirty="0">
                <a:ln>
                  <a:noFill/>
                </a:ln>
                <a:solidFill>
                  <a:srgbClr val="00C864"/>
                </a:solidFill>
                <a:effectLst/>
                <a:uLnTx/>
                <a:uFillTx/>
                <a:latin typeface="Ubuntu Mono derivative Powerlin" panose="020B0509030602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Options related to merging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-r, --rebase[=(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false|true|merges|preserve|interactive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)]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 incorporate changes by rebasing rather than merging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-n       do not show a diffstat at the end of the merge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--signoff[=...]       add Signed-off-by: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--squash     create a single commit instead of doing a merge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--commit     perform a commit if the merge succeeds (default)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864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   --edit       edit message before committing</a:t>
              </a:r>
              <a:endParaRPr kumimoji="0" lang="tr-TR" sz="1100" b="0" i="0" u="none" strike="noStrike" kern="1200" cap="none" spc="0" normalizeH="0" baseline="0" noProof="0" dirty="0">
                <a:ln>
                  <a:noFill/>
                </a:ln>
                <a:solidFill>
                  <a:srgbClr val="00C864"/>
                </a:solidFill>
                <a:effectLst/>
                <a:uLnTx/>
                <a:uFillTx/>
                <a:latin typeface="Ubuntu Mono derivative Powerlin" panose="020B0509030602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. . 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 Mono derivative Powerlin" panose="020B0509030602030204" pitchFamily="49" charset="0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Asım Tahir@ASIMTAHIR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24751"/>
                  </a:solidFill>
                  <a:effectLst/>
                  <a:highlight>
                    <a:srgbClr val="0567F6"/>
                  </a:highlight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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highlight>
                    <a:srgbClr val="0567F6"/>
                  </a:highlight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~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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AB91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git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F6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</a:t>
              </a:r>
              <a:r>
                <a:rPr kumimoji="0" lang="tr-T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pull –all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From https://github.com/PivotCoder/GitLearn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* branch            HEAD       -&gt; FETCH_HEAD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Updating b87d32f..91974fa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Fast-forward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hello.txt | 1 +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1 file changed, 1 insertion(+)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6CC71"/>
                  </a:solidFill>
                  <a:effectLst/>
                  <a:uLnTx/>
                  <a:uFillTx/>
                  <a:latin typeface="Ubuntu Mono derivative Powerlin" panose="020B0509030602030204" pitchFamily="49" charset="0"/>
                  <a:ea typeface="+mn-ea"/>
                  <a:cs typeface="+mn-cs"/>
                </a:rPr>
                <a:t> create mode 100644 hello.txt</a:t>
              </a:r>
              <a:endParaRPr kumimoji="0" lang="tr-TR" sz="1100" b="0" i="0" u="none" strike="noStrike" kern="1200" cap="none" spc="0" normalizeH="0" baseline="0" noProof="0" dirty="0">
                <a:ln>
                  <a:noFill/>
                </a:ln>
                <a:solidFill>
                  <a:srgbClr val="16CC71"/>
                </a:solidFill>
                <a:effectLst/>
                <a:uLnTx/>
                <a:uFillTx/>
                <a:latin typeface="Ubuntu Mono derivative Powerlin" panose="020B0509030602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5E303AB3-C2D7-4515-B2C1-074A65CCFF90}"/>
              </a:ext>
            </a:extLst>
          </p:cNvPr>
          <p:cNvCxnSpPr>
            <a:cxnSpLocks/>
          </p:cNvCxnSpPr>
          <p:nvPr/>
        </p:nvCxnSpPr>
        <p:spPr>
          <a:xfrm>
            <a:off x="6300724" y="927256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8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-0.924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3555 L 3.75E-6 -0.892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F2067C6-159E-4D83-8609-6168AFD4E2B5}"/>
              </a:ext>
            </a:extLst>
          </p:cNvPr>
          <p:cNvSpPr/>
          <p:nvPr/>
        </p:nvSpPr>
        <p:spPr>
          <a:xfrm>
            <a:off x="655603" y="2257335"/>
            <a:ext cx="8655511" cy="1200329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noFill/>
                  <a:prstDash val="solid"/>
                </a:ln>
                <a:solidFill>
                  <a:srgbClr val="F33F1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Aklınıza </a:t>
            </a:r>
            <a:r>
              <a:rPr lang="tr-TR" sz="7200" b="1" dirty="0">
                <a:ln w="12700">
                  <a:noFill/>
                  <a:prstDash val="solid"/>
                </a:ln>
                <a:solidFill>
                  <a:srgbClr val="F33F1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Takılanlar</a:t>
            </a:r>
            <a:endParaRPr lang="tr-TR" sz="7200" b="1" cap="none" spc="0" dirty="0">
              <a:ln w="12700">
                <a:noFill/>
                <a:prstDash val="solid"/>
              </a:ln>
              <a:solidFill>
                <a:srgbClr val="F33F1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2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90BA44C-0DAD-4AC2-AE2A-60D86A5FCA96}"/>
              </a:ext>
            </a:extLst>
          </p:cNvPr>
          <p:cNvSpPr/>
          <p:nvPr/>
        </p:nvSpPr>
        <p:spPr>
          <a:xfrm>
            <a:off x="1508692" y="1703338"/>
            <a:ext cx="6974987" cy="2308324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7200" b="1" cap="none" spc="0" dirty="0">
                <a:ln w="12700">
                  <a:noFill/>
                  <a:prstDash val="solid"/>
                </a:ln>
                <a:solidFill>
                  <a:srgbClr val="F33F1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Birazda biz sizi </a:t>
            </a:r>
          </a:p>
          <a:p>
            <a:pPr algn="ctr"/>
            <a:r>
              <a:rPr lang="tr-TR" sz="7200" b="1" cap="none" spc="0" dirty="0">
                <a:ln w="12700">
                  <a:noFill/>
                  <a:prstDash val="solid"/>
                </a:ln>
                <a:solidFill>
                  <a:srgbClr val="F33F1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sınayalım</a:t>
            </a:r>
          </a:p>
        </p:txBody>
      </p:sp>
    </p:spTree>
    <p:extLst>
      <p:ext uri="{BB962C8B-B14F-4D97-AF65-F5344CB8AC3E}">
        <p14:creationId xmlns:p14="http://schemas.microsoft.com/office/powerpoint/2010/main" val="3064105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416312" y="71735"/>
            <a:ext cx="589616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init(başlatmak)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init</a:t>
              </a:r>
              <a:r>
                <a:rPr lang="tr-TR" dirty="0">
                  <a:latin typeface="Adelle Rg" panose="02000503060000020004" pitchFamily="50" charset="0"/>
                </a:rPr>
                <a:t>ialize komutu şuan bulunduğumuz dizine git deposu oluşturur. Depoyu oluştururken </a:t>
              </a:r>
              <a:r>
                <a:rPr lang="tr-TR" dirty="0">
                  <a:solidFill>
                    <a:srgbClr val="E84427"/>
                  </a:solidFill>
                  <a:latin typeface="Adelle Rg" panose="02000503060000020004" pitchFamily="50" charset="0"/>
                </a:rPr>
                <a:t>.git</a:t>
              </a:r>
              <a:r>
                <a:rPr lang="tr-TR" dirty="0">
                  <a:latin typeface="Adelle Rg" panose="02000503060000020004" pitchFamily="50" charset="0"/>
                </a:rPr>
                <a:t> adıyla gizli bir dosya oluşturur.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7B7F37B6-439F-4C6D-8941-B49E6E446345}"/>
              </a:ext>
            </a:extLst>
          </p:cNvPr>
          <p:cNvGrpSpPr/>
          <p:nvPr/>
        </p:nvGrpSpPr>
        <p:grpSpPr>
          <a:xfrm>
            <a:off x="3368623" y="5740733"/>
            <a:ext cx="4973362" cy="5095709"/>
            <a:chOff x="3053552" y="-31711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DF8D6CF4-4BEB-4284-A352-5DDFFD702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53552" y="-31711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7CCB78D9-8A25-4715-94B3-FF2C734085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24876" y="1364826"/>
              <a:ext cx="8274015" cy="109537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init </a:t>
              </a:r>
              <a:r>
                <a:rPr lang="tr-TR" sz="1100" dirty="0">
                  <a:solidFill>
                    <a:schemeClr val="bg1">
                      <a:lumMod val="7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init [-q | --quiet] [--bare] [--template=&lt;template-directory&gt;] [--shared[=&lt;permissions&gt;]] [&lt;directory&gt;]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--template &lt;template-directory&gt;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directory from which templates will be used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--bare                create a bare repository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--shared[=&lt;permissions&gt;]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specify that the git repository is to be shared amongst several users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-q, --quiet           be quiet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--separate-git-dir &lt;gitdir&gt;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separate git dir from working tree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05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init 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Initialized empty Git repository in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Desktop/GitLearn/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.git/</a:t>
              </a:r>
              <a:endParaRPr lang="en-US" sz="110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2FB39F7E-7677-45EE-B720-DF6816AA462C}"/>
                </a:ext>
              </a:extLst>
            </p:cNvPr>
            <p:cNvSpPr txBox="1"/>
            <p:nvPr/>
          </p:nvSpPr>
          <p:spPr>
            <a:xfrm>
              <a:off x="5766938" y="388868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9AB5447E-514B-4C42-8B15-AA860BE75E60}"/>
              </a:ext>
            </a:extLst>
          </p:cNvPr>
          <p:cNvCxnSpPr>
            <a:cxnSpLocks/>
          </p:cNvCxnSpPr>
          <p:nvPr/>
        </p:nvCxnSpPr>
        <p:spPr>
          <a:xfrm>
            <a:off x="6067686" y="8814851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hlinkClick r:id="rId7"/>
            <a:extLst>
              <a:ext uri="{FF2B5EF4-FFF2-40B4-BE49-F238E27FC236}">
                <a16:creationId xmlns:a16="http://schemas.microsoft.com/office/drawing/2014/main" id="{154F1739-DCDC-43DC-B1E0-DFDD94BEA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14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87611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-0.8744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69C0100F-442B-42BD-AFE4-D701C74F6854}"/>
              </a:ext>
            </a:extLst>
          </p:cNvPr>
          <p:cNvSpPr/>
          <p:nvPr/>
        </p:nvSpPr>
        <p:spPr>
          <a:xfrm>
            <a:off x="937260" y="224793"/>
            <a:ext cx="8987325" cy="2245112"/>
          </a:xfrm>
          <a:prstGeom prst="roundRect">
            <a:avLst>
              <a:gd name="adj" fmla="val 4481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1126646-7C8F-4C06-9965-638624A34182}"/>
              </a:ext>
            </a:extLst>
          </p:cNvPr>
          <p:cNvSpPr/>
          <p:nvPr/>
        </p:nvSpPr>
        <p:spPr>
          <a:xfrm>
            <a:off x="609600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AADC16B-45EB-4737-8E95-3178D5338E4E}"/>
              </a:ext>
            </a:extLst>
          </p:cNvPr>
          <p:cNvSpPr/>
          <p:nvPr/>
        </p:nvSpPr>
        <p:spPr>
          <a:xfrm>
            <a:off x="5454185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FB7E6B6-BC6F-4DA7-988F-1C16FF1B0000}"/>
              </a:ext>
            </a:extLst>
          </p:cNvPr>
          <p:cNvSpPr/>
          <p:nvPr/>
        </p:nvSpPr>
        <p:spPr>
          <a:xfrm>
            <a:off x="609600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D12421BC-9348-4DE5-996A-8C84E24446C7}"/>
              </a:ext>
            </a:extLst>
          </p:cNvPr>
          <p:cNvSpPr/>
          <p:nvPr/>
        </p:nvSpPr>
        <p:spPr>
          <a:xfrm>
            <a:off x="5454185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9D5D053-E003-48CD-A24B-FD4996942846}"/>
              </a:ext>
            </a:extLst>
          </p:cNvPr>
          <p:cNvSpPr/>
          <p:nvPr/>
        </p:nvSpPr>
        <p:spPr>
          <a:xfrm>
            <a:off x="12682" y="793351"/>
            <a:ext cx="78579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14300" dist="76200" dir="5400000" algn="t" rotWithShape="0">
                    <a:prstClr val="black">
                      <a:alpha val="50000"/>
                    </a:prstClr>
                  </a:outerShdw>
                </a:effectLst>
                <a:latin typeface="Adelle SB" panose="02000503000000020004" pitchFamily="50" charset="0"/>
              </a:rPr>
              <a:t>1)</a:t>
            </a:r>
            <a:endParaRPr lang="tr-TR" sz="66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14300" dist="76200" dir="5400000" algn="t" rotWithShape="0">
                  <a:prstClr val="black">
                    <a:alpha val="50000"/>
                  </a:prstClr>
                </a:outerShdw>
              </a:effectLst>
              <a:latin typeface="Adelle SB" panose="02000503000000020004" pitchFamily="50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1B126E1-14E7-4899-93FC-E9A18D3259A6}"/>
              </a:ext>
            </a:extLst>
          </p:cNvPr>
          <p:cNvSpPr txBox="1"/>
          <p:nvPr/>
        </p:nvSpPr>
        <p:spPr>
          <a:xfrm>
            <a:off x="815341" y="742931"/>
            <a:ext cx="910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33F1B"/>
                </a:solidFill>
                <a:latin typeface="Adelle Rg" panose="02000503060000020004" pitchFamily="50" charset="0"/>
              </a:rPr>
              <a:t>git commit</a:t>
            </a:r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 komutuna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Adelle Rg" panose="02000503060000020004" pitchFamily="50" charset="0"/>
              </a:rPr>
              <a:t>–m </a:t>
            </a:r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parametresi vermediğimizde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bizi varsayılan olarak seçtiğimiz metin düzenleyicisiyle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aşağıdaki dosyalardan hangisine yönlendirir?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D624B3C-8400-4BD7-A5CB-81F43E3D99C0}"/>
              </a:ext>
            </a:extLst>
          </p:cNvPr>
          <p:cNvSpPr txBox="1"/>
          <p:nvPr/>
        </p:nvSpPr>
        <p:spPr>
          <a:xfrm>
            <a:off x="609600" y="2821630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TEMPCOMMIT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8A34EA5-D5B8-4B71-9ACE-A5A6493C45C4}"/>
              </a:ext>
            </a:extLst>
          </p:cNvPr>
          <p:cNvSpPr txBox="1"/>
          <p:nvPr/>
        </p:nvSpPr>
        <p:spPr>
          <a:xfrm>
            <a:off x="5454185" y="2832498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COMMIT_EDITMSG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DCED866-4C7A-4FCC-B34E-D932332DE097}"/>
              </a:ext>
            </a:extLst>
          </p:cNvPr>
          <p:cNvSpPr txBox="1"/>
          <p:nvPr/>
        </p:nvSpPr>
        <p:spPr>
          <a:xfrm>
            <a:off x="609600" y="4290646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COMMIT</a:t>
            </a:r>
            <a:r>
              <a:rPr lang="en-US" sz="2400" dirty="0">
                <a:solidFill>
                  <a:schemeClr val="bg1"/>
                </a:solidFill>
                <a:latin typeface="Adelle Rg" panose="02000503060000020004" pitchFamily="50" charset="0"/>
              </a:rPr>
              <a:t>-</a:t>
            </a:r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MSG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E397DD6-12FB-472D-A0B9-418AB38A45C6}"/>
              </a:ext>
            </a:extLst>
          </p:cNvPr>
          <p:cNvSpPr txBox="1"/>
          <p:nvPr/>
        </p:nvSpPr>
        <p:spPr>
          <a:xfrm>
            <a:off x="5454185" y="4301514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COMMITME_PLS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1DD0E9EA-520B-4A20-8D03-B4668C9B6E5B}"/>
              </a:ext>
            </a:extLst>
          </p:cNvPr>
          <p:cNvSpPr/>
          <p:nvPr/>
        </p:nvSpPr>
        <p:spPr>
          <a:xfrm>
            <a:off x="5430922" y="2745430"/>
            <a:ext cx="4470400" cy="1097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6507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1126646-7C8F-4C06-9965-638624A34182}"/>
              </a:ext>
            </a:extLst>
          </p:cNvPr>
          <p:cNvSpPr/>
          <p:nvPr/>
        </p:nvSpPr>
        <p:spPr>
          <a:xfrm>
            <a:off x="609600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AADC16B-45EB-4737-8E95-3178D5338E4E}"/>
              </a:ext>
            </a:extLst>
          </p:cNvPr>
          <p:cNvSpPr/>
          <p:nvPr/>
        </p:nvSpPr>
        <p:spPr>
          <a:xfrm>
            <a:off x="5454185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FB7E6B6-BC6F-4DA7-988F-1C16FF1B0000}"/>
              </a:ext>
            </a:extLst>
          </p:cNvPr>
          <p:cNvSpPr/>
          <p:nvPr/>
        </p:nvSpPr>
        <p:spPr>
          <a:xfrm>
            <a:off x="609600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D12421BC-9348-4DE5-996A-8C84E24446C7}"/>
              </a:ext>
            </a:extLst>
          </p:cNvPr>
          <p:cNvSpPr/>
          <p:nvPr/>
        </p:nvSpPr>
        <p:spPr>
          <a:xfrm>
            <a:off x="5454185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9D5D053-E003-48CD-A24B-FD4996942846}"/>
              </a:ext>
            </a:extLst>
          </p:cNvPr>
          <p:cNvSpPr/>
          <p:nvPr/>
        </p:nvSpPr>
        <p:spPr>
          <a:xfrm>
            <a:off x="-33805" y="793351"/>
            <a:ext cx="8787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14300" dist="76200" dir="5400000" algn="t" rotWithShape="0">
                    <a:prstClr val="black">
                      <a:alpha val="50000"/>
                    </a:prstClr>
                  </a:outerShdw>
                </a:effectLst>
                <a:latin typeface="Adelle SB" panose="02000503000000020004" pitchFamily="50" charset="0"/>
              </a:rPr>
              <a:t>2)</a:t>
            </a:r>
            <a:endParaRPr lang="tr-TR" sz="66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14300" dist="76200" dir="5400000" algn="t" rotWithShape="0">
                  <a:prstClr val="black">
                    <a:alpha val="50000"/>
                  </a:prstClr>
                </a:outerShdw>
              </a:effectLst>
              <a:latin typeface="Adelle SB" panose="02000503000000020004" pitchFamily="50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D624B3C-8400-4BD7-A5CB-81F43E3D99C0}"/>
              </a:ext>
            </a:extLst>
          </p:cNvPr>
          <p:cNvSpPr txBox="1"/>
          <p:nvPr/>
        </p:nvSpPr>
        <p:spPr>
          <a:xfrm>
            <a:off x="609600" y="2821630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İşi bırakıp kahve içmeye gitmeliyiz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8A34EA5-D5B8-4B71-9ACE-A5A6493C45C4}"/>
              </a:ext>
            </a:extLst>
          </p:cNvPr>
          <p:cNvSpPr txBox="1"/>
          <p:nvPr/>
        </p:nvSpPr>
        <p:spPr>
          <a:xfrm>
            <a:off x="5454185" y="2832498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Tek tek, iki dal arasındaki commitleri incelemeliyiz 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DCED866-4C7A-4FCC-B34E-D932332DE097}"/>
              </a:ext>
            </a:extLst>
          </p:cNvPr>
          <p:cNvSpPr txBox="1"/>
          <p:nvPr/>
        </p:nvSpPr>
        <p:spPr>
          <a:xfrm>
            <a:off x="609600" y="4357552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mergetool ile çakışmaya sebep olan satırları düzenlemeliyiz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E397DD6-12FB-472D-A0B9-418AB38A45C6}"/>
              </a:ext>
            </a:extLst>
          </p:cNvPr>
          <p:cNvSpPr txBox="1"/>
          <p:nvPr/>
        </p:nvSpPr>
        <p:spPr>
          <a:xfrm>
            <a:off x="5454185" y="4301514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Çakışmaya sebep olan dalı silip yenisini oluşturmalıyız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35185E76-E8A9-47BA-8D13-0B2B65747B15}"/>
              </a:ext>
            </a:extLst>
          </p:cNvPr>
          <p:cNvSpPr/>
          <p:nvPr/>
        </p:nvSpPr>
        <p:spPr>
          <a:xfrm>
            <a:off x="609600" y="4264970"/>
            <a:ext cx="4470400" cy="1097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AC409E74-D845-4330-9D17-B88A47BAD994}"/>
              </a:ext>
            </a:extLst>
          </p:cNvPr>
          <p:cNvSpPr/>
          <p:nvPr/>
        </p:nvSpPr>
        <p:spPr>
          <a:xfrm>
            <a:off x="937260" y="224793"/>
            <a:ext cx="8987325" cy="2245112"/>
          </a:xfrm>
          <a:prstGeom prst="roundRect">
            <a:avLst>
              <a:gd name="adj" fmla="val 4481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E010288-8D56-43AF-9326-D322E61441B5}"/>
              </a:ext>
            </a:extLst>
          </p:cNvPr>
          <p:cNvSpPr txBox="1"/>
          <p:nvPr/>
        </p:nvSpPr>
        <p:spPr>
          <a:xfrm>
            <a:off x="815341" y="742931"/>
            <a:ext cx="910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İki dalı</a:t>
            </a:r>
            <a:r>
              <a:rPr lang="tr-TR" sz="2400" dirty="0">
                <a:solidFill>
                  <a:srgbClr val="F33F1B"/>
                </a:solidFill>
                <a:latin typeface="Adelle Rg" panose="02000503060000020004" pitchFamily="50" charset="0"/>
              </a:rPr>
              <a:t> git merge </a:t>
            </a:r>
            <a:r>
              <a:rPr lang="tr-TR" sz="2400" dirty="0">
                <a:solidFill>
                  <a:srgbClr val="FFFFFF"/>
                </a:solidFill>
                <a:latin typeface="Adelle Rg" panose="02000503060000020004" pitchFamily="50" charset="0"/>
              </a:rPr>
              <a:t>komutunu kullanırken birleştirmeye çalıştığımızda conflict(çakışma) ile karşılaşırsak ne yapmalıyız?</a:t>
            </a:r>
            <a:endParaRPr lang="tr-TR" sz="2400" dirty="0">
              <a:solidFill>
                <a:schemeClr val="bg1"/>
              </a:solidFill>
              <a:latin typeface="Adelle Rg" panose="0200050306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1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1126646-7C8F-4C06-9965-638624A34182}"/>
              </a:ext>
            </a:extLst>
          </p:cNvPr>
          <p:cNvSpPr/>
          <p:nvPr/>
        </p:nvSpPr>
        <p:spPr>
          <a:xfrm>
            <a:off x="609600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AADC16B-45EB-4737-8E95-3178D5338E4E}"/>
              </a:ext>
            </a:extLst>
          </p:cNvPr>
          <p:cNvSpPr/>
          <p:nvPr/>
        </p:nvSpPr>
        <p:spPr>
          <a:xfrm>
            <a:off x="5454185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FB7E6B6-BC6F-4DA7-988F-1C16FF1B0000}"/>
              </a:ext>
            </a:extLst>
          </p:cNvPr>
          <p:cNvSpPr/>
          <p:nvPr/>
        </p:nvSpPr>
        <p:spPr>
          <a:xfrm>
            <a:off x="609600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D12421BC-9348-4DE5-996A-8C84E24446C7}"/>
              </a:ext>
            </a:extLst>
          </p:cNvPr>
          <p:cNvSpPr/>
          <p:nvPr/>
        </p:nvSpPr>
        <p:spPr>
          <a:xfrm>
            <a:off x="5454185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9D5D053-E003-48CD-A24B-FD4996942846}"/>
              </a:ext>
            </a:extLst>
          </p:cNvPr>
          <p:cNvSpPr/>
          <p:nvPr/>
        </p:nvSpPr>
        <p:spPr>
          <a:xfrm>
            <a:off x="53685" y="761478"/>
            <a:ext cx="8835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14300" dist="76200" dir="5400000" algn="t" rotWithShape="0">
                    <a:prstClr val="black">
                      <a:alpha val="50000"/>
                    </a:prstClr>
                  </a:outerShdw>
                </a:effectLst>
                <a:latin typeface="Adelle SB" panose="02000503000000020004" pitchFamily="50" charset="0"/>
              </a:rPr>
              <a:t>3)</a:t>
            </a:r>
            <a:endParaRPr lang="tr-TR" sz="66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14300" dist="76200" dir="5400000" algn="t" rotWithShape="0">
                  <a:prstClr val="black">
                    <a:alpha val="50000"/>
                  </a:prstClr>
                </a:outerShdw>
              </a:effectLst>
              <a:latin typeface="Adelle SB" panose="02000503000000020004" pitchFamily="50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D624B3C-8400-4BD7-A5CB-81F43E3D99C0}"/>
              </a:ext>
            </a:extLst>
          </p:cNvPr>
          <p:cNvSpPr txBox="1"/>
          <p:nvPr/>
        </p:nvSpPr>
        <p:spPr>
          <a:xfrm>
            <a:off x="609600" y="2821630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Menajerime istifamı 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veririm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8A34EA5-D5B8-4B71-9ACE-A5A6493C45C4}"/>
              </a:ext>
            </a:extLst>
          </p:cNvPr>
          <p:cNvSpPr txBox="1"/>
          <p:nvPr/>
        </p:nvSpPr>
        <p:spPr>
          <a:xfrm>
            <a:off x="5454185" y="2832498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Geliştirmelerime veda eder bug’ı gidermeye çalışırım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DCED866-4C7A-4FCC-B34E-D932332DE097}"/>
              </a:ext>
            </a:extLst>
          </p:cNvPr>
          <p:cNvSpPr txBox="1"/>
          <p:nvPr/>
        </p:nvSpPr>
        <p:spPr>
          <a:xfrm>
            <a:off x="609600" y="4389706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Git stash kullanırım keyfime bakarım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E397DD6-12FB-472D-A0B9-418AB38A45C6}"/>
              </a:ext>
            </a:extLst>
          </p:cNvPr>
          <p:cNvSpPr txBox="1"/>
          <p:nvPr/>
        </p:nvSpPr>
        <p:spPr>
          <a:xfrm>
            <a:off x="5454185" y="4301514"/>
            <a:ext cx="44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1"/>
                </a:solidFill>
                <a:latin typeface="Adelle Rg" panose="02000503060000020004" pitchFamily="50" charset="0"/>
              </a:rPr>
              <a:t>Yaptığım değişiklikleri yeni branch ’e kaydederim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B969B495-2DD6-49E3-AC0E-846421D6C79D}"/>
              </a:ext>
            </a:extLst>
          </p:cNvPr>
          <p:cNvSpPr/>
          <p:nvPr/>
        </p:nvSpPr>
        <p:spPr>
          <a:xfrm>
            <a:off x="609600" y="4290646"/>
            <a:ext cx="4470400" cy="1097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D605BF25-DF77-44F1-B10D-C15C20CFBB0F}"/>
              </a:ext>
            </a:extLst>
          </p:cNvPr>
          <p:cNvSpPr/>
          <p:nvPr/>
        </p:nvSpPr>
        <p:spPr>
          <a:xfrm>
            <a:off x="937260" y="224793"/>
            <a:ext cx="8987325" cy="2245112"/>
          </a:xfrm>
          <a:prstGeom prst="roundRect">
            <a:avLst>
              <a:gd name="adj" fmla="val 4481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BFF3C83-1831-4612-BE8D-03937EC1CC79}"/>
              </a:ext>
            </a:extLst>
          </p:cNvPr>
          <p:cNvSpPr txBox="1"/>
          <p:nvPr/>
        </p:nvSpPr>
        <p:spPr>
          <a:xfrm>
            <a:off x="1005840" y="530646"/>
            <a:ext cx="886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Bir git projesi üzerinde çalışıyoruz. Menajerimiz bizden yeni bulunmuş bir bug’ı acil çözmemizi istiyor fakat bizim üzerinde çalıştığımız dosyaları projeye dahil etmemişiz ama yaptıklarımızın gitmesini de istemiyoruz. Ne Yapmalıyız?</a:t>
            </a:r>
          </a:p>
        </p:txBody>
      </p:sp>
    </p:spTree>
    <p:extLst>
      <p:ext uri="{BB962C8B-B14F-4D97-AF65-F5344CB8AC3E}">
        <p14:creationId xmlns:p14="http://schemas.microsoft.com/office/powerpoint/2010/main" val="335646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1126646-7C8F-4C06-9965-638624A34182}"/>
              </a:ext>
            </a:extLst>
          </p:cNvPr>
          <p:cNvSpPr/>
          <p:nvPr/>
        </p:nvSpPr>
        <p:spPr>
          <a:xfrm>
            <a:off x="609600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AADC16B-45EB-4737-8E95-3178D5338E4E}"/>
              </a:ext>
            </a:extLst>
          </p:cNvPr>
          <p:cNvSpPr/>
          <p:nvPr/>
        </p:nvSpPr>
        <p:spPr>
          <a:xfrm>
            <a:off x="5454185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Yaptığımız commitleri referans eden yapı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FB7E6B6-BC6F-4DA7-988F-1C16FF1B0000}"/>
              </a:ext>
            </a:extLst>
          </p:cNvPr>
          <p:cNvSpPr/>
          <p:nvPr/>
        </p:nvSpPr>
        <p:spPr>
          <a:xfrm>
            <a:off x="609600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D12421BC-9348-4DE5-996A-8C84E24446C7}"/>
              </a:ext>
            </a:extLst>
          </p:cNvPr>
          <p:cNvSpPr/>
          <p:nvPr/>
        </p:nvSpPr>
        <p:spPr>
          <a:xfrm>
            <a:off x="5454185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9D5D053-E003-48CD-A24B-FD4996942846}"/>
              </a:ext>
            </a:extLst>
          </p:cNvPr>
          <p:cNvSpPr/>
          <p:nvPr/>
        </p:nvSpPr>
        <p:spPr>
          <a:xfrm>
            <a:off x="34449" y="764317"/>
            <a:ext cx="9028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14300" dist="76200" dir="5400000" algn="t" rotWithShape="0">
                    <a:prstClr val="black">
                      <a:alpha val="50000"/>
                    </a:prstClr>
                  </a:outerShdw>
                </a:effectLst>
                <a:latin typeface="Adelle SB" panose="02000503000000020004" pitchFamily="50" charset="0"/>
              </a:rPr>
              <a:t>4)</a:t>
            </a:r>
            <a:endParaRPr lang="tr-TR" sz="66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14300" dist="76200" dir="5400000" algn="t" rotWithShape="0">
                  <a:prstClr val="black">
                    <a:alpha val="50000"/>
                  </a:prstClr>
                </a:outerShdw>
              </a:effectLst>
              <a:latin typeface="Adelle SB" panose="02000503000000020004" pitchFamily="50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D624B3C-8400-4BD7-A5CB-81F43E3D99C0}"/>
              </a:ext>
            </a:extLst>
          </p:cNvPr>
          <p:cNvSpPr txBox="1"/>
          <p:nvPr/>
        </p:nvSpPr>
        <p:spPr>
          <a:xfrm>
            <a:off x="609600" y="2821630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Bulunduğum dalı referans gösteren yapı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DCED866-4C7A-4FCC-B34E-D932332DE097}"/>
              </a:ext>
            </a:extLst>
          </p:cNvPr>
          <p:cNvSpPr txBox="1"/>
          <p:nvPr/>
        </p:nvSpPr>
        <p:spPr>
          <a:xfrm>
            <a:off x="609600" y="4290646"/>
            <a:ext cx="447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1"/>
                </a:solidFill>
                <a:latin typeface="Adelle Rg" panose="02000503060000020004" pitchFamily="50" charset="0"/>
              </a:rPr>
              <a:t>Önceki durumları referans ederek gösteren yapı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E397DD6-12FB-472D-A0B9-418AB38A45C6}"/>
              </a:ext>
            </a:extLst>
          </p:cNvPr>
          <p:cNvSpPr txBox="1"/>
          <p:nvPr/>
        </p:nvSpPr>
        <p:spPr>
          <a:xfrm>
            <a:off x="5454185" y="4301514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Kendimi ifade etmemi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sağlayan yapı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89B252AA-05A0-4574-85DA-315A9E596488}"/>
              </a:ext>
            </a:extLst>
          </p:cNvPr>
          <p:cNvSpPr/>
          <p:nvPr/>
        </p:nvSpPr>
        <p:spPr>
          <a:xfrm>
            <a:off x="5430922" y="2745430"/>
            <a:ext cx="4470400" cy="1097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C6E8C37D-A267-4311-990A-EE0E590646E0}"/>
              </a:ext>
            </a:extLst>
          </p:cNvPr>
          <p:cNvSpPr/>
          <p:nvPr/>
        </p:nvSpPr>
        <p:spPr>
          <a:xfrm>
            <a:off x="937260" y="224793"/>
            <a:ext cx="8987325" cy="2245112"/>
          </a:xfrm>
          <a:prstGeom prst="roundRect">
            <a:avLst>
              <a:gd name="adj" fmla="val 4481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F0540876-D744-48D3-B541-16316F3E186D}"/>
              </a:ext>
            </a:extLst>
          </p:cNvPr>
          <p:cNvSpPr txBox="1"/>
          <p:nvPr/>
        </p:nvSpPr>
        <p:spPr>
          <a:xfrm>
            <a:off x="815341" y="742931"/>
            <a:ext cx="9109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Git ’te HEAD diye bir şey var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sürekli karşıma çıkıyor. Ne ola ki bu HEAD?</a:t>
            </a:r>
          </a:p>
        </p:txBody>
      </p:sp>
    </p:spTree>
    <p:extLst>
      <p:ext uri="{BB962C8B-B14F-4D97-AF65-F5344CB8AC3E}">
        <p14:creationId xmlns:p14="http://schemas.microsoft.com/office/powerpoint/2010/main" val="423946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31126646-7C8F-4C06-9965-638624A34182}"/>
              </a:ext>
            </a:extLst>
          </p:cNvPr>
          <p:cNvSpPr/>
          <p:nvPr/>
        </p:nvSpPr>
        <p:spPr>
          <a:xfrm>
            <a:off x="609600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AADC16B-45EB-4737-8E95-3178D5338E4E}"/>
              </a:ext>
            </a:extLst>
          </p:cNvPr>
          <p:cNvSpPr/>
          <p:nvPr/>
        </p:nvSpPr>
        <p:spPr>
          <a:xfrm>
            <a:off x="5454185" y="276829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DFB7E6B6-BC6F-4DA7-988F-1C16FF1B0000}"/>
              </a:ext>
            </a:extLst>
          </p:cNvPr>
          <p:cNvSpPr/>
          <p:nvPr/>
        </p:nvSpPr>
        <p:spPr>
          <a:xfrm>
            <a:off x="609600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D12421BC-9348-4DE5-996A-8C84E24446C7}"/>
              </a:ext>
            </a:extLst>
          </p:cNvPr>
          <p:cNvSpPr/>
          <p:nvPr/>
        </p:nvSpPr>
        <p:spPr>
          <a:xfrm>
            <a:off x="5454185" y="4255120"/>
            <a:ext cx="4470400" cy="1097466"/>
          </a:xfrm>
          <a:prstGeom prst="round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9D5D053-E003-48CD-A24B-FD4996942846}"/>
              </a:ext>
            </a:extLst>
          </p:cNvPr>
          <p:cNvSpPr/>
          <p:nvPr/>
        </p:nvSpPr>
        <p:spPr>
          <a:xfrm>
            <a:off x="36051" y="742931"/>
            <a:ext cx="9012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14300" dist="76200" dir="5400000" algn="t" rotWithShape="0">
                    <a:prstClr val="black">
                      <a:alpha val="50000"/>
                    </a:prstClr>
                  </a:outerShdw>
                </a:effectLst>
                <a:latin typeface="Adelle SB" panose="02000503000000020004" pitchFamily="50" charset="0"/>
              </a:rPr>
              <a:t>5</a:t>
            </a:r>
            <a:r>
              <a:rPr lang="en-US" sz="66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14300" dist="76200" dir="5400000" algn="t" rotWithShape="0">
                    <a:prstClr val="black">
                      <a:alpha val="50000"/>
                    </a:prstClr>
                  </a:outerShdw>
                </a:effectLst>
                <a:latin typeface="Adelle SB" panose="02000503000000020004" pitchFamily="50" charset="0"/>
              </a:rPr>
              <a:t>)</a:t>
            </a:r>
            <a:endParaRPr lang="tr-TR" sz="66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14300" dist="76200" dir="5400000" algn="t" rotWithShape="0">
                  <a:prstClr val="black">
                    <a:alpha val="50000"/>
                  </a:prstClr>
                </a:outerShdw>
              </a:effectLst>
              <a:latin typeface="Adelle SB" panose="02000503000000020004" pitchFamily="50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D624B3C-8400-4BD7-A5CB-81F43E3D99C0}"/>
              </a:ext>
            </a:extLst>
          </p:cNvPr>
          <p:cNvSpPr txBox="1"/>
          <p:nvPr/>
        </p:nvSpPr>
        <p:spPr>
          <a:xfrm>
            <a:off x="609600" y="2821630"/>
            <a:ext cx="447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100" dirty="0">
                <a:solidFill>
                  <a:schemeClr val="bg1"/>
                </a:solidFill>
                <a:latin typeface="Adelle Rg" panose="02000503060000020004" pitchFamily="50" charset="0"/>
              </a:rPr>
              <a:t>Sık kullandığım komutu bir metin dosyasına kaydederim, açıp açıp kullanırım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8A34EA5-D5B8-4B71-9ACE-A5A6493C45C4}"/>
              </a:ext>
            </a:extLst>
          </p:cNvPr>
          <p:cNvSpPr txBox="1"/>
          <p:nvPr/>
        </p:nvSpPr>
        <p:spPr>
          <a:xfrm>
            <a:off x="5454185" y="2832498"/>
            <a:ext cx="44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Sık kullandığım komutu artık kullanmam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DCED866-4C7A-4FCC-B34E-D932332DE097}"/>
              </a:ext>
            </a:extLst>
          </p:cNvPr>
          <p:cNvSpPr txBox="1"/>
          <p:nvPr/>
        </p:nvSpPr>
        <p:spPr>
          <a:xfrm>
            <a:off x="609600" y="4290646"/>
            <a:ext cx="447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1"/>
                </a:solidFill>
                <a:latin typeface="Adelle Rg" panose="02000503060000020004" pitchFamily="50" charset="0"/>
              </a:rPr>
              <a:t>Git’i hiç sevmemiştim zaten, başka versiyon kontrol sistemi kullanırım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E397DD6-12FB-472D-A0B9-418AB38A45C6}"/>
              </a:ext>
            </a:extLst>
          </p:cNvPr>
          <p:cNvSpPr txBox="1"/>
          <p:nvPr/>
        </p:nvSpPr>
        <p:spPr>
          <a:xfrm>
            <a:off x="5454185" y="4263414"/>
            <a:ext cx="447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100" dirty="0">
                <a:solidFill>
                  <a:schemeClr val="bg1"/>
                </a:solidFill>
                <a:latin typeface="Adelle Rg" panose="02000503060000020004" pitchFamily="50" charset="0"/>
              </a:rPr>
              <a:t>Git alias(takma ad) konfigürasyonu </a:t>
            </a:r>
          </a:p>
          <a:p>
            <a:pPr algn="ctr"/>
            <a:r>
              <a:rPr lang="tr-TR" sz="2100" dirty="0">
                <a:solidFill>
                  <a:schemeClr val="bg1"/>
                </a:solidFill>
                <a:latin typeface="Adelle Rg" panose="02000503060000020004" pitchFamily="50" charset="0"/>
              </a:rPr>
              <a:t>sana yardımcı olacaktır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A8A3CBDB-C106-419E-83B1-619B689ED057}"/>
              </a:ext>
            </a:extLst>
          </p:cNvPr>
          <p:cNvSpPr/>
          <p:nvPr/>
        </p:nvSpPr>
        <p:spPr>
          <a:xfrm>
            <a:off x="5454185" y="4229686"/>
            <a:ext cx="4470400" cy="1097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CE2E0E4E-DB66-4566-952F-166C0E933A75}"/>
              </a:ext>
            </a:extLst>
          </p:cNvPr>
          <p:cNvSpPr/>
          <p:nvPr/>
        </p:nvSpPr>
        <p:spPr>
          <a:xfrm>
            <a:off x="937260" y="224793"/>
            <a:ext cx="8987325" cy="2245112"/>
          </a:xfrm>
          <a:prstGeom prst="roundRect">
            <a:avLst>
              <a:gd name="adj" fmla="val 44813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297BD84-B96D-4F45-9A15-3972BE315B71}"/>
              </a:ext>
            </a:extLst>
          </p:cNvPr>
          <p:cNvSpPr txBox="1"/>
          <p:nvPr/>
        </p:nvSpPr>
        <p:spPr>
          <a:xfrm>
            <a:off x="815341" y="742931"/>
            <a:ext cx="910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Git üzerinde çok kullandığımız bir komut var </a:t>
            </a:r>
          </a:p>
          <a:p>
            <a:pPr algn="ctr"/>
            <a:r>
              <a:rPr lang="tr-TR" sz="2400" dirty="0">
                <a:solidFill>
                  <a:schemeClr val="bg1"/>
                </a:solidFill>
                <a:latin typeface="Adelle Rg" panose="02000503060000020004" pitchFamily="50" charset="0"/>
              </a:rPr>
              <a:t>fakat oldukça uzun. Bu komutu nasıl daha akılcı şekilde kullanabiliriz? </a:t>
            </a:r>
          </a:p>
        </p:txBody>
      </p:sp>
    </p:spTree>
    <p:extLst>
      <p:ext uri="{BB962C8B-B14F-4D97-AF65-F5344CB8AC3E}">
        <p14:creationId xmlns:p14="http://schemas.microsoft.com/office/powerpoint/2010/main" val="228664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395604-4D08-4A04-AF09-6E9A254EFE41}"/>
              </a:ext>
            </a:extLst>
          </p:cNvPr>
          <p:cNvSpPr/>
          <p:nvPr/>
        </p:nvSpPr>
        <p:spPr>
          <a:xfrm>
            <a:off x="1406750" y="1637437"/>
            <a:ext cx="734649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7000" b="0" cap="none" spc="0" dirty="0">
                <a:ln w="0"/>
                <a:solidFill>
                  <a:schemeClr val="bg1"/>
                </a:solidFill>
                <a:effectLst>
                  <a:outerShdw blurRad="127000" dist="88900" dir="5400000" algn="t" rotWithShape="0">
                    <a:prstClr val="black">
                      <a:alpha val="40000"/>
                    </a:prstClr>
                  </a:outerShdw>
                </a:effectLst>
                <a:latin typeface="Adelle EB" panose="02000503000000020004" pitchFamily="50" charset="0"/>
              </a:rPr>
              <a:t>Dinlediğiniz İçin</a:t>
            </a:r>
          </a:p>
          <a:p>
            <a:pPr algn="ctr"/>
            <a:r>
              <a:rPr lang="tr-TR" sz="7000" b="0" cap="none" spc="0" dirty="0">
                <a:ln w="0"/>
                <a:solidFill>
                  <a:schemeClr val="bg1"/>
                </a:solidFill>
                <a:effectLst>
                  <a:outerShdw blurRad="127000" dist="88900" dir="5400000" algn="t" rotWithShape="0">
                    <a:prstClr val="black">
                      <a:alpha val="40000"/>
                    </a:prstClr>
                  </a:outerShdw>
                </a:effectLst>
                <a:latin typeface="Adelle EB" panose="02000503000000020004" pitchFamily="50" charset="0"/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2667702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714768" y="43014"/>
            <a:ext cx="531684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add(eklemek)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633785"/>
              <a:ext cx="3180863" cy="1567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add</a:t>
              </a:r>
              <a:r>
                <a:rPr lang="tr-TR" dirty="0">
                  <a:latin typeface="Adelle Rg" panose="02000503060000020004" pitchFamily="50" charset="0"/>
                </a:rPr>
                <a:t> komutu yerel depomuzda oluşturduğumuz dosyaları </a:t>
              </a:r>
              <a:r>
                <a:rPr lang="tr-TR" dirty="0">
                  <a:solidFill>
                    <a:srgbClr val="256FF3"/>
                  </a:solidFill>
                  <a:latin typeface="Adelle Rg" panose="02000503060000020004" pitchFamily="50" charset="0"/>
                </a:rPr>
                <a:t>staging area ’ya</a:t>
              </a:r>
              <a:r>
                <a:rPr lang="tr-TR" dirty="0">
                  <a:latin typeface="Adelle Rg" panose="02000503060000020004" pitchFamily="50" charset="0"/>
                </a:rPr>
                <a:t>(geçiş bölgesine) gönderir.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76ACA44-122B-44B7-8069-15AEE8ABA68B}"/>
              </a:ext>
            </a:extLst>
          </p:cNvPr>
          <p:cNvGrpSpPr/>
          <p:nvPr/>
        </p:nvGrpSpPr>
        <p:grpSpPr>
          <a:xfrm>
            <a:off x="3368623" y="5740733"/>
            <a:ext cx="4973362" cy="5095709"/>
            <a:chOff x="3053552" y="-31711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ECC76A7-DFA5-4026-95A7-D2673CCB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53552" y="-31711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68CC2B72-3A9C-487D-8F50-6B801DCF0E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24876" y="1364826"/>
              <a:ext cx="8274015" cy="150883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add </a:t>
              </a:r>
              <a:r>
                <a:rPr lang="tr-TR" sz="1100" dirty="0">
                  <a:solidFill>
                    <a:schemeClr val="bg1">
                      <a:lumMod val="7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add [&lt;options&gt;] [--] &lt;pathspec&gt;...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-n, --dry-run  dry run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-v, --verbose  be verbose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-i, --interactive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interactive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picking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-p, --patch    select hunks interactively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-e, --edit    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edit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current diff and apply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-f, --force    allow adding otherwise ignored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-u, --update  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update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tracked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--renormalize 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renormalize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EOL of tracked files (implies -u)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-N, --intent-to-add   record only the fact that the path will be added later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-A, --all      add changes from all tracked and untracked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--ignore-removal      ignore paths removed in the working tree (same as --no-all)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--refresh             don't add, only refresh the index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--ignore-errors       just skip files which cannot be added because of errors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--ignore-missing      check if - even missing - files are ignored in dry run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--chmod (+|-)x        override the executable bit of the listed files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FAB916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05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add .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AF8D469-8743-4EB2-9441-8C9CDF05190D}"/>
                </a:ext>
              </a:extLst>
            </p:cNvPr>
            <p:cNvSpPr txBox="1"/>
            <p:nvPr/>
          </p:nvSpPr>
          <p:spPr>
            <a:xfrm>
              <a:off x="5766938" y="388868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264DA745-CD4E-4208-9963-06670FA67279}"/>
              </a:ext>
            </a:extLst>
          </p:cNvPr>
          <p:cNvCxnSpPr>
            <a:cxnSpLocks/>
          </p:cNvCxnSpPr>
          <p:nvPr/>
        </p:nvCxnSpPr>
        <p:spPr>
          <a:xfrm>
            <a:off x="6174279" y="10323131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hlinkClick r:id="rId7"/>
            <a:extLst>
              <a:ext uri="{FF2B5EF4-FFF2-40B4-BE49-F238E27FC236}">
                <a16:creationId xmlns:a16="http://schemas.microsoft.com/office/drawing/2014/main" id="{5624FCE1-1B4C-41BC-95D7-C617D1437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42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87611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-0.87444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478280" y="22860"/>
            <a:ext cx="8412479" cy="611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4000"/>
              </a:lnSpc>
            </a:pPr>
            <a:r>
              <a:rPr lang="tr-TR" sz="35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Staging area(Geçiş Bölgesi) ve git stage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33498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68245" y="2441280"/>
              <a:ext cx="318086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Staging area </a:t>
              </a:r>
              <a:r>
                <a:rPr lang="tr-TR" dirty="0">
                  <a:latin typeface="Adelle Rg" panose="02000503060000020004" pitchFamily="50" charset="0"/>
                </a:rPr>
                <a:t>yerel depomuzda yaptığımız değişiklikleri ana akışımıza(branch) eklemeden son kontrolleri yapmamızı sağlar.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D6A62554-7201-4F70-9F05-C6BE8AC50EDF}"/>
              </a:ext>
            </a:extLst>
          </p:cNvPr>
          <p:cNvGrpSpPr/>
          <p:nvPr/>
        </p:nvGrpSpPr>
        <p:grpSpPr>
          <a:xfrm>
            <a:off x="2503741" y="5689156"/>
            <a:ext cx="4973362" cy="5095708"/>
            <a:chOff x="3185351" y="1277260"/>
            <a:chExt cx="8841531" cy="1778007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0DEC1FC-44B7-4A4C-B86F-79A07357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6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07708D1D-3B38-4D2B-9296-2B43C2F7A3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4"/>
              <a:ext cx="8170777" cy="156789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stage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-n, --dry-run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dry run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-v, --verbose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be verbose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-i, --interactive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interactive picking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-p, --patch  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select hunks interactively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-e, --edit   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edit current diff and apply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-f, --force  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a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llow adding otherwise ignored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-u, --update 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update tracked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--renormalize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renormalize EOL of tracked files (implies -u)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-N, --intent-to-add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record only the fact that the path will be added later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-A, --all           add changes from all tracked and untracked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--ignore-removal    ignore paths removed in the working tree (same as --no-all)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--refresh           don't add, only refresh the index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--ignore-errors     just skip files which cannot be added because of errors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--ignore-missing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heck if - even missing - files are ignored in dry run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--chmod (+|-)x 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verride the executable bit of the listed files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stage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9DB6F82D-7C70-4513-99B9-3414167B2F69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E8E3B06-9584-4D5A-A52D-B76F18D63191}"/>
              </a:ext>
            </a:extLst>
          </p:cNvPr>
          <p:cNvCxnSpPr>
            <a:cxnSpLocks/>
          </p:cNvCxnSpPr>
          <p:nvPr/>
        </p:nvCxnSpPr>
        <p:spPr>
          <a:xfrm>
            <a:off x="5397039" y="10236900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hlinkClick r:id="rId7"/>
            <a:extLst>
              <a:ext uri="{FF2B5EF4-FFF2-40B4-BE49-F238E27FC236}">
                <a16:creationId xmlns:a16="http://schemas.microsoft.com/office/drawing/2014/main" id="{13D74D3C-FB6F-4BDC-9179-13C0E82D2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14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6453 0.1033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4" y="5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87611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1.25E-6 -0.8744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639502" y="86975"/>
            <a:ext cx="744979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commit(teslim etme)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740661" y="2801425"/>
              <a:ext cx="3308448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commit</a:t>
              </a:r>
              <a:r>
                <a:rPr lang="tr-TR" dirty="0">
                  <a:latin typeface="Adelle Rg" panose="02000503060000020004" pitchFamily="50" charset="0"/>
                </a:rPr>
                <a:t> komutu </a:t>
              </a:r>
              <a:r>
                <a:rPr lang="tr-TR" dirty="0">
                  <a:solidFill>
                    <a:srgbClr val="0070C0"/>
                  </a:solidFill>
                  <a:latin typeface="Adelle Rg" panose="02000503060000020004" pitchFamily="50" charset="0"/>
                </a:rPr>
                <a:t>staging area</a:t>
              </a:r>
              <a:r>
                <a:rPr lang="tr-TR" dirty="0">
                  <a:latin typeface="Adelle Rg" panose="02000503060000020004" pitchFamily="50" charset="0"/>
                </a:rPr>
                <a:t> ’ya atılmış değişiklikleri ana akışımıza(branch) eklememizi sağlar.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D0DAD91B-6C1C-49BB-BB52-3BA08B929F9B}"/>
              </a:ext>
            </a:extLst>
          </p:cNvPr>
          <p:cNvGrpSpPr/>
          <p:nvPr/>
        </p:nvGrpSpPr>
        <p:grpSpPr>
          <a:xfrm>
            <a:off x="2387457" y="5822611"/>
            <a:ext cx="4973362" cy="5095708"/>
            <a:chOff x="3185351" y="127726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C7AD4D34-E0F7-4854-B3B2-003F09034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4228DA3F-AF35-47A5-A9AE-607A7A7F96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5"/>
              <a:ext cx="8170777" cy="156789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commit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fr-F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commit [&lt;options&gt;] [--] &lt;pathspec&gt;...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-F, --file &lt;file&gt;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read message from file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--author &lt;author&gt;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override author for commit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--date &lt;date&gt;       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override date for commit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-m, --message &lt;message&gt; commit message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-c, --reedit-message &lt;commit&gt; reuse and edit message from specified commit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-C, --reuse-message &lt;commit&gt;  reuse message from specified commit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--fixup &lt;commit&gt; use autosquash formatted message to fixup specified commit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--squash &lt;commit&gt; use autosquash formatted message to squash specified commit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--reset-author   the commit is authored by me now (used with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-C/-c/--amend)</a:t>
              </a: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-s, --signoff    add Signed-off-by: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-e, --edit       force edit of commit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-a, --all        commit all changed files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-i, --include   add specified files to index for commit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--interactive 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interactively add files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hooks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--amend               amend previous commit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commit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–m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«my first commit»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567F6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5C06C379-956D-4147-93D7-0CC221086C5D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pic>
        <p:nvPicPr>
          <p:cNvPr id="17" name="Grafik 16">
            <a:hlinkClick r:id="rId7"/>
            <a:extLst>
              <a:ext uri="{FF2B5EF4-FFF2-40B4-BE49-F238E27FC236}">
                <a16:creationId xmlns:a16="http://schemas.microsoft.com/office/drawing/2014/main" id="{37604F60-8CE0-4629-85A1-74FEC02D6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6794754" y="1036730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5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-0.9047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00125 -0.9047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-4525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3285942" y="315575"/>
            <a:ext cx="415690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log(kayıt)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667720" y="2320964"/>
              <a:ext cx="3180863" cy="2157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log</a:t>
              </a:r>
              <a:r>
                <a:rPr lang="tr-TR" dirty="0">
                  <a:latin typeface="Adelle Rg" panose="02000503060000020004" pitchFamily="50" charset="0"/>
                </a:rPr>
                <a:t> komutu daha öncesinde yapmış olduğumuz commitleri kayıt olarak görmemizi sağlar. </a:t>
              </a:r>
              <a:r>
                <a:rPr lang="tr-TR" dirty="0">
                  <a:solidFill>
                    <a:srgbClr val="FF0000"/>
                  </a:solidFill>
                  <a:latin typeface="Adelle Rg" panose="02000503060000020004" pitchFamily="50" charset="0"/>
                </a:rPr>
                <a:t>Eğer commitleriniz uzayıp gidiyorsa q tuşu ile çıkabilirsiniz.</a:t>
              </a: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5873FFE0-E4B0-4C78-9B68-7F2E41E8F1D9}"/>
              </a:ext>
            </a:extLst>
          </p:cNvPr>
          <p:cNvGrpSpPr/>
          <p:nvPr/>
        </p:nvGrpSpPr>
        <p:grpSpPr>
          <a:xfrm>
            <a:off x="3434739" y="6109444"/>
            <a:ext cx="4973362" cy="5095708"/>
            <a:chOff x="3185351" y="1277260"/>
            <a:chExt cx="8841531" cy="17780075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55577B1C-3F46-446B-95F5-0912B93D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FCC24F99-4E3E-49B2-B588-2C3E9B3D3F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5"/>
              <a:ext cx="8170777" cy="143365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log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log [&lt;options&gt;] [&lt;revision-range&gt;] [[--] &lt;path&gt;...]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or: git show [&lt;options&gt;] &lt;object&gt;...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-q, --quiet           suppress diff output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--source              show source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--use-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mailmap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Use mail map file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--decorate-refs &lt;pattern&gt;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only decorate refs that match &lt;pattern&gt;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--decorate-refs-exclude &lt;pattern&gt;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                    do not decorate refs that match &lt;pattern&gt;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--decorate[=...]      decorate options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-L &lt;n,m:file&gt;         Process line range </a:t>
              </a:r>
              <a:r>
                <a:rPr lang="en-US" sz="1100" dirty="0" err="1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n,m</a:t>
              </a: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in file, counting from 1</a:t>
              </a:r>
              <a:endParaRPr lang="tr-TR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FAE90E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log</a:t>
              </a:r>
            </a:p>
            <a:p>
              <a:pPr>
                <a:spcBef>
                  <a:spcPts val="35"/>
                </a:spcBef>
              </a:pPr>
              <a:endParaRPr lang="tr-TR" sz="105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commit 3362b1bcd7d12a626b56dec02ec04197af4d1482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Author: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YourName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&lt;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yourmail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@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mail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.com&gt;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Date:  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Sat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May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25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09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: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11</a:t>
              </a: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:02 2019 +0300</a:t>
              </a:r>
            </a:p>
            <a:p>
              <a:pPr>
                <a:spcBef>
                  <a:spcPts val="35"/>
                </a:spcBef>
              </a:pPr>
              <a:endParaRPr lang="en-US" sz="105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</a:t>
              </a:r>
              <a:r>
                <a:rPr lang="tr-TR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Your Commit Message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31AC3A9-0B51-4FF5-A5F1-11FD8F7D9AF7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29E98A01-A412-4385-B7CC-FFB110827154}"/>
              </a:ext>
            </a:extLst>
          </p:cNvPr>
          <p:cNvCxnSpPr>
            <a:cxnSpLocks/>
          </p:cNvCxnSpPr>
          <p:nvPr/>
        </p:nvCxnSpPr>
        <p:spPr>
          <a:xfrm>
            <a:off x="6172120" y="949612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hlinkClick r:id="rId7"/>
            <a:extLst>
              <a:ext uri="{FF2B5EF4-FFF2-40B4-BE49-F238E27FC236}">
                <a16:creationId xmlns:a16="http://schemas.microsoft.com/office/drawing/2014/main" id="{C01B8EE2-C8CB-4FB7-8ACB-697D776E1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46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-0.9333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4 -0.12778 L 0.00156 -0.93611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-404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1752673" y="102215"/>
            <a:ext cx="722345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shortlog(kısa kayıt)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911560" y="2812805"/>
              <a:ext cx="3180863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shortlog</a:t>
              </a:r>
              <a:r>
                <a:rPr lang="tr-TR" dirty="0">
                  <a:latin typeface="Adelle Rg" panose="02000503060000020004" pitchFamily="50" charset="0"/>
                </a:rPr>
                <a:t> komutu logları (kayıtları) daha kısa şekilde görmemizi sağlar</a:t>
              </a:r>
              <a:endParaRPr lang="tr-TR" dirty="0">
                <a:solidFill>
                  <a:srgbClr val="FF0000"/>
                </a:solidFill>
                <a:latin typeface="Adelle Rg" panose="02000503060000020004" pitchFamily="50" charset="0"/>
              </a:endParaRP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5873FFE0-E4B0-4C78-9B68-7F2E41E8F1D9}"/>
              </a:ext>
            </a:extLst>
          </p:cNvPr>
          <p:cNvGrpSpPr/>
          <p:nvPr/>
        </p:nvGrpSpPr>
        <p:grpSpPr>
          <a:xfrm>
            <a:off x="3434739" y="5804644"/>
            <a:ext cx="4973362" cy="5095708"/>
            <a:chOff x="3185351" y="1277260"/>
            <a:chExt cx="8841531" cy="17780075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55577B1C-3F46-446B-95F5-0912B93D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FCC24F99-4E3E-49B2-B588-2C3E9B3D3F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5"/>
              <a:ext cx="8170777" cy="148198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shortlog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usage: git shortlog [&lt;options&gt;] [&lt;revision-range&gt;] [[--] &lt;path&gt;...]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or: git log --pretty=short | git shortlog [&lt;options&gt;]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00C864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-c, --committer       Group by committer rather than author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-n, --numbered        sort output according to the number of commits per author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-s, --summary         Suppress commit descriptions, only provides commit count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-e, --email           Show the email address of each author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-w[&lt;w&gt;[,&lt;i1&gt;[,&lt;i2&gt;]]]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                          Linewrap output</a:t>
              </a:r>
            </a:p>
            <a:p>
              <a:pPr>
                <a:spcBef>
                  <a:spcPts val="35"/>
                </a:spcBef>
              </a:pPr>
              <a:endParaRPr lang="tr-TR" sz="1100" dirty="0">
                <a:solidFill>
                  <a:srgbClr val="FAE90E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00C864"/>
                  </a:solidFill>
                  <a:latin typeface="Ubuntu Mono derivative Powerlin" panose="020B0509030602030204" pitchFamily="49" charset="0"/>
                </a:rPr>
                <a:t>short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log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Asim-Tahir (3):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main file added work: generate random number between 0 to 100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LRT Formatter file added work: Reformatting recurring letters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main file little bit changed</a:t>
              </a:r>
            </a:p>
            <a:p>
              <a:pPr>
                <a:spcBef>
                  <a:spcPts val="35"/>
                </a:spcBef>
              </a:pPr>
              <a:endParaRPr lang="en-US" sz="105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Asım Tahir (1):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  Initial commit</a:t>
              </a:r>
            </a:p>
            <a:p>
              <a:pPr>
                <a:spcBef>
                  <a:spcPts val="35"/>
                </a:spcBef>
              </a:pPr>
              <a:endParaRPr lang="tr-TR" sz="105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31AC3A9-0B51-4FF5-A5F1-11FD8F7D9AF7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29E98A01-A412-4385-B7CC-FFB110827154}"/>
              </a:ext>
            </a:extLst>
          </p:cNvPr>
          <p:cNvCxnSpPr>
            <a:cxnSpLocks/>
          </p:cNvCxnSpPr>
          <p:nvPr/>
        </p:nvCxnSpPr>
        <p:spPr>
          <a:xfrm>
            <a:off x="6492160" y="8673167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hlinkClick r:id="rId7"/>
            <a:extLst>
              <a:ext uri="{FF2B5EF4-FFF2-40B4-BE49-F238E27FC236}">
                <a16:creationId xmlns:a16="http://schemas.microsoft.com/office/drawing/2014/main" id="{C01B8EE2-C8CB-4FB7-8ACB-697D776E1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84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2.5E-6 -0.87611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56 L 0.00063 -0.87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437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CBD6635-6F1A-4726-BF8F-7B704FFFA688}"/>
              </a:ext>
            </a:extLst>
          </p:cNvPr>
          <p:cNvSpPr/>
          <p:nvPr/>
        </p:nvSpPr>
        <p:spPr>
          <a:xfrm>
            <a:off x="2561635" y="86975"/>
            <a:ext cx="557973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Adelle Rg" panose="02000503060000020004" pitchFamily="50" charset="0"/>
              </a:rPr>
              <a:t>git status(durum)</a:t>
            </a:r>
            <a:endParaRPr lang="tr-TR" sz="50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  <a:latin typeface="Adelle Rg" panose="02000503060000020004" pitchFamily="50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34FE900A-314C-4406-B92A-C0F74C2951E6}"/>
              </a:ext>
            </a:extLst>
          </p:cNvPr>
          <p:cNvGrpSpPr/>
          <p:nvPr/>
        </p:nvGrpSpPr>
        <p:grpSpPr>
          <a:xfrm>
            <a:off x="10242940" y="746462"/>
            <a:ext cx="4762500" cy="4762500"/>
            <a:chOff x="1698380" y="1190363"/>
            <a:chExt cx="4762500" cy="47625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3CB872-FD58-48E0-9F8F-92C1AD26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98380" y="1190363"/>
              <a:ext cx="4762500" cy="476250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F58FE0E9-1378-4849-BAFF-1D97FE20D88A}"/>
                </a:ext>
              </a:extLst>
            </p:cNvPr>
            <p:cNvSpPr txBox="1"/>
            <p:nvPr/>
          </p:nvSpPr>
          <p:spPr>
            <a:xfrm>
              <a:off x="2816263" y="2780016"/>
              <a:ext cx="3180863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tr-TR" dirty="0">
                  <a:solidFill>
                    <a:srgbClr val="7030A0"/>
                  </a:solidFill>
                  <a:latin typeface="Adelle Rg" panose="02000503060000020004" pitchFamily="50" charset="0"/>
                </a:rPr>
                <a:t>git status</a:t>
              </a:r>
              <a:r>
                <a:rPr lang="tr-TR" dirty="0">
                  <a:latin typeface="Adelle Rg" panose="02000503060000020004" pitchFamily="50" charset="0"/>
                </a:rPr>
                <a:t> komutunu yapılması gereken işlemleri gösteren bir rehber gibi düşünebiliriz.</a:t>
              </a: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E69657C0-A357-435A-B1A5-A9A1BA069A8E}"/>
              </a:ext>
            </a:extLst>
          </p:cNvPr>
          <p:cNvGrpSpPr/>
          <p:nvPr/>
        </p:nvGrpSpPr>
        <p:grpSpPr>
          <a:xfrm>
            <a:off x="3330466" y="6181633"/>
            <a:ext cx="4973362" cy="5095708"/>
            <a:chOff x="3185351" y="1277260"/>
            <a:chExt cx="8841531" cy="1778007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8B30798-7582-415B-9E98-DEAA9CEB4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5351" y="1277260"/>
              <a:ext cx="8841531" cy="17780075"/>
            </a:xfrm>
            <a:prstGeom prst="rect">
              <a:avLst/>
            </a:prstGeom>
            <a:effectLst>
              <a:outerShdw blurRad="254000" dist="1270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90C9FE9D-657B-481E-9BAF-78AA58C4D1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7289" y="2831215"/>
              <a:ext cx="8170777" cy="14792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status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Ubuntu Mono derivative Powerlin" panose="020B0509030602030204" pitchFamily="49" charset="0"/>
                </a:rPr>
                <a:t>-help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usage: git status [&lt;options&gt;] [--] &lt;pathspec&gt;...</a:t>
              </a:r>
            </a:p>
            <a:p>
              <a:pPr>
                <a:spcBef>
                  <a:spcPts val="35"/>
                </a:spcBef>
              </a:pPr>
              <a:endParaRPr lang="en-US" sz="110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-v, --verbose         be verbose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-s, --short           show status concisely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-b, --branch          show branch information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--show-stash          show stash information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--ahead-behind        compute full ahead/behind values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--porcelain[=&lt;version&gt;]  machine-readable output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--long                show status in long format (default)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-z, --null            terminate entries with NUL</a:t>
              </a: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</a:t>
              </a:r>
              <a:r>
                <a:rPr lang="tr-TR" sz="1100" dirty="0">
                  <a:solidFill>
                    <a:srgbClr val="FFC000"/>
                  </a:solidFill>
                  <a:latin typeface="Ubuntu Mono derivative Powerlin" panose="020B0509030602030204" pitchFamily="49" charset="0"/>
                </a:rPr>
                <a:t>. . .</a:t>
              </a:r>
              <a:endParaRPr lang="en-US" sz="1100" dirty="0">
                <a:solidFill>
                  <a:srgbClr val="FFC000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  </a:t>
              </a:r>
              <a:endParaRPr lang="tr-TR" sz="110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10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Asım Tahir@ASIMTAHIR </a:t>
              </a:r>
              <a:r>
                <a:rPr lang="en-US" sz="1100" dirty="0">
                  <a:solidFill>
                    <a:srgbClr val="42475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</a:t>
              </a:r>
              <a:r>
                <a:rPr lang="en-US" sz="1100" dirty="0">
                  <a:solidFill>
                    <a:schemeClr val="bg1"/>
                  </a:solidFill>
                  <a:highlight>
                    <a:srgbClr val="0567F6"/>
                  </a:highlight>
                  <a:latin typeface="Ubuntu Mono derivative Powerlin" panose="020B0509030602030204" pitchFamily="49" charset="0"/>
                </a:rPr>
                <a:t> ~ </a:t>
              </a:r>
              <a:r>
                <a:rPr lang="en-US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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FAE90E"/>
                  </a:solidFill>
                  <a:latin typeface="Ubuntu Mono derivative Powerlin" panose="020B0509030602030204" pitchFamily="49" charset="0"/>
                </a:rPr>
                <a:t>git</a:t>
              </a:r>
              <a:r>
                <a:rPr lang="tr-TR" sz="1100" dirty="0">
                  <a:solidFill>
                    <a:srgbClr val="0567F6"/>
                  </a:solidFill>
                  <a:latin typeface="Ubuntu Mono derivative Powerlin" panose="020B0509030602030204" pitchFamily="49" charset="0"/>
                </a:rPr>
                <a:t> </a:t>
              </a:r>
              <a:r>
                <a:rPr lang="tr-TR" sz="110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status</a:t>
              </a:r>
              <a:endParaRPr lang="tr-TR" sz="105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On branch develop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Your branch is up to date with 'origin/develop'.</a:t>
              </a:r>
            </a:p>
            <a:p>
              <a:pPr>
                <a:spcBef>
                  <a:spcPts val="35"/>
                </a:spcBef>
              </a:pPr>
              <a:endParaRPr lang="en-US" sz="1050" dirty="0">
                <a:solidFill>
                  <a:srgbClr val="16CC7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Changes not staged for commit: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(use "git add &lt;file&gt;..." to update what will be committed)</a:t>
              </a: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  (use "git checkout -- &lt;file&gt;..." to discard changes in working directory)</a:t>
              </a:r>
            </a:p>
            <a:p>
              <a:pPr>
                <a:spcBef>
                  <a:spcPts val="35"/>
                </a:spcBef>
              </a:pPr>
              <a:endParaRPr lang="en-US" sz="105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chemeClr val="bg1"/>
                  </a:solidFill>
                  <a:latin typeface="Ubuntu Mono derivative Powerlin" panose="020B0509030602030204" pitchFamily="49" charset="0"/>
                </a:rPr>
                <a:t>        </a:t>
              </a:r>
              <a:r>
                <a:rPr lang="en-US" sz="1050" dirty="0">
                  <a:solidFill>
                    <a:srgbClr val="E84427"/>
                  </a:solidFill>
                  <a:latin typeface="Ubuntu Mono derivative Powerlin" panose="020B0509030602030204" pitchFamily="49" charset="0"/>
                </a:rPr>
                <a:t>modified:   test.py</a:t>
              </a:r>
            </a:p>
            <a:p>
              <a:pPr>
                <a:spcBef>
                  <a:spcPts val="35"/>
                </a:spcBef>
              </a:pPr>
              <a:endParaRPr lang="en-US" sz="1050" dirty="0">
                <a:solidFill>
                  <a:schemeClr val="bg1"/>
                </a:solidFill>
                <a:latin typeface="Ubuntu Mono derivative Powerlin" panose="020B0509030602030204" pitchFamily="49" charset="0"/>
              </a:endParaRPr>
            </a:p>
            <a:p>
              <a:pPr>
                <a:spcBef>
                  <a:spcPts val="35"/>
                </a:spcBef>
              </a:pPr>
              <a:r>
                <a:rPr lang="en-US" sz="1050" dirty="0">
                  <a:solidFill>
                    <a:srgbClr val="16CC71"/>
                  </a:solidFill>
                  <a:latin typeface="Ubuntu Mono derivative Powerlin" panose="020B0509030602030204" pitchFamily="49" charset="0"/>
                </a:rPr>
                <a:t>no changes added to commit (use "git add" and/or "git commit -a")</a:t>
              </a:r>
              <a:endParaRPr lang="en-US" sz="1050" dirty="0">
                <a:solidFill>
                  <a:srgbClr val="16CC71"/>
                </a:solidFill>
                <a:highlight>
                  <a:srgbClr val="0463EE"/>
                </a:highlight>
                <a:latin typeface="Ubuntu Mono derivative Powerlin" panose="020B0509030602030204" pitchFamily="49" charset="0"/>
              </a:endParaRPr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8DF6EF21-A3C6-450E-89E1-DB29791C5C6C}"/>
                </a:ext>
              </a:extLst>
            </p:cNvPr>
            <p:cNvSpPr txBox="1"/>
            <p:nvPr/>
          </p:nvSpPr>
          <p:spPr>
            <a:xfrm>
              <a:off x="5766938" y="2012115"/>
              <a:ext cx="3303468" cy="805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>
                  <a:solidFill>
                    <a:srgbClr val="606060"/>
                  </a:solidFill>
                  <a:latin typeface="Ubuntu Mono derivative Powerlin" panose="020B0509030602030204" pitchFamily="49" charset="0"/>
                  <a:ea typeface="Anonymice Powerline" panose="02060609030202000504" pitchFamily="49" charset="0"/>
                </a:rPr>
                <a:t>Windows Powershell x64 (80x1)</a:t>
              </a:r>
            </a:p>
          </p:txBody>
        </p:sp>
      </p:grp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FAC51946-40E3-4333-B33D-62F77D60DC2A}"/>
              </a:ext>
            </a:extLst>
          </p:cNvPr>
          <p:cNvCxnSpPr>
            <a:cxnSpLocks/>
          </p:cNvCxnSpPr>
          <p:nvPr/>
        </p:nvCxnSpPr>
        <p:spPr>
          <a:xfrm>
            <a:off x="6246145" y="8893144"/>
            <a:ext cx="0" cy="122546"/>
          </a:xfrm>
          <a:prstGeom prst="line">
            <a:avLst/>
          </a:prstGeom>
          <a:ln w="19050" cap="rnd">
            <a:solidFill>
              <a:srgbClr val="B8B8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hlinkClick r:id="rId7"/>
            <a:extLst>
              <a:ext uri="{FF2B5EF4-FFF2-40B4-BE49-F238E27FC236}">
                <a16:creationId xmlns:a16="http://schemas.microsoft.com/office/drawing/2014/main" id="{AB9594C0-DBA0-4BA7-B27E-2CDCE2D87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936" y="4786759"/>
            <a:ext cx="1728677" cy="722203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76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84766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91" y="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18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45E-16 L 0 -0.9458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3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-3.75E-6 -0.94528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gmmma\Desktop\Git, Github\Git-Github\"/>
  <p:tag name="ISPRING_PRESENTATION_PATH" val="C:\Users\gmmma\Desktop\Git, Github\Git-Github.pptx"/>
  <p:tag name="ISPRING_PROJECT_VERSION" val="9.3"/>
  <p:tag name="ISPRING_PROJECT_FOLDER_UPDATED" val="1"/>
  <p:tag name="ISPRING_SCREEN_RECS_UPDATED" val="C:\Users\gmmma\Desktop\Git, Github\Git-Github\"/>
  <p:tag name="ISPRING_UUID" val="{11D25B25-CBB7-47DC-AE9B-21DC6B3278E4}"/>
</p:tagLst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26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F7AFF3-D9F8-4536-B642-3EE2C7877A0F}">
  <we:reference id="wa104380862" version="1.5.0.0" store="tr-T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5109</Words>
  <Application>Microsoft Office PowerPoint</Application>
  <PresentationFormat>Özel</PresentationFormat>
  <Paragraphs>637</Paragraphs>
  <Slides>35</Slides>
  <Notes>27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3" baseType="lpstr">
      <vt:lpstr>Adelle EB</vt:lpstr>
      <vt:lpstr>Adelle Rg</vt:lpstr>
      <vt:lpstr>Adelle SB</vt:lpstr>
      <vt:lpstr>Arial</vt:lpstr>
      <vt:lpstr>Calibri</vt:lpstr>
      <vt:lpstr>Calibri Light</vt:lpstr>
      <vt:lpstr>Ubuntu Mono derivative Powerlin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Asım Tahir KARAKUŞ</dc:creator>
  <cp:lastModifiedBy>Asım Tahir KARAKUŞ</cp:lastModifiedBy>
  <cp:revision>583</cp:revision>
  <dcterms:created xsi:type="dcterms:W3CDTF">2019-04-27T07:38:35Z</dcterms:created>
  <dcterms:modified xsi:type="dcterms:W3CDTF">2019-05-14T13:07:22Z</dcterms:modified>
</cp:coreProperties>
</file>