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Microsoft Revenue by Segment Projections for 2026-2030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2.0963306710283951E-2"/>
          <c:y val="0.26017700955907985"/>
          <c:w val="0.95807338657943208"/>
          <c:h val="0.49669604300193559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'Income Statement'!$C$18</c:f>
              <c:strCache>
                <c:ptCount val="1"/>
                <c:pt idx="0">
                  <c:v>Productivity and Business Processes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'Income Statement'!$D$14:$K$15</c:f>
              <c:multiLvlStrCache>
                <c:ptCount val="8"/>
                <c:lvl>
                  <c:pt idx="0">
                    <c:v>6/30/23</c:v>
                  </c:pt>
                  <c:pt idx="1">
                    <c:v>6/30/24</c:v>
                  </c:pt>
                  <c:pt idx="2">
                    <c:v>6/30/25</c:v>
                  </c:pt>
                  <c:pt idx="3">
                    <c:v>6/30/26</c:v>
                  </c:pt>
                  <c:pt idx="4">
                    <c:v>6/30/27</c:v>
                  </c:pt>
                  <c:pt idx="5">
                    <c:v>6/30/28</c:v>
                  </c:pt>
                  <c:pt idx="6">
                    <c:v>6/30/29</c:v>
                  </c:pt>
                  <c:pt idx="7">
                    <c:v>6/30/30</c:v>
                  </c:pt>
                </c:lvl>
                <c:lvl>
                  <c:pt idx="0">
                    <c:v>2023A</c:v>
                  </c:pt>
                  <c:pt idx="1">
                    <c:v>2024A</c:v>
                  </c:pt>
                  <c:pt idx="2">
                    <c:v>2025A</c:v>
                  </c:pt>
                  <c:pt idx="3">
                    <c:v>2026P </c:v>
                  </c:pt>
                  <c:pt idx="4">
                    <c:v>2027P </c:v>
                  </c:pt>
                  <c:pt idx="5">
                    <c:v>2028P </c:v>
                  </c:pt>
                  <c:pt idx="6">
                    <c:v>2029P </c:v>
                  </c:pt>
                  <c:pt idx="7">
                    <c:v>2030P </c:v>
                  </c:pt>
                </c:lvl>
              </c:multiLvlStrCache>
            </c:multiLvlStrRef>
          </c:cat>
          <c:val>
            <c:numRef>
              <c:f>'Income Statement'!$D$18:$K$18</c:f>
              <c:numCache>
                <c:formatCode>#,##0_);\(#,##0\)</c:formatCode>
                <c:ptCount val="8"/>
                <c:pt idx="0">
                  <c:v>94151</c:v>
                </c:pt>
                <c:pt idx="1">
                  <c:v>106820</c:v>
                </c:pt>
                <c:pt idx="2">
                  <c:v>120810</c:v>
                </c:pt>
                <c:pt idx="3">
                  <c:v>136849.24443164794</c:v>
                </c:pt>
                <c:pt idx="4">
                  <c:v>154895.02026513743</c:v>
                </c:pt>
                <c:pt idx="5">
                  <c:v>175389.97884250115</c:v>
                </c:pt>
                <c:pt idx="6">
                  <c:v>198557.35098008835</c:v>
                </c:pt>
                <c:pt idx="7">
                  <c:v>224807.20670708315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0F4-488F-9FA9-1DC9CC93E21E}"/>
            </c:ext>
          </c:extLst>
        </c:ser>
        <c:ser>
          <c:idx val="3"/>
          <c:order val="1"/>
          <c:tx>
            <c:strRef>
              <c:f>'Income Statement'!$C$19</c:f>
              <c:strCache>
                <c:ptCount val="1"/>
                <c:pt idx="0">
                  <c:v>Intelligent Cloud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'Income Statement'!$D$14:$K$15</c:f>
              <c:multiLvlStrCache>
                <c:ptCount val="8"/>
                <c:lvl>
                  <c:pt idx="0">
                    <c:v>6/30/23</c:v>
                  </c:pt>
                  <c:pt idx="1">
                    <c:v>6/30/24</c:v>
                  </c:pt>
                  <c:pt idx="2">
                    <c:v>6/30/25</c:v>
                  </c:pt>
                  <c:pt idx="3">
                    <c:v>6/30/26</c:v>
                  </c:pt>
                  <c:pt idx="4">
                    <c:v>6/30/27</c:v>
                  </c:pt>
                  <c:pt idx="5">
                    <c:v>6/30/28</c:v>
                  </c:pt>
                  <c:pt idx="6">
                    <c:v>6/30/29</c:v>
                  </c:pt>
                  <c:pt idx="7">
                    <c:v>6/30/30</c:v>
                  </c:pt>
                </c:lvl>
                <c:lvl>
                  <c:pt idx="0">
                    <c:v>2023A</c:v>
                  </c:pt>
                  <c:pt idx="1">
                    <c:v>2024A</c:v>
                  </c:pt>
                  <c:pt idx="2">
                    <c:v>2025A</c:v>
                  </c:pt>
                  <c:pt idx="3">
                    <c:v>2026P </c:v>
                  </c:pt>
                  <c:pt idx="4">
                    <c:v>2027P </c:v>
                  </c:pt>
                  <c:pt idx="5">
                    <c:v>2028P </c:v>
                  </c:pt>
                  <c:pt idx="6">
                    <c:v>2029P </c:v>
                  </c:pt>
                  <c:pt idx="7">
                    <c:v>2030P </c:v>
                  </c:pt>
                </c:lvl>
              </c:multiLvlStrCache>
            </c:multiLvlStrRef>
          </c:cat>
          <c:val>
            <c:numRef>
              <c:f>'Income Statement'!$D$19:$K$19</c:f>
              <c:numCache>
                <c:formatCode>#,##0_);\(#,##0\)</c:formatCode>
                <c:ptCount val="8"/>
                <c:pt idx="0">
                  <c:v>72944</c:v>
                </c:pt>
                <c:pt idx="1">
                  <c:v>87464</c:v>
                </c:pt>
                <c:pt idx="2">
                  <c:v>106265</c:v>
                </c:pt>
                <c:pt idx="3">
                  <c:v>128262.58937555522</c:v>
                </c:pt>
                <c:pt idx="4">
                  <c:v>154813.83177266543</c:v>
                </c:pt>
                <c:pt idx="5">
                  <c:v>186861.3648361518</c:v>
                </c:pt>
                <c:pt idx="6">
                  <c:v>225542.95871768837</c:v>
                </c:pt>
                <c:pt idx="7">
                  <c:v>272231.90985324112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0F4-488F-9FA9-1DC9CC93E21E}"/>
            </c:ext>
          </c:extLst>
        </c:ser>
        <c:ser>
          <c:idx val="4"/>
          <c:order val="2"/>
          <c:tx>
            <c:strRef>
              <c:f>'Income Statement'!$C$20</c:f>
              <c:strCache>
                <c:ptCount val="1"/>
                <c:pt idx="0">
                  <c:v>More Personal Computing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multiLvlStrRef>
              <c:f>'Income Statement'!$D$14:$K$15</c:f>
              <c:multiLvlStrCache>
                <c:ptCount val="8"/>
                <c:lvl>
                  <c:pt idx="0">
                    <c:v>6/30/23</c:v>
                  </c:pt>
                  <c:pt idx="1">
                    <c:v>6/30/24</c:v>
                  </c:pt>
                  <c:pt idx="2">
                    <c:v>6/30/25</c:v>
                  </c:pt>
                  <c:pt idx="3">
                    <c:v>6/30/26</c:v>
                  </c:pt>
                  <c:pt idx="4">
                    <c:v>6/30/27</c:v>
                  </c:pt>
                  <c:pt idx="5">
                    <c:v>6/30/28</c:v>
                  </c:pt>
                  <c:pt idx="6">
                    <c:v>6/30/29</c:v>
                  </c:pt>
                  <c:pt idx="7">
                    <c:v>6/30/30</c:v>
                  </c:pt>
                </c:lvl>
                <c:lvl>
                  <c:pt idx="0">
                    <c:v>2023A</c:v>
                  </c:pt>
                  <c:pt idx="1">
                    <c:v>2024A</c:v>
                  </c:pt>
                  <c:pt idx="2">
                    <c:v>2025A</c:v>
                  </c:pt>
                  <c:pt idx="3">
                    <c:v>2026P </c:v>
                  </c:pt>
                  <c:pt idx="4">
                    <c:v>2027P </c:v>
                  </c:pt>
                  <c:pt idx="5">
                    <c:v>2028P </c:v>
                  </c:pt>
                  <c:pt idx="6">
                    <c:v>2029P </c:v>
                  </c:pt>
                  <c:pt idx="7">
                    <c:v>2030P </c:v>
                  </c:pt>
                </c:lvl>
              </c:multiLvlStrCache>
            </c:multiLvlStrRef>
          </c:cat>
          <c:val>
            <c:numRef>
              <c:f>'Income Statement'!$D$20:$K$20</c:f>
              <c:numCache>
                <c:formatCode>#,##0_);\(#,##0\)</c:formatCode>
                <c:ptCount val="8"/>
                <c:pt idx="0">
                  <c:v>44820</c:v>
                </c:pt>
                <c:pt idx="1">
                  <c:v>50838</c:v>
                </c:pt>
                <c:pt idx="2">
                  <c:v>54649</c:v>
                </c:pt>
                <c:pt idx="3">
                  <c:v>60366.215113145445</c:v>
                </c:pt>
                <c:pt idx="4">
                  <c:v>66681.54819093761</c:v>
                </c:pt>
                <c:pt idx="5">
                  <c:v>73657.57254792795</c:v>
                </c:pt>
                <c:pt idx="6">
                  <c:v>81363.407731895102</c:v>
                </c:pt>
                <c:pt idx="7">
                  <c:v>89875.404371207915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F4-488F-9FA9-1DC9CC93E2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213797375"/>
        <c:axId val="1213791135"/>
      </c:barChart>
      <c:catAx>
        <c:axId val="121379737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3791135"/>
        <c:crosses val="autoZero"/>
        <c:auto val="1"/>
        <c:lblAlgn val="ctr"/>
        <c:lblOffset val="100"/>
        <c:noMultiLvlLbl val="0"/>
      </c:catAx>
      <c:valAx>
        <c:axId val="1213791135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 </a:t>
                </a:r>
                <a:r>
                  <a:rPr lang="en-US" baseline="0"/>
                  <a:t> IN MILLIONS 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,," sourceLinked="0"/>
        <c:majorTickMark val="none"/>
        <c:minorTickMark val="none"/>
        <c:tickLblPos val="nextTo"/>
        <c:crossAx val="1213797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b" anchorCtr="0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Microsoft Revenue &amp; Net Income (2023A–2025A Historical, 2026P–2030P Forecast)</a:t>
            </a:r>
          </a:p>
        </c:rich>
      </c:tx>
      <c:layout>
        <c:manualLayout>
          <c:xMode val="edge"/>
          <c:yMode val="edge"/>
          <c:x val="0.17239500883218645"/>
          <c:y val="5.201359533320012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b" anchorCtr="0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2"/>
          <c:order val="0"/>
          <c:tx>
            <c:strRef>
              <c:f>'Income Statement'!$C$21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'Income Statement'!$D$14:$K$14</c:f>
              <c:numCache>
                <c:formatCode>0\A;[Red]0\A</c:formatCode>
                <c:ptCount val="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 formatCode="0\P_);\(0\P\)">
                  <c:v>2026</c:v>
                </c:pt>
                <c:pt idx="4" formatCode="0\P_);\(0\P\)">
                  <c:v>2027</c:v>
                </c:pt>
                <c:pt idx="5" formatCode="0\P_);\(0\P\)">
                  <c:v>2028</c:v>
                </c:pt>
                <c:pt idx="6" formatCode="0\P_);\(0\P\)">
                  <c:v>2029</c:v>
                </c:pt>
                <c:pt idx="7" formatCode="0\P_);\(0\P\)">
                  <c:v>2030</c:v>
                </c:pt>
              </c:numCache>
            </c:numRef>
          </c:cat>
          <c:val>
            <c:numRef>
              <c:f>'Income Statement'!$D$21:$K$21</c:f>
              <c:numCache>
                <c:formatCode>#,##0_);\(#,##0\)</c:formatCode>
                <c:ptCount val="8"/>
                <c:pt idx="0">
                  <c:v>211915</c:v>
                </c:pt>
                <c:pt idx="1">
                  <c:v>245122</c:v>
                </c:pt>
                <c:pt idx="2">
                  <c:v>281724</c:v>
                </c:pt>
                <c:pt idx="3">
                  <c:v>325478.04892034864</c:v>
                </c:pt>
                <c:pt idx="4">
                  <c:v>376390.40022874047</c:v>
                </c:pt>
                <c:pt idx="5">
                  <c:v>435908.91622658091</c:v>
                </c:pt>
                <c:pt idx="6">
                  <c:v>505463.71742967179</c:v>
                </c:pt>
                <c:pt idx="7">
                  <c:v>586914.52093153214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3C-4927-A04A-AB5B6E3C27B7}"/>
            </c:ext>
          </c:extLst>
        </c:ser>
        <c:ser>
          <c:idx val="3"/>
          <c:order val="1"/>
          <c:tx>
            <c:strRef>
              <c:f>'Income Statement'!$C$32</c:f>
              <c:strCache>
                <c:ptCount val="1"/>
                <c:pt idx="0">
                  <c:v>Net income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'Income Statement'!$D$14:$K$14</c:f>
              <c:numCache>
                <c:formatCode>0\A;[Red]0\A</c:formatCode>
                <c:ptCount val="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 formatCode="0\P_);\(0\P\)">
                  <c:v>2026</c:v>
                </c:pt>
                <c:pt idx="4" formatCode="0\P_);\(0\P\)">
                  <c:v>2027</c:v>
                </c:pt>
                <c:pt idx="5" formatCode="0\P_);\(0\P\)">
                  <c:v>2028</c:v>
                </c:pt>
                <c:pt idx="6" formatCode="0\P_);\(0\P\)">
                  <c:v>2029</c:v>
                </c:pt>
                <c:pt idx="7" formatCode="0\P_);\(0\P\)">
                  <c:v>2030</c:v>
                </c:pt>
              </c:numCache>
            </c:numRef>
          </c:cat>
          <c:val>
            <c:numRef>
              <c:f>'Income Statement'!$D$32:$K$32</c:f>
              <c:numCache>
                <c:formatCode>#,##0_);\(#,##0\)</c:formatCode>
                <c:ptCount val="8"/>
                <c:pt idx="0">
                  <c:v>72361</c:v>
                </c:pt>
                <c:pt idx="1">
                  <c:v>88136</c:v>
                </c:pt>
                <c:pt idx="2">
                  <c:v>101832</c:v>
                </c:pt>
                <c:pt idx="3">
                  <c:v>113258.49666026754</c:v>
                </c:pt>
                <c:pt idx="4">
                  <c:v>131444.73942314787</c:v>
                </c:pt>
                <c:pt idx="5">
                  <c:v>152947.92829563734</c:v>
                </c:pt>
                <c:pt idx="6">
                  <c:v>177943.05137944699</c:v>
                </c:pt>
                <c:pt idx="7">
                  <c:v>207221.60989907163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3C-4927-A04A-AB5B6E3C27B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58942432"/>
        <c:axId val="1058939072"/>
      </c:lineChart>
      <c:catAx>
        <c:axId val="105894243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  <a:p>
                <a:pPr>
                  <a:defRPr/>
                </a:pP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\A;[Red]0\A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939072"/>
        <c:crosses val="autoZero"/>
        <c:auto val="1"/>
        <c:lblAlgn val="ctr"/>
        <c:lblOffset val="100"/>
        <c:noMultiLvlLbl val="0"/>
      </c:catAx>
      <c:valAx>
        <c:axId val="10589390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$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89424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</a:rPr>
              <a:t>Microsoft Revenue vs EBIT vs Net Income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915069991251093"/>
          <c:y val="0.25083333333333335"/>
          <c:w val="0.82029374453193349"/>
          <c:h val="0.493248031496063"/>
        </c:manualLayout>
      </c:layout>
      <c:lineChart>
        <c:grouping val="standard"/>
        <c:varyColors val="0"/>
        <c:ser>
          <c:idx val="0"/>
          <c:order val="0"/>
          <c:tx>
            <c:strRef>
              <c:f>'Income Statement'!$C$32</c:f>
              <c:strCache>
                <c:ptCount val="1"/>
                <c:pt idx="0">
                  <c:v>Net income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'Income Statement'!$D$14:$K$14</c:f>
              <c:numCache>
                <c:formatCode>0\A;[Red]0\A</c:formatCode>
                <c:ptCount val="8"/>
                <c:pt idx="0">
                  <c:v>2023</c:v>
                </c:pt>
                <c:pt idx="1">
                  <c:v>2024</c:v>
                </c:pt>
                <c:pt idx="2">
                  <c:v>2025</c:v>
                </c:pt>
                <c:pt idx="3" formatCode="0\P_);\(0\P\)">
                  <c:v>2026</c:v>
                </c:pt>
                <c:pt idx="4" formatCode="0\P_);\(0\P\)">
                  <c:v>2027</c:v>
                </c:pt>
                <c:pt idx="5" formatCode="0\P_);\(0\P\)">
                  <c:v>2028</c:v>
                </c:pt>
                <c:pt idx="6" formatCode="0\P_);\(0\P\)">
                  <c:v>2029</c:v>
                </c:pt>
                <c:pt idx="7" formatCode="0\P_);\(0\P\)">
                  <c:v>2030</c:v>
                </c:pt>
              </c:numCache>
            </c:numRef>
          </c:cat>
          <c:val>
            <c:numRef>
              <c:f>'Income Statement'!$D$32:$K$32</c:f>
              <c:numCache>
                <c:formatCode>#,##0_);\(#,##0\)</c:formatCode>
                <c:ptCount val="8"/>
                <c:pt idx="0">
                  <c:v>72361</c:v>
                </c:pt>
                <c:pt idx="1">
                  <c:v>88136</c:v>
                </c:pt>
                <c:pt idx="2">
                  <c:v>101832</c:v>
                </c:pt>
                <c:pt idx="3">
                  <c:v>113258.49666026754</c:v>
                </c:pt>
                <c:pt idx="4">
                  <c:v>131444.73942314787</c:v>
                </c:pt>
                <c:pt idx="5">
                  <c:v>152947.92829563734</c:v>
                </c:pt>
                <c:pt idx="6">
                  <c:v>177943.05137944699</c:v>
                </c:pt>
                <c:pt idx="7">
                  <c:v>207221.60989907163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951-4352-80ED-929345F6BDE1}"/>
            </c:ext>
          </c:extLst>
        </c:ser>
        <c:ser>
          <c:idx val="1"/>
          <c:order val="1"/>
          <c:tx>
            <c:strRef>
              <c:f>'Income Statement'!$C$26</c:f>
              <c:strCache>
                <c:ptCount val="1"/>
                <c:pt idx="0">
                  <c:v>Operating profit (EBIT)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val>
            <c:numRef>
              <c:f>'Income Statement'!$D$26:$K$26</c:f>
              <c:numCache>
                <c:formatCode>#,##0_);\(#,##0\)</c:formatCode>
                <c:ptCount val="8"/>
                <c:pt idx="0">
                  <c:v>88523</c:v>
                </c:pt>
                <c:pt idx="1">
                  <c:v>109433</c:v>
                </c:pt>
                <c:pt idx="2">
                  <c:v>128528</c:v>
                </c:pt>
                <c:pt idx="3">
                  <c:v>143252.80170983684</c:v>
                </c:pt>
                <c:pt idx="4">
                  <c:v>165660.87804787414</c:v>
                </c:pt>
                <c:pt idx="5">
                  <c:v>191856.78956505583</c:v>
                </c:pt>
                <c:pt idx="6">
                  <c:v>222469.97585446941</c:v>
                </c:pt>
                <c:pt idx="7">
                  <c:v>258318.95504634822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951-4352-80ED-929345F6BDE1}"/>
            </c:ext>
          </c:extLst>
        </c:ser>
        <c:ser>
          <c:idx val="2"/>
          <c:order val="2"/>
          <c:tx>
            <c:strRef>
              <c:f>'Income Statement'!$C$21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val>
            <c:numRef>
              <c:f>'Income Statement'!$D$21:$K$21</c:f>
              <c:numCache>
                <c:formatCode>#,##0_);\(#,##0\)</c:formatCode>
                <c:ptCount val="8"/>
                <c:pt idx="0">
                  <c:v>211915</c:v>
                </c:pt>
                <c:pt idx="1">
                  <c:v>245122</c:v>
                </c:pt>
                <c:pt idx="2">
                  <c:v>281724</c:v>
                </c:pt>
                <c:pt idx="3">
                  <c:v>325478.04892034864</c:v>
                </c:pt>
                <c:pt idx="4">
                  <c:v>376390.40022874047</c:v>
                </c:pt>
                <c:pt idx="5">
                  <c:v>435908.91622658091</c:v>
                </c:pt>
                <c:pt idx="6">
                  <c:v>505463.71742967179</c:v>
                </c:pt>
                <c:pt idx="7">
                  <c:v>586914.52093153214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951-4352-80ED-929345F6BDE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792330895"/>
        <c:axId val="1792342415"/>
      </c:lineChart>
      <c:catAx>
        <c:axId val="179233089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Year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\A;[Red]0\A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342415"/>
        <c:crosses val="autoZero"/>
        <c:auto val="1"/>
        <c:lblAlgn val="ctr"/>
        <c:lblOffset val="100"/>
        <c:noMultiLvlLbl val="0"/>
      </c:catAx>
      <c:valAx>
        <c:axId val="17923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000" b="0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$ in millions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,##0_);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23308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Microsoft </a:t>
            </a:r>
            <a:r>
              <a:rPr lang="en-US" dirty="0"/>
              <a:t>Revenue Growth </a:t>
            </a:r>
            <a:r>
              <a:rPr dirty="0"/>
              <a:t>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Revenue, Profitability, and Forecast Outlook</a:t>
            </a:r>
            <a:r>
              <a:rPr lang="en-US" dirty="0"/>
              <a:t> 2026-2030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1" y="1371600"/>
            <a:ext cx="8686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• </a:t>
            </a:r>
            <a:r>
              <a:rPr lang="en-US" dirty="0"/>
              <a:t>Financial historical data sourced from 10-ks covering the </a:t>
            </a:r>
            <a:r>
              <a:rPr lang="en-US"/>
              <a:t>period 2023-2025</a:t>
            </a:r>
            <a:endParaRPr lang="en-US" dirty="0"/>
          </a:p>
          <a:p>
            <a:r>
              <a:rPr lang="en-US" dirty="0"/>
              <a:t>• Product lines segmented, and growth rates averaged from 2023-2025 applied to 2026-2030</a:t>
            </a:r>
          </a:p>
          <a:p>
            <a:r>
              <a:rPr dirty="0"/>
              <a:t>• Microsoft’s </a:t>
            </a:r>
            <a:r>
              <a:rPr lang="en-US" dirty="0"/>
              <a:t>future growth is driven by </a:t>
            </a:r>
            <a:r>
              <a:rPr dirty="0"/>
              <a:t>Intelligent Cloud and Productivity</a:t>
            </a:r>
            <a:r>
              <a:rPr lang="en-US" dirty="0"/>
              <a:t> and Business Processes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Growth Analysis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E9233E0-05FD-ADCD-90C5-F43123C8D3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3955457"/>
              </p:ext>
            </p:extLst>
          </p:nvPr>
        </p:nvGraphicFramePr>
        <p:xfrm>
          <a:off x="816077" y="1241044"/>
          <a:ext cx="7742707" cy="37537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A9A2A5D-28A1-8352-DDE1-E6613B0D6154}"/>
              </a:ext>
            </a:extLst>
          </p:cNvPr>
          <p:cNvSpPr txBox="1"/>
          <p:nvPr/>
        </p:nvSpPr>
        <p:spPr>
          <a:xfrm>
            <a:off x="2401430" y="5160556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Growth rates by Segment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Productivity and Business Processes , 13.2%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Intelligent Cloud, 20.7%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Personal Computing, 10.5%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Profitability Trends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8305E27-C08A-6FBC-E548-93F9440D97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6699235"/>
              </p:ext>
            </p:extLst>
          </p:nvPr>
        </p:nvGraphicFramePr>
        <p:xfrm>
          <a:off x="953729" y="1220993"/>
          <a:ext cx="6972501" cy="38917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vs EBIT vs Net Income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9D3A8-AA15-D52D-E192-55D2F4E97818}"/>
              </a:ext>
            </a:extLst>
          </p:cNvPr>
          <p:cNvSpPr txBox="1"/>
          <p:nvPr/>
        </p:nvSpPr>
        <p:spPr>
          <a:xfrm>
            <a:off x="2736337" y="4736708"/>
            <a:ext cx="35062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EBIT Margin ~44.0%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Net Income Margin ~34.8-35.3%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Gross Profit Margin ~69.2%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R&amp;D % of sales 12.1%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SG&amp;A % of sales 13.0%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Tax rate 18.3%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B642AB-A77B-9C78-35B1-A2F9C96364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6811633"/>
              </p:ext>
            </p:extLst>
          </p:nvPr>
        </p:nvGraphicFramePr>
        <p:xfrm>
          <a:off x="2075688" y="1112838"/>
          <a:ext cx="5434584" cy="34103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Forward-Looking Outlook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6750887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• Base Case: Revenue continues ~16% CAGR with stable EBIT margins</a:t>
            </a:r>
          </a:p>
          <a:p>
            <a:r>
              <a:rPr dirty="0"/>
              <a:t>• Bull Case: </a:t>
            </a:r>
            <a:r>
              <a:rPr lang="en-US" dirty="0"/>
              <a:t>Intelligent Cloud drives &gt;18% CAGR</a:t>
            </a:r>
          </a:p>
          <a:p>
            <a:r>
              <a:rPr lang="en-US" dirty="0"/>
              <a:t>• Bear Case: &lt;14% CAGR</a:t>
            </a:r>
          </a:p>
          <a:p>
            <a:endParaRPr dirty="0"/>
          </a:p>
          <a:p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2007 - 2010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 2007 - 2010">
    <a:majorFont>
      <a:latin typeface="Cambria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2007 - 2010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220</TotalTime>
  <Words>200</Words>
  <Application>Microsoft Office PowerPoint</Application>
  <PresentationFormat>On-screen Show (4:3)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Microsoft Revenue Growth  Analysis</vt:lpstr>
      <vt:lpstr>Executive Summary</vt:lpstr>
      <vt:lpstr>Revenue Growth Analysis</vt:lpstr>
      <vt:lpstr>Profitability Trends</vt:lpstr>
      <vt:lpstr>Revenue vs EBIT vs Net Income</vt:lpstr>
      <vt:lpstr>Forward-Looking Outlook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Salinas, Julio A</cp:lastModifiedBy>
  <cp:revision>13</cp:revision>
  <dcterms:created xsi:type="dcterms:W3CDTF">2013-01-27T09:14:16Z</dcterms:created>
  <dcterms:modified xsi:type="dcterms:W3CDTF">2025-09-13T19:36:06Z</dcterms:modified>
  <cp:category/>
</cp:coreProperties>
</file>