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69" r:id="rId16"/>
    <p:sldId id="270" r:id="rId17"/>
  </p:sldIdLst>
  <p:sldSz cx="18288000" cy="10287000"/>
  <p:notesSz cx="6858000" cy="9144000"/>
  <p:embeddedFontLst>
    <p:embeddedFont>
      <p:font typeface="Antonio Ultra-Bold" panose="020B0604020202020204" charset="-94"/>
      <p:regular r:id="rId18"/>
    </p:embeddedFont>
    <p:embeddedFont>
      <p:font typeface="Klein" panose="020B0604020202020204" charset="0"/>
      <p:regular r:id="rId19"/>
    </p:embeddedFont>
    <p:embeddedFont>
      <p:font typeface="Klein Bold" panose="020B0604020202020204" charset="0"/>
      <p:regular r:id="rId20"/>
    </p:embeddedFont>
    <p:embeddedFont>
      <p:font typeface="Peace Sans" panose="020B0604020202020204" charset="-9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852A7-FF75-C570-267E-A340DF3205D9}" v="9" dt="2024-12-17T22:45:57.163"/>
    <p1510:client id="{3E161736-6A31-8903-C03E-70D34C80B82D}" v="5" dt="2024-12-18T07:39:06.063"/>
    <p1510:client id="{5C8C08DB-DFD8-71BE-02C6-BFB11589016C}" v="38" dt="2024-12-18T07:26:48.586"/>
    <p1510:client id="{6B051EF7-466D-CEE5-83D1-3BECBC852DDF}" v="39" dt="2024-12-17T21:29:28.418"/>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95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TURGUT" userId="S::burak.turgut@ogr.bandirma.edu.tr::b636bb0e-bd0c-4eb2-b11d-dbad1aab3237" providerId="AD" clId="Web-{6B051EF7-466D-CEE5-83D1-3BECBC852DDF}"/>
    <pc:docChg chg="modSld">
      <pc:chgData name="BURAK TURGUT" userId="S::burak.turgut@ogr.bandirma.edu.tr::b636bb0e-bd0c-4eb2-b11d-dbad1aab3237" providerId="AD" clId="Web-{6B051EF7-466D-CEE5-83D1-3BECBC852DDF}" dt="2024-12-17T21:29:28.418" v="27"/>
      <pc:docMkLst>
        <pc:docMk/>
      </pc:docMkLst>
      <pc:sldChg chg="addSp delSp modSp">
        <pc:chgData name="BURAK TURGUT" userId="S::burak.turgut@ogr.bandirma.edu.tr::b636bb0e-bd0c-4eb2-b11d-dbad1aab3237" providerId="AD" clId="Web-{6B051EF7-466D-CEE5-83D1-3BECBC852DDF}" dt="2024-12-17T21:29:28.418" v="27"/>
        <pc:sldMkLst>
          <pc:docMk/>
          <pc:sldMk cId="0" sldId="270"/>
        </pc:sldMkLst>
        <pc:spChg chg="mod">
          <ac:chgData name="BURAK TURGUT" userId="S::burak.turgut@ogr.bandirma.edu.tr::b636bb0e-bd0c-4eb2-b11d-dbad1aab3237" providerId="AD" clId="Web-{6B051EF7-466D-CEE5-83D1-3BECBC852DDF}" dt="2024-12-17T21:25:02.427" v="4" actId="14100"/>
          <ac:spMkLst>
            <pc:docMk/>
            <pc:sldMk cId="0" sldId="270"/>
            <ac:spMk id="4" creationId="{00000000-0000-0000-0000-000000000000}"/>
          </ac:spMkLst>
        </pc:spChg>
        <pc:spChg chg="del">
          <ac:chgData name="BURAK TURGUT" userId="S::burak.turgut@ogr.bandirma.edu.tr::b636bb0e-bd0c-4eb2-b11d-dbad1aab3237" providerId="AD" clId="Web-{6B051EF7-466D-CEE5-83D1-3BECBC852DDF}" dt="2024-12-17T21:29:24.012" v="25"/>
          <ac:spMkLst>
            <pc:docMk/>
            <pc:sldMk cId="0" sldId="270"/>
            <ac:spMk id="5" creationId="{00000000-0000-0000-0000-000000000000}"/>
          </ac:spMkLst>
        </pc:spChg>
        <pc:spChg chg="del mod">
          <ac:chgData name="BURAK TURGUT" userId="S::burak.turgut@ogr.bandirma.edu.tr::b636bb0e-bd0c-4eb2-b11d-dbad1aab3237" providerId="AD" clId="Web-{6B051EF7-466D-CEE5-83D1-3BECBC852DDF}" dt="2024-12-17T21:29:28.418" v="27"/>
          <ac:spMkLst>
            <pc:docMk/>
            <pc:sldMk cId="0" sldId="270"/>
            <ac:spMk id="6" creationId="{00000000-0000-0000-0000-000000000000}"/>
          </ac:spMkLst>
        </pc:spChg>
        <pc:spChg chg="mod">
          <ac:chgData name="BURAK TURGUT" userId="S::burak.turgut@ogr.bandirma.edu.tr::b636bb0e-bd0c-4eb2-b11d-dbad1aab3237" providerId="AD" clId="Web-{6B051EF7-466D-CEE5-83D1-3BECBC852DDF}" dt="2024-12-17T21:27:30.946" v="24" actId="20577"/>
          <ac:spMkLst>
            <pc:docMk/>
            <pc:sldMk cId="0" sldId="270"/>
            <ac:spMk id="7" creationId="{00000000-0000-0000-0000-000000000000}"/>
          </ac:spMkLst>
        </pc:spChg>
        <pc:graphicFrameChg chg="del">
          <ac:chgData name="BURAK TURGUT" userId="S::burak.turgut@ogr.bandirma.edu.tr::b636bb0e-bd0c-4eb2-b11d-dbad1aab3237" providerId="AD" clId="Web-{6B051EF7-466D-CEE5-83D1-3BECBC852DDF}" dt="2024-12-17T21:24:49.708" v="0"/>
          <ac:graphicFrameMkLst>
            <pc:docMk/>
            <pc:sldMk cId="0" sldId="270"/>
            <ac:graphicFrameMk id="8" creationId="{00000000-0000-0000-0000-000000000000}"/>
          </ac:graphicFrameMkLst>
        </pc:graphicFrameChg>
        <pc:graphicFrameChg chg="add del mod">
          <ac:chgData name="BURAK TURGUT" userId="S::burak.turgut@ogr.bandirma.edu.tr::b636bb0e-bd0c-4eb2-b11d-dbad1aab3237" providerId="AD" clId="Web-{6B051EF7-466D-CEE5-83D1-3BECBC852DDF}" dt="2024-12-17T21:25:07.583" v="8"/>
          <ac:graphicFrameMkLst>
            <pc:docMk/>
            <pc:sldMk cId="0" sldId="270"/>
            <ac:graphicFrameMk id="10" creationId="{82DD1142-1890-57A8-8C55-D3ED4987C626}"/>
          </ac:graphicFrameMkLst>
        </pc:graphicFrameChg>
      </pc:sldChg>
    </pc:docChg>
  </pc:docChgLst>
  <pc:docChgLst>
    <pc:chgData name="BURAK TURGUT" userId="S::burak.turgut@ogr.bandirma.edu.tr::b636bb0e-bd0c-4eb2-b11d-dbad1aab3237" providerId="AD" clId="Web-{3E161736-6A31-8903-C03E-70D34C80B82D}"/>
    <pc:docChg chg="modSld">
      <pc:chgData name="BURAK TURGUT" userId="S::burak.turgut@ogr.bandirma.edu.tr::b636bb0e-bd0c-4eb2-b11d-dbad1aab3237" providerId="AD" clId="Web-{3E161736-6A31-8903-C03E-70D34C80B82D}" dt="2024-12-18T07:39:06.063" v="3" actId="14100"/>
      <pc:docMkLst>
        <pc:docMk/>
      </pc:docMkLst>
      <pc:sldChg chg="addSp delSp modSp">
        <pc:chgData name="BURAK TURGUT" userId="S::burak.turgut@ogr.bandirma.edu.tr::b636bb0e-bd0c-4eb2-b11d-dbad1aab3237" providerId="AD" clId="Web-{3E161736-6A31-8903-C03E-70D34C80B82D}" dt="2024-12-18T07:39:06.063" v="3" actId="14100"/>
        <pc:sldMkLst>
          <pc:docMk/>
          <pc:sldMk cId="0" sldId="261"/>
        </pc:sldMkLst>
        <pc:grpChg chg="del">
          <ac:chgData name="BURAK TURGUT" userId="S::burak.turgut@ogr.bandirma.edu.tr::b636bb0e-bd0c-4eb2-b11d-dbad1aab3237" providerId="AD" clId="Web-{3E161736-6A31-8903-C03E-70D34C80B82D}" dt="2024-12-18T07:38:53.547" v="0"/>
          <ac:grpSpMkLst>
            <pc:docMk/>
            <pc:sldMk cId="0" sldId="261"/>
            <ac:grpSpMk id="6" creationId="{00000000-0000-0000-0000-000000000000}"/>
          </ac:grpSpMkLst>
        </pc:grpChg>
        <pc:picChg chg="del topLvl">
          <ac:chgData name="BURAK TURGUT" userId="S::burak.turgut@ogr.bandirma.edu.tr::b636bb0e-bd0c-4eb2-b11d-dbad1aab3237" providerId="AD" clId="Web-{3E161736-6A31-8903-C03E-70D34C80B82D}" dt="2024-12-18T07:38:53.547" v="0"/>
          <ac:picMkLst>
            <pc:docMk/>
            <pc:sldMk cId="0" sldId="261"/>
            <ac:picMk id="7" creationId="{00000000-0000-0000-0000-000000000000}"/>
          </ac:picMkLst>
        </pc:picChg>
        <pc:picChg chg="add mod">
          <ac:chgData name="BURAK TURGUT" userId="S::burak.turgut@ogr.bandirma.edu.tr::b636bb0e-bd0c-4eb2-b11d-dbad1aab3237" providerId="AD" clId="Web-{3E161736-6A31-8903-C03E-70D34C80B82D}" dt="2024-12-18T07:39:06.063" v="3" actId="14100"/>
          <ac:picMkLst>
            <pc:docMk/>
            <pc:sldMk cId="0" sldId="261"/>
            <ac:picMk id="13" creationId="{403583B2-4BEB-AAE7-F74C-5C2DDB0078B2}"/>
          </ac:picMkLst>
        </pc:picChg>
      </pc:sldChg>
    </pc:docChg>
  </pc:docChgLst>
  <pc:docChgLst>
    <pc:chgData name="BURAK TURGUT" userId="S::burak.turgut@ogr.bandirma.edu.tr::b636bb0e-bd0c-4eb2-b11d-dbad1aab3237" providerId="AD" clId="Web-{103852A7-FF75-C570-267E-A340DF3205D9}"/>
    <pc:docChg chg="modSld">
      <pc:chgData name="BURAK TURGUT" userId="S::burak.turgut@ogr.bandirma.edu.tr::b636bb0e-bd0c-4eb2-b11d-dbad1aab3237" providerId="AD" clId="Web-{103852A7-FF75-C570-267E-A340DF3205D9}" dt="2024-12-17T22:45:57.163" v="6" actId="14100"/>
      <pc:docMkLst>
        <pc:docMk/>
      </pc:docMkLst>
      <pc:sldChg chg="addSp delSp modSp">
        <pc:chgData name="BURAK TURGUT" userId="S::burak.turgut@ogr.bandirma.edu.tr::b636bb0e-bd0c-4eb2-b11d-dbad1aab3237" providerId="AD" clId="Web-{103852A7-FF75-C570-267E-A340DF3205D9}" dt="2024-12-17T22:45:57.163" v="6" actId="14100"/>
        <pc:sldMkLst>
          <pc:docMk/>
          <pc:sldMk cId="0" sldId="268"/>
        </pc:sldMkLst>
        <pc:grpChg chg="del">
          <ac:chgData name="BURAK TURGUT" userId="S::burak.turgut@ogr.bandirma.edu.tr::b636bb0e-bd0c-4eb2-b11d-dbad1aab3237" providerId="AD" clId="Web-{103852A7-FF75-C570-267E-A340DF3205D9}" dt="2024-12-17T22:44:25.066" v="0"/>
          <ac:grpSpMkLst>
            <pc:docMk/>
            <pc:sldMk cId="0" sldId="268"/>
            <ac:grpSpMk id="3" creationId="{00000000-0000-0000-0000-000000000000}"/>
          </ac:grpSpMkLst>
        </pc:grpChg>
        <pc:picChg chg="add del mod">
          <ac:chgData name="BURAK TURGUT" userId="S::burak.turgut@ogr.bandirma.edu.tr::b636bb0e-bd0c-4eb2-b11d-dbad1aab3237" providerId="AD" clId="Web-{103852A7-FF75-C570-267E-A340DF3205D9}" dt="2024-12-17T22:45:34.819" v="2"/>
          <ac:picMkLst>
            <pc:docMk/>
            <pc:sldMk cId="0" sldId="268"/>
            <ac:picMk id="6" creationId="{308630C4-E184-8330-E3E9-7FE0B0E4FA5F}"/>
          </ac:picMkLst>
        </pc:picChg>
        <pc:picChg chg="add mod">
          <ac:chgData name="BURAK TURGUT" userId="S::burak.turgut@ogr.bandirma.edu.tr::b636bb0e-bd0c-4eb2-b11d-dbad1aab3237" providerId="AD" clId="Web-{103852A7-FF75-C570-267E-A340DF3205D9}" dt="2024-12-17T22:45:57.163" v="6" actId="14100"/>
          <ac:picMkLst>
            <pc:docMk/>
            <pc:sldMk cId="0" sldId="268"/>
            <ac:picMk id="7" creationId="{8B3AC528-DD4B-7990-3FE6-6126FD954F85}"/>
          </ac:picMkLst>
        </pc:picChg>
      </pc:sldChg>
    </pc:docChg>
  </pc:docChgLst>
  <pc:docChgLst>
    <pc:chgData name="BURAK TURGUT" userId="S::burak.turgut@ogr.bandirma.edu.tr::b636bb0e-bd0c-4eb2-b11d-dbad1aab3237" providerId="AD" clId="Web-{5C8C08DB-DFD8-71BE-02C6-BFB11589016C}"/>
    <pc:docChg chg="addSld modSld sldOrd">
      <pc:chgData name="BURAK TURGUT" userId="S::burak.turgut@ogr.bandirma.edu.tr::b636bb0e-bd0c-4eb2-b11d-dbad1aab3237" providerId="AD" clId="Web-{5C8C08DB-DFD8-71BE-02C6-BFB11589016C}" dt="2024-12-18T07:26:48.570" v="26" actId="20577"/>
      <pc:docMkLst>
        <pc:docMk/>
      </pc:docMkLst>
      <pc:sldChg chg="modSp add ord replId">
        <pc:chgData name="BURAK TURGUT" userId="S::burak.turgut@ogr.bandirma.edu.tr::b636bb0e-bd0c-4eb2-b11d-dbad1aab3237" providerId="AD" clId="Web-{5C8C08DB-DFD8-71BE-02C6-BFB11589016C}" dt="2024-12-18T07:26:48.570" v="26" actId="20577"/>
        <pc:sldMkLst>
          <pc:docMk/>
          <pc:sldMk cId="210585031" sldId="271"/>
        </pc:sldMkLst>
        <pc:spChg chg="mod">
          <ac:chgData name="BURAK TURGUT" userId="S::burak.turgut@ogr.bandirma.edu.tr::b636bb0e-bd0c-4eb2-b11d-dbad1aab3237" providerId="AD" clId="Web-{5C8C08DB-DFD8-71BE-02C6-BFB11589016C}" dt="2024-12-18T07:25:43.052" v="7" actId="14100"/>
          <ac:spMkLst>
            <pc:docMk/>
            <pc:sldMk cId="210585031" sldId="271"/>
            <ac:spMk id="4" creationId="{00000000-0000-0000-0000-000000000000}"/>
          </ac:spMkLst>
        </pc:spChg>
        <pc:spChg chg="mod">
          <ac:chgData name="BURAK TURGUT" userId="S::burak.turgut@ogr.bandirma.edu.tr::b636bb0e-bd0c-4eb2-b11d-dbad1aab3237" providerId="AD" clId="Web-{5C8C08DB-DFD8-71BE-02C6-BFB11589016C}" dt="2024-12-18T07:26:48.570" v="26" actId="20577"/>
          <ac:spMkLst>
            <pc:docMk/>
            <pc:sldMk cId="210585031" sldId="271"/>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3302B"/>
        </a:solidFill>
        <a:effectLst/>
      </p:bgPr>
    </p:bg>
    <p:spTree>
      <p:nvGrpSpPr>
        <p:cNvPr id="1" name=""/>
        <p:cNvGrpSpPr/>
        <p:nvPr/>
      </p:nvGrpSpPr>
      <p:grpSpPr>
        <a:xfrm>
          <a:off x="0" y="0"/>
          <a:ext cx="0" cy="0"/>
          <a:chOff x="0" y="0"/>
          <a:chExt cx="0" cy="0"/>
        </a:xfrm>
      </p:grpSpPr>
      <p:sp>
        <p:nvSpPr>
          <p:cNvPr id="2" name="TextBox 2"/>
          <p:cNvSpPr txBox="1"/>
          <p:nvPr/>
        </p:nvSpPr>
        <p:spPr>
          <a:xfrm>
            <a:off x="831743" y="1998271"/>
            <a:ext cx="13342286" cy="5046497"/>
          </a:xfrm>
          <a:prstGeom prst="rect">
            <a:avLst/>
          </a:prstGeom>
        </p:spPr>
        <p:txBody>
          <a:bodyPr lIns="0" tIns="0" rIns="0" bIns="0" rtlCol="0" anchor="t">
            <a:spAutoFit/>
          </a:bodyPr>
          <a:lstStyle/>
          <a:p>
            <a:pPr algn="l">
              <a:lnSpc>
                <a:spcPts val="37913"/>
              </a:lnSpc>
            </a:pPr>
            <a:r>
              <a:rPr lang="en-US" sz="37913" b="1">
                <a:solidFill>
                  <a:srgbClr val="FFFFFF"/>
                </a:solidFill>
                <a:latin typeface="Antonio Ultra-Bold"/>
                <a:ea typeface="Antonio Ultra-Bold"/>
                <a:cs typeface="Antonio Ultra-Bold"/>
                <a:sym typeface="Antonio Ultra-Bold"/>
              </a:rPr>
              <a:t>PROJE</a:t>
            </a:r>
          </a:p>
        </p:txBody>
      </p:sp>
      <p:grpSp>
        <p:nvGrpSpPr>
          <p:cNvPr id="3" name="Group 3"/>
          <p:cNvGrpSpPr/>
          <p:nvPr/>
        </p:nvGrpSpPr>
        <p:grpSpPr>
          <a:xfrm>
            <a:off x="8261821" y="7113635"/>
            <a:ext cx="10026179" cy="3129194"/>
            <a:chOff x="0" y="0"/>
            <a:chExt cx="13368238" cy="4172258"/>
          </a:xfrm>
        </p:grpSpPr>
        <p:pic>
          <p:nvPicPr>
            <p:cNvPr id="4" name="Picture 4"/>
            <p:cNvPicPr>
              <a:picLocks noChangeAspect="1"/>
            </p:cNvPicPr>
            <p:nvPr/>
          </p:nvPicPr>
          <p:blipFill>
            <a:blip r:embed="rId2"/>
            <a:srcRect l="2521" r="2521"/>
            <a:stretch>
              <a:fillRect/>
            </a:stretch>
          </p:blipFill>
          <p:spPr>
            <a:xfrm>
              <a:off x="0" y="0"/>
              <a:ext cx="13368238" cy="4172258"/>
            </a:xfrm>
            <a:prstGeom prst="rect">
              <a:avLst/>
            </a:prstGeom>
          </p:spPr>
        </p:pic>
      </p:grpSp>
      <p:sp>
        <p:nvSpPr>
          <p:cNvPr id="5" name="AutoShape 5"/>
          <p:cNvSpPr/>
          <p:nvPr/>
        </p:nvSpPr>
        <p:spPr>
          <a:xfrm>
            <a:off x="1028700" y="1384136"/>
            <a:ext cx="16230591" cy="0"/>
          </a:xfrm>
          <a:prstGeom prst="line">
            <a:avLst/>
          </a:prstGeom>
          <a:ln w="19050" cap="rnd">
            <a:solidFill>
              <a:srgbClr val="F0E9E0"/>
            </a:solidFill>
            <a:prstDash val="solid"/>
            <a:headEnd type="none" w="sm" len="sm"/>
            <a:tailEnd type="none" w="sm" len="sm"/>
          </a:ln>
        </p:spPr>
        <p:txBody>
          <a:bodyPr/>
          <a:lstStyle/>
          <a:p>
            <a:endParaRPr lang="tr-TR"/>
          </a:p>
        </p:txBody>
      </p:sp>
      <p:sp>
        <p:nvSpPr>
          <p:cNvPr id="6" name="AutoShape 6"/>
          <p:cNvSpPr/>
          <p:nvPr/>
        </p:nvSpPr>
        <p:spPr>
          <a:xfrm>
            <a:off x="1028700" y="847522"/>
            <a:ext cx="16230591" cy="0"/>
          </a:xfrm>
          <a:prstGeom prst="line">
            <a:avLst/>
          </a:prstGeom>
          <a:ln w="19050" cap="rnd">
            <a:solidFill>
              <a:srgbClr val="F0E9E0"/>
            </a:solidFill>
            <a:prstDash val="solid"/>
            <a:headEnd type="none" w="sm" len="sm"/>
            <a:tailEnd type="none" w="sm" len="sm"/>
          </a:ln>
        </p:spPr>
        <p:txBody>
          <a:bodyPr/>
          <a:lstStyle/>
          <a:p>
            <a:endParaRPr lang="tr-TR"/>
          </a:p>
        </p:txBody>
      </p:sp>
      <p:sp>
        <p:nvSpPr>
          <p:cNvPr id="7" name="TextBox 7"/>
          <p:cNvSpPr txBox="1"/>
          <p:nvPr/>
        </p:nvSpPr>
        <p:spPr>
          <a:xfrm>
            <a:off x="1028700" y="8378825"/>
            <a:ext cx="5130373" cy="1271438"/>
          </a:xfrm>
          <a:prstGeom prst="rect">
            <a:avLst/>
          </a:prstGeom>
        </p:spPr>
        <p:txBody>
          <a:bodyPr lIns="0" tIns="0" rIns="0" bIns="0" rtlCol="0" anchor="t">
            <a:spAutoFit/>
          </a:bodyPr>
          <a:lstStyle/>
          <a:p>
            <a:pPr algn="just">
              <a:lnSpc>
                <a:spcPts val="2519"/>
              </a:lnSpc>
            </a:pPr>
            <a:r>
              <a:rPr lang="en-US" sz="1799" spc="41" dirty="0">
                <a:solidFill>
                  <a:srgbClr val="F0E9E0"/>
                </a:solidFill>
                <a:latin typeface="Klein"/>
                <a:ea typeface="Klein"/>
                <a:cs typeface="Klein"/>
                <a:sym typeface="Klein"/>
              </a:rPr>
              <a:t>Eren Torun</a:t>
            </a:r>
            <a:endParaRPr lang="tr-TR" sz="1799" spc="41" dirty="0">
              <a:solidFill>
                <a:srgbClr val="F0E9E0"/>
              </a:solidFill>
              <a:latin typeface="Klein"/>
              <a:ea typeface="Klein"/>
              <a:cs typeface="Klein"/>
              <a:sym typeface="Klein"/>
            </a:endParaRPr>
          </a:p>
          <a:p>
            <a:pPr algn="just">
              <a:lnSpc>
                <a:spcPts val="2519"/>
              </a:lnSpc>
            </a:pPr>
            <a:r>
              <a:rPr lang="en-US" sz="1799" spc="41">
                <a:solidFill>
                  <a:srgbClr val="F0E9E0"/>
                </a:solidFill>
                <a:latin typeface="Klein"/>
                <a:ea typeface="Klein"/>
                <a:cs typeface="Klein"/>
                <a:sym typeface="Klein"/>
              </a:rPr>
              <a:t>Burak Turgut</a:t>
            </a:r>
            <a:endParaRPr lang="en-US" sz="1799" spc="41" dirty="0">
              <a:solidFill>
                <a:srgbClr val="F0E9E0"/>
              </a:solidFill>
              <a:latin typeface="Klein"/>
              <a:ea typeface="Klein"/>
              <a:cs typeface="Klein"/>
              <a:sym typeface="Klein"/>
            </a:endParaRPr>
          </a:p>
          <a:p>
            <a:pPr algn="just">
              <a:lnSpc>
                <a:spcPts val="2519"/>
              </a:lnSpc>
            </a:pPr>
            <a:r>
              <a:rPr lang="en-US" sz="1799" spc="41" dirty="0">
                <a:solidFill>
                  <a:srgbClr val="F0E9E0"/>
                </a:solidFill>
                <a:latin typeface="Klein"/>
                <a:ea typeface="Klein"/>
                <a:cs typeface="Klein"/>
                <a:sym typeface="Klein"/>
              </a:rPr>
              <a:t>Aydın </a:t>
            </a:r>
            <a:r>
              <a:rPr lang="en-US" sz="1799" spc="41" dirty="0" err="1">
                <a:solidFill>
                  <a:srgbClr val="F0E9E0"/>
                </a:solidFill>
                <a:latin typeface="Klein"/>
                <a:ea typeface="Klein"/>
                <a:cs typeface="Klein"/>
                <a:sym typeface="Klein"/>
              </a:rPr>
              <a:t>Bozkır</a:t>
            </a:r>
            <a:endParaRPr lang="en-US" sz="1799" spc="41" dirty="0">
              <a:solidFill>
                <a:srgbClr val="F0E9E0"/>
              </a:solidFill>
              <a:latin typeface="Klein"/>
              <a:ea typeface="Klein"/>
              <a:cs typeface="Klein"/>
              <a:sym typeface="Klein"/>
            </a:endParaRPr>
          </a:p>
          <a:p>
            <a:pPr algn="just">
              <a:lnSpc>
                <a:spcPts val="2519"/>
              </a:lnSpc>
            </a:pPr>
            <a:r>
              <a:rPr lang="en-US" sz="1799" spc="41" dirty="0">
                <a:solidFill>
                  <a:srgbClr val="F0E9E0"/>
                </a:solidFill>
                <a:latin typeface="Klein"/>
                <a:ea typeface="Klein"/>
                <a:cs typeface="Klein"/>
                <a:sym typeface="Klein"/>
              </a:rPr>
              <a:t>Muhammed Alim Karakaş</a:t>
            </a:r>
          </a:p>
        </p:txBody>
      </p:sp>
      <p:sp>
        <p:nvSpPr>
          <p:cNvPr id="8" name="TextBox 8"/>
          <p:cNvSpPr txBox="1"/>
          <p:nvPr/>
        </p:nvSpPr>
        <p:spPr>
          <a:xfrm>
            <a:off x="1028700" y="6712060"/>
            <a:ext cx="9674934" cy="1530825"/>
          </a:xfrm>
          <a:prstGeom prst="rect">
            <a:avLst/>
          </a:prstGeom>
        </p:spPr>
        <p:txBody>
          <a:bodyPr lIns="0" tIns="0" rIns="0" bIns="0" rtlCol="0" anchor="t">
            <a:spAutoFit/>
          </a:bodyPr>
          <a:lstStyle/>
          <a:p>
            <a:pPr algn="l">
              <a:lnSpc>
                <a:spcPts val="11482"/>
              </a:lnSpc>
            </a:pPr>
            <a:r>
              <a:rPr lang="en-US" sz="11482">
                <a:solidFill>
                  <a:srgbClr val="C1B788"/>
                </a:solidFill>
                <a:latin typeface="Peace Sans"/>
                <a:ea typeface="Peace Sans"/>
                <a:cs typeface="Peace Sans"/>
                <a:sym typeface="Peace Sans"/>
              </a:rPr>
              <a:t>SUNUMU</a:t>
            </a:r>
          </a:p>
        </p:txBody>
      </p:sp>
      <p:sp>
        <p:nvSpPr>
          <p:cNvPr id="9" name="TextBox 9"/>
          <p:cNvSpPr txBox="1"/>
          <p:nvPr/>
        </p:nvSpPr>
        <p:spPr>
          <a:xfrm>
            <a:off x="12987560" y="4111944"/>
            <a:ext cx="4893738" cy="2173704"/>
          </a:xfrm>
          <a:prstGeom prst="rect">
            <a:avLst/>
          </a:prstGeom>
        </p:spPr>
        <p:txBody>
          <a:bodyPr lIns="0" tIns="0" rIns="0" bIns="0" rtlCol="0" anchor="t">
            <a:spAutoFit/>
          </a:bodyPr>
          <a:lstStyle/>
          <a:p>
            <a:pPr algn="l">
              <a:lnSpc>
                <a:spcPts val="4278"/>
              </a:lnSpc>
            </a:pPr>
            <a:r>
              <a:rPr lang="en-US" sz="3265" u="sng" spc="391">
                <a:solidFill>
                  <a:srgbClr val="F0E9E0"/>
                </a:solidFill>
                <a:latin typeface="Klein"/>
                <a:ea typeface="Klein"/>
                <a:cs typeface="Klein"/>
                <a:sym typeface="Klein"/>
              </a:rPr>
              <a:t>VALORANT AJANLARIN HARITA ÜZERINDEN ILIŞKILERI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1038225"/>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Freeform 4"/>
          <p:cNvSpPr/>
          <p:nvPr/>
        </p:nvSpPr>
        <p:spPr>
          <a:xfrm>
            <a:off x="0" y="1219200"/>
            <a:ext cx="8549751" cy="2570143"/>
          </a:xfrm>
          <a:custGeom>
            <a:avLst/>
            <a:gdLst/>
            <a:ahLst/>
            <a:cxnLst/>
            <a:rect l="l" t="t" r="r" b="b"/>
            <a:pathLst>
              <a:path w="8549751" h="2570143">
                <a:moveTo>
                  <a:pt x="0" y="0"/>
                </a:moveTo>
                <a:lnTo>
                  <a:pt x="8549751" y="0"/>
                </a:lnTo>
                <a:lnTo>
                  <a:pt x="8549751" y="2570143"/>
                </a:lnTo>
                <a:lnTo>
                  <a:pt x="0" y="2570143"/>
                </a:lnTo>
                <a:lnTo>
                  <a:pt x="0" y="0"/>
                </a:lnTo>
                <a:close/>
              </a:path>
            </a:pathLst>
          </a:custGeom>
          <a:blipFill>
            <a:blip r:embed="rId2"/>
            <a:stretch>
              <a:fillRect r="-6654"/>
            </a:stretch>
          </a:blipFill>
        </p:spPr>
        <p:txBody>
          <a:bodyPr/>
          <a:lstStyle/>
          <a:p>
            <a:endParaRPr lang="tr-TR"/>
          </a:p>
        </p:txBody>
      </p:sp>
      <p:sp>
        <p:nvSpPr>
          <p:cNvPr id="5" name="Freeform 5"/>
          <p:cNvSpPr/>
          <p:nvPr/>
        </p:nvSpPr>
        <p:spPr>
          <a:xfrm>
            <a:off x="0" y="3960793"/>
            <a:ext cx="8549751" cy="2478494"/>
          </a:xfrm>
          <a:custGeom>
            <a:avLst/>
            <a:gdLst/>
            <a:ahLst/>
            <a:cxnLst/>
            <a:rect l="l" t="t" r="r" b="b"/>
            <a:pathLst>
              <a:path w="8549751" h="2478494">
                <a:moveTo>
                  <a:pt x="0" y="0"/>
                </a:moveTo>
                <a:lnTo>
                  <a:pt x="8549751" y="0"/>
                </a:lnTo>
                <a:lnTo>
                  <a:pt x="8549751" y="2478494"/>
                </a:lnTo>
                <a:lnTo>
                  <a:pt x="0" y="2478494"/>
                </a:lnTo>
                <a:lnTo>
                  <a:pt x="0" y="0"/>
                </a:lnTo>
                <a:close/>
              </a:path>
            </a:pathLst>
          </a:custGeom>
          <a:blipFill>
            <a:blip r:embed="rId3"/>
            <a:stretch>
              <a:fillRect r="-6293"/>
            </a:stretch>
          </a:blipFill>
        </p:spPr>
        <p:txBody>
          <a:bodyPr/>
          <a:lstStyle/>
          <a:p>
            <a:endParaRPr lang="tr-TR"/>
          </a:p>
        </p:txBody>
      </p:sp>
      <p:sp>
        <p:nvSpPr>
          <p:cNvPr id="6" name="Freeform 6"/>
          <p:cNvSpPr/>
          <p:nvPr/>
        </p:nvSpPr>
        <p:spPr>
          <a:xfrm>
            <a:off x="10283570" y="5392399"/>
            <a:ext cx="8004430" cy="4894601"/>
          </a:xfrm>
          <a:custGeom>
            <a:avLst/>
            <a:gdLst/>
            <a:ahLst/>
            <a:cxnLst/>
            <a:rect l="l" t="t" r="r" b="b"/>
            <a:pathLst>
              <a:path w="8004430" h="4894601">
                <a:moveTo>
                  <a:pt x="0" y="0"/>
                </a:moveTo>
                <a:lnTo>
                  <a:pt x="8004430" y="0"/>
                </a:lnTo>
                <a:lnTo>
                  <a:pt x="8004430" y="4894601"/>
                </a:lnTo>
                <a:lnTo>
                  <a:pt x="0" y="4894601"/>
                </a:lnTo>
                <a:lnTo>
                  <a:pt x="0" y="0"/>
                </a:lnTo>
                <a:close/>
              </a:path>
            </a:pathLst>
          </a:custGeom>
          <a:blipFill>
            <a:blip r:embed="rId4"/>
            <a:stretch>
              <a:fillRect/>
            </a:stretch>
          </a:blipFill>
        </p:spPr>
        <p:txBody>
          <a:bodyPr/>
          <a:lstStyle/>
          <a:p>
            <a:endParaRPr lang="tr-TR"/>
          </a:p>
        </p:txBody>
      </p:sp>
      <p:sp>
        <p:nvSpPr>
          <p:cNvPr id="7" name="TextBox 7"/>
          <p:cNvSpPr txBox="1"/>
          <p:nvPr/>
        </p:nvSpPr>
        <p:spPr>
          <a:xfrm>
            <a:off x="9490360" y="3569970"/>
            <a:ext cx="7768940" cy="1573530"/>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verilen bir grafın kenar sayısını hesaplar. G.edges() fonksiyonu ile grafın tüm kenarları alınır ve len() fonksiyonu ile kenarların sayısı belirlenir. Sonuç, ekrana yazdırılır ve kenar sayısı geri döndürülür. Bu fonksiyon, grafın yapısını anlamak için kenar sayısını öğrenmek amacıyla kullanılır.</a:t>
            </a:r>
          </a:p>
        </p:txBody>
      </p:sp>
      <p:sp>
        <p:nvSpPr>
          <p:cNvPr id="8" name="TextBox 8"/>
          <p:cNvSpPr txBox="1"/>
          <p:nvPr/>
        </p:nvSpPr>
        <p:spPr>
          <a:xfrm>
            <a:off x="780811" y="7003961"/>
            <a:ext cx="7768940" cy="251650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bir ağın yoğunluğunu hesaplar. Ağın yoğunluğu, kenar sayısının mümkün olan maksimum kenar sayısına oranı olarak tanımlanır. Eğer ağda NNN düğüm varsa, maksimum kenar sayısı N×(N−1)/2N \times (N - 1) / 2N×(N−1)/2'dir. Gerçek kenar sayısı EEE ile bu maksimum değerin oranı hesaplanır. Eğer ağda birden fazla düğüm varsa, yoğunluk hesaplanır ve ekrana yazdırılır. Aksi takdirde, yoğunluk sıfır olarak kabul edilir. Bu fonksiyon, ağın ne kadar yoğun olduğunu anlamak için kullanılır.</a:t>
            </a:r>
          </a:p>
        </p:txBody>
      </p:sp>
      <p:sp>
        <p:nvSpPr>
          <p:cNvPr id="9" name="TextBox 9"/>
          <p:cNvSpPr txBox="1"/>
          <p:nvPr/>
        </p:nvSpPr>
        <p:spPr>
          <a:xfrm>
            <a:off x="9490351" y="1322070"/>
            <a:ext cx="7768940" cy="188785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verilen bir grafın düğüm sayısını hesaplar. G.nodes() fonksiyonu ile grafın tüm düğümleri alınır ve len() fonksiyonu ile düğümlerin sayısı hesaplanır. Sonuç, ekrana yazdırılır ve düğüm sayısı geri döndürülür. Bu fonksiyon, grafın büyüklüğünü belirlemek için düğüm sayısını öğrenmek amacıyla kullanılır.</a:t>
            </a:r>
          </a:p>
        </p:txBody>
      </p:sp>
      <p:sp>
        <p:nvSpPr>
          <p:cNvPr id="10" name="AutoShape 10"/>
          <p:cNvSpPr/>
          <p:nvPr/>
        </p:nvSpPr>
        <p:spPr>
          <a:xfrm flipV="1">
            <a:off x="8549751" y="2289810"/>
            <a:ext cx="940600" cy="214462"/>
          </a:xfrm>
          <a:prstGeom prst="line">
            <a:avLst/>
          </a:prstGeom>
          <a:ln w="38100" cap="flat">
            <a:solidFill>
              <a:srgbClr val="33302B"/>
            </a:solidFill>
            <a:prstDash val="solid"/>
            <a:headEnd type="none" w="sm" len="sm"/>
            <a:tailEnd type="arrow" w="med" len="sm"/>
          </a:ln>
        </p:spPr>
        <p:txBody>
          <a:bodyPr/>
          <a:lstStyle/>
          <a:p>
            <a:endParaRPr lang="tr-TR"/>
          </a:p>
        </p:txBody>
      </p:sp>
      <p:sp>
        <p:nvSpPr>
          <p:cNvPr id="11" name="AutoShape 11"/>
          <p:cNvSpPr/>
          <p:nvPr/>
        </p:nvSpPr>
        <p:spPr>
          <a:xfrm flipV="1">
            <a:off x="8549751" y="4380547"/>
            <a:ext cx="940609" cy="819492"/>
          </a:xfrm>
          <a:prstGeom prst="line">
            <a:avLst/>
          </a:prstGeom>
          <a:ln w="38100" cap="flat">
            <a:solidFill>
              <a:srgbClr val="33302B"/>
            </a:solidFill>
            <a:prstDash val="solid"/>
            <a:headEnd type="none" w="sm" len="sm"/>
            <a:tailEnd type="arrow" w="med" len="sm"/>
          </a:ln>
        </p:spPr>
        <p:txBody>
          <a:bodyPr/>
          <a:lstStyle/>
          <a:p>
            <a:endParaRPr lang="tr-TR"/>
          </a:p>
        </p:txBody>
      </p:sp>
      <p:sp>
        <p:nvSpPr>
          <p:cNvPr id="12" name="AutoShape 12"/>
          <p:cNvSpPr/>
          <p:nvPr/>
        </p:nvSpPr>
        <p:spPr>
          <a:xfrm flipH="1">
            <a:off x="8549751" y="7839699"/>
            <a:ext cx="1733818" cy="741744"/>
          </a:xfrm>
          <a:prstGeom prst="line">
            <a:avLst/>
          </a:prstGeom>
          <a:ln w="38100" cap="flat">
            <a:solidFill>
              <a:srgbClr val="33302B"/>
            </a:solidFill>
            <a:prstDash val="solid"/>
            <a:headEnd type="none" w="sm" len="sm"/>
            <a:tailEnd type="arrow" w="med" len="sm"/>
          </a:ln>
        </p:spPr>
        <p:txBody>
          <a:bodyPr/>
          <a:lstStyle/>
          <a:p>
            <a:endParaRPr lang="tr-TR"/>
          </a:p>
        </p:txBody>
      </p:sp>
      <p:sp>
        <p:nvSpPr>
          <p:cNvPr id="13" name="AutoShape 13"/>
          <p:cNvSpPr/>
          <p:nvPr/>
        </p:nvSpPr>
        <p:spPr>
          <a:xfrm>
            <a:off x="9490351" y="3409950"/>
            <a:ext cx="7768940" cy="0"/>
          </a:xfrm>
          <a:prstGeom prst="line">
            <a:avLst/>
          </a:prstGeom>
          <a:ln w="38100" cap="flat">
            <a:solidFill>
              <a:srgbClr val="33302B"/>
            </a:solidFill>
            <a:prstDash val="solid"/>
            <a:headEnd type="none" w="sm" len="sm"/>
            <a:tailEnd type="none" w="sm" len="sm"/>
          </a:ln>
        </p:spPr>
        <p:txBody>
          <a:bodyPr/>
          <a:lstStyle/>
          <a:p>
            <a:endParaRPr lang="tr-TR"/>
          </a:p>
        </p:txBody>
      </p:sp>
    </p:spTree>
  </p:cSld>
  <p:clrMapOvr>
    <a:masterClrMapping/>
  </p:clrMapOvr>
  <p:transition>
    <p:cover dir="l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736804"/>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9" y="508204"/>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4" name="Group 4"/>
          <p:cNvGrpSpPr/>
          <p:nvPr/>
        </p:nvGrpSpPr>
        <p:grpSpPr>
          <a:xfrm>
            <a:off x="0" y="1305962"/>
            <a:ext cx="9621931" cy="4765315"/>
            <a:chOff x="0" y="0"/>
            <a:chExt cx="12829241" cy="6353753"/>
          </a:xfrm>
        </p:grpSpPr>
        <p:pic>
          <p:nvPicPr>
            <p:cNvPr id="5" name="Picture 5"/>
            <p:cNvPicPr>
              <a:picLocks noChangeAspect="1"/>
            </p:cNvPicPr>
            <p:nvPr/>
          </p:nvPicPr>
          <p:blipFill>
            <a:blip r:embed="rId2"/>
            <a:srcRect l="170" r="170"/>
            <a:stretch>
              <a:fillRect/>
            </a:stretch>
          </p:blipFill>
          <p:spPr>
            <a:xfrm>
              <a:off x="0" y="0"/>
              <a:ext cx="12829241" cy="6353753"/>
            </a:xfrm>
            <a:prstGeom prst="rect">
              <a:avLst/>
            </a:prstGeom>
          </p:spPr>
        </p:pic>
      </p:grpSp>
      <p:sp>
        <p:nvSpPr>
          <p:cNvPr id="6" name="AutoShape 6"/>
          <p:cNvSpPr/>
          <p:nvPr/>
        </p:nvSpPr>
        <p:spPr>
          <a:xfrm>
            <a:off x="1606701" y="6843767"/>
            <a:ext cx="15074599" cy="0"/>
          </a:xfrm>
          <a:prstGeom prst="line">
            <a:avLst/>
          </a:prstGeom>
          <a:ln w="19050" cap="rnd">
            <a:solidFill>
              <a:srgbClr val="33302B"/>
            </a:solidFill>
            <a:prstDash val="solid"/>
            <a:headEnd type="none" w="sm" len="sm"/>
            <a:tailEnd type="none" w="sm" len="sm"/>
          </a:ln>
        </p:spPr>
        <p:txBody>
          <a:bodyPr/>
          <a:lstStyle/>
          <a:p>
            <a:endParaRPr lang="tr-TR"/>
          </a:p>
        </p:txBody>
      </p:sp>
      <p:sp>
        <p:nvSpPr>
          <p:cNvPr id="7" name="Freeform 7"/>
          <p:cNvSpPr/>
          <p:nvPr/>
        </p:nvSpPr>
        <p:spPr>
          <a:xfrm>
            <a:off x="9961550" y="955879"/>
            <a:ext cx="8326450" cy="5668813"/>
          </a:xfrm>
          <a:custGeom>
            <a:avLst/>
            <a:gdLst/>
            <a:ahLst/>
            <a:cxnLst/>
            <a:rect l="l" t="t" r="r" b="b"/>
            <a:pathLst>
              <a:path w="8326450" h="5668813">
                <a:moveTo>
                  <a:pt x="0" y="0"/>
                </a:moveTo>
                <a:lnTo>
                  <a:pt x="8326450" y="0"/>
                </a:lnTo>
                <a:lnTo>
                  <a:pt x="8326450" y="5668813"/>
                </a:lnTo>
                <a:lnTo>
                  <a:pt x="0" y="5668813"/>
                </a:lnTo>
                <a:lnTo>
                  <a:pt x="0" y="0"/>
                </a:lnTo>
                <a:close/>
              </a:path>
            </a:pathLst>
          </a:custGeom>
          <a:blipFill>
            <a:blip r:embed="rId3"/>
            <a:stretch>
              <a:fillRect/>
            </a:stretch>
          </a:blipFill>
        </p:spPr>
        <p:txBody>
          <a:bodyPr/>
          <a:lstStyle/>
          <a:p>
            <a:endParaRPr lang="tr-TR"/>
          </a:p>
        </p:txBody>
      </p:sp>
      <p:sp>
        <p:nvSpPr>
          <p:cNvPr id="8" name="TextBox 8"/>
          <p:cNvSpPr txBox="1"/>
          <p:nvPr/>
        </p:nvSpPr>
        <p:spPr>
          <a:xfrm>
            <a:off x="1028700" y="7235665"/>
            <a:ext cx="16189773" cy="188785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Louvain algoritmasını kullanarak verilen grafın topluluk yapısını tespit eder. community_louvain.best_partition() fonksiyonu, ağdaki düğümleri topluluklara ayırmak için kullanılır ve her düğüme ait topluluk bilgisi bir sözlükte saklanır. Sonrasında, grafın görselleştirilmesi yapılır. nx.spring_layout() ile düğümlerin yerleşimi hesaplanır, topluluklara ait düğümler farklı renklerde gösterilir ve kenarlar gri renkte çizilir. Düğüm etiketleri de grafiğe eklenir. Son olarak, topluluk yapısı görselleştirilir ve tespit edilen topluluklar bir sözlük olarak döndürülür. Bu fonksiyon, ağdaki düğümlerin hangi topluluklarda yer aldığını görsel olarak analiz etmek için kullanılır.</a:t>
            </a:r>
          </a:p>
        </p:txBody>
      </p:sp>
    </p:spTree>
  </p:cSld>
  <p:clrMapOvr>
    <a:masterClrMapping/>
  </p:clrMapOvr>
  <p:transition>
    <p:cover dir="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736804"/>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9" y="508204"/>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4" name="Group 4"/>
          <p:cNvGrpSpPr/>
          <p:nvPr/>
        </p:nvGrpSpPr>
        <p:grpSpPr>
          <a:xfrm>
            <a:off x="0" y="923226"/>
            <a:ext cx="8726520" cy="4114800"/>
            <a:chOff x="0" y="0"/>
            <a:chExt cx="11635360" cy="5486400"/>
          </a:xfrm>
        </p:grpSpPr>
        <p:pic>
          <p:nvPicPr>
            <p:cNvPr id="5" name="Picture 5"/>
            <p:cNvPicPr>
              <a:picLocks noChangeAspect="1"/>
            </p:cNvPicPr>
            <p:nvPr/>
          </p:nvPicPr>
          <p:blipFill>
            <a:blip r:embed="rId2"/>
            <a:srcRect t="1654" b="1654"/>
            <a:stretch>
              <a:fillRect/>
            </a:stretch>
          </p:blipFill>
          <p:spPr>
            <a:xfrm>
              <a:off x="0" y="0"/>
              <a:ext cx="11635360" cy="5486400"/>
            </a:xfrm>
            <a:prstGeom prst="rect">
              <a:avLst/>
            </a:prstGeom>
          </p:spPr>
        </p:pic>
      </p:grpSp>
      <p:sp>
        <p:nvSpPr>
          <p:cNvPr id="6" name="Freeform 6"/>
          <p:cNvSpPr/>
          <p:nvPr/>
        </p:nvSpPr>
        <p:spPr>
          <a:xfrm>
            <a:off x="0" y="5219001"/>
            <a:ext cx="8726520" cy="4848889"/>
          </a:xfrm>
          <a:custGeom>
            <a:avLst/>
            <a:gdLst/>
            <a:ahLst/>
            <a:cxnLst/>
            <a:rect l="l" t="t" r="r" b="b"/>
            <a:pathLst>
              <a:path w="8726520" h="4848889">
                <a:moveTo>
                  <a:pt x="0" y="0"/>
                </a:moveTo>
                <a:lnTo>
                  <a:pt x="8726520" y="0"/>
                </a:lnTo>
                <a:lnTo>
                  <a:pt x="8726520" y="4848888"/>
                </a:lnTo>
                <a:lnTo>
                  <a:pt x="0" y="4848888"/>
                </a:lnTo>
                <a:lnTo>
                  <a:pt x="0" y="0"/>
                </a:lnTo>
                <a:close/>
              </a:path>
            </a:pathLst>
          </a:custGeom>
          <a:blipFill>
            <a:blip r:embed="rId3"/>
            <a:stretch>
              <a:fillRect l="-33" r="-18418"/>
            </a:stretch>
          </a:blipFill>
        </p:spPr>
        <p:txBody>
          <a:bodyPr/>
          <a:lstStyle/>
          <a:p>
            <a:endParaRPr lang="tr-TR"/>
          </a:p>
        </p:txBody>
      </p:sp>
      <p:sp>
        <p:nvSpPr>
          <p:cNvPr id="7" name="TextBox 7"/>
          <p:cNvSpPr txBox="1"/>
          <p:nvPr/>
        </p:nvSpPr>
        <p:spPr>
          <a:xfrm>
            <a:off x="9144000" y="1698560"/>
            <a:ext cx="8246879" cy="251650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verilen bir grafın ortalama yol uzunluğunu hesaplar. İlk olarak, nx.all_pairs_dijkstra_path_length() fonksiyonu ile tüm düğümler arasındaki en kısa yol uzunlukları hesaplanır. Ardından, her bir kaynak ve hedef arasındaki yol uzunlukları bir listeye eklenir (kaynak düğüm kendisine olan yolu hesaba katmaz). Bu yol uzunluklarının toplamı, liste eleman sayısına bölünerek ortalama yol uzunluğu hesaplanır. Bu fonksiyon, ağdaki düğümler arasındaki mesafelerin ortalamasını öğrenmek için kullanılır.</a:t>
            </a:r>
          </a:p>
        </p:txBody>
      </p:sp>
      <p:sp>
        <p:nvSpPr>
          <p:cNvPr id="8" name="TextBox 8"/>
          <p:cNvSpPr txBox="1"/>
          <p:nvPr/>
        </p:nvSpPr>
        <p:spPr>
          <a:xfrm>
            <a:off x="9144000" y="6204217"/>
            <a:ext cx="8246879" cy="2830830"/>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verilen bir grafın bağlı bileşenlerini analiz eder. İlk olarak, nx.connected_components() ile grafın bağlı bileşenleri bulunur. Her bağlı bileşen için, o bileşenin düğüm ve kenar sayısı hesaplanır. Ayrıca, bileşenin yoğunluğu, düğüm sayısı ve kenar sayısına bağlı olarak hesaplanır. Bileşenin yoğunluğu, 2 * kenar sayısı / (düğüm sayısı * (düğüm sayısı - 1)) formülüyle hesaplanır. Bağlı bileşenlerin sayısı ve her bir bileşenin özellikleri ekrana yazdırılır. Sonuç olarak, her bileşenin düğüm sayısı, kenar sayısı ve yoğunluğunu içeren bir liste döndürülür.</a:t>
            </a:r>
          </a:p>
        </p:txBody>
      </p:sp>
    </p:spTree>
  </p:cSld>
  <p:clrMapOvr>
    <a:masterClrMapping/>
  </p:clrMapOvr>
  <p:transition>
    <p:cover dir="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302B"/>
        </a:solidFill>
        <a:effectLst/>
      </p:bgPr>
    </p:bg>
    <p:spTree>
      <p:nvGrpSpPr>
        <p:cNvPr id="1" name=""/>
        <p:cNvGrpSpPr/>
        <p:nvPr/>
      </p:nvGrpSpPr>
      <p:grpSpPr>
        <a:xfrm>
          <a:off x="0" y="0"/>
          <a:ext cx="0" cy="0"/>
          <a:chOff x="0" y="0"/>
          <a:chExt cx="0" cy="0"/>
        </a:xfrm>
      </p:grpSpPr>
      <p:sp>
        <p:nvSpPr>
          <p:cNvPr id="2" name="AutoShape 2"/>
          <p:cNvSpPr/>
          <p:nvPr/>
        </p:nvSpPr>
        <p:spPr>
          <a:xfrm>
            <a:off x="9144000" y="460619"/>
            <a:ext cx="8115291" cy="0"/>
          </a:xfrm>
          <a:prstGeom prst="line">
            <a:avLst/>
          </a:prstGeom>
          <a:ln w="19050" cap="rnd">
            <a:solidFill>
              <a:srgbClr val="F0E9E0"/>
            </a:solidFill>
            <a:prstDash val="solid"/>
            <a:headEnd type="none" w="sm" len="sm"/>
            <a:tailEnd type="none" w="sm" len="sm"/>
          </a:ln>
        </p:spPr>
        <p:txBody>
          <a:bodyPr/>
          <a:lstStyle/>
          <a:p>
            <a:endParaRPr lang="tr-TR"/>
          </a:p>
        </p:txBody>
      </p:sp>
      <p:sp>
        <p:nvSpPr>
          <p:cNvPr id="5" name="TextBox 5"/>
          <p:cNvSpPr txBox="1"/>
          <p:nvPr/>
        </p:nvSpPr>
        <p:spPr>
          <a:xfrm>
            <a:off x="9711142" y="344660"/>
            <a:ext cx="6962325" cy="9540530"/>
          </a:xfrm>
          <a:prstGeom prst="rect">
            <a:avLst/>
          </a:prstGeom>
        </p:spPr>
        <p:txBody>
          <a:bodyPr lIns="0" tIns="0" rIns="0" bIns="0" rtlCol="0" anchor="t">
            <a:spAutoFit/>
          </a:bodyPr>
          <a:lstStyle/>
          <a:p>
            <a:pPr algn="just">
              <a:lnSpc>
                <a:spcPts val="2704"/>
              </a:lnSpc>
            </a:pPr>
            <a:endParaRPr/>
          </a:p>
          <a:p>
            <a:pPr algn="just">
              <a:lnSpc>
                <a:spcPts val="2704"/>
              </a:lnSpc>
            </a:pPr>
            <a:r>
              <a:rPr lang="en-US" sz="1931" spc="44">
                <a:solidFill>
                  <a:srgbClr val="FFFFFF"/>
                </a:solidFill>
                <a:latin typeface="Klein"/>
                <a:ea typeface="Klein"/>
                <a:cs typeface="Klein"/>
                <a:sym typeface="Klein"/>
              </a:rPr>
              <a:t>Son olarak yazdığımız  fonksiyonları burada tek tek çağırarak, parametrelerini vererek çıktılarını döndürüyoruz. Aşağıda tekrardan kısa olarak tanımları yapılmıştır:</a:t>
            </a:r>
          </a:p>
          <a:p>
            <a:pPr algn="just">
              <a:lnSpc>
                <a:spcPts val="2704"/>
              </a:lnSpc>
            </a:pPr>
            <a:endParaRPr lang="en-US" sz="1931" spc="44">
              <a:solidFill>
                <a:srgbClr val="FFFFFF"/>
              </a:solidFill>
              <a:latin typeface="Klein"/>
              <a:ea typeface="Klein"/>
              <a:cs typeface="Klein"/>
              <a:sym typeface="Klein"/>
            </a:endParaRP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Eksik Veri Kontrolü:</a:t>
            </a:r>
            <a:r>
              <a:rPr lang="en-US" sz="1931" spc="44">
                <a:solidFill>
                  <a:srgbClr val="FFFFFF"/>
                </a:solidFill>
                <a:latin typeface="Klein"/>
                <a:ea typeface="Klein"/>
                <a:cs typeface="Klein"/>
                <a:sym typeface="Klein"/>
              </a:rPr>
              <a:t> Verideki eksik değerler tespit edilir.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Oynanma Sayıları:</a:t>
            </a:r>
            <a:r>
              <a:rPr lang="en-US" sz="1931" spc="44">
                <a:solidFill>
                  <a:srgbClr val="FFFFFF"/>
                </a:solidFill>
                <a:latin typeface="Klein"/>
                <a:ea typeface="Klein"/>
                <a:cs typeface="Klein"/>
                <a:sym typeface="Klein"/>
              </a:rPr>
              <a:t> Ajanların ve haritaların oynanma sayıları hesaplanır.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Grafik Oluşturma:</a:t>
            </a:r>
            <a:r>
              <a:rPr lang="en-US" sz="1931" spc="44">
                <a:solidFill>
                  <a:srgbClr val="FFFFFF"/>
                </a:solidFill>
                <a:latin typeface="Klein"/>
                <a:ea typeface="Klein"/>
                <a:cs typeface="Klein"/>
                <a:sym typeface="Klein"/>
              </a:rPr>
              <a:t> Ağa dayalı görselleştirmeler yapılır.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Ağ Özellikleri:</a:t>
            </a:r>
            <a:r>
              <a:rPr lang="en-US" sz="1931" spc="44">
                <a:solidFill>
                  <a:srgbClr val="FFFFFF"/>
                </a:solidFill>
                <a:latin typeface="Klein"/>
                <a:ea typeface="Klein"/>
                <a:cs typeface="Klein"/>
                <a:sym typeface="Klein"/>
              </a:rPr>
              <a:t> Derece merkeziliği, betweenness ve closeness merkeziliği hesaplanır ve görselleştirilir.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Topluluk Tespiti:</a:t>
            </a:r>
            <a:r>
              <a:rPr lang="en-US" sz="1931" spc="44">
                <a:solidFill>
                  <a:srgbClr val="FFFFFF"/>
                </a:solidFill>
                <a:latin typeface="Klein"/>
                <a:ea typeface="Klein"/>
                <a:cs typeface="Klein"/>
                <a:sym typeface="Klein"/>
              </a:rPr>
              <a:t> Ağdaki topluluklar belirlenir ve görselleştirilir.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Düğüm Dereceleri:</a:t>
            </a:r>
            <a:r>
              <a:rPr lang="en-US" sz="1931" spc="44">
                <a:solidFill>
                  <a:srgbClr val="FFFFFF"/>
                </a:solidFill>
                <a:latin typeface="Klein"/>
                <a:ea typeface="Klein"/>
                <a:cs typeface="Klein"/>
                <a:sym typeface="Klein"/>
              </a:rPr>
              <a:t> Düğümlerin dereceleri görselleştirilir.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Bağlı Bileşen Özellikleri:</a:t>
            </a:r>
            <a:r>
              <a:rPr lang="en-US" sz="1931" spc="44">
                <a:solidFill>
                  <a:srgbClr val="FFFFFF"/>
                </a:solidFill>
                <a:latin typeface="Klein"/>
                <a:ea typeface="Klein"/>
                <a:cs typeface="Klein"/>
                <a:sym typeface="Klein"/>
              </a:rPr>
              <a:t> Bağlı bileşenlerin düğüm sayısı, kenar sayısı ve yoğunluğu hesaplanır.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Ortalama Yol Uzunluğu:</a:t>
            </a:r>
            <a:r>
              <a:rPr lang="en-US" sz="1931" spc="44">
                <a:solidFill>
                  <a:srgbClr val="FFFFFF"/>
                </a:solidFill>
                <a:latin typeface="Klein"/>
                <a:ea typeface="Klein"/>
                <a:cs typeface="Klein"/>
                <a:sym typeface="Klein"/>
              </a:rPr>
              <a:t> Ağın ortalama yol uzunluğu hesaplanır.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Ağ Yoğunluğu, Kenar ve Düğüm Sayısı:</a:t>
            </a:r>
            <a:r>
              <a:rPr lang="en-US" sz="1931" spc="44">
                <a:solidFill>
                  <a:srgbClr val="FFFFFF"/>
                </a:solidFill>
                <a:latin typeface="Klein"/>
                <a:ea typeface="Klein"/>
                <a:cs typeface="Klein"/>
                <a:sym typeface="Klein"/>
              </a:rPr>
              <a:t> Ağın yoğunluğu, kenar sayısı ve düğüm sayısı hesaplanır.</a:t>
            </a:r>
          </a:p>
          <a:p>
            <a:pPr marL="417023" lvl="1" indent="-208512" algn="just">
              <a:lnSpc>
                <a:spcPts val="2704"/>
              </a:lnSpc>
              <a:buAutoNum type="arabicPeriod"/>
            </a:pPr>
            <a:r>
              <a:rPr lang="en-US" sz="1931" b="1" spc="44">
                <a:solidFill>
                  <a:srgbClr val="FFFFFF"/>
                </a:solidFill>
                <a:latin typeface="Klein Bold"/>
                <a:ea typeface="Klein Bold"/>
                <a:cs typeface="Klein Bold"/>
                <a:sym typeface="Klein Bold"/>
              </a:rPr>
              <a:t>Ağ Çapı:</a:t>
            </a:r>
            <a:r>
              <a:rPr lang="en-US" sz="1931" spc="44">
                <a:solidFill>
                  <a:srgbClr val="FFFFFF"/>
                </a:solidFill>
                <a:latin typeface="Klein"/>
                <a:ea typeface="Klein"/>
                <a:cs typeface="Klein"/>
                <a:sym typeface="Klein"/>
              </a:rPr>
              <a:t> Ağ çapı hesaplanır.</a:t>
            </a:r>
          </a:p>
          <a:p>
            <a:pPr algn="just">
              <a:lnSpc>
                <a:spcPts val="5033"/>
              </a:lnSpc>
            </a:pPr>
            <a:endParaRPr lang="en-US" sz="1931" spc="44">
              <a:solidFill>
                <a:srgbClr val="FFFFFF"/>
              </a:solidFill>
              <a:latin typeface="Klein"/>
              <a:ea typeface="Klein"/>
              <a:cs typeface="Klein"/>
              <a:sym typeface="Klein"/>
            </a:endParaRPr>
          </a:p>
        </p:txBody>
      </p:sp>
      <p:pic>
        <p:nvPicPr>
          <p:cNvPr id="7" name="Resim 6" descr="metin, ekran görüntüsü, yazı tipi içeren bir resim&#10;&#10;Açıklama otomatik olarak oluşturuldu">
            <a:extLst>
              <a:ext uri="{FF2B5EF4-FFF2-40B4-BE49-F238E27FC236}">
                <a16:creationId xmlns:a16="http://schemas.microsoft.com/office/drawing/2014/main" id="{8B3AC528-DD4B-7990-3FE6-6126FD954F85}"/>
              </a:ext>
            </a:extLst>
          </p:cNvPr>
          <p:cNvPicPr>
            <a:picLocks noChangeAspect="1"/>
          </p:cNvPicPr>
          <p:nvPr/>
        </p:nvPicPr>
        <p:blipFill>
          <a:blip r:embed="rId2"/>
          <a:stretch>
            <a:fillRect/>
          </a:stretch>
        </p:blipFill>
        <p:spPr>
          <a:xfrm>
            <a:off x="1356" y="-5576"/>
            <a:ext cx="8109799" cy="10298151"/>
          </a:xfrm>
          <a:prstGeom prst="rect">
            <a:avLst/>
          </a:prstGeom>
        </p:spPr>
      </p:pic>
    </p:spTree>
  </p:cSld>
  <p:clrMapOvr>
    <a:masterClrMapping/>
  </p:clrMapOvr>
  <p:transition>
    <p:cover dir="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E9E0"/>
        </a:solidFill>
        <a:effectLst/>
      </p:bgPr>
    </p:bg>
    <p:spTree>
      <p:nvGrpSpPr>
        <p:cNvPr id="1" name=""/>
        <p:cNvGrpSpPr/>
        <p:nvPr/>
      </p:nvGrpSpPr>
      <p:grpSpPr>
        <a:xfrm>
          <a:off x="0" y="0"/>
          <a:ext cx="0" cy="0"/>
          <a:chOff x="0" y="0"/>
          <a:chExt cx="0" cy="0"/>
        </a:xfrm>
      </p:grpSpPr>
      <p:sp>
        <p:nvSpPr>
          <p:cNvPr id="2" name="AutoShape 2"/>
          <p:cNvSpPr/>
          <p:nvPr/>
        </p:nvSpPr>
        <p:spPr>
          <a:xfrm>
            <a:off x="1028700" y="1384136"/>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TextBox 4"/>
          <p:cNvSpPr txBox="1"/>
          <p:nvPr/>
        </p:nvSpPr>
        <p:spPr>
          <a:xfrm>
            <a:off x="1586261" y="2126063"/>
            <a:ext cx="8834663" cy="1380912"/>
          </a:xfrm>
          <a:prstGeom prst="rect">
            <a:avLst/>
          </a:prstGeom>
        </p:spPr>
        <p:txBody>
          <a:bodyPr wrap="square" lIns="0" tIns="0" rIns="0" bIns="0" rtlCol="0" anchor="t">
            <a:spAutoFit/>
          </a:bodyPr>
          <a:lstStyle/>
          <a:p>
            <a:pPr algn="l">
              <a:lnSpc>
                <a:spcPts val="10712"/>
              </a:lnSpc>
            </a:pPr>
            <a:r>
              <a:rPr lang="en-US" sz="9700" b="1" dirty="0">
                <a:solidFill>
                  <a:srgbClr val="33302B"/>
                </a:solidFill>
                <a:latin typeface="Antonio Ultra-Bold"/>
                <a:ea typeface="Antonio Ultra-Bold"/>
                <a:cs typeface="Antonio Ultra-Bold"/>
                <a:sym typeface="Antonio Ultra-Bold"/>
              </a:rPr>
              <a:t>ÇIKARIMLAR:</a:t>
            </a:r>
          </a:p>
        </p:txBody>
      </p:sp>
      <p:sp>
        <p:nvSpPr>
          <p:cNvPr id="7" name="TextBox 7"/>
          <p:cNvSpPr txBox="1"/>
          <p:nvPr/>
        </p:nvSpPr>
        <p:spPr>
          <a:xfrm>
            <a:off x="1566162" y="3677122"/>
            <a:ext cx="15228292" cy="5909310"/>
          </a:xfrm>
          <a:prstGeom prst="rect">
            <a:avLst/>
          </a:prstGeom>
        </p:spPr>
        <p:txBody>
          <a:bodyPr wrap="square" lIns="0" tIns="0" rIns="0" bIns="0" rtlCol="0" anchor="t">
            <a:spAutoFit/>
          </a:bodyPr>
          <a:lstStyle/>
          <a:p>
            <a:pPr algn="just"/>
            <a:r>
              <a:rPr lang="tr-TR" sz="2400" spc="23" dirty="0" err="1">
                <a:latin typeface="Times New Roman"/>
                <a:ea typeface="Calibri"/>
                <a:cs typeface="Times New Roman"/>
              </a:rPr>
              <a:t>Cypher</a:t>
            </a:r>
            <a:r>
              <a:rPr lang="tr-TR" sz="2400" spc="23" dirty="0">
                <a:latin typeface="Times New Roman"/>
                <a:ea typeface="Calibri"/>
                <a:cs typeface="Times New Roman"/>
              </a:rPr>
              <a:t>, 719 kez oynanarak diğer tüm ajanlara göre çok daha popüler. Bu durum, oyuncuların </a:t>
            </a:r>
            <a:r>
              <a:rPr lang="tr-TR" sz="2400" spc="23" dirty="0" err="1">
                <a:latin typeface="Times New Roman"/>
                <a:ea typeface="Calibri"/>
                <a:cs typeface="Times New Roman"/>
              </a:rPr>
              <a:t>Cypher’ı</a:t>
            </a:r>
            <a:r>
              <a:rPr lang="tr-TR" sz="2400" spc="23" dirty="0">
                <a:latin typeface="Times New Roman"/>
                <a:ea typeface="Calibri"/>
                <a:cs typeface="Times New Roman"/>
              </a:rPr>
              <a:t> </a:t>
            </a:r>
            <a:r>
              <a:rPr lang="tr-TR" sz="2400" b="1" spc="23" dirty="0">
                <a:latin typeface="Times New Roman"/>
                <a:ea typeface="Calibri"/>
                <a:cs typeface="Times New Roman"/>
              </a:rPr>
              <a:t>stratejik bir avantaj sunduğu</a:t>
            </a:r>
            <a:r>
              <a:rPr lang="tr-TR" sz="2400" spc="23" dirty="0">
                <a:latin typeface="Times New Roman"/>
                <a:ea typeface="Calibri"/>
                <a:cs typeface="Times New Roman"/>
              </a:rPr>
              <a:t> için tercih ettiğini gösteriyor olabilir. Ancak bu kadar yüksek oynanma oranı, ajan dengesi açısından bir sorun yaratabilir. Diğer ajanların oyun içindeki rollerini ve etkinliklerini artırmak için güncellemeler veya dengelemeler gerekebilir. </a:t>
            </a:r>
            <a:r>
              <a:rPr lang="tr-TR" sz="2400" spc="23" dirty="0" err="1">
                <a:latin typeface="Times New Roman"/>
                <a:ea typeface="Calibri"/>
                <a:cs typeface="Times New Roman"/>
              </a:rPr>
              <a:t>Killjoy</a:t>
            </a:r>
            <a:r>
              <a:rPr lang="tr-TR" sz="2400" spc="23" dirty="0">
                <a:latin typeface="Times New Roman"/>
                <a:ea typeface="Calibri"/>
                <a:cs typeface="Times New Roman"/>
              </a:rPr>
              <a:t>, </a:t>
            </a:r>
            <a:r>
              <a:rPr lang="tr-TR" sz="2400" spc="23" dirty="0" err="1">
                <a:latin typeface="Times New Roman"/>
                <a:ea typeface="Calibri"/>
                <a:cs typeface="Times New Roman"/>
              </a:rPr>
              <a:t>Ascent</a:t>
            </a:r>
            <a:r>
              <a:rPr lang="tr-TR" sz="2400" spc="23" dirty="0">
                <a:latin typeface="Times New Roman"/>
                <a:ea typeface="Calibri"/>
                <a:cs typeface="Times New Roman"/>
              </a:rPr>
              <a:t> haritasında 58 kez oynanmış ve burada en sık tercih edilen ikinci ajan. Bu da </a:t>
            </a:r>
            <a:r>
              <a:rPr lang="tr-TR" sz="2400" spc="23" dirty="0" err="1">
                <a:latin typeface="Times New Roman"/>
                <a:ea typeface="Calibri"/>
                <a:cs typeface="Times New Roman"/>
              </a:rPr>
              <a:t>Killjoy</a:t>
            </a:r>
            <a:r>
              <a:rPr lang="tr-TR" sz="2400" spc="23" dirty="0">
                <a:latin typeface="Times New Roman"/>
                <a:ea typeface="Calibri"/>
                <a:cs typeface="Times New Roman"/>
              </a:rPr>
              <a:t> un belirli haritalarda öne çıktığını, yani bazı ajanların belirli haritalara daha uygun olduğunu gösteriyor. Oyuncuların ajan-harita kombinasyonlarına yönelik tercihleri, harita tasarımı veya ajan yeteneklerinin harita düzenine uygunluğuyla ilişkilendirilebilir. Phoenix, </a:t>
            </a:r>
            <a:r>
              <a:rPr lang="tr-TR" sz="2400" spc="23" dirty="0" err="1">
                <a:latin typeface="Times New Roman"/>
                <a:ea typeface="Calibri"/>
                <a:cs typeface="Times New Roman"/>
              </a:rPr>
              <a:t>Fade</a:t>
            </a:r>
            <a:r>
              <a:rPr lang="tr-TR" sz="2400" spc="23" dirty="0">
                <a:latin typeface="Times New Roman"/>
                <a:ea typeface="Calibri"/>
                <a:cs typeface="Times New Roman"/>
              </a:rPr>
              <a:t>, Astra, </a:t>
            </a:r>
            <a:r>
              <a:rPr lang="tr-TR" sz="2400" spc="23" dirty="0" err="1">
                <a:latin typeface="Times New Roman"/>
                <a:ea typeface="Calibri"/>
                <a:cs typeface="Times New Roman"/>
              </a:rPr>
              <a:t>Vyse</a:t>
            </a:r>
            <a:r>
              <a:rPr lang="tr-TR" sz="2400" spc="23" dirty="0">
                <a:latin typeface="Times New Roman"/>
                <a:ea typeface="Calibri"/>
                <a:cs typeface="Times New Roman"/>
              </a:rPr>
              <a:t> gibi ajanların neredeyse hiç tercih edilmemesi dikkat çekici. Harita bazında ise </a:t>
            </a:r>
            <a:r>
              <a:rPr lang="tr-TR" sz="2400" spc="23" dirty="0" err="1">
                <a:latin typeface="Times New Roman"/>
                <a:ea typeface="Calibri"/>
                <a:cs typeface="Times New Roman"/>
              </a:rPr>
              <a:t>Breeze</a:t>
            </a:r>
            <a:r>
              <a:rPr lang="tr-TR" sz="2400" spc="23" dirty="0">
                <a:latin typeface="Times New Roman"/>
                <a:ea typeface="Calibri"/>
                <a:cs typeface="Times New Roman"/>
              </a:rPr>
              <a:t> ve </a:t>
            </a:r>
            <a:r>
              <a:rPr lang="tr-TR" sz="2400" spc="23" dirty="0" err="1">
                <a:latin typeface="Times New Roman"/>
                <a:ea typeface="Calibri"/>
                <a:cs typeface="Times New Roman"/>
              </a:rPr>
              <a:t>Abyss</a:t>
            </a:r>
            <a:r>
              <a:rPr lang="tr-TR" sz="2400" spc="23" dirty="0">
                <a:latin typeface="Times New Roman"/>
                <a:ea typeface="Calibri"/>
                <a:cs typeface="Times New Roman"/>
              </a:rPr>
              <a:t> çok düşük oynanma sayılarına sahip. Az tercih edilen ajanların yetenek setleri oyuncuların ihtiyaçlarına veya oyun metalarına uymuyor </a:t>
            </a:r>
            <a:r>
              <a:rPr lang="tr-TR" sz="2400" spc="23" dirty="0" err="1">
                <a:latin typeface="Times New Roman"/>
                <a:ea typeface="Calibri"/>
                <a:cs typeface="Times New Roman"/>
              </a:rPr>
              <a:t>olabilir.Breeze</a:t>
            </a:r>
            <a:r>
              <a:rPr lang="tr-TR" sz="2400" spc="23" dirty="0">
                <a:latin typeface="Times New Roman"/>
                <a:ea typeface="Calibri"/>
                <a:cs typeface="Times New Roman"/>
              </a:rPr>
              <a:t> ve </a:t>
            </a:r>
            <a:r>
              <a:rPr lang="tr-TR" sz="2400" spc="23" dirty="0" err="1">
                <a:latin typeface="Times New Roman"/>
                <a:ea typeface="Calibri"/>
                <a:cs typeface="Times New Roman"/>
              </a:rPr>
              <a:t>Abyss</a:t>
            </a:r>
            <a:r>
              <a:rPr lang="tr-TR" sz="2400" spc="23" dirty="0">
                <a:latin typeface="Times New Roman"/>
                <a:ea typeface="Calibri"/>
                <a:cs typeface="Times New Roman"/>
              </a:rPr>
              <a:t> haritalarındaki düşük tercih oranı, bu haritaların karmaşık tasarımı veya stratejik dezavantajlarla ilişkilendirilebilir. </a:t>
            </a:r>
            <a:r>
              <a:rPr lang="tr-TR" sz="2400" spc="23" dirty="0" err="1">
                <a:latin typeface="Times New Roman"/>
                <a:ea typeface="Calibri"/>
                <a:cs typeface="Times New Roman"/>
              </a:rPr>
              <a:t>Ascent</a:t>
            </a:r>
            <a:r>
              <a:rPr lang="tr-TR" sz="2400" spc="23" dirty="0">
                <a:latin typeface="Times New Roman"/>
                <a:ea typeface="Calibri"/>
                <a:cs typeface="Times New Roman"/>
              </a:rPr>
              <a:t>, Lotus ve </a:t>
            </a:r>
            <a:r>
              <a:rPr lang="tr-TR" sz="2400" spc="23" dirty="0" err="1">
                <a:latin typeface="Times New Roman"/>
                <a:ea typeface="Calibri"/>
                <a:cs typeface="Times New Roman"/>
              </a:rPr>
              <a:t>Bind</a:t>
            </a:r>
            <a:r>
              <a:rPr lang="tr-TR" sz="2400" spc="23" dirty="0">
                <a:latin typeface="Times New Roman"/>
                <a:ea typeface="Calibri"/>
                <a:cs typeface="Times New Roman"/>
              </a:rPr>
              <a:t> en çok oynanan haritalar arasında yer alıyor. Bu durum, bu haritaların oyunda stratejik anlamda daha dengeli veya eğlenceli olduğunu gösterebilir. Geliştirici ekip, oyuncuların tercih ettiği haritaları analiz ederek, benzer özelliklere sahip yeni haritalar ekleyebilir. Oyunda dengesiz bir ajan-harita dağılımı olduğu söylenebilir. Bazı ajanlar ve haritalar açık şekilde baskınken, diğerleri gölgede kalıyor. Daha dengeli bir oyun deneyimi için az oynanan ajanlara ve haritalara odaklanılarak güncellemeler yapılabilir. Oyuncuları yeni stratejilere teşvik etmek amacıyla ödüllendirme mekanizmaları veya geçici oyun modları eklenebilir.</a:t>
            </a:r>
            <a:endParaRPr lang="tr-TR" sz="2800" dirty="0">
              <a:ea typeface="Calibri"/>
              <a:cs typeface="Calibri"/>
            </a:endParaRPr>
          </a:p>
        </p:txBody>
      </p:sp>
    </p:spTree>
    <p:extLst>
      <p:ext uri="{BB962C8B-B14F-4D97-AF65-F5344CB8AC3E}">
        <p14:creationId xmlns:p14="http://schemas.microsoft.com/office/powerpoint/2010/main" val="210585031"/>
      </p:ext>
    </p:extLst>
  </p:cSld>
  <p:clrMapOvr>
    <a:masterClrMapping/>
  </p:clrMapOvr>
  <p:transition>
    <p:cover dir="l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E9E0"/>
        </a:solidFill>
        <a:effectLst/>
      </p:bgPr>
    </p:bg>
    <p:spTree>
      <p:nvGrpSpPr>
        <p:cNvPr id="1" name=""/>
        <p:cNvGrpSpPr/>
        <p:nvPr/>
      </p:nvGrpSpPr>
      <p:grpSpPr>
        <a:xfrm>
          <a:off x="0" y="0"/>
          <a:ext cx="0" cy="0"/>
          <a:chOff x="0" y="0"/>
          <a:chExt cx="0" cy="0"/>
        </a:xfrm>
      </p:grpSpPr>
      <p:sp>
        <p:nvSpPr>
          <p:cNvPr id="2" name="AutoShape 2"/>
          <p:cNvSpPr/>
          <p:nvPr/>
        </p:nvSpPr>
        <p:spPr>
          <a:xfrm>
            <a:off x="1028700" y="1384136"/>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4" name="Group 4"/>
          <p:cNvGrpSpPr/>
          <p:nvPr/>
        </p:nvGrpSpPr>
        <p:grpSpPr>
          <a:xfrm>
            <a:off x="1028700" y="1872818"/>
            <a:ext cx="16230600" cy="2036847"/>
            <a:chOff x="0" y="0"/>
            <a:chExt cx="21640800" cy="2715796"/>
          </a:xfrm>
        </p:grpSpPr>
        <p:pic>
          <p:nvPicPr>
            <p:cNvPr id="5" name="Picture 5"/>
            <p:cNvPicPr>
              <a:picLocks noChangeAspect="1"/>
            </p:cNvPicPr>
            <p:nvPr/>
          </p:nvPicPr>
          <p:blipFill>
            <a:blip r:embed="rId2"/>
            <a:srcRect t="19131" b="58558"/>
            <a:stretch>
              <a:fillRect/>
            </a:stretch>
          </p:blipFill>
          <p:spPr>
            <a:xfrm>
              <a:off x="0" y="0"/>
              <a:ext cx="21640800" cy="2715796"/>
            </a:xfrm>
            <a:prstGeom prst="rect">
              <a:avLst/>
            </a:prstGeom>
          </p:spPr>
        </p:pic>
      </p:grpSp>
      <p:grpSp>
        <p:nvGrpSpPr>
          <p:cNvPr id="6" name="Group 6"/>
          <p:cNvGrpSpPr/>
          <p:nvPr/>
        </p:nvGrpSpPr>
        <p:grpSpPr>
          <a:xfrm>
            <a:off x="1028700" y="7221453"/>
            <a:ext cx="16230600" cy="2036847"/>
            <a:chOff x="0" y="0"/>
            <a:chExt cx="21640800" cy="2715796"/>
          </a:xfrm>
        </p:grpSpPr>
        <p:pic>
          <p:nvPicPr>
            <p:cNvPr id="7" name="Picture 7"/>
            <p:cNvPicPr>
              <a:picLocks noChangeAspect="1"/>
            </p:cNvPicPr>
            <p:nvPr/>
          </p:nvPicPr>
          <p:blipFill>
            <a:blip r:embed="rId2"/>
            <a:srcRect t="76873" b="789"/>
            <a:stretch>
              <a:fillRect/>
            </a:stretch>
          </p:blipFill>
          <p:spPr>
            <a:xfrm>
              <a:off x="0" y="0"/>
              <a:ext cx="21640800" cy="2715796"/>
            </a:xfrm>
            <a:prstGeom prst="rect">
              <a:avLst/>
            </a:prstGeom>
          </p:spPr>
        </p:pic>
      </p:grpSp>
      <p:sp>
        <p:nvSpPr>
          <p:cNvPr id="8" name="TextBox 8"/>
          <p:cNvSpPr txBox="1"/>
          <p:nvPr/>
        </p:nvSpPr>
        <p:spPr>
          <a:xfrm>
            <a:off x="2018524" y="4366266"/>
            <a:ext cx="14250951" cy="2325293"/>
          </a:xfrm>
          <a:prstGeom prst="rect">
            <a:avLst/>
          </a:prstGeom>
        </p:spPr>
        <p:txBody>
          <a:bodyPr lIns="0" tIns="0" rIns="0" bIns="0" rtlCol="0" anchor="t">
            <a:spAutoFit/>
          </a:bodyPr>
          <a:lstStyle/>
          <a:p>
            <a:pPr algn="ctr">
              <a:lnSpc>
                <a:spcPts val="17998"/>
              </a:lnSpc>
            </a:pPr>
            <a:r>
              <a:rPr lang="en-US" sz="16362" b="1">
                <a:solidFill>
                  <a:srgbClr val="33302B"/>
                </a:solidFill>
                <a:latin typeface="Antonio Ultra-Bold"/>
                <a:ea typeface="Antonio Ultra-Bold"/>
                <a:cs typeface="Antonio Ultra-Bold"/>
                <a:sym typeface="Antonio Ultra-Bold"/>
              </a:rPr>
              <a:t>TEŞEKKÜRLER</a:t>
            </a:r>
          </a:p>
        </p:txBody>
      </p:sp>
    </p:spTree>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0E9E0"/>
        </a:solidFill>
        <a:effectLst/>
      </p:bgPr>
    </p:bg>
    <p:spTree>
      <p:nvGrpSpPr>
        <p:cNvPr id="1" name=""/>
        <p:cNvGrpSpPr/>
        <p:nvPr/>
      </p:nvGrpSpPr>
      <p:grpSpPr>
        <a:xfrm>
          <a:off x="0" y="0"/>
          <a:ext cx="0" cy="0"/>
          <a:chOff x="0" y="0"/>
          <a:chExt cx="0" cy="0"/>
        </a:xfrm>
      </p:grpSpPr>
      <p:sp>
        <p:nvSpPr>
          <p:cNvPr id="2" name="AutoShape 2"/>
          <p:cNvSpPr/>
          <p:nvPr/>
        </p:nvSpPr>
        <p:spPr>
          <a:xfrm>
            <a:off x="1028700" y="1384136"/>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TextBox 4"/>
          <p:cNvSpPr txBox="1"/>
          <p:nvPr/>
        </p:nvSpPr>
        <p:spPr>
          <a:xfrm>
            <a:off x="1586261" y="2126063"/>
            <a:ext cx="7718245" cy="1380912"/>
          </a:xfrm>
          <a:prstGeom prst="rect">
            <a:avLst/>
          </a:prstGeom>
        </p:spPr>
        <p:txBody>
          <a:bodyPr wrap="square" lIns="0" tIns="0" rIns="0" bIns="0" rtlCol="0" anchor="t">
            <a:spAutoFit/>
          </a:bodyPr>
          <a:lstStyle/>
          <a:p>
            <a:pPr algn="l">
              <a:lnSpc>
                <a:spcPts val="10712"/>
              </a:lnSpc>
            </a:pPr>
            <a:r>
              <a:rPr lang="en-US" sz="9739" b="1">
                <a:solidFill>
                  <a:srgbClr val="33302B"/>
                </a:solidFill>
                <a:latin typeface="Antonio Ultra-Bold"/>
                <a:ea typeface="Antonio Ultra-Bold"/>
                <a:cs typeface="Antonio Ultra-Bold"/>
                <a:sym typeface="Antonio Ultra-Bold"/>
              </a:rPr>
              <a:t>KAYNAKÇA:</a:t>
            </a:r>
          </a:p>
        </p:txBody>
      </p:sp>
      <p:sp>
        <p:nvSpPr>
          <p:cNvPr id="7" name="TextBox 7"/>
          <p:cNvSpPr txBox="1"/>
          <p:nvPr/>
        </p:nvSpPr>
        <p:spPr>
          <a:xfrm>
            <a:off x="1154151" y="6149192"/>
            <a:ext cx="15308036" cy="1231106"/>
          </a:xfrm>
          <a:prstGeom prst="rect">
            <a:avLst/>
          </a:prstGeom>
        </p:spPr>
        <p:txBody>
          <a:bodyPr wrap="square" lIns="0" tIns="0" rIns="0" bIns="0" rtlCol="0" anchor="t">
            <a:spAutoFit/>
          </a:bodyPr>
          <a:lstStyle/>
          <a:p>
            <a:pPr algn="just"/>
            <a:r>
              <a:rPr lang="en-US" sz="4000" spc="23" dirty="0">
                <a:ea typeface="+mn-lt"/>
                <a:cs typeface="+mn-lt"/>
              </a:rPr>
              <a:t>https://www.kaggle.com/datasets/mitchellharrison/my-first-1000-valorant-games</a:t>
            </a:r>
            <a:endParaRPr lang="tr-TR" dirty="0">
              <a:ea typeface="Calibri"/>
              <a:cs typeface="Calibri"/>
            </a:endParaRPr>
          </a:p>
        </p:txBody>
      </p:sp>
    </p:spTree>
  </p:cSld>
  <p:clrMapOvr>
    <a:masterClrMapping/>
  </p:clrMapOvr>
  <p:transition>
    <p:cover dir="l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1384136"/>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6129932" y="5662170"/>
            <a:ext cx="11129359"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AutoShape 4"/>
          <p:cNvSpPr/>
          <p:nvPr/>
        </p:nvSpPr>
        <p:spPr>
          <a:xfrm>
            <a:off x="6129932" y="4383170"/>
            <a:ext cx="11129359" cy="0"/>
          </a:xfrm>
          <a:prstGeom prst="line">
            <a:avLst/>
          </a:prstGeom>
          <a:ln w="19050" cap="rnd">
            <a:solidFill>
              <a:srgbClr val="33302B"/>
            </a:solidFill>
            <a:prstDash val="solid"/>
            <a:headEnd type="none" w="sm" len="sm"/>
            <a:tailEnd type="none" w="sm" len="sm"/>
          </a:ln>
        </p:spPr>
        <p:txBody>
          <a:bodyPr/>
          <a:lstStyle/>
          <a:p>
            <a:endParaRPr lang="tr-TR"/>
          </a:p>
        </p:txBody>
      </p:sp>
      <p:sp>
        <p:nvSpPr>
          <p:cNvPr id="5" name="AutoShape 5"/>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6" name="Group 6"/>
          <p:cNvGrpSpPr/>
          <p:nvPr/>
        </p:nvGrpSpPr>
        <p:grpSpPr>
          <a:xfrm>
            <a:off x="1227471" y="3427772"/>
            <a:ext cx="3818258" cy="6199603"/>
            <a:chOff x="0" y="0"/>
            <a:chExt cx="5091010" cy="8266138"/>
          </a:xfrm>
        </p:grpSpPr>
        <p:pic>
          <p:nvPicPr>
            <p:cNvPr id="7" name="Picture 7"/>
            <p:cNvPicPr>
              <a:picLocks noChangeAspect="1"/>
            </p:cNvPicPr>
            <p:nvPr/>
          </p:nvPicPr>
          <p:blipFill>
            <a:blip r:embed="rId2"/>
            <a:srcRect l="2690" r="2690"/>
            <a:stretch>
              <a:fillRect/>
            </a:stretch>
          </p:blipFill>
          <p:spPr>
            <a:xfrm>
              <a:off x="0" y="0"/>
              <a:ext cx="5091010" cy="8266138"/>
            </a:xfrm>
            <a:prstGeom prst="rect">
              <a:avLst/>
            </a:prstGeom>
          </p:spPr>
        </p:pic>
      </p:grpSp>
      <p:sp>
        <p:nvSpPr>
          <p:cNvPr id="8" name="TextBox 8"/>
          <p:cNvSpPr txBox="1"/>
          <p:nvPr/>
        </p:nvSpPr>
        <p:spPr>
          <a:xfrm>
            <a:off x="971550" y="1793711"/>
            <a:ext cx="13052163" cy="1634061"/>
          </a:xfrm>
          <a:prstGeom prst="rect">
            <a:avLst/>
          </a:prstGeom>
        </p:spPr>
        <p:txBody>
          <a:bodyPr lIns="0" tIns="0" rIns="0" bIns="0" rtlCol="0" anchor="t">
            <a:spAutoFit/>
          </a:bodyPr>
          <a:lstStyle/>
          <a:p>
            <a:pPr algn="l">
              <a:lnSpc>
                <a:spcPts val="12238"/>
              </a:lnSpc>
            </a:pPr>
            <a:r>
              <a:rPr lang="en-US" sz="12238" b="1">
                <a:solidFill>
                  <a:srgbClr val="33302B"/>
                </a:solidFill>
                <a:latin typeface="Antonio Ultra-Bold"/>
                <a:ea typeface="Antonio Ultra-Bold"/>
                <a:cs typeface="Antonio Ultra-Bold"/>
                <a:sym typeface="Antonio Ultra-Bold"/>
              </a:rPr>
              <a:t>PROJENIN KONUSU:</a:t>
            </a:r>
          </a:p>
        </p:txBody>
      </p:sp>
      <p:sp>
        <p:nvSpPr>
          <p:cNvPr id="9" name="TextBox 9"/>
          <p:cNvSpPr txBox="1"/>
          <p:nvPr/>
        </p:nvSpPr>
        <p:spPr>
          <a:xfrm>
            <a:off x="6129932" y="4631529"/>
            <a:ext cx="6566753" cy="896583"/>
          </a:xfrm>
          <a:prstGeom prst="rect">
            <a:avLst/>
          </a:prstGeom>
        </p:spPr>
        <p:txBody>
          <a:bodyPr lIns="0" tIns="0" rIns="0" bIns="0" rtlCol="0" anchor="t">
            <a:spAutoFit/>
          </a:bodyPr>
          <a:lstStyle/>
          <a:p>
            <a:pPr algn="l">
              <a:lnSpc>
                <a:spcPts val="6641"/>
              </a:lnSpc>
            </a:pPr>
            <a:r>
              <a:rPr lang="en-US" sz="6641" b="1">
                <a:solidFill>
                  <a:srgbClr val="33302B"/>
                </a:solidFill>
                <a:latin typeface="Antonio Ultra-Bold"/>
                <a:ea typeface="Antonio Ultra-Bold"/>
                <a:cs typeface="Antonio Ultra-Bold"/>
                <a:sym typeface="Antonio Ultra-Bold"/>
              </a:rPr>
              <a:t>TANIMI </a:t>
            </a:r>
          </a:p>
        </p:txBody>
      </p:sp>
      <p:sp>
        <p:nvSpPr>
          <p:cNvPr id="10" name="TextBox 10"/>
          <p:cNvSpPr txBox="1"/>
          <p:nvPr/>
        </p:nvSpPr>
        <p:spPr>
          <a:xfrm>
            <a:off x="6129932" y="6004685"/>
            <a:ext cx="10679034" cy="2966085"/>
          </a:xfrm>
          <a:prstGeom prst="rect">
            <a:avLst/>
          </a:prstGeom>
        </p:spPr>
        <p:txBody>
          <a:bodyPr lIns="0" tIns="0" rIns="0" bIns="0" rtlCol="0" anchor="t">
            <a:spAutoFit/>
          </a:bodyPr>
          <a:lstStyle/>
          <a:p>
            <a:pPr algn="just">
              <a:lnSpc>
                <a:spcPts val="2939"/>
              </a:lnSpc>
            </a:pPr>
            <a:r>
              <a:rPr lang="en-US" sz="2099" spc="48">
                <a:solidFill>
                  <a:srgbClr val="000000"/>
                </a:solidFill>
                <a:latin typeface="Klein"/>
                <a:ea typeface="Klein"/>
                <a:cs typeface="Klein"/>
                <a:sym typeface="Klein"/>
              </a:rPr>
              <a:t>Bu projede, Valorant oyunundaki ajanların belirli haritalarda ne sıklıkla tercih edildiğini analiz etmek için sosyal ağ analizi yöntemleri kullanılmıştır. NetworkX kütüphanesi kullanılarak, ajanlar ve haritalar arasındaki ilişkiler bir ağ yapısı (graph) üzerinde modellenmiştir. Ajanlar düğüm (node) olarak temsil edilirken, ajan ile harita arasındaki bağlantılar (edge) bu ajanın o haritada oynanma sıklığına göre ağırlıklandırılmıştır. Proje sayesinde, hangi ajanların hangi haritalarda daha popüler olduğu görselleştirilmiş ve stratejik analizler için veri tabanlı bir yaklaşım sunulmuştur.</a:t>
            </a:r>
          </a:p>
        </p:txBody>
      </p:sp>
    </p:spTree>
  </p:cSld>
  <p:clrMapOvr>
    <a:masterClrMapping/>
  </p:clrMapOvr>
  <p:transition>
    <p:cover dir="l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E9E0"/>
        </a:solidFill>
        <a:effectLst/>
      </p:bgPr>
    </p:bg>
    <p:spTree>
      <p:nvGrpSpPr>
        <p:cNvPr id="1" name=""/>
        <p:cNvGrpSpPr/>
        <p:nvPr/>
      </p:nvGrpSpPr>
      <p:grpSpPr>
        <a:xfrm>
          <a:off x="0" y="0"/>
          <a:ext cx="0" cy="0"/>
          <a:chOff x="0" y="0"/>
          <a:chExt cx="0" cy="0"/>
        </a:xfrm>
      </p:grpSpPr>
      <p:sp>
        <p:nvSpPr>
          <p:cNvPr id="2" name="AutoShape 2"/>
          <p:cNvSpPr/>
          <p:nvPr/>
        </p:nvSpPr>
        <p:spPr>
          <a:xfrm>
            <a:off x="1028700" y="1384136"/>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4" name="Group 4"/>
          <p:cNvGrpSpPr/>
          <p:nvPr/>
        </p:nvGrpSpPr>
        <p:grpSpPr>
          <a:xfrm>
            <a:off x="1028700" y="1908011"/>
            <a:ext cx="7572657" cy="7350289"/>
            <a:chOff x="0" y="0"/>
            <a:chExt cx="10096876" cy="9800386"/>
          </a:xfrm>
        </p:grpSpPr>
        <p:pic>
          <p:nvPicPr>
            <p:cNvPr id="5" name="Picture 5"/>
            <p:cNvPicPr>
              <a:picLocks noChangeAspect="1"/>
            </p:cNvPicPr>
            <p:nvPr/>
          </p:nvPicPr>
          <p:blipFill>
            <a:blip r:embed="rId2"/>
            <a:srcRect l="21059" r="21059"/>
            <a:stretch>
              <a:fillRect/>
            </a:stretch>
          </p:blipFill>
          <p:spPr>
            <a:xfrm>
              <a:off x="0" y="0"/>
              <a:ext cx="10096876" cy="9800386"/>
            </a:xfrm>
            <a:prstGeom prst="rect">
              <a:avLst/>
            </a:prstGeom>
          </p:spPr>
        </p:pic>
      </p:grpSp>
      <p:sp>
        <p:nvSpPr>
          <p:cNvPr id="6" name="TextBox 6"/>
          <p:cNvSpPr txBox="1"/>
          <p:nvPr/>
        </p:nvSpPr>
        <p:spPr>
          <a:xfrm>
            <a:off x="8980474" y="6433447"/>
            <a:ext cx="8328051" cy="3371069"/>
          </a:xfrm>
          <a:prstGeom prst="rect">
            <a:avLst/>
          </a:prstGeom>
        </p:spPr>
        <p:txBody>
          <a:bodyPr lIns="0" tIns="0" rIns="0" bIns="0" rtlCol="0" anchor="t">
            <a:spAutoFit/>
          </a:bodyPr>
          <a:lstStyle/>
          <a:p>
            <a:pPr algn="l">
              <a:lnSpc>
                <a:spcPts val="13132"/>
              </a:lnSpc>
            </a:pPr>
            <a:r>
              <a:rPr lang="en-US" sz="11938" b="1">
                <a:solidFill>
                  <a:srgbClr val="33302B"/>
                </a:solidFill>
                <a:latin typeface="Antonio Ultra-Bold"/>
                <a:ea typeface="Antonio Ultra-Bold"/>
                <a:cs typeface="Antonio Ultra-Bold"/>
                <a:sym typeface="Antonio Ultra-Bold"/>
              </a:rPr>
              <a:t>KÜTÜPHANELER</a:t>
            </a:r>
          </a:p>
          <a:p>
            <a:pPr algn="l">
              <a:lnSpc>
                <a:spcPts val="13132"/>
              </a:lnSpc>
            </a:pPr>
            <a:endParaRPr lang="en-US" sz="11938" b="1">
              <a:solidFill>
                <a:srgbClr val="33302B"/>
              </a:solidFill>
              <a:latin typeface="Antonio Ultra-Bold"/>
              <a:ea typeface="Antonio Ultra-Bold"/>
              <a:cs typeface="Antonio Ultra-Bold"/>
              <a:sym typeface="Antonio Ultra-Bold"/>
            </a:endParaRPr>
          </a:p>
        </p:txBody>
      </p:sp>
      <p:sp>
        <p:nvSpPr>
          <p:cNvPr id="7" name="Freeform 7"/>
          <p:cNvSpPr/>
          <p:nvPr/>
        </p:nvSpPr>
        <p:spPr>
          <a:xfrm flipH="1">
            <a:off x="15761305" y="8306521"/>
            <a:ext cx="1497995" cy="1497995"/>
          </a:xfrm>
          <a:custGeom>
            <a:avLst/>
            <a:gdLst/>
            <a:ahLst/>
            <a:cxnLst/>
            <a:rect l="l" t="t" r="r" b="b"/>
            <a:pathLst>
              <a:path w="1497995" h="1497995">
                <a:moveTo>
                  <a:pt x="1497995" y="0"/>
                </a:moveTo>
                <a:lnTo>
                  <a:pt x="0" y="0"/>
                </a:lnTo>
                <a:lnTo>
                  <a:pt x="0" y="1497995"/>
                </a:lnTo>
                <a:lnTo>
                  <a:pt x="1497995" y="1497995"/>
                </a:lnTo>
                <a:lnTo>
                  <a:pt x="149799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tr-TR"/>
          </a:p>
        </p:txBody>
      </p:sp>
      <p:grpSp>
        <p:nvGrpSpPr>
          <p:cNvPr id="8" name="Group 8"/>
          <p:cNvGrpSpPr/>
          <p:nvPr/>
        </p:nvGrpSpPr>
        <p:grpSpPr>
          <a:xfrm>
            <a:off x="9029700" y="4752866"/>
            <a:ext cx="3344581" cy="781268"/>
            <a:chOff x="0" y="0"/>
            <a:chExt cx="880877" cy="205766"/>
          </a:xfrm>
        </p:grpSpPr>
        <p:sp>
          <p:nvSpPr>
            <p:cNvPr id="9" name="Freeform 9"/>
            <p:cNvSpPr/>
            <p:nvPr/>
          </p:nvSpPr>
          <p:spPr>
            <a:xfrm>
              <a:off x="0" y="0"/>
              <a:ext cx="880877" cy="205766"/>
            </a:xfrm>
            <a:custGeom>
              <a:avLst/>
              <a:gdLst/>
              <a:ahLst/>
              <a:cxnLst/>
              <a:rect l="l" t="t" r="r" b="b"/>
              <a:pathLst>
                <a:path w="880877" h="205766">
                  <a:moveTo>
                    <a:pt x="102883" y="0"/>
                  </a:moveTo>
                  <a:lnTo>
                    <a:pt x="777994" y="0"/>
                  </a:lnTo>
                  <a:cubicBezTo>
                    <a:pt x="805280" y="0"/>
                    <a:pt x="831449" y="10839"/>
                    <a:pt x="850744" y="30134"/>
                  </a:cubicBezTo>
                  <a:cubicBezTo>
                    <a:pt x="870038" y="49428"/>
                    <a:pt x="880877" y="75597"/>
                    <a:pt x="880877" y="102883"/>
                  </a:cubicBezTo>
                  <a:lnTo>
                    <a:pt x="880877" y="102883"/>
                  </a:lnTo>
                  <a:cubicBezTo>
                    <a:pt x="880877" y="159704"/>
                    <a:pt x="834815" y="205766"/>
                    <a:pt x="777994" y="205766"/>
                  </a:cubicBezTo>
                  <a:lnTo>
                    <a:pt x="102883" y="205766"/>
                  </a:lnTo>
                  <a:cubicBezTo>
                    <a:pt x="75597" y="205766"/>
                    <a:pt x="49428" y="194927"/>
                    <a:pt x="30134" y="175632"/>
                  </a:cubicBezTo>
                  <a:cubicBezTo>
                    <a:pt x="10839" y="156338"/>
                    <a:pt x="0" y="130169"/>
                    <a:pt x="0" y="102883"/>
                  </a:cubicBezTo>
                  <a:lnTo>
                    <a:pt x="0" y="102883"/>
                  </a:lnTo>
                  <a:cubicBezTo>
                    <a:pt x="0" y="75597"/>
                    <a:pt x="10839" y="49428"/>
                    <a:pt x="30134" y="30134"/>
                  </a:cubicBezTo>
                  <a:cubicBezTo>
                    <a:pt x="49428" y="10839"/>
                    <a:pt x="75597" y="0"/>
                    <a:pt x="102883" y="0"/>
                  </a:cubicBezTo>
                  <a:close/>
                </a:path>
              </a:pathLst>
            </a:custGeom>
            <a:solidFill>
              <a:srgbClr val="C1B788"/>
            </a:solidFill>
          </p:spPr>
          <p:txBody>
            <a:bodyPr/>
            <a:lstStyle/>
            <a:p>
              <a:endParaRPr lang="tr-TR"/>
            </a:p>
          </p:txBody>
        </p:sp>
        <p:sp>
          <p:nvSpPr>
            <p:cNvPr id="10" name="TextBox 10"/>
            <p:cNvSpPr txBox="1"/>
            <p:nvPr/>
          </p:nvSpPr>
          <p:spPr>
            <a:xfrm>
              <a:off x="0" y="-38100"/>
              <a:ext cx="880877" cy="243866"/>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NetworkX</a:t>
              </a:r>
            </a:p>
          </p:txBody>
        </p:sp>
      </p:grpSp>
      <p:grpSp>
        <p:nvGrpSpPr>
          <p:cNvPr id="11" name="Group 11"/>
          <p:cNvGrpSpPr/>
          <p:nvPr/>
        </p:nvGrpSpPr>
        <p:grpSpPr>
          <a:xfrm>
            <a:off x="13157408" y="4752866"/>
            <a:ext cx="3352894" cy="781268"/>
            <a:chOff x="0" y="0"/>
            <a:chExt cx="883067" cy="205766"/>
          </a:xfrm>
        </p:grpSpPr>
        <p:sp>
          <p:nvSpPr>
            <p:cNvPr id="12" name="Freeform 12"/>
            <p:cNvSpPr/>
            <p:nvPr/>
          </p:nvSpPr>
          <p:spPr>
            <a:xfrm>
              <a:off x="0" y="0"/>
              <a:ext cx="883067" cy="205766"/>
            </a:xfrm>
            <a:custGeom>
              <a:avLst/>
              <a:gdLst/>
              <a:ahLst/>
              <a:cxnLst/>
              <a:rect l="l" t="t" r="r" b="b"/>
              <a:pathLst>
                <a:path w="883067" h="205766">
                  <a:moveTo>
                    <a:pt x="102883" y="0"/>
                  </a:moveTo>
                  <a:lnTo>
                    <a:pt x="780184" y="0"/>
                  </a:lnTo>
                  <a:cubicBezTo>
                    <a:pt x="807470" y="0"/>
                    <a:pt x="833639" y="10839"/>
                    <a:pt x="852933" y="30134"/>
                  </a:cubicBezTo>
                  <a:cubicBezTo>
                    <a:pt x="872227" y="49428"/>
                    <a:pt x="883067" y="75597"/>
                    <a:pt x="883067" y="102883"/>
                  </a:cubicBezTo>
                  <a:lnTo>
                    <a:pt x="883067" y="102883"/>
                  </a:lnTo>
                  <a:cubicBezTo>
                    <a:pt x="883067" y="130169"/>
                    <a:pt x="872227" y="156338"/>
                    <a:pt x="852933" y="175632"/>
                  </a:cubicBezTo>
                  <a:cubicBezTo>
                    <a:pt x="833639" y="194927"/>
                    <a:pt x="807470" y="205766"/>
                    <a:pt x="780184" y="205766"/>
                  </a:cubicBezTo>
                  <a:lnTo>
                    <a:pt x="102883" y="205766"/>
                  </a:lnTo>
                  <a:cubicBezTo>
                    <a:pt x="75597" y="205766"/>
                    <a:pt x="49428" y="194927"/>
                    <a:pt x="30134" y="175632"/>
                  </a:cubicBezTo>
                  <a:cubicBezTo>
                    <a:pt x="10839" y="156338"/>
                    <a:pt x="0" y="130169"/>
                    <a:pt x="0" y="102883"/>
                  </a:cubicBezTo>
                  <a:lnTo>
                    <a:pt x="0" y="102883"/>
                  </a:lnTo>
                  <a:cubicBezTo>
                    <a:pt x="0" y="75597"/>
                    <a:pt x="10839" y="49428"/>
                    <a:pt x="30134" y="30134"/>
                  </a:cubicBezTo>
                  <a:cubicBezTo>
                    <a:pt x="49428" y="10839"/>
                    <a:pt x="75597" y="0"/>
                    <a:pt x="102883" y="0"/>
                  </a:cubicBezTo>
                  <a:close/>
                </a:path>
              </a:pathLst>
            </a:custGeom>
            <a:solidFill>
              <a:srgbClr val="CCA87D"/>
            </a:solidFill>
          </p:spPr>
          <p:txBody>
            <a:bodyPr/>
            <a:lstStyle/>
            <a:p>
              <a:endParaRPr lang="tr-TR"/>
            </a:p>
          </p:txBody>
        </p:sp>
        <p:sp>
          <p:nvSpPr>
            <p:cNvPr id="13" name="TextBox 13"/>
            <p:cNvSpPr txBox="1"/>
            <p:nvPr/>
          </p:nvSpPr>
          <p:spPr>
            <a:xfrm>
              <a:off x="0" y="-38100"/>
              <a:ext cx="883067" cy="243866"/>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Community</a:t>
              </a:r>
            </a:p>
          </p:txBody>
        </p:sp>
      </p:grpSp>
      <p:sp>
        <p:nvSpPr>
          <p:cNvPr id="14" name="TextBox 14"/>
          <p:cNvSpPr txBox="1"/>
          <p:nvPr/>
        </p:nvSpPr>
        <p:spPr>
          <a:xfrm>
            <a:off x="9029700" y="1860386"/>
            <a:ext cx="8229600" cy="3168650"/>
          </a:xfrm>
          <a:prstGeom prst="rect">
            <a:avLst/>
          </a:prstGeom>
        </p:spPr>
        <p:txBody>
          <a:bodyPr lIns="0" tIns="0" rIns="0" bIns="0" rtlCol="0" anchor="t">
            <a:spAutoFit/>
          </a:bodyPr>
          <a:lstStyle/>
          <a:p>
            <a:pPr algn="just">
              <a:lnSpc>
                <a:spcPts val="2799"/>
              </a:lnSpc>
            </a:pPr>
            <a:r>
              <a:rPr lang="en-US" sz="1999" b="1" spc="45">
                <a:solidFill>
                  <a:srgbClr val="000000"/>
                </a:solidFill>
                <a:latin typeface="Klein Bold"/>
                <a:ea typeface="Klein Bold"/>
                <a:cs typeface="Klein Bold"/>
                <a:sym typeface="Klein Bold"/>
              </a:rPr>
              <a:t>NetworkX: </a:t>
            </a:r>
            <a:r>
              <a:rPr lang="en-US" sz="1999" spc="45">
                <a:solidFill>
                  <a:srgbClr val="000000"/>
                </a:solidFill>
                <a:latin typeface="Klein"/>
                <a:ea typeface="Klein"/>
                <a:cs typeface="Klein"/>
                <a:sym typeface="Klein"/>
              </a:rPr>
              <a:t>NetworkX, Python tabanlı bir kütüphane olup karmaşık ağların (graph) oluşturulması, analiz edilmesi ve görselleştirilmesi için kullanılır.</a:t>
            </a:r>
          </a:p>
          <a:p>
            <a:pPr algn="just">
              <a:lnSpc>
                <a:spcPts val="2799"/>
              </a:lnSpc>
            </a:pPr>
            <a:endParaRPr lang="en-US" sz="1999" spc="45">
              <a:solidFill>
                <a:srgbClr val="000000"/>
              </a:solidFill>
              <a:latin typeface="Klein"/>
              <a:ea typeface="Klein"/>
              <a:cs typeface="Klein"/>
              <a:sym typeface="Klein"/>
            </a:endParaRPr>
          </a:p>
          <a:p>
            <a:pPr algn="just">
              <a:lnSpc>
                <a:spcPts val="2799"/>
              </a:lnSpc>
            </a:pPr>
            <a:r>
              <a:rPr lang="en-US" sz="1999" b="1" spc="45">
                <a:solidFill>
                  <a:srgbClr val="000000"/>
                </a:solidFill>
                <a:latin typeface="Klein Bold"/>
                <a:ea typeface="Klein Bold"/>
                <a:cs typeface="Klein Bold"/>
                <a:sym typeface="Klein Bold"/>
              </a:rPr>
              <a:t>Community: </a:t>
            </a:r>
            <a:r>
              <a:rPr lang="en-US" sz="1999" spc="45">
                <a:solidFill>
                  <a:srgbClr val="000000"/>
                </a:solidFill>
                <a:latin typeface="Klein"/>
                <a:ea typeface="Klein"/>
                <a:cs typeface="Klein"/>
                <a:sym typeface="Klein"/>
              </a:rPr>
              <a:t>Community, NetworkX ile birlikte ağlardaki toplulukları (communities) algılamak ve analiz etmek için kullanılan bir Python kütüphanesidir.</a:t>
            </a:r>
          </a:p>
          <a:p>
            <a:pPr algn="just">
              <a:lnSpc>
                <a:spcPts val="2799"/>
              </a:lnSpc>
            </a:pPr>
            <a:endParaRPr lang="en-US" sz="1999" spc="45">
              <a:solidFill>
                <a:srgbClr val="000000"/>
              </a:solidFill>
              <a:latin typeface="Klein"/>
              <a:ea typeface="Klein"/>
              <a:cs typeface="Klein"/>
              <a:sym typeface="Klein"/>
            </a:endParaRPr>
          </a:p>
          <a:p>
            <a:pPr algn="just">
              <a:lnSpc>
                <a:spcPts val="2799"/>
              </a:lnSpc>
            </a:pPr>
            <a:endParaRPr lang="en-US" sz="1999" spc="45">
              <a:solidFill>
                <a:srgbClr val="000000"/>
              </a:solidFill>
              <a:latin typeface="Klein"/>
              <a:ea typeface="Klein"/>
              <a:cs typeface="Klein"/>
              <a:sym typeface="Klein"/>
            </a:endParaRPr>
          </a:p>
        </p:txBody>
      </p:sp>
    </p:spTree>
  </p:cSld>
  <p:clrMapOvr>
    <a:masterClrMapping/>
  </p:clrMapOvr>
  <p:transition>
    <p:cover dir="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02B"/>
        </a:solidFill>
        <a:effectLst/>
      </p:bgPr>
    </p:bg>
    <p:spTree>
      <p:nvGrpSpPr>
        <p:cNvPr id="1" name=""/>
        <p:cNvGrpSpPr/>
        <p:nvPr/>
      </p:nvGrpSpPr>
      <p:grpSpPr>
        <a:xfrm>
          <a:off x="0" y="0"/>
          <a:ext cx="0" cy="0"/>
          <a:chOff x="0" y="0"/>
          <a:chExt cx="0" cy="0"/>
        </a:xfrm>
      </p:grpSpPr>
      <p:sp>
        <p:nvSpPr>
          <p:cNvPr id="2" name="TextBox 2"/>
          <p:cNvSpPr txBox="1"/>
          <p:nvPr/>
        </p:nvSpPr>
        <p:spPr>
          <a:xfrm>
            <a:off x="12114676" y="1295400"/>
            <a:ext cx="5382815" cy="1826243"/>
          </a:xfrm>
          <a:prstGeom prst="rect">
            <a:avLst/>
          </a:prstGeom>
        </p:spPr>
        <p:txBody>
          <a:bodyPr lIns="0" tIns="0" rIns="0" bIns="0" rtlCol="0" anchor="t">
            <a:spAutoFit/>
          </a:bodyPr>
          <a:lstStyle/>
          <a:p>
            <a:pPr algn="ctr">
              <a:lnSpc>
                <a:spcPts val="13774"/>
              </a:lnSpc>
            </a:pPr>
            <a:r>
              <a:rPr lang="en-US" sz="13774" b="1">
                <a:solidFill>
                  <a:srgbClr val="FFFFFF"/>
                </a:solidFill>
                <a:latin typeface="Antonio Ultra-Bold"/>
                <a:ea typeface="Antonio Ultra-Bold"/>
                <a:cs typeface="Antonio Ultra-Bold"/>
                <a:sym typeface="Antonio Ultra-Bold"/>
              </a:rPr>
              <a:t>KOD:</a:t>
            </a:r>
          </a:p>
        </p:txBody>
      </p:sp>
      <p:sp>
        <p:nvSpPr>
          <p:cNvPr id="3" name="AutoShape 3"/>
          <p:cNvSpPr/>
          <p:nvPr/>
        </p:nvSpPr>
        <p:spPr>
          <a:xfrm>
            <a:off x="1028700" y="927140"/>
            <a:ext cx="16230591" cy="0"/>
          </a:xfrm>
          <a:prstGeom prst="line">
            <a:avLst/>
          </a:prstGeom>
          <a:ln w="19050" cap="rnd">
            <a:solidFill>
              <a:srgbClr val="F0E9E0"/>
            </a:solidFill>
            <a:prstDash val="solid"/>
            <a:headEnd type="none" w="sm" len="sm"/>
            <a:tailEnd type="none" w="sm" len="sm"/>
          </a:ln>
        </p:spPr>
        <p:txBody>
          <a:bodyPr/>
          <a:lstStyle/>
          <a:p>
            <a:endParaRPr lang="tr-TR"/>
          </a:p>
        </p:txBody>
      </p:sp>
      <p:sp>
        <p:nvSpPr>
          <p:cNvPr id="4" name="AutoShape 4"/>
          <p:cNvSpPr/>
          <p:nvPr/>
        </p:nvSpPr>
        <p:spPr>
          <a:xfrm>
            <a:off x="1028700" y="460619"/>
            <a:ext cx="16230591" cy="0"/>
          </a:xfrm>
          <a:prstGeom prst="line">
            <a:avLst/>
          </a:prstGeom>
          <a:ln w="19050" cap="rnd">
            <a:solidFill>
              <a:srgbClr val="F0E9E0"/>
            </a:solidFill>
            <a:prstDash val="solid"/>
            <a:headEnd type="none" w="sm" len="sm"/>
            <a:tailEnd type="none" w="sm" len="sm"/>
          </a:ln>
        </p:spPr>
        <p:txBody>
          <a:bodyPr/>
          <a:lstStyle/>
          <a:p>
            <a:endParaRPr lang="tr-TR"/>
          </a:p>
        </p:txBody>
      </p:sp>
      <p:grpSp>
        <p:nvGrpSpPr>
          <p:cNvPr id="5" name="Group 5"/>
          <p:cNvGrpSpPr/>
          <p:nvPr/>
        </p:nvGrpSpPr>
        <p:grpSpPr>
          <a:xfrm>
            <a:off x="0" y="0"/>
            <a:ext cx="11903281" cy="10287000"/>
            <a:chOff x="0" y="0"/>
            <a:chExt cx="15871042" cy="13716000"/>
          </a:xfrm>
        </p:grpSpPr>
        <p:pic>
          <p:nvPicPr>
            <p:cNvPr id="6" name="Picture 6"/>
            <p:cNvPicPr>
              <a:picLocks noChangeAspect="1"/>
            </p:cNvPicPr>
            <p:nvPr/>
          </p:nvPicPr>
          <p:blipFill>
            <a:blip r:embed="rId2"/>
            <a:srcRect l="33" r="33"/>
            <a:stretch>
              <a:fillRect/>
            </a:stretch>
          </p:blipFill>
          <p:spPr>
            <a:xfrm>
              <a:off x="0" y="0"/>
              <a:ext cx="15871042" cy="13716000"/>
            </a:xfrm>
            <a:prstGeom prst="rect">
              <a:avLst/>
            </a:prstGeom>
          </p:spPr>
        </p:pic>
      </p:grpSp>
      <p:sp>
        <p:nvSpPr>
          <p:cNvPr id="7" name="TextBox 7"/>
          <p:cNvSpPr txBox="1"/>
          <p:nvPr/>
        </p:nvSpPr>
        <p:spPr>
          <a:xfrm>
            <a:off x="12114676" y="3279666"/>
            <a:ext cx="5438995" cy="7146063"/>
          </a:xfrm>
          <a:prstGeom prst="rect">
            <a:avLst/>
          </a:prstGeom>
        </p:spPr>
        <p:txBody>
          <a:bodyPr lIns="0" tIns="0" rIns="0" bIns="0" rtlCol="0" anchor="t">
            <a:spAutoFit/>
          </a:bodyPr>
          <a:lstStyle/>
          <a:p>
            <a:pPr algn="just">
              <a:lnSpc>
                <a:spcPts val="2112"/>
              </a:lnSpc>
            </a:pPr>
            <a:r>
              <a:rPr lang="en-US" sz="1508" spc="34">
                <a:solidFill>
                  <a:srgbClr val="FFFFFF"/>
                </a:solidFill>
                <a:latin typeface="Klein"/>
                <a:ea typeface="Klein"/>
                <a:cs typeface="Klein"/>
                <a:sym typeface="Klein"/>
              </a:rPr>
              <a:t>Bu fonksiyon, Valorant ajan-harita analizini görselleştirmek için NetworkX ve Seaborn kütüphanelerini kullanarak üç farklı grafik oluşturur. İlk olarak, girilen DataFrame'deki harita-ajan çiftlerinden bir ağırlıklı ağ grafı oluşturur. Haritalar ve ajanlar düğüm (node) olarak eklenir, iki düğüm arasındaki kenarlar (edge) ise harita ve ajanın birlikte oynanma sayısına göre ağırlıklandırılır. Grafik, nx.spring_layout kullanarak düzenlenir ve haritalar kırmızı, ajanlar mavi renkle gösterilir. Kenarların ağırlıkları grafikte etiketlenir.</a:t>
            </a:r>
          </a:p>
          <a:p>
            <a:pPr algn="just">
              <a:lnSpc>
                <a:spcPts val="2112"/>
              </a:lnSpc>
            </a:pPr>
            <a:r>
              <a:rPr lang="en-US" sz="1508" spc="34">
                <a:solidFill>
                  <a:srgbClr val="FFFFFF"/>
                </a:solidFill>
                <a:latin typeface="Klein"/>
                <a:ea typeface="Klein"/>
                <a:cs typeface="Klein"/>
                <a:sym typeface="Klein"/>
              </a:rPr>
              <a:t>İkinci olarak, ajanların oynanma sayılarını gösteren bir çubuk grafiği oluşturur. sns.countplot ile ajanlar, oynanma sıklığına göre sıralı şekilde görselleştirilir ve her çubuğun üzerine oynanma sayıları anotasyon olarak eklenir.</a:t>
            </a:r>
          </a:p>
          <a:p>
            <a:pPr algn="just">
              <a:lnSpc>
                <a:spcPts val="2112"/>
              </a:lnSpc>
            </a:pPr>
            <a:r>
              <a:rPr lang="en-US" sz="1508" spc="34">
                <a:solidFill>
                  <a:srgbClr val="FFFFFF"/>
                </a:solidFill>
                <a:latin typeface="Klein"/>
                <a:ea typeface="Klein"/>
                <a:cs typeface="Klein"/>
                <a:sym typeface="Klein"/>
              </a:rPr>
              <a:t>Son olarak, haritaların oynanma sayılarını gösteren başka bir çubuk grafiği çizilir. Haritalar, oynanma sıklığına göre sıralanır ve sns.countplot kullanılarak görselleştirilir. Her çubuğun üzerine oynanma sayıları eklenir.</a:t>
            </a:r>
          </a:p>
          <a:p>
            <a:pPr algn="just">
              <a:lnSpc>
                <a:spcPts val="2112"/>
              </a:lnSpc>
            </a:pPr>
            <a:r>
              <a:rPr lang="en-US" sz="1508" spc="34">
                <a:solidFill>
                  <a:srgbClr val="FFFFFF"/>
                </a:solidFill>
                <a:latin typeface="Klein"/>
                <a:ea typeface="Klein"/>
                <a:cs typeface="Klein"/>
                <a:sym typeface="Klein"/>
              </a:rPr>
              <a:t>Fonksiyon sonunda, oluşturulan ağırlıklı harita-ajan ağı graf nesnesi geri döner. Bu grafikler sayesinde hem harita-ajan ilişkileri hem de ajan ve haritaların oynanma sayıları analiz edilebilir.</a:t>
            </a:r>
          </a:p>
          <a:p>
            <a:pPr algn="just">
              <a:lnSpc>
                <a:spcPts val="3932"/>
              </a:lnSpc>
            </a:pPr>
            <a:endParaRPr lang="en-US" sz="1508" spc="34">
              <a:solidFill>
                <a:srgbClr val="FFFFFF"/>
              </a:solidFill>
              <a:latin typeface="Klein"/>
              <a:ea typeface="Klein"/>
              <a:cs typeface="Klein"/>
              <a:sym typeface="Klein"/>
            </a:endParaRPr>
          </a:p>
        </p:txBody>
      </p:sp>
    </p:spTree>
  </p:cSld>
  <p:clrMapOvr>
    <a:masterClrMapping/>
  </p:clrMapOvr>
  <p:transition>
    <p:cover dir="l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02B"/>
        </a:solidFill>
        <a:effectLst/>
      </p:bgPr>
    </p:bg>
    <p:spTree>
      <p:nvGrpSpPr>
        <p:cNvPr id="1" name=""/>
        <p:cNvGrpSpPr/>
        <p:nvPr/>
      </p:nvGrpSpPr>
      <p:grpSpPr>
        <a:xfrm>
          <a:off x="0" y="0"/>
          <a:ext cx="0" cy="0"/>
          <a:chOff x="0" y="0"/>
          <a:chExt cx="0" cy="0"/>
        </a:xfrm>
      </p:grpSpPr>
      <p:sp>
        <p:nvSpPr>
          <p:cNvPr id="2" name="AutoShape 2"/>
          <p:cNvSpPr/>
          <p:nvPr/>
        </p:nvSpPr>
        <p:spPr>
          <a:xfrm>
            <a:off x="1028709" y="672067"/>
            <a:ext cx="16230591" cy="0"/>
          </a:xfrm>
          <a:prstGeom prst="line">
            <a:avLst/>
          </a:prstGeom>
          <a:ln w="19050" cap="rnd">
            <a:solidFill>
              <a:srgbClr val="F0E9E0"/>
            </a:solidFill>
            <a:prstDash val="solid"/>
            <a:headEnd type="none" w="sm" len="sm"/>
            <a:tailEnd type="none" w="sm" len="sm"/>
          </a:ln>
        </p:spPr>
        <p:txBody>
          <a:bodyPr/>
          <a:lstStyle/>
          <a:p>
            <a:endParaRPr lang="tr-TR"/>
          </a:p>
        </p:txBody>
      </p:sp>
      <p:sp>
        <p:nvSpPr>
          <p:cNvPr id="3" name="AutoShape 3"/>
          <p:cNvSpPr/>
          <p:nvPr/>
        </p:nvSpPr>
        <p:spPr>
          <a:xfrm>
            <a:off x="1028700" y="496612"/>
            <a:ext cx="16230591" cy="0"/>
          </a:xfrm>
          <a:prstGeom prst="line">
            <a:avLst/>
          </a:prstGeom>
          <a:ln w="19050" cap="rnd">
            <a:solidFill>
              <a:srgbClr val="F0E9E0"/>
            </a:solidFill>
            <a:prstDash val="solid"/>
            <a:headEnd type="none" w="sm" len="sm"/>
            <a:tailEnd type="none" w="sm" len="sm"/>
          </a:ln>
        </p:spPr>
        <p:txBody>
          <a:bodyPr/>
          <a:lstStyle/>
          <a:p>
            <a:endParaRPr lang="tr-TR"/>
          </a:p>
        </p:txBody>
      </p:sp>
      <p:grpSp>
        <p:nvGrpSpPr>
          <p:cNvPr id="4" name="Group 4"/>
          <p:cNvGrpSpPr/>
          <p:nvPr/>
        </p:nvGrpSpPr>
        <p:grpSpPr>
          <a:xfrm>
            <a:off x="397266" y="833992"/>
            <a:ext cx="4255171" cy="491980"/>
            <a:chOff x="0" y="0"/>
            <a:chExt cx="1120703" cy="129575"/>
          </a:xfrm>
        </p:grpSpPr>
        <p:sp>
          <p:nvSpPr>
            <p:cNvPr id="5" name="Freeform 5"/>
            <p:cNvSpPr/>
            <p:nvPr/>
          </p:nvSpPr>
          <p:spPr>
            <a:xfrm>
              <a:off x="0" y="0"/>
              <a:ext cx="1120703" cy="129575"/>
            </a:xfrm>
            <a:custGeom>
              <a:avLst/>
              <a:gdLst/>
              <a:ahLst/>
              <a:cxnLst/>
              <a:rect l="l" t="t" r="r" b="b"/>
              <a:pathLst>
                <a:path w="1120703" h="129575">
                  <a:moveTo>
                    <a:pt x="64787" y="0"/>
                  </a:moveTo>
                  <a:lnTo>
                    <a:pt x="1055916" y="0"/>
                  </a:lnTo>
                  <a:cubicBezTo>
                    <a:pt x="1073099" y="0"/>
                    <a:pt x="1089578" y="6826"/>
                    <a:pt x="1101728" y="18976"/>
                  </a:cubicBezTo>
                  <a:cubicBezTo>
                    <a:pt x="1113878" y="31126"/>
                    <a:pt x="1120703" y="47605"/>
                    <a:pt x="1120703" y="64787"/>
                  </a:cubicBezTo>
                  <a:lnTo>
                    <a:pt x="1120703" y="64787"/>
                  </a:lnTo>
                  <a:cubicBezTo>
                    <a:pt x="1120703" y="81970"/>
                    <a:pt x="1113878" y="98449"/>
                    <a:pt x="1101728" y="110599"/>
                  </a:cubicBezTo>
                  <a:cubicBezTo>
                    <a:pt x="1089578" y="122749"/>
                    <a:pt x="1073099" y="129575"/>
                    <a:pt x="1055916"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C1B788"/>
            </a:solidFill>
          </p:spPr>
          <p:txBody>
            <a:bodyPr/>
            <a:lstStyle/>
            <a:p>
              <a:endParaRPr lang="tr-TR"/>
            </a:p>
          </p:txBody>
        </p:sp>
        <p:sp>
          <p:nvSpPr>
            <p:cNvPr id="6" name="TextBox 6"/>
            <p:cNvSpPr txBox="1"/>
            <p:nvPr/>
          </p:nvSpPr>
          <p:spPr>
            <a:xfrm>
              <a:off x="0" y="-38100"/>
              <a:ext cx="1120703"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Ajanların Oynanma Sayıları</a:t>
              </a:r>
            </a:p>
          </p:txBody>
        </p:sp>
      </p:grpSp>
      <p:grpSp>
        <p:nvGrpSpPr>
          <p:cNvPr id="7" name="Group 7"/>
          <p:cNvGrpSpPr/>
          <p:nvPr/>
        </p:nvGrpSpPr>
        <p:grpSpPr>
          <a:xfrm>
            <a:off x="409027" y="5685889"/>
            <a:ext cx="4482761" cy="491980"/>
            <a:chOff x="0" y="0"/>
            <a:chExt cx="1180645" cy="129575"/>
          </a:xfrm>
        </p:grpSpPr>
        <p:sp>
          <p:nvSpPr>
            <p:cNvPr id="8" name="Freeform 8"/>
            <p:cNvSpPr/>
            <p:nvPr/>
          </p:nvSpPr>
          <p:spPr>
            <a:xfrm>
              <a:off x="0" y="0"/>
              <a:ext cx="1180645" cy="129575"/>
            </a:xfrm>
            <a:custGeom>
              <a:avLst/>
              <a:gdLst/>
              <a:ahLst/>
              <a:cxnLst/>
              <a:rect l="l" t="t" r="r" b="b"/>
              <a:pathLst>
                <a:path w="1180645" h="129575">
                  <a:moveTo>
                    <a:pt x="64787" y="0"/>
                  </a:moveTo>
                  <a:lnTo>
                    <a:pt x="1115857" y="0"/>
                  </a:lnTo>
                  <a:cubicBezTo>
                    <a:pt x="1151639" y="0"/>
                    <a:pt x="1180645" y="29006"/>
                    <a:pt x="1180645" y="64787"/>
                  </a:cubicBezTo>
                  <a:lnTo>
                    <a:pt x="1180645" y="64787"/>
                  </a:lnTo>
                  <a:cubicBezTo>
                    <a:pt x="1180645" y="81970"/>
                    <a:pt x="1173819" y="98449"/>
                    <a:pt x="1161669" y="110599"/>
                  </a:cubicBezTo>
                  <a:cubicBezTo>
                    <a:pt x="1149519" y="122749"/>
                    <a:pt x="1133040" y="129575"/>
                    <a:pt x="1115857"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CCA87D"/>
            </a:solidFill>
          </p:spPr>
          <p:txBody>
            <a:bodyPr/>
            <a:lstStyle/>
            <a:p>
              <a:endParaRPr lang="tr-TR"/>
            </a:p>
          </p:txBody>
        </p:sp>
        <p:sp>
          <p:nvSpPr>
            <p:cNvPr id="9" name="TextBox 9"/>
            <p:cNvSpPr txBox="1"/>
            <p:nvPr/>
          </p:nvSpPr>
          <p:spPr>
            <a:xfrm>
              <a:off x="0" y="-38100"/>
              <a:ext cx="1180645"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Haritaların Oynanma Sayıları</a:t>
              </a:r>
            </a:p>
          </p:txBody>
        </p:sp>
      </p:grpSp>
      <p:grpSp>
        <p:nvGrpSpPr>
          <p:cNvPr id="10" name="Group 10"/>
          <p:cNvGrpSpPr/>
          <p:nvPr/>
        </p:nvGrpSpPr>
        <p:grpSpPr>
          <a:xfrm>
            <a:off x="12684819" y="2703600"/>
            <a:ext cx="3094461" cy="491980"/>
            <a:chOff x="0" y="0"/>
            <a:chExt cx="815002" cy="129575"/>
          </a:xfrm>
        </p:grpSpPr>
        <p:sp>
          <p:nvSpPr>
            <p:cNvPr id="11" name="Freeform 11"/>
            <p:cNvSpPr/>
            <p:nvPr/>
          </p:nvSpPr>
          <p:spPr>
            <a:xfrm>
              <a:off x="0" y="0"/>
              <a:ext cx="815002" cy="129575"/>
            </a:xfrm>
            <a:custGeom>
              <a:avLst/>
              <a:gdLst/>
              <a:ahLst/>
              <a:cxnLst/>
              <a:rect l="l" t="t" r="r" b="b"/>
              <a:pathLst>
                <a:path w="815002" h="129575">
                  <a:moveTo>
                    <a:pt x="64787" y="0"/>
                  </a:moveTo>
                  <a:lnTo>
                    <a:pt x="750215" y="0"/>
                  </a:lnTo>
                  <a:cubicBezTo>
                    <a:pt x="767397" y="0"/>
                    <a:pt x="783876" y="6826"/>
                    <a:pt x="796026" y="18976"/>
                  </a:cubicBezTo>
                  <a:cubicBezTo>
                    <a:pt x="808176" y="31126"/>
                    <a:pt x="815002" y="47605"/>
                    <a:pt x="815002" y="64787"/>
                  </a:cubicBezTo>
                  <a:lnTo>
                    <a:pt x="815002" y="64787"/>
                  </a:lnTo>
                  <a:cubicBezTo>
                    <a:pt x="815002" y="81970"/>
                    <a:pt x="808176" y="98449"/>
                    <a:pt x="796026" y="110599"/>
                  </a:cubicBezTo>
                  <a:cubicBezTo>
                    <a:pt x="783876" y="122749"/>
                    <a:pt x="767397" y="129575"/>
                    <a:pt x="750215"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D6B2B8"/>
            </a:solidFill>
          </p:spPr>
          <p:txBody>
            <a:bodyPr/>
            <a:lstStyle/>
            <a:p>
              <a:endParaRPr lang="tr-TR"/>
            </a:p>
          </p:txBody>
        </p:sp>
        <p:sp>
          <p:nvSpPr>
            <p:cNvPr id="12" name="TextBox 12"/>
            <p:cNvSpPr txBox="1"/>
            <p:nvPr/>
          </p:nvSpPr>
          <p:spPr>
            <a:xfrm>
              <a:off x="0" y="-38100"/>
              <a:ext cx="815002"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Ağırlıklı Harita-Ajan İlişkisi</a:t>
              </a:r>
            </a:p>
          </p:txBody>
        </p:sp>
      </p:grpSp>
      <p:sp>
        <p:nvSpPr>
          <p:cNvPr id="13" name="Freeform 13"/>
          <p:cNvSpPr/>
          <p:nvPr/>
        </p:nvSpPr>
        <p:spPr>
          <a:xfrm>
            <a:off x="10656012" y="3607989"/>
            <a:ext cx="7152075" cy="5413227"/>
          </a:xfrm>
          <a:custGeom>
            <a:avLst/>
            <a:gdLst/>
            <a:ahLst/>
            <a:cxnLst/>
            <a:rect l="l" t="t" r="r" b="b"/>
            <a:pathLst>
              <a:path w="7152075" h="5413227">
                <a:moveTo>
                  <a:pt x="0" y="0"/>
                </a:moveTo>
                <a:lnTo>
                  <a:pt x="7152075" y="0"/>
                </a:lnTo>
                <a:lnTo>
                  <a:pt x="7152075" y="5413227"/>
                </a:lnTo>
                <a:lnTo>
                  <a:pt x="0" y="5413227"/>
                </a:lnTo>
                <a:lnTo>
                  <a:pt x="0" y="0"/>
                </a:lnTo>
                <a:close/>
              </a:path>
            </a:pathLst>
          </a:custGeom>
          <a:blipFill>
            <a:blip r:embed="rId2"/>
            <a:stretch>
              <a:fillRect/>
            </a:stretch>
          </a:blipFill>
        </p:spPr>
        <p:txBody>
          <a:bodyPr/>
          <a:lstStyle/>
          <a:p>
            <a:endParaRPr lang="tr-TR"/>
          </a:p>
        </p:txBody>
      </p:sp>
      <p:sp>
        <p:nvSpPr>
          <p:cNvPr id="14" name="Freeform 14"/>
          <p:cNvSpPr/>
          <p:nvPr/>
        </p:nvSpPr>
        <p:spPr>
          <a:xfrm>
            <a:off x="409027" y="6314602"/>
            <a:ext cx="7086690" cy="3731249"/>
          </a:xfrm>
          <a:custGeom>
            <a:avLst/>
            <a:gdLst/>
            <a:ahLst/>
            <a:cxnLst/>
            <a:rect l="l" t="t" r="r" b="b"/>
            <a:pathLst>
              <a:path w="7086690" h="3731249">
                <a:moveTo>
                  <a:pt x="0" y="0"/>
                </a:moveTo>
                <a:lnTo>
                  <a:pt x="7086690" y="0"/>
                </a:lnTo>
                <a:lnTo>
                  <a:pt x="7086690" y="3731250"/>
                </a:lnTo>
                <a:lnTo>
                  <a:pt x="0" y="3731250"/>
                </a:lnTo>
                <a:lnTo>
                  <a:pt x="0" y="0"/>
                </a:lnTo>
                <a:close/>
              </a:path>
            </a:pathLst>
          </a:custGeom>
          <a:blipFill>
            <a:blip r:embed="rId3"/>
            <a:stretch>
              <a:fillRect/>
            </a:stretch>
          </a:blipFill>
        </p:spPr>
        <p:txBody>
          <a:bodyPr/>
          <a:lstStyle/>
          <a:p>
            <a:endParaRPr lang="tr-TR"/>
          </a:p>
        </p:txBody>
      </p:sp>
      <p:sp>
        <p:nvSpPr>
          <p:cNvPr id="15" name="Freeform 15"/>
          <p:cNvSpPr/>
          <p:nvPr/>
        </p:nvSpPr>
        <p:spPr>
          <a:xfrm>
            <a:off x="409027" y="1422470"/>
            <a:ext cx="10000556" cy="4126685"/>
          </a:xfrm>
          <a:custGeom>
            <a:avLst/>
            <a:gdLst/>
            <a:ahLst/>
            <a:cxnLst/>
            <a:rect l="l" t="t" r="r" b="b"/>
            <a:pathLst>
              <a:path w="10000556" h="4126685">
                <a:moveTo>
                  <a:pt x="0" y="0"/>
                </a:moveTo>
                <a:lnTo>
                  <a:pt x="10000556" y="0"/>
                </a:lnTo>
                <a:lnTo>
                  <a:pt x="10000556" y="4126685"/>
                </a:lnTo>
                <a:lnTo>
                  <a:pt x="0" y="4126685"/>
                </a:lnTo>
                <a:lnTo>
                  <a:pt x="0" y="0"/>
                </a:lnTo>
                <a:close/>
              </a:path>
            </a:pathLst>
          </a:custGeom>
          <a:blipFill>
            <a:blip r:embed="rId4"/>
            <a:stretch>
              <a:fillRect/>
            </a:stretch>
          </a:blipFill>
        </p:spPr>
        <p:txBody>
          <a:bodyPr/>
          <a:lstStyle/>
          <a:p>
            <a:endParaRPr lang="tr-TR"/>
          </a:p>
        </p:txBody>
      </p:sp>
    </p:spTree>
  </p:cSld>
  <p:clrMapOvr>
    <a:masterClrMapping/>
  </p:clrMapOvr>
  <p:transition>
    <p:cover dir="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1038225"/>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AutoShape 4"/>
          <p:cNvSpPr/>
          <p:nvPr/>
        </p:nvSpPr>
        <p:spPr>
          <a:xfrm>
            <a:off x="1028691" y="6824131"/>
            <a:ext cx="6289605" cy="0"/>
          </a:xfrm>
          <a:prstGeom prst="line">
            <a:avLst/>
          </a:prstGeom>
          <a:ln w="19050" cap="rnd">
            <a:solidFill>
              <a:srgbClr val="33302B"/>
            </a:solidFill>
            <a:prstDash val="solid"/>
            <a:headEnd type="none" w="sm" len="sm"/>
            <a:tailEnd type="none" w="sm" len="sm"/>
          </a:ln>
        </p:spPr>
        <p:txBody>
          <a:bodyPr/>
          <a:lstStyle/>
          <a:p>
            <a:endParaRPr lang="tr-TR"/>
          </a:p>
        </p:txBody>
      </p:sp>
      <p:sp>
        <p:nvSpPr>
          <p:cNvPr id="5" name="AutoShape 5"/>
          <p:cNvSpPr/>
          <p:nvPr/>
        </p:nvSpPr>
        <p:spPr>
          <a:xfrm flipH="1" flipV="1">
            <a:off x="9065346" y="2128547"/>
            <a:ext cx="0" cy="7129753"/>
          </a:xfrm>
          <a:prstGeom prst="line">
            <a:avLst/>
          </a:prstGeom>
          <a:ln w="57150" cap="rnd">
            <a:solidFill>
              <a:srgbClr val="33302B"/>
            </a:solidFill>
            <a:prstDash val="solid"/>
            <a:headEnd type="none" w="sm" len="sm"/>
            <a:tailEnd type="none" w="sm" len="sm"/>
          </a:ln>
        </p:spPr>
        <p:txBody>
          <a:bodyPr/>
          <a:lstStyle/>
          <a:p>
            <a:endParaRPr lang="tr-TR"/>
          </a:p>
        </p:txBody>
      </p:sp>
      <p:sp>
        <p:nvSpPr>
          <p:cNvPr id="8" name="Freeform 8"/>
          <p:cNvSpPr/>
          <p:nvPr/>
        </p:nvSpPr>
        <p:spPr>
          <a:xfrm>
            <a:off x="9319193" y="2228893"/>
            <a:ext cx="8345907" cy="2649759"/>
          </a:xfrm>
          <a:custGeom>
            <a:avLst/>
            <a:gdLst/>
            <a:ahLst/>
            <a:cxnLst/>
            <a:rect l="l" t="t" r="r" b="b"/>
            <a:pathLst>
              <a:path w="8345907" h="2649759">
                <a:moveTo>
                  <a:pt x="0" y="0"/>
                </a:moveTo>
                <a:lnTo>
                  <a:pt x="8345907" y="0"/>
                </a:lnTo>
                <a:lnTo>
                  <a:pt x="8345907" y="2649759"/>
                </a:lnTo>
                <a:lnTo>
                  <a:pt x="0" y="2649759"/>
                </a:lnTo>
                <a:lnTo>
                  <a:pt x="0" y="0"/>
                </a:lnTo>
                <a:close/>
              </a:path>
            </a:pathLst>
          </a:custGeom>
          <a:blipFill>
            <a:blip r:embed="rId2"/>
            <a:stretch>
              <a:fillRect t="-832" b="-2712"/>
            </a:stretch>
          </a:blipFill>
        </p:spPr>
        <p:txBody>
          <a:bodyPr/>
          <a:lstStyle/>
          <a:p>
            <a:endParaRPr lang="tr-TR"/>
          </a:p>
        </p:txBody>
      </p:sp>
      <p:sp>
        <p:nvSpPr>
          <p:cNvPr id="9" name="TextBox 9"/>
          <p:cNvSpPr txBox="1"/>
          <p:nvPr/>
        </p:nvSpPr>
        <p:spPr>
          <a:xfrm>
            <a:off x="1028691" y="5721948"/>
            <a:ext cx="7213603" cy="833755"/>
          </a:xfrm>
          <a:prstGeom prst="rect">
            <a:avLst/>
          </a:prstGeom>
        </p:spPr>
        <p:txBody>
          <a:bodyPr lIns="0" tIns="0" rIns="0" bIns="0" rtlCol="0" anchor="t">
            <a:spAutoFit/>
          </a:bodyPr>
          <a:lstStyle/>
          <a:p>
            <a:pPr algn="l">
              <a:lnSpc>
                <a:spcPts val="6200"/>
              </a:lnSpc>
            </a:pPr>
            <a:r>
              <a:rPr lang="en-US" sz="6200" b="1">
                <a:solidFill>
                  <a:srgbClr val="33302B"/>
                </a:solidFill>
                <a:latin typeface="Antonio Ultra-Bold"/>
                <a:ea typeface="Antonio Ultra-Bold"/>
                <a:cs typeface="Antonio Ultra-Bold"/>
                <a:sym typeface="Antonio Ultra-Bold"/>
              </a:rPr>
              <a:t>KOD:</a:t>
            </a:r>
          </a:p>
        </p:txBody>
      </p:sp>
      <p:sp>
        <p:nvSpPr>
          <p:cNvPr id="10" name="TextBox 10"/>
          <p:cNvSpPr txBox="1"/>
          <p:nvPr/>
        </p:nvSpPr>
        <p:spPr>
          <a:xfrm>
            <a:off x="1028691" y="7146399"/>
            <a:ext cx="7450314" cy="251650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bir ağın çapını (en uzun kısa yol uzunluğu) hesaplar. İlk olarak grafın en büyük bağlı bileşeni belirlenir ve alt grafik olarak alınır. Daha sonra nx.diameter fonksiyonu kullanılarak bu alt grafın çapı hesaplanır. Eğer graf ağırlıklı ise ağırlıklar da hesaba katılır. Çap değeri ekrana yazdırılır ve geri döner. Graf parçalıysa veya hesaplama yapılamazsa, kullanıcıya hata mesajı verilir. Bu işlem, ağın genel yapısını analiz etmek için kullanılır.</a:t>
            </a:r>
          </a:p>
        </p:txBody>
      </p:sp>
      <p:sp>
        <p:nvSpPr>
          <p:cNvPr id="11" name="TextBox 11"/>
          <p:cNvSpPr txBox="1"/>
          <p:nvPr/>
        </p:nvSpPr>
        <p:spPr>
          <a:xfrm>
            <a:off x="9655896" y="6108262"/>
            <a:ext cx="7678914" cy="3554642"/>
          </a:xfrm>
          <a:prstGeom prst="rect">
            <a:avLst/>
          </a:prstGeom>
        </p:spPr>
        <p:txBody>
          <a:bodyPr lIns="0" tIns="0" rIns="0" bIns="0" rtlCol="0" anchor="t">
            <a:spAutoFit/>
          </a:bodyPr>
          <a:lstStyle/>
          <a:p>
            <a:pPr algn="just">
              <a:lnSpc>
                <a:spcPts val="2597"/>
              </a:lnSpc>
            </a:pPr>
            <a:r>
              <a:rPr lang="en-US" sz="1855" spc="42">
                <a:solidFill>
                  <a:srgbClr val="000000"/>
                </a:solidFill>
                <a:latin typeface="Klein"/>
                <a:ea typeface="Klein"/>
                <a:cs typeface="Klein"/>
                <a:sym typeface="Klein"/>
              </a:rPr>
              <a:t>Bu fonksiyon, Valorant oyununda ajan ve harita bazında oynanma sayılarıyla ilgili analizler yapar. İlk olarak, her ajanın toplam kaç kez oynandığını hesaplar ve bu veriyi ekrana yazdırır. Ardından, her haritanın kaç kez oynandığını hesaplar ve bunu da ekrana yazdırır. Son olarak, her bir harita ve ajan kombinasyonunun kaç kez oynandığını belirler ve bu bilgiyi ekrana yazdırır. Fonksiyon, ajanların haritalarda ne kadar oynandığını, haritaların oynanma sıklığını ve her ajanın toplam oynanma sayısını döndüren üç farklı veri setini geri döndürür. Bu analiz, oyuncu ve harita tercihlerini anlamak için faydalıdır.</a:t>
            </a:r>
          </a:p>
        </p:txBody>
      </p:sp>
      <p:sp>
        <p:nvSpPr>
          <p:cNvPr id="12" name="AutoShape 12"/>
          <p:cNvSpPr/>
          <p:nvPr/>
        </p:nvSpPr>
        <p:spPr>
          <a:xfrm>
            <a:off x="10350551" y="5626698"/>
            <a:ext cx="6289605" cy="0"/>
          </a:xfrm>
          <a:prstGeom prst="line">
            <a:avLst/>
          </a:prstGeom>
          <a:ln w="19050" cap="rnd">
            <a:solidFill>
              <a:srgbClr val="33302B"/>
            </a:solidFill>
            <a:prstDash val="solid"/>
            <a:headEnd type="none" w="sm" len="sm"/>
            <a:tailEnd type="none" w="sm" len="sm"/>
          </a:ln>
        </p:spPr>
        <p:txBody>
          <a:bodyPr/>
          <a:lstStyle/>
          <a:p>
            <a:endParaRPr lang="tr-TR"/>
          </a:p>
        </p:txBody>
      </p:sp>
      <p:pic>
        <p:nvPicPr>
          <p:cNvPr id="13" name="Resim 12" descr="metin, ekran görüntüsü, yazı tipi, yazılım içeren bir resim&#10;&#10;Açıklama otomatik olarak oluşturuldu">
            <a:extLst>
              <a:ext uri="{FF2B5EF4-FFF2-40B4-BE49-F238E27FC236}">
                <a16:creationId xmlns:a16="http://schemas.microsoft.com/office/drawing/2014/main" id="{403583B2-4BEB-AAE7-F74C-5C2DDB0078B2}"/>
              </a:ext>
            </a:extLst>
          </p:cNvPr>
          <p:cNvPicPr>
            <a:picLocks noChangeAspect="1"/>
          </p:cNvPicPr>
          <p:nvPr/>
        </p:nvPicPr>
        <p:blipFill>
          <a:blip r:embed="rId3"/>
          <a:stretch>
            <a:fillRect/>
          </a:stretch>
        </p:blipFill>
        <p:spPr>
          <a:xfrm>
            <a:off x="1031026" y="2340714"/>
            <a:ext cx="7454087" cy="2535422"/>
          </a:xfrm>
          <a:prstGeom prst="rect">
            <a:avLst/>
          </a:prstGeom>
        </p:spPr>
      </p:pic>
    </p:spTree>
  </p:cSld>
  <p:clrMapOvr>
    <a:masterClrMapping/>
  </p:clrMapOvr>
  <p:transition>
    <p:cover dir="l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1038225"/>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4" name="AutoShape 4"/>
          <p:cNvSpPr/>
          <p:nvPr/>
        </p:nvSpPr>
        <p:spPr>
          <a:xfrm>
            <a:off x="1028700" y="7024156"/>
            <a:ext cx="6289605" cy="0"/>
          </a:xfrm>
          <a:prstGeom prst="line">
            <a:avLst/>
          </a:prstGeom>
          <a:ln w="19050" cap="rnd">
            <a:solidFill>
              <a:srgbClr val="33302B"/>
            </a:solidFill>
            <a:prstDash val="solid"/>
            <a:headEnd type="none" w="sm" len="sm"/>
            <a:tailEnd type="none" w="sm" len="sm"/>
          </a:ln>
        </p:spPr>
        <p:txBody>
          <a:bodyPr/>
          <a:lstStyle/>
          <a:p>
            <a:endParaRPr lang="tr-TR"/>
          </a:p>
        </p:txBody>
      </p:sp>
      <p:sp>
        <p:nvSpPr>
          <p:cNvPr id="5" name="AutoShape 5"/>
          <p:cNvSpPr/>
          <p:nvPr/>
        </p:nvSpPr>
        <p:spPr>
          <a:xfrm flipH="1" flipV="1">
            <a:off x="9065346" y="2128547"/>
            <a:ext cx="78654" cy="4324109"/>
          </a:xfrm>
          <a:prstGeom prst="line">
            <a:avLst/>
          </a:prstGeom>
          <a:ln w="57150" cap="rnd">
            <a:solidFill>
              <a:srgbClr val="33302B"/>
            </a:solidFill>
            <a:prstDash val="solid"/>
            <a:headEnd type="none" w="sm" len="sm"/>
            <a:tailEnd type="none" w="sm" len="sm"/>
          </a:ln>
        </p:spPr>
        <p:txBody>
          <a:bodyPr/>
          <a:lstStyle/>
          <a:p>
            <a:endParaRPr lang="tr-TR"/>
          </a:p>
        </p:txBody>
      </p:sp>
      <p:grpSp>
        <p:nvGrpSpPr>
          <p:cNvPr id="6" name="Group 6"/>
          <p:cNvGrpSpPr/>
          <p:nvPr/>
        </p:nvGrpSpPr>
        <p:grpSpPr>
          <a:xfrm>
            <a:off x="696198" y="2128547"/>
            <a:ext cx="8115300" cy="4324109"/>
            <a:chOff x="0" y="0"/>
            <a:chExt cx="10820400" cy="5765479"/>
          </a:xfrm>
        </p:grpSpPr>
        <p:pic>
          <p:nvPicPr>
            <p:cNvPr id="7" name="Picture 7"/>
            <p:cNvPicPr>
              <a:picLocks noChangeAspect="1"/>
            </p:cNvPicPr>
            <p:nvPr/>
          </p:nvPicPr>
          <p:blipFill>
            <a:blip r:embed="rId2"/>
            <a:srcRect t="154" b="154"/>
            <a:stretch>
              <a:fillRect/>
            </a:stretch>
          </p:blipFill>
          <p:spPr>
            <a:xfrm>
              <a:off x="0" y="0"/>
              <a:ext cx="10820400" cy="5765479"/>
            </a:xfrm>
            <a:prstGeom prst="rect">
              <a:avLst/>
            </a:prstGeom>
          </p:spPr>
        </p:pic>
      </p:grpSp>
      <p:sp>
        <p:nvSpPr>
          <p:cNvPr id="8" name="Freeform 8"/>
          <p:cNvSpPr/>
          <p:nvPr/>
        </p:nvSpPr>
        <p:spPr>
          <a:xfrm>
            <a:off x="9521504" y="2003417"/>
            <a:ext cx="8311841" cy="4574369"/>
          </a:xfrm>
          <a:custGeom>
            <a:avLst/>
            <a:gdLst/>
            <a:ahLst/>
            <a:cxnLst/>
            <a:rect l="l" t="t" r="r" b="b"/>
            <a:pathLst>
              <a:path w="8311841" h="4574369">
                <a:moveTo>
                  <a:pt x="0" y="0"/>
                </a:moveTo>
                <a:lnTo>
                  <a:pt x="8311841" y="0"/>
                </a:lnTo>
                <a:lnTo>
                  <a:pt x="8311841" y="4574369"/>
                </a:lnTo>
                <a:lnTo>
                  <a:pt x="0" y="4574369"/>
                </a:lnTo>
                <a:lnTo>
                  <a:pt x="0" y="0"/>
                </a:lnTo>
                <a:close/>
              </a:path>
            </a:pathLst>
          </a:custGeom>
          <a:blipFill>
            <a:blip r:embed="rId3"/>
            <a:stretch>
              <a:fillRect l="-281" r="-2924" b="-584"/>
            </a:stretch>
          </a:blipFill>
        </p:spPr>
        <p:txBody>
          <a:bodyPr/>
          <a:lstStyle/>
          <a:p>
            <a:endParaRPr lang="tr-TR"/>
          </a:p>
        </p:txBody>
      </p:sp>
      <p:sp>
        <p:nvSpPr>
          <p:cNvPr id="9" name="TextBox 9"/>
          <p:cNvSpPr txBox="1"/>
          <p:nvPr/>
        </p:nvSpPr>
        <p:spPr>
          <a:xfrm>
            <a:off x="1069527" y="7708528"/>
            <a:ext cx="16189773" cy="125920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fonksiyon, bir grafın düğüm derecelerini hesaplar ve bu dereceleri barplot olarak görselleştirir. Grafın her düğümünün bağlantı sayısı hesaplanır, bu veriler bir DataFrame'e dönüştürülüp derecelere göre sıralanır. Daha sonra, seaborn kullanılarak bir çubuk grafiği oluşturulur ve her çubuğun üzerine ilgili derece değeri eklenir. Grafiğin sonunda, görselleştirme ekrana getirilir ve hesaplanan derece bilgileri bir DataFrame olarak döndürülür. Bu fonksiyon, düğümlerin bağlantı yoğunluğunu görsel olarak analiz etmek için kullanılır.</a:t>
            </a:r>
          </a:p>
        </p:txBody>
      </p:sp>
      <p:sp>
        <p:nvSpPr>
          <p:cNvPr id="10" name="AutoShape 10"/>
          <p:cNvSpPr/>
          <p:nvPr/>
        </p:nvSpPr>
        <p:spPr>
          <a:xfrm>
            <a:off x="10532623" y="7166970"/>
            <a:ext cx="6289605" cy="0"/>
          </a:xfrm>
          <a:prstGeom prst="line">
            <a:avLst/>
          </a:prstGeom>
          <a:ln w="19050" cap="rnd">
            <a:solidFill>
              <a:srgbClr val="33302B"/>
            </a:solidFill>
            <a:prstDash val="solid"/>
            <a:headEnd type="none" w="sm" len="sm"/>
            <a:tailEnd type="none" w="sm" len="sm"/>
          </a:ln>
        </p:spPr>
        <p:txBody>
          <a:bodyPr/>
          <a:lstStyle/>
          <a:p>
            <a:endParaRPr lang="tr-TR"/>
          </a:p>
        </p:txBody>
      </p:sp>
    </p:spTree>
  </p:cSld>
  <p:clrMapOvr>
    <a:masterClrMapping/>
  </p:clrMapOvr>
  <p:transition>
    <p:cover dir="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1B788"/>
        </a:solidFill>
        <a:effectLst/>
      </p:bgPr>
    </p:bg>
    <p:spTree>
      <p:nvGrpSpPr>
        <p:cNvPr id="1" name=""/>
        <p:cNvGrpSpPr/>
        <p:nvPr/>
      </p:nvGrpSpPr>
      <p:grpSpPr>
        <a:xfrm>
          <a:off x="0" y="0"/>
          <a:ext cx="0" cy="0"/>
          <a:chOff x="0" y="0"/>
          <a:chExt cx="0" cy="0"/>
        </a:xfrm>
      </p:grpSpPr>
      <p:sp>
        <p:nvSpPr>
          <p:cNvPr id="2" name="AutoShape 2"/>
          <p:cNvSpPr/>
          <p:nvPr/>
        </p:nvSpPr>
        <p:spPr>
          <a:xfrm>
            <a:off x="1028700" y="1038225"/>
            <a:ext cx="16230591" cy="0"/>
          </a:xfrm>
          <a:prstGeom prst="line">
            <a:avLst/>
          </a:prstGeom>
          <a:ln w="19050" cap="rnd">
            <a:solidFill>
              <a:srgbClr val="33302B"/>
            </a:solidFill>
            <a:prstDash val="solid"/>
            <a:headEnd type="none" w="sm" len="sm"/>
            <a:tailEnd type="none" w="sm" len="sm"/>
          </a:ln>
        </p:spPr>
        <p:txBody>
          <a:bodyPr/>
          <a:lstStyle/>
          <a:p>
            <a:endParaRPr lang="tr-TR"/>
          </a:p>
        </p:txBody>
      </p:sp>
      <p:sp>
        <p:nvSpPr>
          <p:cNvPr id="3" name="AutoShape 3"/>
          <p:cNvSpPr/>
          <p:nvPr/>
        </p:nvSpPr>
        <p:spPr>
          <a:xfrm>
            <a:off x="1028700" y="847522"/>
            <a:ext cx="16230591" cy="0"/>
          </a:xfrm>
          <a:prstGeom prst="line">
            <a:avLst/>
          </a:prstGeom>
          <a:ln w="19050" cap="rnd">
            <a:solidFill>
              <a:srgbClr val="33302B"/>
            </a:solidFill>
            <a:prstDash val="solid"/>
            <a:headEnd type="none" w="sm" len="sm"/>
            <a:tailEnd type="none" w="sm" len="sm"/>
          </a:ln>
        </p:spPr>
        <p:txBody>
          <a:bodyPr/>
          <a:lstStyle/>
          <a:p>
            <a:endParaRPr lang="tr-TR"/>
          </a:p>
        </p:txBody>
      </p:sp>
      <p:grpSp>
        <p:nvGrpSpPr>
          <p:cNvPr id="4" name="Group 4"/>
          <p:cNvGrpSpPr/>
          <p:nvPr/>
        </p:nvGrpSpPr>
        <p:grpSpPr>
          <a:xfrm>
            <a:off x="400331" y="2128547"/>
            <a:ext cx="9621931" cy="4010822"/>
            <a:chOff x="0" y="0"/>
            <a:chExt cx="12829241" cy="5347763"/>
          </a:xfrm>
        </p:grpSpPr>
        <p:pic>
          <p:nvPicPr>
            <p:cNvPr id="5" name="Picture 5"/>
            <p:cNvPicPr>
              <a:picLocks noChangeAspect="1"/>
            </p:cNvPicPr>
            <p:nvPr/>
          </p:nvPicPr>
          <p:blipFill>
            <a:blip r:embed="rId2"/>
            <a:srcRect t="486" b="486"/>
            <a:stretch>
              <a:fillRect/>
            </a:stretch>
          </p:blipFill>
          <p:spPr>
            <a:xfrm>
              <a:off x="0" y="0"/>
              <a:ext cx="12829241" cy="5347763"/>
            </a:xfrm>
            <a:prstGeom prst="rect">
              <a:avLst/>
            </a:prstGeom>
          </p:spPr>
        </p:pic>
      </p:grpSp>
      <p:sp>
        <p:nvSpPr>
          <p:cNvPr id="6" name="Freeform 6"/>
          <p:cNvSpPr/>
          <p:nvPr/>
        </p:nvSpPr>
        <p:spPr>
          <a:xfrm>
            <a:off x="10209522" y="2003417"/>
            <a:ext cx="7692100" cy="4135952"/>
          </a:xfrm>
          <a:custGeom>
            <a:avLst/>
            <a:gdLst/>
            <a:ahLst/>
            <a:cxnLst/>
            <a:rect l="l" t="t" r="r" b="b"/>
            <a:pathLst>
              <a:path w="7692100" h="4135952">
                <a:moveTo>
                  <a:pt x="0" y="0"/>
                </a:moveTo>
                <a:lnTo>
                  <a:pt x="7692100" y="0"/>
                </a:lnTo>
                <a:lnTo>
                  <a:pt x="7692100" y="4135952"/>
                </a:lnTo>
                <a:lnTo>
                  <a:pt x="0" y="4135952"/>
                </a:lnTo>
                <a:lnTo>
                  <a:pt x="0" y="0"/>
                </a:lnTo>
                <a:close/>
              </a:path>
            </a:pathLst>
          </a:custGeom>
          <a:blipFill>
            <a:blip r:embed="rId3"/>
            <a:stretch>
              <a:fillRect l="-3506" r="-4030"/>
            </a:stretch>
          </a:blipFill>
        </p:spPr>
        <p:txBody>
          <a:bodyPr/>
          <a:lstStyle/>
          <a:p>
            <a:endParaRPr lang="tr-TR"/>
          </a:p>
        </p:txBody>
      </p:sp>
      <p:sp>
        <p:nvSpPr>
          <p:cNvPr id="7" name="AutoShape 7"/>
          <p:cNvSpPr/>
          <p:nvPr/>
        </p:nvSpPr>
        <p:spPr>
          <a:xfrm>
            <a:off x="1627114" y="6711790"/>
            <a:ext cx="15074599" cy="0"/>
          </a:xfrm>
          <a:prstGeom prst="line">
            <a:avLst/>
          </a:prstGeom>
          <a:ln w="19050" cap="rnd">
            <a:solidFill>
              <a:srgbClr val="33302B"/>
            </a:solidFill>
            <a:prstDash val="solid"/>
            <a:headEnd type="none" w="sm" len="sm"/>
            <a:tailEnd type="none" w="sm" len="sm"/>
          </a:ln>
        </p:spPr>
        <p:txBody>
          <a:bodyPr/>
          <a:lstStyle/>
          <a:p>
            <a:endParaRPr lang="tr-TR"/>
          </a:p>
        </p:txBody>
      </p:sp>
      <p:sp>
        <p:nvSpPr>
          <p:cNvPr id="8" name="TextBox 8"/>
          <p:cNvSpPr txBox="1"/>
          <p:nvPr/>
        </p:nvSpPr>
        <p:spPr>
          <a:xfrm>
            <a:off x="1028700" y="7235665"/>
            <a:ext cx="16189773" cy="1887855"/>
          </a:xfrm>
          <a:prstGeom prst="rect">
            <a:avLst/>
          </a:prstGeom>
        </p:spPr>
        <p:txBody>
          <a:bodyPr lIns="0" tIns="0" rIns="0" bIns="0" rtlCol="0" anchor="t">
            <a:spAutoFit/>
          </a:bodyPr>
          <a:lstStyle/>
          <a:p>
            <a:pPr algn="just">
              <a:lnSpc>
                <a:spcPts val="2519"/>
              </a:lnSpc>
            </a:pPr>
            <a:r>
              <a:rPr lang="en-US" sz="1799" spc="41">
                <a:solidFill>
                  <a:srgbClr val="000000"/>
                </a:solidFill>
                <a:latin typeface="Klein"/>
                <a:ea typeface="Klein"/>
                <a:cs typeface="Klein"/>
                <a:sym typeface="Klein"/>
              </a:rPr>
              <a:t>Bu iki fonksiyon, bir grafın merkezilik özelliklerini hesaplar ve görselleştirir. İlk fonksiyon olan ag_ozellikleri, grafın üç merkeziyet özelliğini hesaplar: Derece Merkeziliği, Arasındalık Merkeziliği (Betweenness) ve Yakınlık Merkeziliği (Closeness). Bu hesaplamalar, NetworkX kütüphanesindeki ilgili fonksiyonlarla yapılır ve sonuçlar bir pandas DataFrame'e aktarılır. İkinci fonksiyon olan ag_ozelliklerini_gorsellestir, her bir merkezilik özelliği için histogramlar oluşturur. Bu histogramlar, her merkeziliğin dağılımını görselleştirir ve her bir özellik için frekans ile merkezilik değerleri gösterilir. Bu fonksiyonlar, ağdaki düğümlerin merkezi rollerini analiz etmek ve görsel olarak incelemek amacıyla kullanılır.</a:t>
            </a:r>
          </a:p>
        </p:txBody>
      </p:sp>
    </p:spTree>
  </p:cSld>
  <p:clrMapOvr>
    <a:masterClrMapping/>
  </p:clrMapOvr>
  <p:transition>
    <p:cover dir="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3302B"/>
        </a:solidFill>
        <a:effectLst/>
      </p:bgPr>
    </p:bg>
    <p:spTree>
      <p:nvGrpSpPr>
        <p:cNvPr id="1" name=""/>
        <p:cNvGrpSpPr/>
        <p:nvPr/>
      </p:nvGrpSpPr>
      <p:grpSpPr>
        <a:xfrm>
          <a:off x="0" y="0"/>
          <a:ext cx="0" cy="0"/>
          <a:chOff x="0" y="0"/>
          <a:chExt cx="0" cy="0"/>
        </a:xfrm>
      </p:grpSpPr>
      <p:grpSp>
        <p:nvGrpSpPr>
          <p:cNvPr id="2" name="Group 2"/>
          <p:cNvGrpSpPr/>
          <p:nvPr/>
        </p:nvGrpSpPr>
        <p:grpSpPr>
          <a:xfrm>
            <a:off x="1498957" y="4301995"/>
            <a:ext cx="3276534" cy="491980"/>
            <a:chOff x="0" y="0"/>
            <a:chExt cx="862955" cy="129575"/>
          </a:xfrm>
        </p:grpSpPr>
        <p:sp>
          <p:nvSpPr>
            <p:cNvPr id="3" name="Freeform 3"/>
            <p:cNvSpPr/>
            <p:nvPr/>
          </p:nvSpPr>
          <p:spPr>
            <a:xfrm>
              <a:off x="0" y="0"/>
              <a:ext cx="862955" cy="129575"/>
            </a:xfrm>
            <a:custGeom>
              <a:avLst/>
              <a:gdLst/>
              <a:ahLst/>
              <a:cxnLst/>
              <a:rect l="l" t="t" r="r" b="b"/>
              <a:pathLst>
                <a:path w="862955" h="129575">
                  <a:moveTo>
                    <a:pt x="64787" y="0"/>
                  </a:moveTo>
                  <a:lnTo>
                    <a:pt x="798168" y="0"/>
                  </a:lnTo>
                  <a:cubicBezTo>
                    <a:pt x="815351" y="0"/>
                    <a:pt x="831830" y="6826"/>
                    <a:pt x="843980" y="18976"/>
                  </a:cubicBezTo>
                  <a:cubicBezTo>
                    <a:pt x="856130" y="31126"/>
                    <a:pt x="862955" y="47605"/>
                    <a:pt x="862955" y="64787"/>
                  </a:cubicBezTo>
                  <a:lnTo>
                    <a:pt x="862955" y="64787"/>
                  </a:lnTo>
                  <a:cubicBezTo>
                    <a:pt x="862955" y="81970"/>
                    <a:pt x="856130" y="98449"/>
                    <a:pt x="843980" y="110599"/>
                  </a:cubicBezTo>
                  <a:cubicBezTo>
                    <a:pt x="831830" y="122749"/>
                    <a:pt x="815351" y="129575"/>
                    <a:pt x="798168"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FA807F"/>
            </a:solidFill>
          </p:spPr>
          <p:txBody>
            <a:bodyPr/>
            <a:lstStyle/>
            <a:p>
              <a:endParaRPr lang="tr-TR"/>
            </a:p>
          </p:txBody>
        </p:sp>
        <p:sp>
          <p:nvSpPr>
            <p:cNvPr id="4" name="TextBox 4"/>
            <p:cNvSpPr txBox="1"/>
            <p:nvPr/>
          </p:nvSpPr>
          <p:spPr>
            <a:xfrm>
              <a:off x="0" y="-38100"/>
              <a:ext cx="862955"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Yakınlık Merkezliği Dağılımı</a:t>
              </a:r>
            </a:p>
          </p:txBody>
        </p:sp>
      </p:grpSp>
      <p:grpSp>
        <p:nvGrpSpPr>
          <p:cNvPr id="5" name="Group 5"/>
          <p:cNvGrpSpPr/>
          <p:nvPr/>
        </p:nvGrpSpPr>
        <p:grpSpPr>
          <a:xfrm>
            <a:off x="12876380" y="4301995"/>
            <a:ext cx="3595160" cy="491980"/>
            <a:chOff x="0" y="0"/>
            <a:chExt cx="946873" cy="129575"/>
          </a:xfrm>
        </p:grpSpPr>
        <p:sp>
          <p:nvSpPr>
            <p:cNvPr id="6" name="Freeform 6"/>
            <p:cNvSpPr/>
            <p:nvPr/>
          </p:nvSpPr>
          <p:spPr>
            <a:xfrm>
              <a:off x="0" y="0"/>
              <a:ext cx="946873" cy="129575"/>
            </a:xfrm>
            <a:custGeom>
              <a:avLst/>
              <a:gdLst/>
              <a:ahLst/>
              <a:cxnLst/>
              <a:rect l="l" t="t" r="r" b="b"/>
              <a:pathLst>
                <a:path w="946873" h="129575">
                  <a:moveTo>
                    <a:pt x="64787" y="0"/>
                  </a:moveTo>
                  <a:lnTo>
                    <a:pt x="882086" y="0"/>
                  </a:lnTo>
                  <a:cubicBezTo>
                    <a:pt x="899269" y="0"/>
                    <a:pt x="915747" y="6826"/>
                    <a:pt x="927898" y="18976"/>
                  </a:cubicBezTo>
                  <a:cubicBezTo>
                    <a:pt x="940047" y="31126"/>
                    <a:pt x="946873" y="47605"/>
                    <a:pt x="946873" y="64787"/>
                  </a:cubicBezTo>
                  <a:lnTo>
                    <a:pt x="946873" y="64787"/>
                  </a:lnTo>
                  <a:cubicBezTo>
                    <a:pt x="946873" y="81970"/>
                    <a:pt x="940047" y="98449"/>
                    <a:pt x="927898" y="110599"/>
                  </a:cubicBezTo>
                  <a:cubicBezTo>
                    <a:pt x="915747" y="122749"/>
                    <a:pt x="899269" y="129575"/>
                    <a:pt x="882086"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7FBC80"/>
            </a:solidFill>
          </p:spPr>
          <p:txBody>
            <a:bodyPr/>
            <a:lstStyle/>
            <a:p>
              <a:endParaRPr lang="tr-TR"/>
            </a:p>
          </p:txBody>
        </p:sp>
        <p:sp>
          <p:nvSpPr>
            <p:cNvPr id="7" name="TextBox 7"/>
            <p:cNvSpPr txBox="1"/>
            <p:nvPr/>
          </p:nvSpPr>
          <p:spPr>
            <a:xfrm>
              <a:off x="0" y="-38100"/>
              <a:ext cx="946873"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Arasındaklık Merkezliği Dağılımı</a:t>
              </a:r>
            </a:p>
          </p:txBody>
        </p:sp>
      </p:grpSp>
      <p:grpSp>
        <p:nvGrpSpPr>
          <p:cNvPr id="8" name="Group 8"/>
          <p:cNvGrpSpPr/>
          <p:nvPr/>
        </p:nvGrpSpPr>
        <p:grpSpPr>
          <a:xfrm>
            <a:off x="7596769" y="5143500"/>
            <a:ext cx="3094461" cy="491980"/>
            <a:chOff x="0" y="0"/>
            <a:chExt cx="815002" cy="129575"/>
          </a:xfrm>
        </p:grpSpPr>
        <p:sp>
          <p:nvSpPr>
            <p:cNvPr id="9" name="Freeform 9"/>
            <p:cNvSpPr/>
            <p:nvPr/>
          </p:nvSpPr>
          <p:spPr>
            <a:xfrm>
              <a:off x="0" y="0"/>
              <a:ext cx="815002" cy="129575"/>
            </a:xfrm>
            <a:custGeom>
              <a:avLst/>
              <a:gdLst/>
              <a:ahLst/>
              <a:cxnLst/>
              <a:rect l="l" t="t" r="r" b="b"/>
              <a:pathLst>
                <a:path w="815002" h="129575">
                  <a:moveTo>
                    <a:pt x="64787" y="0"/>
                  </a:moveTo>
                  <a:lnTo>
                    <a:pt x="750215" y="0"/>
                  </a:lnTo>
                  <a:cubicBezTo>
                    <a:pt x="767397" y="0"/>
                    <a:pt x="783876" y="6826"/>
                    <a:pt x="796026" y="18976"/>
                  </a:cubicBezTo>
                  <a:cubicBezTo>
                    <a:pt x="808176" y="31126"/>
                    <a:pt x="815002" y="47605"/>
                    <a:pt x="815002" y="64787"/>
                  </a:cubicBezTo>
                  <a:lnTo>
                    <a:pt x="815002" y="64787"/>
                  </a:lnTo>
                  <a:cubicBezTo>
                    <a:pt x="815002" y="81970"/>
                    <a:pt x="808176" y="98449"/>
                    <a:pt x="796026" y="110599"/>
                  </a:cubicBezTo>
                  <a:cubicBezTo>
                    <a:pt x="783876" y="122749"/>
                    <a:pt x="767397" y="129575"/>
                    <a:pt x="750215" y="129575"/>
                  </a:cubicBezTo>
                  <a:lnTo>
                    <a:pt x="64787" y="129575"/>
                  </a:lnTo>
                  <a:cubicBezTo>
                    <a:pt x="47605" y="129575"/>
                    <a:pt x="31126" y="122749"/>
                    <a:pt x="18976" y="110599"/>
                  </a:cubicBezTo>
                  <a:cubicBezTo>
                    <a:pt x="6826" y="98449"/>
                    <a:pt x="0" y="81970"/>
                    <a:pt x="0" y="64787"/>
                  </a:cubicBezTo>
                  <a:lnTo>
                    <a:pt x="0" y="64787"/>
                  </a:lnTo>
                  <a:cubicBezTo>
                    <a:pt x="0" y="47605"/>
                    <a:pt x="6826" y="31126"/>
                    <a:pt x="18976" y="18976"/>
                  </a:cubicBezTo>
                  <a:cubicBezTo>
                    <a:pt x="31126" y="6826"/>
                    <a:pt x="47605" y="0"/>
                    <a:pt x="64787" y="0"/>
                  </a:cubicBezTo>
                  <a:close/>
                </a:path>
              </a:pathLst>
            </a:custGeom>
            <a:solidFill>
              <a:srgbClr val="817FF8"/>
            </a:solidFill>
          </p:spPr>
          <p:txBody>
            <a:bodyPr/>
            <a:lstStyle/>
            <a:p>
              <a:endParaRPr lang="tr-TR"/>
            </a:p>
          </p:txBody>
        </p:sp>
        <p:sp>
          <p:nvSpPr>
            <p:cNvPr id="10" name="TextBox 10"/>
            <p:cNvSpPr txBox="1"/>
            <p:nvPr/>
          </p:nvSpPr>
          <p:spPr>
            <a:xfrm>
              <a:off x="0" y="-38100"/>
              <a:ext cx="815002" cy="167675"/>
            </a:xfrm>
            <a:prstGeom prst="rect">
              <a:avLst/>
            </a:prstGeom>
          </p:spPr>
          <p:txBody>
            <a:bodyPr lIns="50800" tIns="50800" rIns="50800" bIns="50800" rtlCol="0" anchor="ctr"/>
            <a:lstStyle/>
            <a:p>
              <a:pPr algn="ctr">
                <a:lnSpc>
                  <a:spcPts val="2659"/>
                </a:lnSpc>
                <a:spcBef>
                  <a:spcPct val="0"/>
                </a:spcBef>
              </a:pPr>
              <a:r>
                <a:rPr lang="en-US" sz="1899" b="1">
                  <a:solidFill>
                    <a:srgbClr val="000000"/>
                  </a:solidFill>
                  <a:latin typeface="Antonio Ultra-Bold"/>
                  <a:ea typeface="Antonio Ultra-Bold"/>
                  <a:cs typeface="Antonio Ultra-Bold"/>
                  <a:sym typeface="Antonio Ultra-Bold"/>
                </a:rPr>
                <a:t>Derece Merkezliği Dağılımı</a:t>
              </a:r>
            </a:p>
          </p:txBody>
        </p:sp>
      </p:grpSp>
      <p:sp>
        <p:nvSpPr>
          <p:cNvPr id="11" name="Freeform 11"/>
          <p:cNvSpPr/>
          <p:nvPr/>
        </p:nvSpPr>
        <p:spPr>
          <a:xfrm>
            <a:off x="11059920" y="5143500"/>
            <a:ext cx="7228080" cy="4787706"/>
          </a:xfrm>
          <a:custGeom>
            <a:avLst/>
            <a:gdLst/>
            <a:ahLst/>
            <a:cxnLst/>
            <a:rect l="l" t="t" r="r" b="b"/>
            <a:pathLst>
              <a:path w="7228080" h="4787706">
                <a:moveTo>
                  <a:pt x="0" y="0"/>
                </a:moveTo>
                <a:lnTo>
                  <a:pt x="7228080" y="0"/>
                </a:lnTo>
                <a:lnTo>
                  <a:pt x="7228080" y="4787706"/>
                </a:lnTo>
                <a:lnTo>
                  <a:pt x="0" y="4787706"/>
                </a:lnTo>
                <a:lnTo>
                  <a:pt x="0" y="0"/>
                </a:lnTo>
                <a:close/>
              </a:path>
            </a:pathLst>
          </a:custGeom>
          <a:blipFill>
            <a:blip r:embed="rId2"/>
            <a:stretch>
              <a:fillRect l="-3052" t="-351" b="-351"/>
            </a:stretch>
          </a:blipFill>
        </p:spPr>
        <p:txBody>
          <a:bodyPr/>
          <a:lstStyle/>
          <a:p>
            <a:endParaRPr lang="tr-TR"/>
          </a:p>
        </p:txBody>
      </p:sp>
      <p:sp>
        <p:nvSpPr>
          <p:cNvPr id="12" name="Freeform 12"/>
          <p:cNvSpPr/>
          <p:nvPr/>
        </p:nvSpPr>
        <p:spPr>
          <a:xfrm>
            <a:off x="5266179" y="103521"/>
            <a:ext cx="7355697" cy="4690454"/>
          </a:xfrm>
          <a:custGeom>
            <a:avLst/>
            <a:gdLst/>
            <a:ahLst/>
            <a:cxnLst/>
            <a:rect l="l" t="t" r="r" b="b"/>
            <a:pathLst>
              <a:path w="7355697" h="4690454">
                <a:moveTo>
                  <a:pt x="0" y="0"/>
                </a:moveTo>
                <a:lnTo>
                  <a:pt x="7355696" y="0"/>
                </a:lnTo>
                <a:lnTo>
                  <a:pt x="7355696" y="4690454"/>
                </a:lnTo>
                <a:lnTo>
                  <a:pt x="0" y="4690454"/>
                </a:lnTo>
                <a:lnTo>
                  <a:pt x="0" y="0"/>
                </a:lnTo>
                <a:close/>
              </a:path>
            </a:pathLst>
          </a:custGeom>
          <a:blipFill>
            <a:blip r:embed="rId3"/>
            <a:stretch>
              <a:fillRect l="-2514" t="-2029" b="-2029"/>
            </a:stretch>
          </a:blipFill>
        </p:spPr>
        <p:txBody>
          <a:bodyPr/>
          <a:lstStyle/>
          <a:p>
            <a:endParaRPr lang="tr-TR"/>
          </a:p>
        </p:txBody>
      </p:sp>
      <p:sp>
        <p:nvSpPr>
          <p:cNvPr id="13" name="Freeform 13"/>
          <p:cNvSpPr/>
          <p:nvPr/>
        </p:nvSpPr>
        <p:spPr>
          <a:xfrm>
            <a:off x="301754" y="5143500"/>
            <a:ext cx="7163319" cy="4787706"/>
          </a:xfrm>
          <a:custGeom>
            <a:avLst/>
            <a:gdLst/>
            <a:ahLst/>
            <a:cxnLst/>
            <a:rect l="l" t="t" r="r" b="b"/>
            <a:pathLst>
              <a:path w="7163319" h="4787706">
                <a:moveTo>
                  <a:pt x="0" y="0"/>
                </a:moveTo>
                <a:lnTo>
                  <a:pt x="7163319" y="0"/>
                </a:lnTo>
                <a:lnTo>
                  <a:pt x="7163319" y="4787706"/>
                </a:lnTo>
                <a:lnTo>
                  <a:pt x="0" y="4787706"/>
                </a:lnTo>
                <a:lnTo>
                  <a:pt x="0" y="0"/>
                </a:lnTo>
                <a:close/>
              </a:path>
            </a:pathLst>
          </a:custGeom>
          <a:blipFill>
            <a:blip r:embed="rId4"/>
            <a:stretch>
              <a:fillRect l="-2684" r="-498"/>
            </a:stretch>
          </a:blipFill>
        </p:spPr>
        <p:txBody>
          <a:bodyPr/>
          <a:lstStyle/>
          <a:p>
            <a:endParaRPr lang="tr-TR"/>
          </a:p>
        </p:txBody>
      </p:sp>
    </p:spTree>
  </p:cSld>
  <p:clrMapOvr>
    <a:masterClrMapping/>
  </p:clrMapOvr>
  <p:transition>
    <p:cover dir="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1617</Words>
  <Application>Microsoft Office PowerPoint</Application>
  <PresentationFormat>Özel</PresentationFormat>
  <Paragraphs>56</Paragraphs>
  <Slides>16</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16</vt:i4>
      </vt:variant>
    </vt:vector>
  </HeadingPairs>
  <TitlesOfParts>
    <vt:vector size="24" baseType="lpstr">
      <vt:lpstr>Antonio Ultra-Bold</vt:lpstr>
      <vt:lpstr>Klein Bold</vt:lpstr>
      <vt:lpstr>Times New Roman</vt:lpstr>
      <vt:lpstr>Arial</vt:lpstr>
      <vt:lpstr>Klein</vt:lpstr>
      <vt:lpstr>Calibri</vt:lpstr>
      <vt:lpstr>Peace Sans</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Siyah ve Yeşil Cesur Çarpıcı Proje Sunumu</dc:title>
  <cp:lastModifiedBy>Eren Torun</cp:lastModifiedBy>
  <cp:revision>36</cp:revision>
  <dcterms:created xsi:type="dcterms:W3CDTF">2006-08-16T00:00:00Z</dcterms:created>
  <dcterms:modified xsi:type="dcterms:W3CDTF">2025-03-13T20:58:44Z</dcterms:modified>
  <dc:identifier>DAGZkxmusmQ</dc:identifier>
</cp:coreProperties>
</file>