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0" r:id="rId4"/>
    <p:sldId id="259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73" r:id="rId14"/>
    <p:sldId id="282" r:id="rId15"/>
    <p:sldId id="283" r:id="rId16"/>
    <p:sldId id="284" r:id="rId17"/>
    <p:sldId id="285" r:id="rId18"/>
    <p:sldId id="293" r:id="rId19"/>
    <p:sldId id="286" r:id="rId20"/>
    <p:sldId id="287" r:id="rId21"/>
    <p:sldId id="264" r:id="rId22"/>
    <p:sldId id="291" r:id="rId23"/>
    <p:sldId id="288" r:id="rId24"/>
    <p:sldId id="289" r:id="rId25"/>
    <p:sldId id="290" r:id="rId26"/>
    <p:sldId id="29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3"/>
    <p:restoredTop sz="94697"/>
  </p:normalViewPr>
  <p:slideViewPr>
    <p:cSldViewPr snapToGrid="0" snapToObjects="1">
      <p:cViewPr varScale="1">
        <p:scale>
          <a:sx n="132" d="100"/>
          <a:sy n="132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94A3A-F337-1648-B2D3-221109EDA4B7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24B9779E-1F3A-9544-B9FD-BBFB83A88746}">
      <dgm:prSet phldrT="[文本]" custT="1"/>
      <dgm:spPr/>
      <dgm:t>
        <a:bodyPr/>
        <a:lstStyle/>
        <a:p>
          <a:r>
            <a:rPr lang="en-US" altLang="zh-CN" sz="1800" dirty="0"/>
            <a:t>DEP/NX/</a:t>
          </a:r>
        </a:p>
        <a:p>
          <a:r>
            <a:rPr lang="en-US" altLang="zh-CN" sz="1800" dirty="0"/>
            <a:t>W^X</a:t>
          </a:r>
          <a:endParaRPr lang="zh-CN" altLang="en-US" sz="1800" dirty="0"/>
        </a:p>
      </dgm:t>
    </dgm:pt>
    <dgm:pt modelId="{7A8E06CB-9151-B840-AAC5-9BBBA73FA058}" type="parTrans" cxnId="{2BB13967-9CDB-8A42-A6E9-517BCC075A98}">
      <dgm:prSet/>
      <dgm:spPr/>
      <dgm:t>
        <a:bodyPr/>
        <a:lstStyle/>
        <a:p>
          <a:endParaRPr lang="zh-CN" altLang="en-US"/>
        </a:p>
      </dgm:t>
    </dgm:pt>
    <dgm:pt modelId="{BD46EA09-12E7-0D46-A877-E42A5E24B50C}" type="sibTrans" cxnId="{2BB13967-9CDB-8A42-A6E9-517BCC075A98}">
      <dgm:prSet/>
      <dgm:spPr/>
      <dgm:t>
        <a:bodyPr/>
        <a:lstStyle/>
        <a:p>
          <a:endParaRPr lang="zh-CN" altLang="en-US"/>
        </a:p>
      </dgm:t>
    </dgm:pt>
    <dgm:pt modelId="{1A6165CC-38A5-6F4D-8D45-DDD7F1CC424A}">
      <dgm:prSet phldrT="[文本]" custT="1"/>
      <dgm:spPr/>
      <dgm:t>
        <a:bodyPr/>
        <a:lstStyle/>
        <a:p>
          <a:r>
            <a:rPr lang="en-US" altLang="zh-CN" sz="1800" dirty="0"/>
            <a:t>ALSR</a:t>
          </a:r>
          <a:endParaRPr lang="zh-CN" altLang="en-US" sz="1800" dirty="0"/>
        </a:p>
      </dgm:t>
    </dgm:pt>
    <dgm:pt modelId="{69B76AAF-D1B4-C943-B6A2-816F5348B90F}" type="parTrans" cxnId="{547C564F-55B7-DA4C-8066-328B7985B985}">
      <dgm:prSet/>
      <dgm:spPr/>
      <dgm:t>
        <a:bodyPr/>
        <a:lstStyle/>
        <a:p>
          <a:endParaRPr lang="zh-CN" altLang="en-US"/>
        </a:p>
      </dgm:t>
    </dgm:pt>
    <dgm:pt modelId="{2FBEB63D-3A9D-8343-B68D-99B8C5378315}" type="sibTrans" cxnId="{547C564F-55B7-DA4C-8066-328B7985B985}">
      <dgm:prSet/>
      <dgm:spPr/>
      <dgm:t>
        <a:bodyPr/>
        <a:lstStyle/>
        <a:p>
          <a:endParaRPr lang="zh-CN" altLang="en-US"/>
        </a:p>
      </dgm:t>
    </dgm:pt>
    <dgm:pt modelId="{E1056F4E-A8FF-8646-BF0E-4BC875400C01}">
      <dgm:prSet phldrT="[文本]" custT="1"/>
      <dgm:spPr/>
      <dgm:t>
        <a:bodyPr/>
        <a:lstStyle/>
        <a:p>
          <a:r>
            <a:rPr lang="en-US" altLang="zh-CN" sz="1800" dirty="0"/>
            <a:t>PIE</a:t>
          </a:r>
          <a:endParaRPr lang="zh-CN" altLang="en-US" sz="2000" dirty="0"/>
        </a:p>
      </dgm:t>
    </dgm:pt>
    <dgm:pt modelId="{6322A15F-8344-9140-8DD7-9E56F5E16BAD}" type="parTrans" cxnId="{EAA56739-9CAF-F64D-A061-401A5981E890}">
      <dgm:prSet/>
      <dgm:spPr/>
      <dgm:t>
        <a:bodyPr/>
        <a:lstStyle/>
        <a:p>
          <a:endParaRPr lang="zh-CN" altLang="en-US"/>
        </a:p>
      </dgm:t>
    </dgm:pt>
    <dgm:pt modelId="{8C8E8A6B-56CB-BA44-9CE2-9DD0BCD3B9C1}" type="sibTrans" cxnId="{EAA56739-9CAF-F64D-A061-401A5981E890}">
      <dgm:prSet/>
      <dgm:spPr/>
      <dgm:t>
        <a:bodyPr/>
        <a:lstStyle/>
        <a:p>
          <a:endParaRPr lang="zh-CN" altLang="en-US"/>
        </a:p>
      </dgm:t>
    </dgm:pt>
    <dgm:pt modelId="{5958365B-94D0-3B44-B363-79A77D7D767F}">
      <dgm:prSet custT="1"/>
      <dgm:spPr/>
      <dgm:t>
        <a:bodyPr/>
        <a:lstStyle/>
        <a:p>
          <a:r>
            <a:rPr lang="en-US" altLang="zh-CN" sz="1800" dirty="0"/>
            <a:t>Canary</a:t>
          </a:r>
          <a:endParaRPr lang="zh-CN" altLang="en-US" sz="1800" dirty="0"/>
        </a:p>
      </dgm:t>
    </dgm:pt>
    <dgm:pt modelId="{08D442C0-F02E-4141-A522-8F74EF485319}" type="parTrans" cxnId="{686C7229-62F3-DD4E-9B58-06C89C3F5A60}">
      <dgm:prSet/>
      <dgm:spPr/>
      <dgm:t>
        <a:bodyPr/>
        <a:lstStyle/>
        <a:p>
          <a:endParaRPr lang="zh-CN" altLang="en-US"/>
        </a:p>
      </dgm:t>
    </dgm:pt>
    <dgm:pt modelId="{FF9EF381-0877-3C43-9FD1-63BFE9D25551}" type="sibTrans" cxnId="{686C7229-62F3-DD4E-9B58-06C89C3F5A60}">
      <dgm:prSet/>
      <dgm:spPr/>
      <dgm:t>
        <a:bodyPr/>
        <a:lstStyle/>
        <a:p>
          <a:endParaRPr lang="zh-CN" altLang="en-US"/>
        </a:p>
      </dgm:t>
    </dgm:pt>
    <dgm:pt modelId="{B4A80E87-5975-AE4D-B99A-EFE9985E4D04}" type="pres">
      <dgm:prSet presAssocID="{E8294A3A-F337-1648-B2D3-221109EDA4B7}" presName="arrowDiagram" presStyleCnt="0">
        <dgm:presLayoutVars>
          <dgm:chMax val="5"/>
          <dgm:dir/>
          <dgm:resizeHandles val="exact"/>
        </dgm:presLayoutVars>
      </dgm:prSet>
      <dgm:spPr/>
    </dgm:pt>
    <dgm:pt modelId="{CC9EAEB3-26A6-8440-918D-6FD3E7388BF7}" type="pres">
      <dgm:prSet presAssocID="{E8294A3A-F337-1648-B2D3-221109EDA4B7}" presName="arrow" presStyleLbl="bgShp" presStyleIdx="0" presStyleCnt="1"/>
      <dgm:spPr/>
    </dgm:pt>
    <dgm:pt modelId="{805C0710-8379-924B-8E1B-4DA2444EC2ED}" type="pres">
      <dgm:prSet presAssocID="{E8294A3A-F337-1648-B2D3-221109EDA4B7}" presName="arrowDiagram4" presStyleCnt="0"/>
      <dgm:spPr/>
    </dgm:pt>
    <dgm:pt modelId="{87A5905A-67E9-2642-AAC1-948873BF6839}" type="pres">
      <dgm:prSet presAssocID="{24B9779E-1F3A-9544-B9FD-BBFB83A88746}" presName="bullet4a" presStyleLbl="node1" presStyleIdx="0" presStyleCnt="4"/>
      <dgm:spPr/>
    </dgm:pt>
    <dgm:pt modelId="{2924814A-9439-6341-B1BE-A73ED995C324}" type="pres">
      <dgm:prSet presAssocID="{24B9779E-1F3A-9544-B9FD-BBFB83A88746}" presName="textBox4a" presStyleLbl="revTx" presStyleIdx="0" presStyleCnt="4">
        <dgm:presLayoutVars>
          <dgm:bulletEnabled val="1"/>
        </dgm:presLayoutVars>
      </dgm:prSet>
      <dgm:spPr/>
    </dgm:pt>
    <dgm:pt modelId="{C4AD44B8-0CB6-3C45-951E-0A27C10FC79C}" type="pres">
      <dgm:prSet presAssocID="{5958365B-94D0-3B44-B363-79A77D7D767F}" presName="bullet4b" presStyleLbl="node1" presStyleIdx="1" presStyleCnt="4"/>
      <dgm:spPr/>
    </dgm:pt>
    <dgm:pt modelId="{8CCD4956-4DE0-3E4A-92B6-7BAD9564E54E}" type="pres">
      <dgm:prSet presAssocID="{5958365B-94D0-3B44-B363-79A77D7D767F}" presName="textBox4b" presStyleLbl="revTx" presStyleIdx="1" presStyleCnt="4">
        <dgm:presLayoutVars>
          <dgm:bulletEnabled val="1"/>
        </dgm:presLayoutVars>
      </dgm:prSet>
      <dgm:spPr/>
    </dgm:pt>
    <dgm:pt modelId="{213B5423-0D00-8C4A-B24D-D84BDC363916}" type="pres">
      <dgm:prSet presAssocID="{1A6165CC-38A5-6F4D-8D45-DDD7F1CC424A}" presName="bullet4c" presStyleLbl="node1" presStyleIdx="2" presStyleCnt="4"/>
      <dgm:spPr/>
    </dgm:pt>
    <dgm:pt modelId="{2CBEE835-086D-704E-AA1F-F229A4184A9C}" type="pres">
      <dgm:prSet presAssocID="{1A6165CC-38A5-6F4D-8D45-DDD7F1CC424A}" presName="textBox4c" presStyleLbl="revTx" presStyleIdx="2" presStyleCnt="4">
        <dgm:presLayoutVars>
          <dgm:bulletEnabled val="1"/>
        </dgm:presLayoutVars>
      </dgm:prSet>
      <dgm:spPr/>
    </dgm:pt>
    <dgm:pt modelId="{CEA1BF69-0DF9-9B44-87B9-1C55AD1A961A}" type="pres">
      <dgm:prSet presAssocID="{E1056F4E-A8FF-8646-BF0E-4BC875400C01}" presName="bullet4d" presStyleLbl="node1" presStyleIdx="3" presStyleCnt="4"/>
      <dgm:spPr/>
    </dgm:pt>
    <dgm:pt modelId="{436D4923-62F3-DF48-BF1D-D4DFE2E51AD2}" type="pres">
      <dgm:prSet presAssocID="{E1056F4E-A8FF-8646-BF0E-4BC875400C01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86C7229-62F3-DD4E-9B58-06C89C3F5A60}" srcId="{E8294A3A-F337-1648-B2D3-221109EDA4B7}" destId="{5958365B-94D0-3B44-B363-79A77D7D767F}" srcOrd="1" destOrd="0" parTransId="{08D442C0-F02E-4141-A522-8F74EF485319}" sibTransId="{FF9EF381-0877-3C43-9FD1-63BFE9D25551}"/>
    <dgm:cxn modelId="{1E11DA32-3DEE-3646-BD3B-B2CCB54103C7}" type="presOf" srcId="{1A6165CC-38A5-6F4D-8D45-DDD7F1CC424A}" destId="{2CBEE835-086D-704E-AA1F-F229A4184A9C}" srcOrd="0" destOrd="0" presId="urn:microsoft.com/office/officeart/2005/8/layout/arrow2"/>
    <dgm:cxn modelId="{EAA56739-9CAF-F64D-A061-401A5981E890}" srcId="{E8294A3A-F337-1648-B2D3-221109EDA4B7}" destId="{E1056F4E-A8FF-8646-BF0E-4BC875400C01}" srcOrd="3" destOrd="0" parTransId="{6322A15F-8344-9140-8DD7-9E56F5E16BAD}" sibTransId="{8C8E8A6B-56CB-BA44-9CE2-9DD0BCD3B9C1}"/>
    <dgm:cxn modelId="{547C564F-55B7-DA4C-8066-328B7985B985}" srcId="{E8294A3A-F337-1648-B2D3-221109EDA4B7}" destId="{1A6165CC-38A5-6F4D-8D45-DDD7F1CC424A}" srcOrd="2" destOrd="0" parTransId="{69B76AAF-D1B4-C943-B6A2-816F5348B90F}" sibTransId="{2FBEB63D-3A9D-8343-B68D-99B8C5378315}"/>
    <dgm:cxn modelId="{2BB13967-9CDB-8A42-A6E9-517BCC075A98}" srcId="{E8294A3A-F337-1648-B2D3-221109EDA4B7}" destId="{24B9779E-1F3A-9544-B9FD-BBFB83A88746}" srcOrd="0" destOrd="0" parTransId="{7A8E06CB-9151-B840-AAC5-9BBBA73FA058}" sibTransId="{BD46EA09-12E7-0D46-A877-E42A5E24B50C}"/>
    <dgm:cxn modelId="{3981E284-49E3-AB4F-98E8-0A7265E00A2A}" type="presOf" srcId="{24B9779E-1F3A-9544-B9FD-BBFB83A88746}" destId="{2924814A-9439-6341-B1BE-A73ED995C324}" srcOrd="0" destOrd="0" presId="urn:microsoft.com/office/officeart/2005/8/layout/arrow2"/>
    <dgm:cxn modelId="{FC24FD8A-B674-7548-9006-707D9FB41668}" type="presOf" srcId="{5958365B-94D0-3B44-B363-79A77D7D767F}" destId="{8CCD4956-4DE0-3E4A-92B6-7BAD9564E54E}" srcOrd="0" destOrd="0" presId="urn:microsoft.com/office/officeart/2005/8/layout/arrow2"/>
    <dgm:cxn modelId="{6F5398CA-B811-4B47-BE2C-2185B6B883BA}" type="presOf" srcId="{E8294A3A-F337-1648-B2D3-221109EDA4B7}" destId="{B4A80E87-5975-AE4D-B99A-EFE9985E4D04}" srcOrd="0" destOrd="0" presId="urn:microsoft.com/office/officeart/2005/8/layout/arrow2"/>
    <dgm:cxn modelId="{2AAE0FDC-3D46-2B4A-9C3F-24D24C4DB3A6}" type="presOf" srcId="{E1056F4E-A8FF-8646-BF0E-4BC875400C01}" destId="{436D4923-62F3-DF48-BF1D-D4DFE2E51AD2}" srcOrd="0" destOrd="0" presId="urn:microsoft.com/office/officeart/2005/8/layout/arrow2"/>
    <dgm:cxn modelId="{3118E79E-2CC9-4446-8B81-49BBCE12BFF7}" type="presParOf" srcId="{B4A80E87-5975-AE4D-B99A-EFE9985E4D04}" destId="{CC9EAEB3-26A6-8440-918D-6FD3E7388BF7}" srcOrd="0" destOrd="0" presId="urn:microsoft.com/office/officeart/2005/8/layout/arrow2"/>
    <dgm:cxn modelId="{38DF8BEE-EFD6-AA43-A930-58B1757A7441}" type="presParOf" srcId="{B4A80E87-5975-AE4D-B99A-EFE9985E4D04}" destId="{805C0710-8379-924B-8E1B-4DA2444EC2ED}" srcOrd="1" destOrd="0" presId="urn:microsoft.com/office/officeart/2005/8/layout/arrow2"/>
    <dgm:cxn modelId="{E9DCE982-5B2D-9F4B-8385-7A4910859F71}" type="presParOf" srcId="{805C0710-8379-924B-8E1B-4DA2444EC2ED}" destId="{87A5905A-67E9-2642-AAC1-948873BF6839}" srcOrd="0" destOrd="0" presId="urn:microsoft.com/office/officeart/2005/8/layout/arrow2"/>
    <dgm:cxn modelId="{266942A6-5DC8-284F-8EB9-1A6A61453514}" type="presParOf" srcId="{805C0710-8379-924B-8E1B-4DA2444EC2ED}" destId="{2924814A-9439-6341-B1BE-A73ED995C324}" srcOrd="1" destOrd="0" presId="urn:microsoft.com/office/officeart/2005/8/layout/arrow2"/>
    <dgm:cxn modelId="{48AE74E3-C46A-4240-A959-783C25A440ED}" type="presParOf" srcId="{805C0710-8379-924B-8E1B-4DA2444EC2ED}" destId="{C4AD44B8-0CB6-3C45-951E-0A27C10FC79C}" srcOrd="2" destOrd="0" presId="urn:microsoft.com/office/officeart/2005/8/layout/arrow2"/>
    <dgm:cxn modelId="{C2CE2A1B-9225-104F-86C8-34A2C7F44731}" type="presParOf" srcId="{805C0710-8379-924B-8E1B-4DA2444EC2ED}" destId="{8CCD4956-4DE0-3E4A-92B6-7BAD9564E54E}" srcOrd="3" destOrd="0" presId="urn:microsoft.com/office/officeart/2005/8/layout/arrow2"/>
    <dgm:cxn modelId="{C43C9F8B-7538-6643-B135-9F2C2BD82D1A}" type="presParOf" srcId="{805C0710-8379-924B-8E1B-4DA2444EC2ED}" destId="{213B5423-0D00-8C4A-B24D-D84BDC363916}" srcOrd="4" destOrd="0" presId="urn:microsoft.com/office/officeart/2005/8/layout/arrow2"/>
    <dgm:cxn modelId="{950996EC-F789-2D4F-BA1E-E2972A2D097D}" type="presParOf" srcId="{805C0710-8379-924B-8E1B-4DA2444EC2ED}" destId="{2CBEE835-086D-704E-AA1F-F229A4184A9C}" srcOrd="5" destOrd="0" presId="urn:microsoft.com/office/officeart/2005/8/layout/arrow2"/>
    <dgm:cxn modelId="{62E609BC-AC33-0A4F-9A5C-824A0934B50D}" type="presParOf" srcId="{805C0710-8379-924B-8E1B-4DA2444EC2ED}" destId="{CEA1BF69-0DF9-9B44-87B9-1C55AD1A961A}" srcOrd="6" destOrd="0" presId="urn:microsoft.com/office/officeart/2005/8/layout/arrow2"/>
    <dgm:cxn modelId="{64045C39-C783-B24A-8E40-C765AE3E3910}" type="presParOf" srcId="{805C0710-8379-924B-8E1B-4DA2444EC2ED}" destId="{436D4923-62F3-DF48-BF1D-D4DFE2E51AD2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EAEB3-26A6-8440-918D-6FD3E7388BF7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5905A-67E9-2642-AAC1-948873BF6839}">
      <dsp:nvSpPr>
        <dsp:cNvPr id="0" name=""/>
        <dsp:cNvSpPr/>
      </dsp:nvSpPr>
      <dsp:spPr>
        <a:xfrm>
          <a:off x="600456" y="2960116"/>
          <a:ext cx="140208" cy="140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4814A-9439-6341-B1BE-A73ED995C324}">
      <dsp:nvSpPr>
        <dsp:cNvPr id="0" name=""/>
        <dsp:cNvSpPr/>
      </dsp:nvSpPr>
      <dsp:spPr>
        <a:xfrm>
          <a:off x="670560" y="3030220"/>
          <a:ext cx="1042416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DEP/NX/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W^X</a:t>
          </a:r>
          <a:endParaRPr lang="zh-CN" altLang="en-US" sz="1800" kern="1200" dirty="0"/>
        </a:p>
      </dsp:txBody>
      <dsp:txXfrm>
        <a:off x="670560" y="3030220"/>
        <a:ext cx="1042416" cy="906780"/>
      </dsp:txXfrm>
    </dsp:sp>
    <dsp:sp modelId="{C4AD44B8-0CB6-3C45-951E-0A27C10FC79C}">
      <dsp:nvSpPr>
        <dsp:cNvPr id="0" name=""/>
        <dsp:cNvSpPr/>
      </dsp:nvSpPr>
      <dsp:spPr>
        <a:xfrm>
          <a:off x="1591056" y="2073909"/>
          <a:ext cx="243840" cy="24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D4956-4DE0-3E4A-92B6-7BAD9564E54E}">
      <dsp:nvSpPr>
        <dsp:cNvPr id="0" name=""/>
        <dsp:cNvSpPr/>
      </dsp:nvSpPr>
      <dsp:spPr>
        <a:xfrm>
          <a:off x="1712976" y="2195829"/>
          <a:ext cx="1280160" cy="174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06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Canary</a:t>
          </a:r>
          <a:endParaRPr lang="zh-CN" altLang="en-US" sz="1800" kern="1200" dirty="0"/>
        </a:p>
      </dsp:txBody>
      <dsp:txXfrm>
        <a:off x="1712976" y="2195829"/>
        <a:ext cx="1280160" cy="1741170"/>
      </dsp:txXfrm>
    </dsp:sp>
    <dsp:sp modelId="{213B5423-0D00-8C4A-B24D-D84BDC363916}">
      <dsp:nvSpPr>
        <dsp:cNvPr id="0" name=""/>
        <dsp:cNvSpPr/>
      </dsp:nvSpPr>
      <dsp:spPr>
        <a:xfrm>
          <a:off x="2855976" y="1420875"/>
          <a:ext cx="323088" cy="323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EE835-086D-704E-AA1F-F229A4184A9C}">
      <dsp:nvSpPr>
        <dsp:cNvPr id="0" name=""/>
        <dsp:cNvSpPr/>
      </dsp:nvSpPr>
      <dsp:spPr>
        <a:xfrm>
          <a:off x="3017520" y="1582419"/>
          <a:ext cx="1280160" cy="235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198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ALSR</a:t>
          </a:r>
          <a:endParaRPr lang="zh-CN" altLang="en-US" sz="1800" kern="1200" dirty="0"/>
        </a:p>
      </dsp:txBody>
      <dsp:txXfrm>
        <a:off x="3017520" y="1582419"/>
        <a:ext cx="1280160" cy="2354580"/>
      </dsp:txXfrm>
    </dsp:sp>
    <dsp:sp modelId="{CEA1BF69-0DF9-9B44-87B9-1C55AD1A961A}">
      <dsp:nvSpPr>
        <dsp:cNvPr id="0" name=""/>
        <dsp:cNvSpPr/>
      </dsp:nvSpPr>
      <dsp:spPr>
        <a:xfrm>
          <a:off x="4233672" y="988821"/>
          <a:ext cx="432816" cy="4328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D4923-62F3-DF48-BF1D-D4DFE2E51AD2}">
      <dsp:nvSpPr>
        <dsp:cNvPr id="0" name=""/>
        <dsp:cNvSpPr/>
      </dsp:nvSpPr>
      <dsp:spPr>
        <a:xfrm>
          <a:off x="4450080" y="1205229"/>
          <a:ext cx="1280160" cy="273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4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PIE</a:t>
          </a:r>
          <a:endParaRPr lang="zh-CN" altLang="en-US" sz="2000" kern="1200" dirty="0"/>
        </a:p>
      </dsp:txBody>
      <dsp:txXfrm>
        <a:off x="4450080" y="1205229"/>
        <a:ext cx="1280160" cy="2731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8A65B-B05C-6541-92A5-327E22A26B81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3FC8B-6650-6343-AD33-378E6C7609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121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7e6d1a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7e6d1a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57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d335048f_1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d335048f_1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19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69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030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562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36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d335048f_1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d335048f_1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669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470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75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126761b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126761b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13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d335048f_1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d335048f_1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126761b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126761b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76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11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72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89eb289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89eb289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25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41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25826" y="4617750"/>
            <a:ext cx="9143874" cy="548378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flipH="1">
            <a:off x="-12535" y="4686833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8667000" cy="3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8" name="Google Shape;98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5"/>
          <p:cNvGrpSpPr/>
          <p:nvPr/>
        </p:nvGrpSpPr>
        <p:grpSpPr>
          <a:xfrm>
            <a:off x="25" y="5085300"/>
            <a:ext cx="9143938" cy="58202"/>
            <a:chOff x="25" y="5085300"/>
            <a:chExt cx="9143938" cy="58202"/>
          </a:xfrm>
        </p:grpSpPr>
        <p:sp>
          <p:nvSpPr>
            <p:cNvPr id="148" name="Google Shape;148;p25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549075" y="1130575"/>
            <a:ext cx="80415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554002" y="2666952"/>
            <a:ext cx="804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Blue Footer - Title &amp;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167100" y="1278075"/>
            <a:ext cx="86220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94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1075" y="4617750"/>
            <a:ext cx="9088625" cy="548375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 flipH="1">
            <a:off x="-12535" y="4686833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34625" y="1185875"/>
            <a:ext cx="8459400" cy="3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 flipH="1">
            <a:off x="25826" y="4617750"/>
            <a:ext cx="9143874" cy="548378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1" name="Google Shape;41;p6"/>
          <p:cNvSpPr/>
          <p:nvPr/>
        </p:nvSpPr>
        <p:spPr>
          <a:xfrm flipH="1">
            <a:off x="-12535" y="4686833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12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67100" y="1185875"/>
            <a:ext cx="8712900" cy="3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0" name="Google Shape;50;p7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flipH="1">
            <a:off x="63500" y="4617750"/>
            <a:ext cx="9106200" cy="548378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61" name="Google Shape;61;p9"/>
          <p:cNvSpPr/>
          <p:nvPr/>
        </p:nvSpPr>
        <p:spPr>
          <a:xfrm flipH="1">
            <a:off x="-12535" y="4686833"/>
            <a:ext cx="4769786" cy="473975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9" r:id="rId17"/>
    <p:sldLayoutId id="2147483671" r:id="rId18"/>
    <p:sldLayoutId id="214748367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72350" y="1375612"/>
            <a:ext cx="8799300" cy="258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CN" sz="4800" b="1" dirty="0"/>
              <a:t>ROP</a:t>
            </a:r>
            <a:br>
              <a:rPr lang="en-US" altLang="zh-CN" sz="4800" b="1" dirty="0"/>
            </a:br>
            <a:r>
              <a:rPr lang="en" altLang="zh-CN" sz="2800" b="1" dirty="0"/>
              <a:t>Return-</a:t>
            </a:r>
            <a:r>
              <a:rPr lang="en-US" altLang="zh-CN" sz="2800" b="1" dirty="0"/>
              <a:t>O</a:t>
            </a:r>
            <a:r>
              <a:rPr lang="en" altLang="zh-CN" sz="2800" b="1" dirty="0" err="1"/>
              <a:t>riented</a:t>
            </a:r>
            <a:r>
              <a:rPr lang="en" altLang="zh-CN" sz="2800" b="1" dirty="0"/>
              <a:t> </a:t>
            </a:r>
            <a:r>
              <a:rPr lang="en-US" altLang="zh-CN" sz="2800" b="1" dirty="0"/>
              <a:t>P</a:t>
            </a:r>
            <a:r>
              <a:rPr lang="en" altLang="zh-CN" sz="2800" b="1" dirty="0" err="1"/>
              <a:t>rogramming</a:t>
            </a:r>
            <a:endParaRPr sz="4800" b="1"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294967295"/>
          </p:nvPr>
        </p:nvSpPr>
        <p:spPr>
          <a:xfrm>
            <a:off x="975900" y="3516200"/>
            <a:ext cx="41583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XXX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</a:t>
            </a:r>
            <a:r>
              <a:rPr lang="zh-CN" altLang="en-US" dirty="0"/>
              <a:t>月</a:t>
            </a:r>
            <a:r>
              <a:rPr lang="en-US" altLang="zh-CN" dirty="0"/>
              <a:t>X</a:t>
            </a:r>
            <a:r>
              <a:rPr lang="zh-CN" altLang="en-US" dirty="0"/>
              <a:t>日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But how</a:t>
            </a:r>
            <a:r>
              <a:rPr lang="zh-CN" altLang="en-US" dirty="0"/>
              <a:t> </a:t>
            </a:r>
            <a:r>
              <a:rPr lang="en-US" altLang="zh-CN" dirty="0"/>
              <a:t>to bypass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For ALSR and PIE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x86_32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架构下可爆破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x84_64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可部分爆破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信息泄漏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chemeClr val="dk2"/>
              </a:buClr>
              <a:buFont typeface="Roboto"/>
              <a:buChar char="●"/>
            </a:pP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For Canary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泄漏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canary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，每个线程各个函数的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canary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都相同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只修改局部变量进行利用</a:t>
            </a:r>
            <a:endParaRPr lang="en-GB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GB" altLang="zh-CN" dirty="0">
                <a:latin typeface="Roboto"/>
                <a:ea typeface="Roboto"/>
                <a:cs typeface="Roboto"/>
                <a:sym typeface="Roboto"/>
              </a:rPr>
              <a:t>or NX/DEP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可写与可执行不可兼得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攻击者只能执行已有代码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利用二进制文件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dirty="0" err="1">
                <a:latin typeface="Roboto"/>
                <a:ea typeface="Roboto"/>
                <a:cs typeface="Roboto"/>
                <a:sym typeface="Roboto"/>
              </a:rPr>
              <a:t>libc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中大量的已有代码，拼凑出需要执行的代码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186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0" y="1558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>
              <a:lnSpc>
                <a:spcPct val="200000"/>
              </a:lnSpc>
              <a:buSzPts val="1200"/>
            </a:pPr>
            <a:r>
              <a:rPr lang="zh-CN" altLang="en-US" dirty="0"/>
              <a:t>从 </a:t>
            </a:r>
            <a:r>
              <a:rPr lang="en" altLang="zh-CN" dirty="0"/>
              <a:t>Ret2func </a:t>
            </a:r>
            <a:r>
              <a:rPr lang="zh-CN" altLang="en-US" dirty="0"/>
              <a:t>到 </a:t>
            </a:r>
            <a:r>
              <a:rPr lang="en" altLang="zh-CN" dirty="0"/>
              <a:t>ROP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93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04253-32AC-0C4E-9EC7-1C5BB792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本小结主要内容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40B32-9FC3-954F-86E0-59E26387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150" y="1540349"/>
            <a:ext cx="3315000" cy="334447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sz="1600" dirty="0"/>
              <a:t>延迟绑定到 </a:t>
            </a:r>
            <a:r>
              <a:rPr kumimoji="1" lang="en-US" altLang="zh-CN" sz="1600" dirty="0"/>
              <a:t>GOT</a:t>
            </a:r>
            <a:r>
              <a:rPr kumimoji="1" lang="zh-CN" altLang="en-US" sz="1600" dirty="0"/>
              <a:t> 表劫持</a:t>
            </a:r>
            <a:endParaRPr kumimoji="1" lang="en-US" altLang="zh-CN" sz="1600" dirty="0"/>
          </a:p>
          <a:p>
            <a:pPr>
              <a:lnSpc>
                <a:spcPct val="200000"/>
              </a:lnSpc>
            </a:pPr>
            <a:r>
              <a:rPr kumimoji="1" lang="en-US" altLang="zh-CN" sz="1600" dirty="0"/>
              <a:t>Ret2Func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/>
              <a:t>ROP</a:t>
            </a:r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pic>
        <p:nvPicPr>
          <p:cNvPr id="4" name="Picture 2" descr="Figure 4: Function call gadget. This convoluted gadget makes the function call result f (arg1,arg2, . . . ,argk) where the arguments have already been placed at n+4, n+8, . . . , n+4k. The return value is stored into memory at address result.">
            <a:extLst>
              <a:ext uri="{FF2B5EF4-FFF2-40B4-BE49-F238E27FC236}">
                <a16:creationId xmlns:a16="http://schemas.microsoft.com/office/drawing/2014/main" id="{438417A3-8052-8149-B5FF-9E1ABAF1D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40" y="-640"/>
            <a:ext cx="5041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5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静态链接与动态链接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源码到可执行程序的最后一步为链接，一般由链接器（</a:t>
            </a:r>
            <a:r>
              <a:rPr kumimoji="1" lang="en-US" altLang="zh-CN" dirty="0"/>
              <a:t>linker</a:t>
            </a:r>
            <a:r>
              <a:rPr kumimoji="1" lang="zh-CN" altLang="en-US" dirty="0"/>
              <a:t>）将一个或多个目标文件和外加库链接为一个可执行文件。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后加 </a:t>
            </a:r>
            <a:r>
              <a:rPr kumimoji="1" lang="en-US" altLang="zh-CN" dirty="0"/>
              <a:t>–l</a:t>
            </a:r>
            <a:r>
              <a:rPr kumimoji="1" lang="zh-CN" altLang="en-US" dirty="0"/>
              <a:t> 参数表示要链接的库文件， 常见的有 </a:t>
            </a:r>
            <a:r>
              <a:rPr kumimoji="1" lang="en-US" altLang="zh-CN" dirty="0"/>
              <a:t>–lm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lz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动态连接：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将一些符号的重定位推迟到程序执行阶段。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减少库中无用函数带来的可执行文件过大</a:t>
            </a:r>
            <a:endParaRPr kumimoji="1" lang="en-US" altLang="zh-CN" dirty="0"/>
          </a:p>
          <a:p>
            <a:r>
              <a:rPr kumimoji="1" lang="zh-CN" altLang="en-US" dirty="0"/>
              <a:t>静态链接：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将头文件中的库全部加载到链接后的可执行文件中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83" y="2264733"/>
            <a:ext cx="1815117" cy="22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5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100" y="1211186"/>
            <a:ext cx="8562230" cy="1231209"/>
          </a:xfrm>
        </p:spPr>
        <p:txBody>
          <a:bodyPr/>
          <a:lstStyle/>
          <a:p>
            <a:r>
              <a:rPr lang="zh-CN" altLang="en-US" dirty="0"/>
              <a:t>第一次调用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函数时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首先会跳转到 </a:t>
            </a:r>
            <a:r>
              <a:rPr lang="en-US" altLang="zh-CN" dirty="0"/>
              <a:t>PLT </a:t>
            </a:r>
            <a:r>
              <a:rPr lang="zh-CN" altLang="en-US" dirty="0"/>
              <a:t>执行 </a:t>
            </a:r>
            <a:r>
              <a:rPr lang="en-US" altLang="zh-CN" dirty="0" err="1"/>
              <a:t>jmp</a:t>
            </a:r>
            <a:r>
              <a:rPr lang="en-US" altLang="zh-CN" dirty="0"/>
              <a:t> *(</a:t>
            </a:r>
            <a:r>
              <a:rPr lang="en-US" altLang="zh-CN" dirty="0" err="1"/>
              <a:t>func@got</a:t>
            </a:r>
            <a:r>
              <a:rPr lang="en-US" altLang="zh-CN" dirty="0"/>
              <a:t>)</a:t>
            </a:r>
            <a:r>
              <a:rPr lang="zh-CN" altLang="en-US" dirty="0"/>
              <a:t>，由于该函数没被调用过，</a:t>
            </a:r>
            <a:r>
              <a:rPr lang="en-US" altLang="zh-CN" dirty="0" err="1"/>
              <a:t>func@got</a:t>
            </a:r>
            <a:r>
              <a:rPr lang="en-US" altLang="zh-CN" dirty="0"/>
              <a:t> </a:t>
            </a:r>
            <a:r>
              <a:rPr lang="zh-CN" altLang="en-US" dirty="0"/>
              <a:t>中的值不是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函数的地址，而是 </a:t>
            </a:r>
            <a:r>
              <a:rPr lang="en-US" altLang="zh-CN" dirty="0"/>
              <a:t>PLT </a:t>
            </a:r>
            <a:r>
              <a:rPr lang="zh-CN" altLang="en-US" dirty="0"/>
              <a:t>中的 “</a:t>
            </a:r>
            <a:r>
              <a:rPr lang="en-US" altLang="zh-CN" dirty="0" err="1"/>
              <a:t>preapre</a:t>
            </a:r>
            <a:r>
              <a:rPr lang="en-US" altLang="zh-CN" dirty="0"/>
              <a:t> resolver” </a:t>
            </a:r>
            <a:r>
              <a:rPr lang="zh-CN" altLang="en-US" dirty="0"/>
              <a:t>指令的地址，所以会跳转到 “</a:t>
            </a:r>
            <a:r>
              <a:rPr lang="en-US" altLang="zh-CN" dirty="0" err="1"/>
              <a:t>preapre</a:t>
            </a:r>
            <a:r>
              <a:rPr lang="en-US" altLang="zh-CN" dirty="0"/>
              <a:t> resolver” 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zh-CN" altLang="en-US" dirty="0"/>
              <a:t>接着会调用 </a:t>
            </a:r>
            <a:r>
              <a:rPr lang="en-US" altLang="zh-CN" dirty="0"/>
              <a:t>_</a:t>
            </a:r>
            <a:r>
              <a:rPr lang="en-US" altLang="zh-CN" dirty="0" err="1"/>
              <a:t>dl_runtime_resolve</a:t>
            </a:r>
            <a:r>
              <a:rPr lang="en-US" altLang="zh-CN" dirty="0"/>
              <a:t> </a:t>
            </a:r>
            <a:r>
              <a:rPr lang="zh-CN" altLang="en-US" dirty="0"/>
              <a:t>解析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函数的地址，并将该函数真正的地址填充到 </a:t>
            </a:r>
            <a:r>
              <a:rPr lang="en-US" altLang="zh-CN" dirty="0" err="1"/>
              <a:t>func@got</a:t>
            </a:r>
            <a:endParaRPr lang="en-US" altLang="zh-CN" dirty="0"/>
          </a:p>
          <a:p>
            <a:r>
              <a:rPr lang="zh-CN" altLang="en-US" dirty="0"/>
              <a:t>最后跳转到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函数继续执行代码。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62" y="2405913"/>
            <a:ext cx="3610546" cy="2360425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EA139ECC-F611-D34B-95EC-E649EA2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延迟绑定</a:t>
            </a:r>
          </a:p>
        </p:txBody>
      </p:sp>
    </p:spTree>
    <p:extLst>
      <p:ext uri="{BB962C8B-B14F-4D97-AF65-F5344CB8AC3E}">
        <p14:creationId xmlns:p14="http://schemas.microsoft.com/office/powerpoint/2010/main" val="155222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延迟绑定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100" y="1278075"/>
            <a:ext cx="8622000" cy="667683"/>
          </a:xfrm>
        </p:spPr>
        <p:txBody>
          <a:bodyPr/>
          <a:lstStyle/>
          <a:p>
            <a:r>
              <a:rPr lang="zh-CN" altLang="en-US" dirty="0"/>
              <a:t>当再次调用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函数时，由于 </a:t>
            </a:r>
            <a:r>
              <a:rPr lang="en-US" altLang="zh-CN" dirty="0" err="1"/>
              <a:t>func@got</a:t>
            </a:r>
            <a:r>
              <a:rPr lang="en-US" altLang="zh-CN" dirty="0"/>
              <a:t> </a:t>
            </a:r>
            <a:r>
              <a:rPr lang="zh-CN" altLang="en-US" dirty="0"/>
              <a:t>中已填充正确的函数地址，此时执行 </a:t>
            </a:r>
            <a:r>
              <a:rPr lang="en-US" altLang="zh-CN" dirty="0"/>
              <a:t>PLT </a:t>
            </a:r>
            <a:r>
              <a:rPr lang="zh-CN" altLang="en-US" dirty="0"/>
              <a:t>中的 </a:t>
            </a:r>
            <a:r>
              <a:rPr lang="en-US" altLang="zh-CN" dirty="0" err="1"/>
              <a:t>jmp</a:t>
            </a:r>
            <a:r>
              <a:rPr lang="en-US" altLang="zh-CN" dirty="0"/>
              <a:t> *(</a:t>
            </a:r>
            <a:r>
              <a:rPr lang="en-US" altLang="zh-CN" dirty="0" err="1"/>
              <a:t>func@got</a:t>
            </a:r>
            <a:r>
              <a:rPr lang="en-US" altLang="zh-CN" dirty="0"/>
              <a:t>)</a:t>
            </a:r>
            <a:r>
              <a:rPr lang="zh-CN" altLang="en-US" dirty="0"/>
              <a:t> 即可成功跳转到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函数中执行。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39" y="1766907"/>
            <a:ext cx="3409802" cy="29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GOT</a:t>
            </a:r>
            <a:r>
              <a:rPr lang="zh-CN" altLang="en-US" dirty="0"/>
              <a:t> 表劫持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修改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GOT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表项为某地址，调用函数时会跳转到该地址处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CB406F-CB8B-A746-BD7A-EA963249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26" y="1798990"/>
            <a:ext cx="3409802" cy="2904329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6D5AD34-A6D1-6F4B-AC57-797BC553BEF0}"/>
              </a:ext>
            </a:extLst>
          </p:cNvPr>
          <p:cNvCxnSpPr/>
          <p:nvPr/>
        </p:nvCxnSpPr>
        <p:spPr>
          <a:xfrm>
            <a:off x="4243137" y="3251155"/>
            <a:ext cx="43313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45516AA-77E4-D049-8FD3-127B17BF0107}"/>
              </a:ext>
            </a:extLst>
          </p:cNvPr>
          <p:cNvSpPr txBox="1"/>
          <p:nvPr/>
        </p:nvSpPr>
        <p:spPr>
          <a:xfrm>
            <a:off x="4459705" y="2989545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FF0000"/>
                </a:solidFill>
              </a:rPr>
              <a:t>0x61616161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58324-1842-DC4B-9CA4-76C32DFC69C6}"/>
              </a:ext>
            </a:extLst>
          </p:cNvPr>
          <p:cNvSpPr txBox="1"/>
          <p:nvPr/>
        </p:nvSpPr>
        <p:spPr>
          <a:xfrm>
            <a:off x="6371924" y="2668231"/>
            <a:ext cx="18117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0x61616161: mov </a:t>
            </a:r>
            <a:r>
              <a:rPr kumimoji="1" lang="en-US" altLang="zh-CN" sz="1100" dirty="0" err="1"/>
              <a:t>rax</a:t>
            </a:r>
            <a:r>
              <a:rPr kumimoji="1" lang="en-US" altLang="zh-CN" sz="1100" dirty="0"/>
              <a:t>, </a:t>
            </a:r>
            <a:r>
              <a:rPr kumimoji="1" lang="en-US" altLang="zh-CN" sz="1100" dirty="0" err="1"/>
              <a:t>rax</a:t>
            </a:r>
            <a:endParaRPr kumimoji="1" lang="en-US" altLang="zh-CN" sz="1100" dirty="0"/>
          </a:p>
          <a:p>
            <a:r>
              <a:rPr kumimoji="1" lang="en-US" altLang="zh-CN" sz="1100" dirty="0"/>
              <a:t>......</a:t>
            </a:r>
            <a:endParaRPr kumimoji="1" lang="zh-CN" altLang="en-US" sz="1100" dirty="0"/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61B4689-5D7F-BD40-A924-6036CCA4D219}"/>
              </a:ext>
            </a:extLst>
          </p:cNvPr>
          <p:cNvCxnSpPr>
            <a:cxnSpLocks/>
          </p:cNvCxnSpPr>
          <p:nvPr/>
        </p:nvCxnSpPr>
        <p:spPr>
          <a:xfrm flipV="1">
            <a:off x="5293895" y="2762452"/>
            <a:ext cx="1078029" cy="35789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1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Ret2Func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调用二进制文件中已有的函数</a:t>
            </a:r>
            <a:endParaRPr lang="en-GB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调用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动态链接库中的函数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例：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lab2-1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3;p34">
            <a:extLst>
              <a:ext uri="{FF2B5EF4-FFF2-40B4-BE49-F238E27FC236}">
                <a16:creationId xmlns:a16="http://schemas.microsoft.com/office/drawing/2014/main" id="{4407A252-B79F-5A4D-827C-CEC5885F6B50}"/>
              </a:ext>
            </a:extLst>
          </p:cNvPr>
          <p:cNvSpPr txBox="1">
            <a:spLocks/>
          </p:cNvSpPr>
          <p:nvPr/>
        </p:nvSpPr>
        <p:spPr>
          <a:xfrm>
            <a:off x="3909944" y="350925"/>
            <a:ext cx="8520600" cy="16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Clr>
                <a:schemeClr val="dk2"/>
              </a:buClr>
              <a:buFont typeface="Roboto"/>
              <a:buChar char="●"/>
            </a:pPr>
            <a:r>
              <a:rPr lang="en-US" altLang="zh-CN" sz="1400" dirty="0">
                <a:latin typeface="Roboto"/>
                <a:ea typeface="Roboto"/>
                <a:cs typeface="Roboto"/>
                <a:sym typeface="Roboto"/>
              </a:rPr>
              <a:t>For NX/DEP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zh-CN" altLang="en-US" sz="1100" dirty="0">
                <a:latin typeface="Roboto"/>
                <a:ea typeface="Roboto"/>
                <a:cs typeface="Roboto"/>
                <a:sym typeface="Roboto"/>
              </a:rPr>
              <a:t>可写与可执行不可兼得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zh-CN" altLang="en-US" sz="1100" dirty="0">
                <a:latin typeface="Roboto"/>
                <a:ea typeface="Roboto"/>
                <a:cs typeface="Roboto"/>
                <a:sym typeface="Roboto"/>
              </a:rPr>
              <a:t>攻击者只能执行已有代码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ts val="1800"/>
              <a:buFont typeface="系统字体常规体"/>
              <a:buChar char="⚬"/>
            </a:pPr>
            <a:r>
              <a:rPr lang="zh-CN" altLang="en-US" sz="1100" dirty="0">
                <a:latin typeface="Roboto"/>
                <a:ea typeface="Roboto"/>
                <a:cs typeface="Roboto"/>
                <a:sym typeface="Roboto"/>
              </a:rPr>
              <a:t>利用二进制文件</a:t>
            </a:r>
            <a:r>
              <a:rPr lang="en-US" altLang="zh-CN" sz="11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altLang="en-U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sz="1100" dirty="0" err="1">
                <a:latin typeface="Roboto"/>
                <a:ea typeface="Roboto"/>
                <a:cs typeface="Roboto"/>
                <a:sym typeface="Roboto"/>
              </a:rPr>
              <a:t>libc</a:t>
            </a:r>
            <a:r>
              <a:rPr lang="en-US" altLang="zh-CN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CN" altLang="en-US" sz="1100" dirty="0">
                <a:latin typeface="Roboto"/>
                <a:ea typeface="Roboto"/>
                <a:cs typeface="Roboto"/>
                <a:sym typeface="Roboto"/>
              </a:rPr>
              <a:t>中大量的已有代码，拼凑出需要执行的代码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BF8974-B562-CD4A-8C00-11889BCA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1" y="2579633"/>
            <a:ext cx="7137570" cy="24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5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342C-C70D-674F-BE58-2108673A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Ret2PLT leak address</a:t>
            </a:r>
            <a:endParaRPr kumimoji="1"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B2F7BD4F-A6AE-8645-B395-46BC074E228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2"/>
              </a:buClr>
              <a:buFont typeface="Roboto"/>
              <a:buChar char="●"/>
            </a:pP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Ret2PLT to bypass ALSR</a:t>
            </a:r>
          </a:p>
          <a:p>
            <a:pPr>
              <a:buClr>
                <a:schemeClr val="dk2"/>
              </a:buClr>
              <a:buFont typeface="Roboto"/>
              <a:buChar char="●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利用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puts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打印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puts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的实际地址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2"/>
              </a:buClr>
              <a:buFont typeface="Roboto"/>
              <a:buChar char="●"/>
            </a:pPr>
            <a:endParaRPr lang="en-GB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Font typeface="Arial"/>
              <a:buNone/>
            </a:pPr>
            <a:endParaRPr lang="en-GB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Font typeface="Arial"/>
              <a:buNone/>
            </a:pPr>
            <a:endParaRPr lang="en-GB" altLang="zh-CN" dirty="0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2"/>
              </a:buClr>
              <a:buFont typeface="Roboto"/>
              <a:buChar char="●"/>
            </a:pPr>
            <a:endParaRPr lang="en-GB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73E15B-3872-6743-87E1-182A9636D4C8}"/>
              </a:ext>
            </a:extLst>
          </p:cNvPr>
          <p:cNvSpPr/>
          <p:nvPr/>
        </p:nvSpPr>
        <p:spPr>
          <a:xfrm>
            <a:off x="2074711" y="2190707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[-----STACK-----]</a:t>
            </a:r>
          </a:p>
          <a:p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buf        ]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 buf[128]</a:t>
            </a:r>
          </a:p>
          <a:p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buf        ]</a:t>
            </a:r>
          </a:p>
          <a:p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...        ]</a:t>
            </a:r>
          </a:p>
          <a:p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buf        ]</a:t>
            </a:r>
            <a:endParaRPr lang="zh-CN" altLang="en-US" dirty="0">
              <a:solidFill>
                <a:srgbClr val="00B0F0"/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puts@plt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]</a:t>
            </a: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puts'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retaddr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puts@got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    args    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[---------------]</a:t>
            </a:r>
          </a:p>
        </p:txBody>
      </p:sp>
    </p:spTree>
    <p:extLst>
      <p:ext uri="{BB962C8B-B14F-4D97-AF65-F5344CB8AC3E}">
        <p14:creationId xmlns:p14="http://schemas.microsoft.com/office/powerpoint/2010/main" val="59882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BUT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Ret2Libc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局限性太大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很难解决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x64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下传参问题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82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本次课你将学到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180150" y="1540349"/>
            <a:ext cx="3315000" cy="185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altLang="en-US" sz="1600" dirty="0"/>
              <a:t>栈溢出的缓解措施</a:t>
            </a:r>
            <a:r>
              <a:rPr lang="en-US" altLang="zh-CN" sz="1600" dirty="0"/>
              <a:t> (Mitigation)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600" dirty="0" err="1"/>
              <a:t>从</a:t>
            </a:r>
            <a:r>
              <a:rPr lang="zh-CN" altLang="en-US" sz="1600" dirty="0"/>
              <a:t> </a:t>
            </a:r>
            <a:r>
              <a:rPr lang="en-US" sz="1600" dirty="0"/>
              <a:t>Ret2Func </a:t>
            </a:r>
            <a:r>
              <a:rPr lang="en-US" sz="1600" dirty="0" err="1"/>
              <a:t>到</a:t>
            </a:r>
            <a:r>
              <a:rPr lang="zh-CN" altLang="en-US" sz="1600" dirty="0"/>
              <a:t> </a:t>
            </a:r>
            <a:r>
              <a:rPr lang="en-US" altLang="zh-CN" sz="1600" dirty="0"/>
              <a:t>ROP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600" dirty="0"/>
              <a:t>ROP </a:t>
            </a:r>
            <a:r>
              <a:rPr lang="en-US" sz="1600" dirty="0" err="1"/>
              <a:t>简单利用技巧</a:t>
            </a:r>
            <a:endParaRPr sz="1600" dirty="0"/>
          </a:p>
        </p:txBody>
      </p:sp>
      <p:pic>
        <p:nvPicPr>
          <p:cNvPr id="1026" name="Picture 2" descr="Figure 4: Function call gadget. This convoluted gadget makes the function call result f (arg1,arg2, . . . ,argk) where the arguments have already been placed at n+4, n+8, . . . , n+4k. The return value is stored into memory at address result.">
            <a:extLst>
              <a:ext uri="{FF2B5EF4-FFF2-40B4-BE49-F238E27FC236}">
                <a16:creationId xmlns:a16="http://schemas.microsoft.com/office/drawing/2014/main" id="{83F149A3-2BE0-614E-A5A8-78A320AD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40" y="-640"/>
            <a:ext cx="5041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ROP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437664" cy="1119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不局限于函数，拼凑一系列代码片段，利用拼凑成的代码链达到利用效果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只要可以控制寄存器，就能完成需要的操作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980ECC-2127-DE4D-A1BF-518F71F25B8B}"/>
              </a:ext>
            </a:extLst>
          </p:cNvPr>
          <p:cNvSpPr txBox="1"/>
          <p:nvPr/>
        </p:nvSpPr>
        <p:spPr>
          <a:xfrm>
            <a:off x="1241657" y="271805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read(0, </a:t>
            </a:r>
            <a:r>
              <a:rPr lang="en-US" altLang="zh-CN" dirty="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buf</a:t>
            </a: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, 8)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1C16CE-AF5F-E240-AEFC-CEBE34ECBB9C}"/>
              </a:ext>
            </a:extLst>
          </p:cNvPr>
          <p:cNvSpPr txBox="1"/>
          <p:nvPr/>
        </p:nvSpPr>
        <p:spPr>
          <a:xfrm>
            <a:off x="5024386" y="2333329"/>
            <a:ext cx="12779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sys_read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8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052777B-43C6-D14C-8EAE-F85FA369F276}"/>
              </a:ext>
            </a:extLst>
          </p:cNvPr>
          <p:cNvCxnSpPr/>
          <p:nvPr/>
        </p:nvCxnSpPr>
        <p:spPr>
          <a:xfrm>
            <a:off x="3214838" y="2871938"/>
            <a:ext cx="1351912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2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ROP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rop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gadget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就是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一些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ret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指令结尾的指令片段，可用于修改寄存器、修改内存等控制执行流程。</a:t>
            </a:r>
            <a:endParaRPr lang="en-GB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常用工具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：</a:t>
            </a:r>
            <a:r>
              <a:rPr lang="en-US" altLang="zh-CN" dirty="0" err="1">
                <a:latin typeface="Roboto"/>
                <a:ea typeface="Roboto"/>
                <a:cs typeface="Roboto"/>
                <a:sym typeface="Roboto"/>
              </a:rPr>
              <a:t>ROPgadget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-US" altLang="zh-CN" dirty="0" err="1">
                <a:latin typeface="Roboto"/>
                <a:ea typeface="Roboto"/>
                <a:cs typeface="Roboto"/>
                <a:sym typeface="Roboto"/>
              </a:rPr>
              <a:t>ropper</a:t>
            </a:r>
            <a:endParaRPr lang="en-GB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863A1-ADD7-EC48-98CB-CA3FB20C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50" y="2371195"/>
            <a:ext cx="9498604" cy="3801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9433D-6887-644C-B3F5-6B2822D4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ROP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E9E93F-B961-A34C-99FF-B4C495C3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3" y="1106625"/>
            <a:ext cx="4548950" cy="3478609"/>
          </a:xfrm>
          <a:prstGeom prst="rect">
            <a:avLst/>
          </a:prstGeom>
        </p:spPr>
      </p:pic>
      <p:pic>
        <p:nvPicPr>
          <p:cNvPr id="1030" name="Picture 6" descr="ROP-Hunt: Detecting Return-Oriented Programming Attacks in Applications |  SpringerLink">
            <a:extLst>
              <a:ext uri="{FF2B5EF4-FFF2-40B4-BE49-F238E27FC236}">
                <a16:creationId xmlns:a16="http://schemas.microsoft.com/office/drawing/2014/main" id="{C2011089-9ACC-C24F-AD71-29E214B6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53" y="1635063"/>
            <a:ext cx="2817351" cy="224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00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0" y="1558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>
              <a:lnSpc>
                <a:spcPct val="200000"/>
              </a:lnSpc>
              <a:buSzPts val="1200"/>
            </a:pPr>
            <a:r>
              <a:rPr lang="en" altLang="zh-CN" dirty="0"/>
              <a:t>ROP </a:t>
            </a:r>
            <a:r>
              <a:rPr lang="zh-CN" altLang="en" dirty="0"/>
              <a:t>利用</a:t>
            </a:r>
            <a:r>
              <a:rPr lang="zh-CN" altLang="en-US" dirty="0"/>
              <a:t>技巧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93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常用 </a:t>
            </a:r>
            <a:r>
              <a:rPr lang="en-US" altLang="zh-CN" dirty="0"/>
              <a:t>gadgets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437664" cy="160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pop reg ; ... ; ret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pop </a:t>
            </a:r>
            <a:r>
              <a:rPr lang="en-US" altLang="zh-CN" dirty="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rdi</a:t>
            </a: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 ; ret ;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pop </a:t>
            </a:r>
            <a:r>
              <a:rPr lang="en-US" altLang="zh-CN" dirty="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rsi</a:t>
            </a: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 ; ret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pop </a:t>
            </a:r>
            <a:r>
              <a:rPr lang="en-US" altLang="zh-CN" dirty="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rdx</a:t>
            </a: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 ; ret ;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172A02-0A15-704E-820F-ABDC89A5CE3D}"/>
              </a:ext>
            </a:extLst>
          </p:cNvPr>
          <p:cNvSpPr/>
          <p:nvPr/>
        </p:nvSpPr>
        <p:spPr>
          <a:xfrm>
            <a:off x="4037797" y="2172105"/>
            <a:ext cx="2671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[-----STACK-----]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    0x400681   ]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    0       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    0x400781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    2       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    0x406701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    3       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    ...     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[---------------]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B43674-911B-1D4B-8725-03B709B3578D}"/>
              </a:ext>
            </a:extLst>
          </p:cNvPr>
          <p:cNvSpPr txBox="1"/>
          <p:nvPr/>
        </p:nvSpPr>
        <p:spPr>
          <a:xfrm>
            <a:off x="6772838" y="1890721"/>
            <a:ext cx="2371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0x400681: pop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 ret</a:t>
            </a: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0x400781: pop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 ret</a:t>
            </a: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0x406701: pop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 ret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9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__</a:t>
            </a:r>
            <a:r>
              <a:rPr lang="en-US" dirty="0" err="1"/>
              <a:t>libc_csu_init</a:t>
            </a:r>
            <a:r>
              <a:rPr lang="en-US" dirty="0"/>
              <a:t> gadgets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437664" cy="1119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CB52D09-61B2-E346-B074-B19F1C968F22}"/>
              </a:ext>
            </a:extLst>
          </p:cNvPr>
          <p:cNvGrpSpPr/>
          <p:nvPr/>
        </p:nvGrpSpPr>
        <p:grpSpPr>
          <a:xfrm>
            <a:off x="2670410" y="1289504"/>
            <a:ext cx="6317108" cy="3153611"/>
            <a:chOff x="1611630" y="1106625"/>
            <a:chExt cx="6317108" cy="315361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9E38F62-C4DE-354F-8628-07A556F2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630" y="1106625"/>
              <a:ext cx="6317108" cy="3153611"/>
            </a:xfrm>
            <a:prstGeom prst="rect">
              <a:avLst/>
            </a:prstGeom>
          </p:spPr>
        </p:pic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F576F52-F636-9144-ACED-E6FF24250B40}"/>
                </a:ext>
              </a:extLst>
            </p:cNvPr>
            <p:cNvGrpSpPr/>
            <p:nvPr/>
          </p:nvGrpSpPr>
          <p:grpSpPr>
            <a:xfrm>
              <a:off x="3234088" y="1414914"/>
              <a:ext cx="837398" cy="2521819"/>
              <a:chOff x="3234088" y="1414914"/>
              <a:chExt cx="837398" cy="2521819"/>
            </a:xfrm>
          </p:grpSpPr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9957CE0A-7DAE-FB49-83FD-DB3AD846E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088" y="1414914"/>
                <a:ext cx="73152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BE2A15BD-2442-984B-9E28-2C906A281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088" y="1414914"/>
                <a:ext cx="0" cy="252181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EA11ADF3-02F0-1248-821F-BA4724112850}"/>
                  </a:ext>
                </a:extLst>
              </p:cNvPr>
              <p:cNvCxnSpPr/>
              <p:nvPr/>
            </p:nvCxnSpPr>
            <p:spPr>
              <a:xfrm>
                <a:off x="3234088" y="3936733"/>
                <a:ext cx="837398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A0EE485D-22D8-6E4A-B39D-2EA1FE0BD020}"/>
              </a:ext>
            </a:extLst>
          </p:cNvPr>
          <p:cNvSpPr txBox="1"/>
          <p:nvPr/>
        </p:nvSpPr>
        <p:spPr>
          <a:xfrm>
            <a:off x="354111" y="1617276"/>
            <a:ext cx="21911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可控制</a:t>
            </a:r>
            <a:r>
              <a:rPr kumimoji="1" lang="en-US" altLang="zh-CN" dirty="0" err="1"/>
              <a:t>edi,rsi,rdx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这三个寄存器在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位程序中传递前三个参数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r12 =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97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栈迁移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437664" cy="1119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CN" altLang="en-US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利用 </a:t>
            </a: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gadget </a:t>
            </a:r>
            <a:r>
              <a:rPr lang="zh-CN" altLang="en-US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将栈迁移到可控的位置</a:t>
            </a:r>
            <a:endParaRPr lang="en-US" altLang="zh-CN" dirty="0">
              <a:latin typeface="Consolas" panose="020B0609020204030204" pitchFamily="49" charset="0"/>
              <a:ea typeface="Roboto"/>
              <a:cs typeface="Consolas" panose="020B0609020204030204" pitchFamily="49" charset="0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leave ; ret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rsp</a:t>
            </a:r>
            <a:r>
              <a:rPr lang="en-US" altLang="zh-CN" dirty="0">
                <a:latin typeface="Consolas" panose="020B0609020204030204" pitchFamily="49" charset="0"/>
                <a:ea typeface="Roboto"/>
                <a:cs typeface="Consolas" panose="020B0609020204030204" pitchFamily="49" charset="0"/>
                <a:sym typeface="Roboto"/>
              </a:rPr>
              <a:t>, 0x30; ret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7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0" y="1558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>
              <a:lnSpc>
                <a:spcPct val="200000"/>
              </a:lnSpc>
              <a:buSzPts val="1200"/>
            </a:pPr>
            <a:r>
              <a:rPr lang="zh-CN" altLang="en-US" dirty="0"/>
              <a:t>栈溢出的缓解措施</a:t>
            </a:r>
            <a:r>
              <a:rPr lang="en-US" altLang="zh-CN" dirty="0"/>
              <a:t> (Mitigation)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CCCAFD2D-9CF9-0A45-8EA1-AFB4F62A2DF2}"/>
              </a:ext>
            </a:extLst>
          </p:cNvPr>
          <p:cNvGrpSpPr/>
          <p:nvPr/>
        </p:nvGrpSpPr>
        <p:grpSpPr>
          <a:xfrm>
            <a:off x="753314" y="158890"/>
            <a:ext cx="7514784" cy="4382370"/>
            <a:chOff x="1128703" y="221380"/>
            <a:chExt cx="7514784" cy="4382370"/>
          </a:xfrm>
        </p:grpSpPr>
        <p:graphicFrame>
          <p:nvGraphicFramePr>
            <p:cNvPr id="12" name="图示 11">
              <a:extLst>
                <a:ext uri="{FF2B5EF4-FFF2-40B4-BE49-F238E27FC236}">
                  <a16:creationId xmlns:a16="http://schemas.microsoft.com/office/drawing/2014/main" id="{6153B6B0-A98A-8144-A9D5-F172B15220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834322"/>
                </p:ext>
              </p:extLst>
            </p:nvPr>
          </p:nvGraphicFramePr>
          <p:xfrm>
            <a:off x="1524000" y="5397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8150AB6-F6B0-744B-9E73-662A00D0FFD0}"/>
                </a:ext>
              </a:extLst>
            </p:cNvPr>
            <p:cNvCxnSpPr/>
            <p:nvPr/>
          </p:nvCxnSpPr>
          <p:spPr>
            <a:xfrm flipV="1">
              <a:off x="1533625" y="221380"/>
              <a:ext cx="0" cy="4225491"/>
            </a:xfrm>
            <a:prstGeom prst="straightConnector1">
              <a:avLst/>
            </a:prstGeom>
            <a:ln>
              <a:headEnd type="none" w="med" len="lg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D72958E3-4BE7-9644-B68E-D48CA78F75E1}"/>
                </a:ext>
              </a:extLst>
            </p:cNvPr>
            <p:cNvCxnSpPr>
              <a:cxnSpLocks/>
            </p:cNvCxnSpPr>
            <p:nvPr/>
          </p:nvCxnSpPr>
          <p:spPr>
            <a:xfrm>
              <a:off x="1541647" y="4445267"/>
              <a:ext cx="7101840" cy="4478"/>
            </a:xfrm>
            <a:prstGeom prst="straightConnector1">
              <a:avLst/>
            </a:prstGeom>
            <a:ln>
              <a:headEnd type="none" w="med" len="lg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FE0FA37-AC23-0540-B638-4F0B39B21F82}"/>
                </a:ext>
              </a:extLst>
            </p:cNvPr>
            <p:cNvSpPr txBox="1"/>
            <p:nvPr/>
          </p:nvSpPr>
          <p:spPr>
            <a:xfrm>
              <a:off x="1128703" y="1116531"/>
              <a:ext cx="400110" cy="135870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zh-CN" dirty="0"/>
                <a:t>Exploit Difficulty</a:t>
              </a:r>
              <a:endParaRPr kumimoji="1"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43A8967-250B-774A-872C-863C190A4442}"/>
              </a:ext>
            </a:extLst>
          </p:cNvPr>
          <p:cNvSpPr txBox="1"/>
          <p:nvPr/>
        </p:nvSpPr>
        <p:spPr>
          <a:xfrm>
            <a:off x="2391755" y="4584499"/>
            <a:ext cx="4360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Mitigations Make Exploitation Harder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什么是缓解措施</a:t>
            </a:r>
            <a:r>
              <a:rPr lang="en-GB" dirty="0"/>
              <a:t>(Mitigations)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CN" altLang="en-US" sz="2000" dirty="0">
                <a:latin typeface="Roboto"/>
                <a:ea typeface="Roboto"/>
                <a:cs typeface="Roboto"/>
                <a:sym typeface="Roboto"/>
              </a:rPr>
              <a:t>一种防护技术，即使漏洞存在，也让攻击者难以利用</a:t>
            </a:r>
            <a:endParaRPr lang="en-US" altLang="zh-CN" sz="1600" dirty="0"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CN" altLang="en-US" sz="1600" dirty="0">
                <a:latin typeface="Roboto"/>
                <a:ea typeface="Roboto"/>
                <a:cs typeface="Roboto"/>
                <a:sym typeface="Roboto"/>
              </a:rPr>
              <a:t>操作系统提供，</a:t>
            </a:r>
            <a:r>
              <a:rPr lang="en-US" altLang="zh-CN" sz="1600" dirty="0">
                <a:latin typeface="Roboto"/>
                <a:ea typeface="Roboto"/>
                <a:cs typeface="Roboto"/>
                <a:sym typeface="Roboto"/>
              </a:rPr>
              <a:t>ALSR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CN" altLang="en-US" sz="1600" dirty="0">
                <a:latin typeface="Roboto"/>
                <a:ea typeface="Roboto"/>
                <a:cs typeface="Roboto"/>
                <a:sym typeface="Roboto"/>
              </a:rPr>
              <a:t>编译器提供，</a:t>
            </a:r>
            <a:r>
              <a:rPr lang="en-US" altLang="zh-CN" sz="1600" dirty="0">
                <a:latin typeface="Roboto"/>
                <a:ea typeface="Roboto"/>
                <a:cs typeface="Roboto"/>
                <a:sym typeface="Roboto"/>
              </a:rPr>
              <a:t>Canary / PIE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Roboto"/>
              <a:buChar char="●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chemeClr val="dk2"/>
              </a:buClr>
              <a:buFont typeface="Roboto"/>
              <a:buChar char="●"/>
            </a:pPr>
            <a:r>
              <a:rPr lang="zh-CN" altLang="en-US" sz="2000" dirty="0">
                <a:latin typeface="Roboto"/>
                <a:ea typeface="Roboto"/>
                <a:cs typeface="Roboto"/>
                <a:sym typeface="Roboto"/>
              </a:rPr>
              <a:t>传统中传统的栈溢出利用方法</a:t>
            </a:r>
            <a:endParaRPr lang="en-US" altLang="zh-CN" sz="1200" dirty="0"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CN" altLang="en-US" sz="1600" dirty="0">
                <a:latin typeface="Roboto"/>
                <a:ea typeface="Roboto"/>
                <a:cs typeface="Roboto"/>
                <a:sym typeface="Roboto"/>
              </a:rPr>
              <a:t>写入</a:t>
            </a:r>
            <a:r>
              <a:rPr lang="en-US" altLang="zh-CN" sz="1600" dirty="0">
                <a:latin typeface="Roboto"/>
                <a:ea typeface="Roboto"/>
                <a:cs typeface="Roboto"/>
                <a:sym typeface="Roboto"/>
              </a:rPr>
              <a:t> shellcode </a:t>
            </a:r>
            <a:r>
              <a:rPr lang="zh-CN" altLang="en-US" sz="1600" dirty="0">
                <a:latin typeface="Roboto"/>
                <a:ea typeface="Roboto"/>
                <a:cs typeface="Roboto"/>
                <a:sym typeface="Roboto"/>
              </a:rPr>
              <a:t>并执行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150000"/>
              </a:lnSpc>
              <a:buClr>
                <a:schemeClr val="dk2"/>
              </a:buClr>
              <a:buFont typeface="Roboto"/>
              <a:buChar char="●"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9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NX/DEP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No-</a:t>
            </a: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eXecute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altLang="zh-CN" dirty="0"/>
              <a:t>Write</a:t>
            </a:r>
            <a:r>
              <a:rPr lang="zh-CN" altLang="en-US" dirty="0"/>
              <a:t> </a:t>
            </a:r>
            <a:r>
              <a:rPr lang="en" altLang="zh-CN" dirty="0"/>
              <a:t>XOR Execute</a:t>
            </a:r>
          </a:p>
          <a:p>
            <a:pPr lvl="0">
              <a:buClr>
                <a:schemeClr val="dk2"/>
              </a:buClr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与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权限不可兼得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9FA6BD-7787-1045-A352-0D9CF705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488"/>
            <a:ext cx="9144000" cy="22762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79CBB0-72D2-8543-BFFD-67EB4A99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81" y="350924"/>
            <a:ext cx="1147745" cy="44780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D04B1C-AFA8-4A48-885E-A1D7F755E485}"/>
              </a:ext>
            </a:extLst>
          </p:cNvPr>
          <p:cNvSpPr/>
          <p:nvPr/>
        </p:nvSpPr>
        <p:spPr>
          <a:xfrm>
            <a:off x="2326105" y="2147488"/>
            <a:ext cx="385011" cy="22762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7E0D4D07-7EDC-3748-8D51-B92D7DCD94D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711116" y="2589968"/>
            <a:ext cx="4457365" cy="695656"/>
          </a:xfrm>
          <a:prstGeom prst="bentConnector3">
            <a:avLst/>
          </a:prstGeom>
          <a:ln>
            <a:solidFill>
              <a:srgbClr val="00B05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0F8EF1D-344E-9C47-AA5D-D137F902C6AE}"/>
              </a:ext>
            </a:extLst>
          </p:cNvPr>
          <p:cNvCxnSpPr/>
          <p:nvPr/>
        </p:nvCxnSpPr>
        <p:spPr>
          <a:xfrm>
            <a:off x="7565457" y="86627"/>
            <a:ext cx="0" cy="264297"/>
          </a:xfrm>
          <a:prstGeom prst="straightConnector1">
            <a:avLst/>
          </a:prstGeom>
          <a:ln>
            <a:solidFill>
              <a:srgbClr val="FFC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591F1BD-E8AA-054F-B5DB-A9D9BA272206}"/>
              </a:ext>
            </a:extLst>
          </p:cNvPr>
          <p:cNvCxnSpPr/>
          <p:nvPr/>
        </p:nvCxnSpPr>
        <p:spPr>
          <a:xfrm>
            <a:off x="7717857" y="85021"/>
            <a:ext cx="0" cy="264297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Canary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stack cookie</a:t>
            </a:r>
          </a:p>
          <a:p>
            <a:pPr lvl="0">
              <a:buClr>
                <a:schemeClr val="dk2"/>
              </a:buClr>
              <a:buFont typeface="Roboto"/>
              <a:buChar char="●"/>
            </a:pPr>
            <a:r>
              <a:rPr lang="zh-CN" altLang="en-US" dirty="0">
                <a:latin typeface="Roboto"/>
                <a:ea typeface="Roboto"/>
                <a:sym typeface="Roboto"/>
              </a:rPr>
              <a:t>检测栈中保存的随机值是否被更改判断是否溢出</a:t>
            </a:r>
            <a:endParaRPr lang="en" altLang="zh-CN" dirty="0"/>
          </a:p>
          <a:p>
            <a:pPr lvl="0">
              <a:buClr>
                <a:schemeClr val="dk2"/>
              </a:buClr>
              <a:buFont typeface="Roboto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1EC9B6-AFCC-A047-92BC-A37988C87B4A}"/>
              </a:ext>
            </a:extLst>
          </p:cNvPr>
          <p:cNvSpPr/>
          <p:nvPr/>
        </p:nvSpPr>
        <p:spPr>
          <a:xfrm>
            <a:off x="784458" y="225808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[-----STACK-----]</a:t>
            </a:r>
          </a:p>
          <a:p>
            <a:r>
              <a:rPr lang="en" altLang="zh-CN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</a:t>
            </a:r>
            <a:r>
              <a:rPr lang="en" altLang="zh-CN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" altLang="zh-CN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] 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[128]</a:t>
            </a:r>
          </a:p>
          <a:p>
            <a:r>
              <a:rPr lang="en" altLang="zh-CN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</a:t>
            </a:r>
            <a:r>
              <a:rPr lang="en" altLang="zh-CN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" altLang="zh-CN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]</a:t>
            </a:r>
          </a:p>
          <a:p>
            <a:r>
              <a:rPr lang="en" altLang="zh-CN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...         ]</a:t>
            </a:r>
          </a:p>
          <a:p>
            <a:r>
              <a:rPr lang="en" altLang="zh-CN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</a:t>
            </a:r>
            <a:r>
              <a:rPr lang="en" altLang="zh-CN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" altLang="zh-CN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]</a:t>
            </a:r>
          </a:p>
          <a:p>
            <a:r>
              <a:rPr lang="en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canary      ]</a:t>
            </a:r>
          </a:p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  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saved_rbp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]</a:t>
            </a:r>
          </a:p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  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ret_addr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  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]</a:t>
            </a:r>
          </a:p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[---------------]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648288-3ACE-844A-9FC0-987B59921DA3}"/>
              </a:ext>
            </a:extLst>
          </p:cNvPr>
          <p:cNvSpPr/>
          <p:nvPr/>
        </p:nvSpPr>
        <p:spPr>
          <a:xfrm>
            <a:off x="4548403" y="225808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[-----STACK-----]</a:t>
            </a:r>
          </a:p>
          <a:p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buf        ]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 buf[128]</a:t>
            </a:r>
          </a:p>
          <a:p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buf        ]</a:t>
            </a:r>
          </a:p>
          <a:p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...        ]</a:t>
            </a:r>
          </a:p>
          <a:p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buf        ]</a:t>
            </a:r>
            <a:endParaRPr lang="zh-CN" altLang="en-US" dirty="0">
              <a:solidFill>
                <a:srgbClr val="00B0F0"/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    overflow   ]</a:t>
            </a: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overflow   ]</a:t>
            </a: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overflow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    args       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[---------------]</a:t>
            </a:r>
          </a:p>
        </p:txBody>
      </p:sp>
    </p:spTree>
    <p:extLst>
      <p:ext uri="{BB962C8B-B14F-4D97-AF65-F5344CB8AC3E}">
        <p14:creationId xmlns:p14="http://schemas.microsoft.com/office/powerpoint/2010/main" val="36538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ALSR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地址空间随机化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历史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1">
              <a:spcBef>
                <a:spcPts val="0"/>
              </a:spcBef>
              <a:buFont typeface="Consolas"/>
              <a:buChar char="○"/>
            </a:pP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最早由</a:t>
            </a:r>
            <a:r>
              <a:rPr lang="en" altLang="zh-CN" dirty="0">
                <a:latin typeface=""/>
                <a:ea typeface="Roboto"/>
                <a:cs typeface="Roboto"/>
                <a:sym typeface="Roboto"/>
              </a:rPr>
              <a:t>Pax</a:t>
            </a: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研究组提出，通过提交</a:t>
            </a:r>
            <a:r>
              <a:rPr lang="en" altLang="zh-CN" dirty="0">
                <a:latin typeface=""/>
                <a:ea typeface="Roboto"/>
                <a:cs typeface="Roboto"/>
                <a:sym typeface="Roboto"/>
              </a:rPr>
              <a:t>Linux</a:t>
            </a: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内核补丁的方式</a:t>
            </a:r>
            <a:endParaRPr lang="en-US" altLang="zh-CN" dirty="0">
              <a:latin typeface=""/>
              <a:ea typeface="Roboto"/>
              <a:cs typeface="Roboto"/>
              <a:sym typeface="Roboto"/>
            </a:endParaRPr>
          </a:p>
          <a:p>
            <a:pPr lvl="1">
              <a:spcBef>
                <a:spcPts val="0"/>
              </a:spcBef>
              <a:buFont typeface="Consolas"/>
              <a:buChar char="○"/>
            </a:pPr>
            <a:r>
              <a:rPr lang="zh-CN" altLang="en-GB" dirty="0">
                <a:latin typeface=""/>
                <a:ea typeface="Roboto"/>
                <a:cs typeface="Roboto"/>
                <a:sym typeface="Roboto"/>
              </a:rPr>
              <a:t>用户</a:t>
            </a: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栈</a:t>
            </a:r>
            <a:r>
              <a:rPr lang="zh-CN" altLang="en-GB" dirty="0">
                <a:latin typeface=""/>
                <a:ea typeface="Roboto"/>
                <a:cs typeface="Roboto"/>
                <a:sym typeface="Roboto"/>
              </a:rPr>
              <a:t>随机化</a:t>
            </a: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（</a:t>
            </a:r>
            <a:r>
              <a:rPr lang="en-US" altLang="zh-CN" dirty="0">
                <a:latin typeface=""/>
                <a:ea typeface="Roboto"/>
                <a:cs typeface="Roboto"/>
                <a:sym typeface="Roboto"/>
              </a:rPr>
              <a:t>2001</a:t>
            </a: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）</a:t>
            </a:r>
            <a:endParaRPr lang="en-US" altLang="zh-CN" dirty="0">
              <a:latin typeface=""/>
              <a:ea typeface="Roboto"/>
              <a:cs typeface="Roboto"/>
              <a:sym typeface="Roboto"/>
            </a:endParaRPr>
          </a:p>
          <a:p>
            <a:pPr lvl="1">
              <a:spcBef>
                <a:spcPts val="0"/>
              </a:spcBef>
              <a:buFont typeface="Consolas"/>
              <a:buChar char="○"/>
            </a:pPr>
            <a:r>
              <a:rPr lang="zh-CN" altLang="en-GB" dirty="0">
                <a:latin typeface=""/>
                <a:ea typeface="Roboto"/>
                <a:cs typeface="Roboto"/>
                <a:sym typeface="Roboto"/>
              </a:rPr>
              <a:t>内核</a:t>
            </a: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栈随机化（</a:t>
            </a:r>
            <a:r>
              <a:rPr lang="en-US" altLang="zh-CN" dirty="0">
                <a:latin typeface=""/>
                <a:ea typeface="Roboto"/>
                <a:cs typeface="Roboto"/>
                <a:sym typeface="Roboto"/>
              </a:rPr>
              <a:t>2002</a:t>
            </a: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）</a:t>
            </a:r>
            <a:endParaRPr lang="en-US" altLang="zh-CN" dirty="0">
              <a:latin typeface=""/>
              <a:ea typeface="Roboto"/>
              <a:cs typeface="Roboto"/>
              <a:sym typeface="Roboto"/>
            </a:endParaRPr>
          </a:p>
          <a:p>
            <a:pPr lvl="1">
              <a:spcBef>
                <a:spcPts val="0"/>
              </a:spcBef>
              <a:buFont typeface="Consolas"/>
              <a:buChar char="○"/>
            </a:pP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堆随机化（</a:t>
            </a:r>
            <a:r>
              <a:rPr lang="en-US" altLang="zh-CN" dirty="0">
                <a:latin typeface=""/>
                <a:ea typeface="Roboto"/>
                <a:cs typeface="Roboto"/>
                <a:sym typeface="Roboto"/>
              </a:rPr>
              <a:t>2003</a:t>
            </a:r>
            <a:r>
              <a:rPr lang="zh-CN" altLang="en-US" dirty="0">
                <a:latin typeface=""/>
                <a:ea typeface="Roboto"/>
                <a:cs typeface="Roboto"/>
                <a:sym typeface="Roboto"/>
              </a:rPr>
              <a:t>）</a:t>
            </a:r>
            <a:endParaRPr lang="en-GB" altLang="zh-CN" dirty="0">
              <a:latin typeface="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PC/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移动操作系统均已支持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大量的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设备仍未使用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AC1497-D94F-F44C-AFD3-D3411FCF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84" y="1288814"/>
            <a:ext cx="3368842" cy="33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PIE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地址无关代码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编译器可以生成地址无关代码，即程序可以加载到任意地址</a:t>
            </a:r>
            <a:endParaRPr lang="en-US" altLang="zh-CN" dirty="0">
              <a:latin typeface="Roboto"/>
              <a:ea typeface="Roboto"/>
              <a:cs typeface="Roboto"/>
              <a:sym typeface="Roboto"/>
            </a:endParaRPr>
          </a:p>
          <a:p>
            <a:pPr lvl="1">
              <a:spcBef>
                <a:spcPts val="1000"/>
              </a:spcBef>
              <a:buFont typeface="Roboto" panose="02000000000000000000" pitchFamily="2" charset="0"/>
              <a:buChar char="●"/>
            </a:pPr>
            <a:r>
              <a:rPr lang="en-US" altLang="zh-CN" dirty="0" err="1"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-US" altLang="zh-CN" dirty="0"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en-US" altLang="zh-CN" dirty="0" err="1">
                <a:latin typeface="Consolas"/>
                <a:ea typeface="Consolas"/>
                <a:cs typeface="Consolas"/>
                <a:sym typeface="Consolas"/>
              </a:rPr>
              <a:t>fPIC</a:t>
            </a:r>
            <a:r>
              <a:rPr lang="en-US" altLang="zh-CN" dirty="0">
                <a:latin typeface="Consolas"/>
                <a:ea typeface="Consolas"/>
                <a:cs typeface="Consolas"/>
                <a:sym typeface="Consolas"/>
              </a:rPr>
              <a:t> -pie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7B14B9-AB94-4F49-9E2E-C2DC0877AFA6}"/>
              </a:ext>
            </a:extLst>
          </p:cNvPr>
          <p:cNvSpPr/>
          <p:nvPr/>
        </p:nvSpPr>
        <p:spPr>
          <a:xfrm>
            <a:off x="390475" y="3168629"/>
            <a:ext cx="8441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file pwn</a:t>
            </a: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pwn: ELF 64-bit LSB shared object, x86-64, version 1 (SYSV), dynamically linked, interpreter /lib64/ld-linux-x86-64.so.2, BuildID[sha1]=6e96baaae0f3186986f3612f3d45f10252ea6fed, for GNU/Linux 3.2.0, stripped</a:t>
            </a:r>
          </a:p>
        </p:txBody>
      </p:sp>
    </p:spTree>
    <p:extLst>
      <p:ext uri="{BB962C8B-B14F-4D97-AF65-F5344CB8AC3E}">
        <p14:creationId xmlns:p14="http://schemas.microsoft.com/office/powerpoint/2010/main" val="1504390648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投影片模板" id="{BE939940-6DA7-4F4B-8DD7-EAE9988825F7}" vid="{7F804C1D-BC6D-DE46-A4D8-A15B15B37C7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上课模板</Template>
  <TotalTime>1924</TotalTime>
  <Words>1121</Words>
  <Application>Microsoft Macintosh PowerPoint</Application>
  <PresentationFormat>全屏显示(16:9)</PresentationFormat>
  <Paragraphs>182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系统字体常规体</vt:lpstr>
      <vt:lpstr>Arial</vt:lpstr>
      <vt:lpstr>Consolas</vt:lpstr>
      <vt:lpstr>Roboto</vt:lpstr>
      <vt:lpstr>Global Master</vt:lpstr>
      <vt:lpstr>ROP Return-Oriented Programming</vt:lpstr>
      <vt:lpstr>本次课你将学到</vt:lpstr>
      <vt:lpstr>栈溢出的缓解措施 (Mitigation)</vt:lpstr>
      <vt:lpstr>PowerPoint 演示文稿</vt:lpstr>
      <vt:lpstr>什么是缓解措施(Mitigations)</vt:lpstr>
      <vt:lpstr>NX/DEP</vt:lpstr>
      <vt:lpstr>Canary</vt:lpstr>
      <vt:lpstr>ALSR</vt:lpstr>
      <vt:lpstr>PIE</vt:lpstr>
      <vt:lpstr>But how to bypass</vt:lpstr>
      <vt:lpstr>从 Ret2func 到 ROP</vt:lpstr>
      <vt:lpstr>本小结主要内容</vt:lpstr>
      <vt:lpstr>静态链接与动态链接</vt:lpstr>
      <vt:lpstr>延迟绑定</vt:lpstr>
      <vt:lpstr>延迟绑定</vt:lpstr>
      <vt:lpstr>GOT 表劫持</vt:lpstr>
      <vt:lpstr>Ret2Func</vt:lpstr>
      <vt:lpstr>Ret2PLT leak address</vt:lpstr>
      <vt:lpstr>BUT</vt:lpstr>
      <vt:lpstr>ROP</vt:lpstr>
      <vt:lpstr>ROP Gadget</vt:lpstr>
      <vt:lpstr>ROP</vt:lpstr>
      <vt:lpstr>ROP 利用技巧</vt:lpstr>
      <vt:lpstr>常用 gadgets</vt:lpstr>
      <vt:lpstr>__libc_csu_init gadgets</vt:lpstr>
      <vt:lpstr>栈迁移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Course: Hello World And World Hello Stack Overflow</dc:title>
  <dc:creator>户 方聿</dc:creator>
  <cp:lastModifiedBy>Lv Wenjie</cp:lastModifiedBy>
  <cp:revision>29</cp:revision>
  <dcterms:created xsi:type="dcterms:W3CDTF">2020-08-15T12:42:48Z</dcterms:created>
  <dcterms:modified xsi:type="dcterms:W3CDTF">2021-08-09T17:39:08Z</dcterms:modified>
</cp:coreProperties>
</file>