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0"/>
  </p:notesMasterIdLst>
  <p:sldIdLst>
    <p:sldId id="256" r:id="rId2"/>
    <p:sldId id="258" r:id="rId3"/>
    <p:sldId id="264" r:id="rId4"/>
    <p:sldId id="273" r:id="rId5"/>
    <p:sldId id="274" r:id="rId6"/>
    <p:sldId id="275" r:id="rId7"/>
    <p:sldId id="276" r:id="rId8"/>
    <p:sldId id="277" r:id="rId9"/>
    <p:sldId id="278" r:id="rId10"/>
    <p:sldId id="280" r:id="rId11"/>
    <p:sldId id="279" r:id="rId12"/>
    <p:sldId id="281" r:id="rId13"/>
    <p:sldId id="282" r:id="rId14"/>
    <p:sldId id="283" r:id="rId15"/>
    <p:sldId id="284" r:id="rId16"/>
    <p:sldId id="286" r:id="rId17"/>
    <p:sldId id="288" r:id="rId18"/>
    <p:sldId id="287" r:id="rId19"/>
    <p:sldId id="289" r:id="rId20"/>
    <p:sldId id="294" r:id="rId21"/>
    <p:sldId id="290" r:id="rId22"/>
    <p:sldId id="291" r:id="rId23"/>
    <p:sldId id="292" r:id="rId24"/>
    <p:sldId id="293" r:id="rId25"/>
    <p:sldId id="295" r:id="rId26"/>
    <p:sldId id="297" r:id="rId27"/>
    <p:sldId id="298" r:id="rId28"/>
    <p:sldId id="272" r:id="rId29"/>
  </p:sldIdLst>
  <p:sldSz cx="9144000" cy="5143500" type="screen16x9"/>
  <p:notesSz cx="6858000" cy="9144000"/>
  <p:embeddedFontLst>
    <p:embeddedFont>
      <p:font typeface="Roboto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tling" initials="C" lastIdx="1" clrIdx="0">
    <p:extLst>
      <p:ext uri="{19B8F6BF-5375-455C-9EA6-DF929625EA0E}">
        <p15:presenceInfo xmlns:p15="http://schemas.microsoft.com/office/powerpoint/2012/main" userId="Catl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578" autoAdjust="0"/>
  </p:normalViewPr>
  <p:slideViewPr>
    <p:cSldViewPr snapToGrid="0">
      <p:cViewPr varScale="1">
        <p:scale>
          <a:sx n="155" d="100"/>
          <a:sy n="155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2T20:04:23.06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1540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454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216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1056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665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1317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44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488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9471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150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9884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544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29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6842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2875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6554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1927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5913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2801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9723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5112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169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107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747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7550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488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040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182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641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ue Footer - Title &amp;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Shape 11"/>
          <p:cNvGrpSpPr/>
          <p:nvPr/>
        </p:nvGrpSpPr>
        <p:grpSpPr>
          <a:xfrm>
            <a:off x="-19117" y="4626757"/>
            <a:ext cx="9182235" cy="548377"/>
            <a:chOff x="-19117" y="4617750"/>
            <a:chExt cx="9182235" cy="548377"/>
          </a:xfrm>
        </p:grpSpPr>
        <p:sp>
          <p:nvSpPr>
            <p:cNvPr id="12" name="Shape 12"/>
            <p:cNvSpPr/>
            <p:nvPr/>
          </p:nvSpPr>
          <p:spPr>
            <a:xfrm flipH="1">
              <a:off x="19243" y="4617750"/>
              <a:ext cx="9143874" cy="548377"/>
            </a:xfrm>
            <a:custGeom>
              <a:avLst/>
              <a:gdLst/>
              <a:ahLst/>
              <a:cxnLst/>
              <a:rect l="0" t="0" r="0" b="0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 flipH="1">
              <a:off x="-19117" y="4677825"/>
              <a:ext cx="4769785" cy="473975"/>
            </a:xfrm>
            <a:custGeom>
              <a:avLst/>
              <a:gdLst/>
              <a:ahLst/>
              <a:cxnLst/>
              <a:rect l="0" t="0" r="0" b="0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448A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67100" y="1278075"/>
            <a:ext cx="8622000" cy="3409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" name="Shape 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875" y="4787450"/>
            <a:ext cx="503925" cy="31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Red &amp; 3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189175" y="2441125"/>
            <a:ext cx="3315000" cy="8558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198175" y="3450024"/>
            <a:ext cx="3315000" cy="85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Yellow &amp; 1 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Yellow &amp; 3 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8" name="Shape 9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189175" y="2441125"/>
            <a:ext cx="3315000" cy="8558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3"/>
          </p:nvPr>
        </p:nvSpPr>
        <p:spPr>
          <a:xfrm>
            <a:off x="198175" y="3450024"/>
            <a:ext cx="3315000" cy="85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Green &amp; 1 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Blue">
    <p:bg>
      <p:bgPr>
        <a:solidFill>
          <a:srgbClr val="2196F3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 flipH="1">
            <a:off x="3450350" y="767949"/>
            <a:ext cx="5693700" cy="4375500"/>
          </a:xfrm>
          <a:prstGeom prst="rtTriangle">
            <a:avLst/>
          </a:prstGeom>
          <a:solidFill>
            <a:srgbClr val="77BD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rgbClr val="FFFFFF"/>
                </a:solidFill>
              </a:r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118" name="Shape 118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4069D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Red">
    <p:bg>
      <p:bgPr>
        <a:solidFill>
          <a:srgbClr val="EA4335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122" name="Shape 122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sp>
        <p:nvSpPr>
          <p:cNvPr id="123" name="Shape 123"/>
          <p:cNvSpPr/>
          <p:nvPr/>
        </p:nvSpPr>
        <p:spPr>
          <a:xfrm flipH="1">
            <a:off x="3450350" y="767949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Yellow">
    <p:bg>
      <p:bgPr>
        <a:solidFill>
          <a:srgbClr val="F4B400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 flipH="1">
            <a:off x="3450350" y="767949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300"/>
              <a:t>‹#›</a:t>
            </a:fld>
            <a:endParaRPr lang="en-GB" sz="13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Gray">
    <p:bg>
      <p:bgPr>
        <a:solidFill>
          <a:srgbClr val="999999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 flipH="1">
            <a:off x="3450350" y="767949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300"/>
              <a:t>‹#›</a:t>
            </a:fld>
            <a:endParaRPr lang="en-GB" sz="130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een Footer - Title &amp; 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8794500" cy="7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1075" y="4617750"/>
            <a:ext cx="9088625" cy="548375"/>
          </a:xfrm>
          <a:custGeom>
            <a:avLst/>
            <a:gdLst/>
            <a:ahLst/>
            <a:cxnLst/>
            <a:rect l="0" t="0" r="0" b="0"/>
            <a:pathLst>
              <a:path w="363545" h="21935" extrusionOk="0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flipH="1">
            <a:off x="-12535" y="4686832"/>
            <a:ext cx="4769785" cy="473975"/>
          </a:xfrm>
          <a:custGeom>
            <a:avLst/>
            <a:gdLst/>
            <a:ahLst/>
            <a:cxnLst/>
            <a:rect l="0" t="0" r="0" b="0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34625" y="1185875"/>
            <a:ext cx="8459400" cy="350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275" y="4787462"/>
            <a:ext cx="503925" cy="31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ay Footer - Title &amp; 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 flipH="1">
            <a:off x="25825" y="4617750"/>
            <a:ext cx="9143874" cy="548377"/>
          </a:xfrm>
          <a:custGeom>
            <a:avLst/>
            <a:gdLst/>
            <a:ahLst/>
            <a:cxnLst/>
            <a:rect l="0" t="0" r="0" b="0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41" name="Shape 41"/>
          <p:cNvSpPr/>
          <p:nvPr/>
        </p:nvSpPr>
        <p:spPr>
          <a:xfrm flipH="1">
            <a:off x="-12535" y="4686832"/>
            <a:ext cx="4769785" cy="473975"/>
          </a:xfrm>
          <a:custGeom>
            <a:avLst/>
            <a:gdLst/>
            <a:ahLst/>
            <a:cxnLst/>
            <a:rect l="0" t="0" r="0" b="0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8712900" cy="7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67100" y="1185875"/>
            <a:ext cx="8712900" cy="356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" name="Shape 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275" y="4787462"/>
            <a:ext cx="503925" cy="31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Blue Foot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GB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67100" y="350925"/>
            <a:ext cx="8799300" cy="7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448A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 b="1"/>
            </a:lvl2pPr>
            <a:lvl3pPr lvl="2" rtl="0">
              <a:spcBef>
                <a:spcPts val="0"/>
              </a:spcBef>
              <a:defRPr b="1"/>
            </a:lvl3pPr>
            <a:lvl4pPr lvl="3" rtl="0">
              <a:spcBef>
                <a:spcPts val="0"/>
              </a:spcBef>
              <a:defRPr b="1"/>
            </a:lvl4pPr>
            <a:lvl5pPr lvl="4" rtl="0">
              <a:spcBef>
                <a:spcPts val="0"/>
              </a:spcBef>
              <a:defRPr b="1"/>
            </a:lvl5pPr>
            <a:lvl6pPr lvl="5" rtl="0">
              <a:spcBef>
                <a:spcPts val="0"/>
              </a:spcBef>
              <a:defRPr b="1"/>
            </a:lvl6pPr>
            <a:lvl7pPr lvl="6" rtl="0">
              <a:spcBef>
                <a:spcPts val="0"/>
              </a:spcBef>
              <a:defRPr b="1"/>
            </a:lvl7pPr>
            <a:lvl8pPr lvl="7" rtl="0">
              <a:spcBef>
                <a:spcPts val="0"/>
              </a:spcBef>
              <a:defRPr b="1"/>
            </a:lvl8pPr>
            <a:lvl9pPr lvl="8" rtl="0">
              <a:spcBef>
                <a:spcPts val="0"/>
              </a:spcBef>
              <a:defRPr b="1"/>
            </a:lvl9pPr>
          </a:lstStyle>
          <a:p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-19117" y="4626757"/>
            <a:ext cx="9182235" cy="548377"/>
            <a:chOff x="-19117" y="4617750"/>
            <a:chExt cx="9182235" cy="548377"/>
          </a:xfrm>
        </p:grpSpPr>
        <p:sp>
          <p:nvSpPr>
            <p:cNvPr id="50" name="Shape 50"/>
            <p:cNvSpPr/>
            <p:nvPr/>
          </p:nvSpPr>
          <p:spPr>
            <a:xfrm flipH="1">
              <a:off x="19243" y="4617750"/>
              <a:ext cx="9143874" cy="548377"/>
            </a:xfrm>
            <a:custGeom>
              <a:avLst/>
              <a:gdLst/>
              <a:ahLst/>
              <a:cxnLst/>
              <a:rect l="0" t="0" r="0" b="0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51" name="Shape 51"/>
            <p:cNvSpPr/>
            <p:nvPr/>
          </p:nvSpPr>
          <p:spPr>
            <a:xfrm flipH="1">
              <a:off x="-19117" y="4677825"/>
              <a:ext cx="4769785" cy="473975"/>
            </a:xfrm>
            <a:custGeom>
              <a:avLst/>
              <a:gdLst/>
              <a:ahLst/>
              <a:cxnLst/>
              <a:rect l="0" t="0" r="0" b="0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300"/>
              <a:t>‹#›</a:t>
            </a:fld>
            <a:endParaRPr lang="en-GB" sz="13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Gray Foot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 flipH="1">
            <a:off x="63500" y="4617750"/>
            <a:ext cx="9106199" cy="548377"/>
          </a:xfrm>
          <a:custGeom>
            <a:avLst/>
            <a:gdLst/>
            <a:ahLst/>
            <a:cxnLst/>
            <a:rect l="0" t="0" r="0" b="0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61" name="Shape 61"/>
          <p:cNvSpPr/>
          <p:nvPr/>
        </p:nvSpPr>
        <p:spPr>
          <a:xfrm flipH="1">
            <a:off x="-12535" y="4686832"/>
            <a:ext cx="4769785" cy="473975"/>
          </a:xfrm>
          <a:custGeom>
            <a:avLst/>
            <a:gdLst/>
            <a:ahLst/>
            <a:cxnLst/>
            <a:rect l="0" t="0" r="0" b="0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300"/>
              <a:t>‹#›</a:t>
            </a:fld>
            <a:endParaRPr lang="en-GB" sz="1300"/>
          </a:p>
        </p:txBody>
      </p:sp>
      <p:pic>
        <p:nvPicPr>
          <p:cNvPr id="64" name="Shape 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275" y="4787462"/>
            <a:ext cx="503925" cy="31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300"/>
              <a:t>‹#›</a:t>
            </a:fld>
            <a:endParaRPr lang="en-GB" sz="13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Blue &amp; 1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Blue &amp; 3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189175" y="2441125"/>
            <a:ext cx="3315000" cy="8558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3"/>
          </p:nvPr>
        </p:nvSpPr>
        <p:spPr>
          <a:xfrm>
            <a:off x="198175" y="3450024"/>
            <a:ext cx="3315000" cy="85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Red &amp; 1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accent2"/>
              </a:buClr>
              <a:buSzPct val="1000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buClr>
                <a:schemeClr val="accent2"/>
              </a:buClr>
              <a:buSzPct val="100000"/>
              <a:buNone/>
              <a:defRPr sz="3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buClr>
                <a:schemeClr val="accent2"/>
              </a:buClr>
              <a:buSzPct val="100000"/>
              <a:buNone/>
              <a:defRPr sz="3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buClr>
                <a:schemeClr val="accent2"/>
              </a:buClr>
              <a:buSzPct val="100000"/>
              <a:buNone/>
              <a:defRPr sz="3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buClr>
                <a:schemeClr val="accent2"/>
              </a:buClr>
              <a:buSzPct val="100000"/>
              <a:buNone/>
              <a:defRPr sz="3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buClr>
                <a:schemeClr val="accent2"/>
              </a:buClr>
              <a:buSzPct val="100000"/>
              <a:buNone/>
              <a:defRPr sz="3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buClr>
                <a:schemeClr val="accent2"/>
              </a:buClr>
              <a:buSzPct val="100000"/>
              <a:buNone/>
              <a:defRPr sz="3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buClr>
                <a:schemeClr val="accent2"/>
              </a:buClr>
              <a:buSzPct val="100000"/>
              <a:buNone/>
              <a:defRPr sz="3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buClr>
                <a:schemeClr val="accent2"/>
              </a:buClr>
              <a:buSzPct val="1000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522174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Char char="●"/>
              <a:defRPr sz="1800">
                <a:solidFill>
                  <a:schemeClr val="accen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Char char="○"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Char char="■"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Char char="●"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Char char="○"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Char char="■"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Char char="●"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Char char="○"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</a:rPr>
              <a:t>‹#›</a:t>
            </a:fld>
            <a:endParaRPr lang="en-GB" sz="1000">
              <a:solidFill>
                <a:schemeClr val="accent1"/>
              </a:solidFill>
            </a:endParaRPr>
          </a:p>
        </p:txBody>
      </p:sp>
      <p:pic>
        <p:nvPicPr>
          <p:cNvPr id="9" name="Shape 9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91275" y="4787462"/>
            <a:ext cx="503925" cy="3183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5" r:id="rId14"/>
    <p:sldLayoutId id="2147483666" r:id="rId15"/>
    <p:sldLayoutId id="2147483667" r:id="rId16"/>
    <p:sldLayoutId id="2147483669" r:id="rId17"/>
    <p:sldLayoutId id="2147483670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167100" y="350925"/>
            <a:ext cx="8799300" cy="7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800" b="1" dirty="0" smtClean="0"/>
              <a:t>堆漏洞基础</a:t>
            </a:r>
            <a:r>
              <a:rPr lang="en-US" altLang="zh-CN" sz="4800" b="1" dirty="0" smtClean="0"/>
              <a:t>-1</a:t>
            </a:r>
            <a:endParaRPr lang="en-GB" sz="4800" b="1" dirty="0"/>
          </a:p>
        </p:txBody>
      </p:sp>
      <p:sp>
        <p:nvSpPr>
          <p:cNvPr id="161" name="Shape 161"/>
          <p:cNvSpPr txBox="1">
            <a:spLocks noGrp="1"/>
          </p:cNvSpPr>
          <p:nvPr>
            <p:ph type="subTitle" idx="4294967295"/>
          </p:nvPr>
        </p:nvSpPr>
        <p:spPr>
          <a:xfrm>
            <a:off x="975899" y="3516200"/>
            <a:ext cx="4158300" cy="75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smtClean="0"/>
              <a:t>Catling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smtClean="0"/>
              <a:t>Blue-Whale </a:t>
            </a:r>
            <a:r>
              <a:rPr lang="en-GB" i="1" dirty="0"/>
              <a:t>Security Research Team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9700" y="3327975"/>
            <a:ext cx="1497024" cy="9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dirty="0" smtClean="0"/>
              <a:t>chunk</a:t>
            </a:r>
            <a:endParaRPr lang="en-GB" dirty="0"/>
          </a:p>
        </p:txBody>
      </p:sp>
      <p:sp>
        <p:nvSpPr>
          <p:cNvPr id="2" name="文本框 1"/>
          <p:cNvSpPr txBox="1"/>
          <p:nvPr/>
        </p:nvSpPr>
        <p:spPr>
          <a:xfrm>
            <a:off x="2960286" y="1278075"/>
            <a:ext cx="3203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一共</a:t>
            </a:r>
            <a:r>
              <a:rPr lang="zh-CN" altLang="en-US" sz="2400" dirty="0" smtClean="0">
                <a:solidFill>
                  <a:srgbClr val="0070C0"/>
                </a:solidFill>
              </a:rPr>
              <a:t>有三种</a:t>
            </a:r>
            <a:r>
              <a:rPr lang="en-US" altLang="zh-CN" sz="2400" dirty="0" smtClean="0">
                <a:solidFill>
                  <a:srgbClr val="0070C0"/>
                </a:solidFill>
              </a:rPr>
              <a:t>chunk: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70C0"/>
                </a:solidFill>
              </a:rPr>
              <a:t>allocated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70C0"/>
                </a:solidFill>
              </a:rPr>
              <a:t>free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70C0"/>
                </a:solidFill>
              </a:rPr>
              <a:t>top chunk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9521" y="3170795"/>
            <a:ext cx="6841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92D050"/>
                </a:solidFill>
              </a:rPr>
              <a:t>不同的</a:t>
            </a:r>
            <a:r>
              <a:rPr lang="en-US" altLang="zh-CN" sz="2800" dirty="0" smtClean="0">
                <a:solidFill>
                  <a:srgbClr val="92D050"/>
                </a:solidFill>
              </a:rPr>
              <a:t>chunk</a:t>
            </a:r>
            <a:r>
              <a:rPr lang="zh-CN" altLang="en-US" sz="2800" dirty="0" smtClean="0">
                <a:solidFill>
                  <a:srgbClr val="92D050"/>
                </a:solidFill>
              </a:rPr>
              <a:t>使用了上述结构体的不同部分</a:t>
            </a:r>
            <a:endParaRPr lang="zh-CN" alt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09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dirty="0" smtClean="0"/>
              <a:t>allocated chunk</a:t>
            </a:r>
            <a:endParaRPr lang="en-GB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183" y="900225"/>
            <a:ext cx="2221148" cy="3281808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>
            <a:off x="2486642" y="1157801"/>
            <a:ext cx="2894503" cy="49996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67100" y="1417239"/>
            <a:ext cx="2341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4">
                    <a:lumMod val="50000"/>
                  </a:schemeClr>
                </a:solidFill>
              </a:rPr>
              <a:t>保存之前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chunk</a:t>
            </a:r>
            <a:r>
              <a:rPr lang="zh-CN" altLang="en-US" dirty="0" smtClean="0">
                <a:solidFill>
                  <a:schemeClr val="accent4">
                    <a:lumMod val="50000"/>
                  </a:schemeClr>
                </a:solidFill>
              </a:rPr>
              <a:t>的大小（可被前一个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chunk</a:t>
            </a:r>
            <a:r>
              <a:rPr lang="zh-CN" altLang="en-US" dirty="0" smtClean="0">
                <a:solidFill>
                  <a:schemeClr val="accent4">
                    <a:lumMod val="50000"/>
                  </a:schemeClr>
                </a:solidFill>
              </a:rPr>
              <a:t>数据覆盖）</a:t>
            </a:r>
            <a:endParaRPr lang="en-US" altLang="zh-CN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2328760" y="1486722"/>
            <a:ext cx="3118169" cy="85519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82872" y="2177456"/>
            <a:ext cx="2137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92D050"/>
                </a:solidFill>
              </a:rPr>
              <a:t>保存这个</a:t>
            </a:r>
            <a:r>
              <a:rPr lang="en-US" altLang="zh-CN" dirty="0" smtClean="0">
                <a:solidFill>
                  <a:srgbClr val="92D050"/>
                </a:solidFill>
              </a:rPr>
              <a:t>chunk</a:t>
            </a:r>
            <a:r>
              <a:rPr lang="zh-CN" altLang="en-US" dirty="0" smtClean="0">
                <a:solidFill>
                  <a:srgbClr val="92D050"/>
                </a:solidFill>
              </a:rPr>
              <a:t>的大小（包括</a:t>
            </a:r>
            <a:r>
              <a:rPr lang="en-US" altLang="zh-CN" dirty="0" smtClean="0">
                <a:solidFill>
                  <a:srgbClr val="92D050"/>
                </a:solidFill>
              </a:rPr>
              <a:t>header</a:t>
            </a:r>
            <a:r>
              <a:rPr lang="zh-CN" altLang="en-US" dirty="0" smtClean="0">
                <a:solidFill>
                  <a:srgbClr val="92D050"/>
                </a:solidFill>
              </a:rPr>
              <a:t>）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1" name="右大括号 10"/>
          <p:cNvSpPr/>
          <p:nvPr/>
        </p:nvSpPr>
        <p:spPr>
          <a:xfrm>
            <a:off x="7275729" y="1052547"/>
            <a:ext cx="263137" cy="6052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7621160" y="1201265"/>
            <a:ext cx="822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header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67100" y="3249739"/>
            <a:ext cx="5387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 由于</a:t>
            </a:r>
            <a:r>
              <a:rPr lang="en-US" altLang="zh-CN" dirty="0">
                <a:solidFill>
                  <a:srgbClr val="FF0000"/>
                </a:solidFill>
              </a:rPr>
              <a:t>size</a:t>
            </a:r>
            <a:r>
              <a:rPr lang="zh-CN" altLang="en-US" dirty="0">
                <a:solidFill>
                  <a:srgbClr val="FF0000"/>
                </a:solidFill>
              </a:rPr>
              <a:t>的后</a:t>
            </a:r>
            <a:r>
              <a:rPr lang="en-US" altLang="zh-CN" dirty="0">
                <a:solidFill>
                  <a:srgbClr val="FF0000"/>
                </a:solidFill>
              </a:rPr>
              <a:t>3bit</a:t>
            </a:r>
            <a:r>
              <a:rPr lang="zh-CN" altLang="en-US" dirty="0">
                <a:solidFill>
                  <a:srgbClr val="FF0000"/>
                </a:solidFill>
              </a:rPr>
              <a:t>恒为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，故将这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位用于标志位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M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</a:rPr>
              <a:t>）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2420858" y="1657761"/>
            <a:ext cx="4360342" cy="1526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45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allocated chunk</a:t>
            </a:r>
            <a:endParaRPr lang="en-GB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183" y="900225"/>
            <a:ext cx="2221148" cy="3281808"/>
          </a:xfrm>
          <a:prstGeom prst="rect">
            <a:avLst/>
          </a:prstGeom>
        </p:spPr>
      </p:pic>
      <p:sp>
        <p:nvSpPr>
          <p:cNvPr id="5" name="右大括号 4"/>
          <p:cNvSpPr/>
          <p:nvPr/>
        </p:nvSpPr>
        <p:spPr>
          <a:xfrm>
            <a:off x="7275729" y="1052547"/>
            <a:ext cx="263137" cy="6052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7621160" y="1201265"/>
            <a:ext cx="822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header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72446" y="1518205"/>
            <a:ext cx="42324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70C0"/>
                </a:solidFill>
              </a:rPr>
              <a:t>PREV_INUSE(P): </a:t>
            </a:r>
            <a:r>
              <a:rPr lang="zh-CN" altLang="en-US" sz="1800" dirty="0">
                <a:solidFill>
                  <a:srgbClr val="0070C0"/>
                </a:solidFill>
              </a:rPr>
              <a:t>表示前一个</a:t>
            </a:r>
            <a:r>
              <a:rPr lang="en-US" altLang="zh-CN" sz="1800" dirty="0">
                <a:solidFill>
                  <a:srgbClr val="0070C0"/>
                </a:solidFill>
              </a:rPr>
              <a:t>chunk</a:t>
            </a:r>
            <a:r>
              <a:rPr lang="zh-CN" altLang="en-US" sz="1800" dirty="0">
                <a:solidFill>
                  <a:srgbClr val="0070C0"/>
                </a:solidFill>
              </a:rPr>
              <a:t>是否为</a:t>
            </a:r>
            <a:r>
              <a:rPr lang="en-US" altLang="zh-CN" sz="1800" dirty="0">
                <a:solidFill>
                  <a:srgbClr val="0070C0"/>
                </a:solidFill>
              </a:rPr>
              <a:t>allocated</a:t>
            </a:r>
            <a:r>
              <a:rPr lang="zh-CN" altLang="en-US" sz="1800" dirty="0">
                <a:solidFill>
                  <a:srgbClr val="0070C0"/>
                </a:solidFill>
              </a:rPr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70C0"/>
                </a:solidFill>
              </a:rPr>
              <a:t>IS_MMAPPED(M)</a:t>
            </a:r>
            <a:r>
              <a:rPr lang="zh-CN" altLang="en-US" sz="1800" dirty="0">
                <a:solidFill>
                  <a:srgbClr val="0070C0"/>
                </a:solidFill>
              </a:rPr>
              <a:t>：表示当前</a:t>
            </a:r>
            <a:r>
              <a:rPr lang="en-US" altLang="zh-CN" sz="1800" dirty="0">
                <a:solidFill>
                  <a:srgbClr val="0070C0"/>
                </a:solidFill>
              </a:rPr>
              <a:t>chunk</a:t>
            </a:r>
            <a:r>
              <a:rPr lang="zh-CN" altLang="en-US" sz="1800" dirty="0">
                <a:solidFill>
                  <a:srgbClr val="0070C0"/>
                </a:solidFill>
              </a:rPr>
              <a:t>是否是通过</a:t>
            </a:r>
            <a:r>
              <a:rPr lang="en-US" altLang="zh-CN" sz="1800" dirty="0" err="1">
                <a:solidFill>
                  <a:srgbClr val="0070C0"/>
                </a:solidFill>
              </a:rPr>
              <a:t>mmap</a:t>
            </a:r>
            <a:r>
              <a:rPr lang="zh-CN" altLang="en-US" sz="1800" dirty="0">
                <a:solidFill>
                  <a:srgbClr val="0070C0"/>
                </a:solidFill>
              </a:rPr>
              <a:t>系统调用产生的。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70C0"/>
                </a:solidFill>
              </a:rPr>
              <a:t>NON_MAIN_ARENA(N)</a:t>
            </a:r>
            <a:r>
              <a:rPr lang="zh-CN" altLang="en-US" sz="1800" dirty="0">
                <a:solidFill>
                  <a:srgbClr val="0070C0"/>
                </a:solidFill>
              </a:rPr>
              <a:t>：表示当前</a:t>
            </a:r>
            <a:r>
              <a:rPr lang="en-US" altLang="zh-CN" sz="1800" dirty="0">
                <a:solidFill>
                  <a:srgbClr val="0070C0"/>
                </a:solidFill>
              </a:rPr>
              <a:t>chunk</a:t>
            </a:r>
            <a:r>
              <a:rPr lang="zh-CN" altLang="en-US" sz="1800" dirty="0">
                <a:solidFill>
                  <a:srgbClr val="0070C0"/>
                </a:solidFill>
              </a:rPr>
              <a:t>是否是</a:t>
            </a:r>
            <a:r>
              <a:rPr lang="en-US" altLang="zh-CN" sz="1800" dirty="0">
                <a:solidFill>
                  <a:srgbClr val="0070C0"/>
                </a:solidFill>
              </a:rPr>
              <a:t>thread arena</a:t>
            </a:r>
            <a:r>
              <a:rPr lang="zh-CN" altLang="en-US" sz="1800" dirty="0">
                <a:solidFill>
                  <a:srgbClr val="0070C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1926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allocated chunk</a:t>
            </a:r>
            <a:endParaRPr lang="en-GB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183" y="900225"/>
            <a:ext cx="2221148" cy="3281808"/>
          </a:xfrm>
          <a:prstGeom prst="rect">
            <a:avLst/>
          </a:prstGeom>
        </p:spPr>
      </p:pic>
      <p:sp>
        <p:nvSpPr>
          <p:cNvPr id="5" name="右大括号 4"/>
          <p:cNvSpPr/>
          <p:nvPr/>
        </p:nvSpPr>
        <p:spPr>
          <a:xfrm>
            <a:off x="7275729" y="1052547"/>
            <a:ext cx="263137" cy="6052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7621160" y="1201265"/>
            <a:ext cx="822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header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85359" y="1052547"/>
            <a:ext cx="3624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底层处理时一般用的位置    </a:t>
            </a:r>
            <a:r>
              <a:rPr lang="en-US" altLang="zh-CN" dirty="0" smtClean="0"/>
              <a:t>chunk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4743039" y="1052547"/>
            <a:ext cx="565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085359" y="1491213"/>
            <a:ext cx="390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malloc</a:t>
            </a:r>
            <a:r>
              <a:rPr lang="zh-CN" altLang="en-US" dirty="0" smtClean="0"/>
              <a:t>函数返回的位置      </a:t>
            </a:r>
            <a:r>
              <a:rPr lang="en-US" altLang="zh-CN" dirty="0" err="1" smtClean="0"/>
              <a:t>mem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743039" y="1657761"/>
            <a:ext cx="565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01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dirty="0" smtClean="0"/>
              <a:t>Free chunk</a:t>
            </a:r>
            <a:endParaRPr lang="en-GB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565" y="651264"/>
            <a:ext cx="2483834" cy="3669934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H="1">
            <a:off x="3151062" y="1624869"/>
            <a:ext cx="2683994" cy="34865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3177376" y="2131407"/>
            <a:ext cx="2605053" cy="1973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26336" y="1867800"/>
            <a:ext cx="293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70C0"/>
                </a:solidFill>
              </a:rPr>
              <a:t>用于双向（单向）构成链表</a:t>
            </a:r>
            <a:endParaRPr lang="zh-CN" altLang="en-US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55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dirty="0"/>
              <a:t>t</a:t>
            </a:r>
            <a:r>
              <a:rPr lang="en-US" altLang="zh-CN" dirty="0" smtClean="0"/>
              <a:t>op chunk</a:t>
            </a:r>
            <a:endParaRPr lang="en-GB" dirty="0"/>
          </a:p>
        </p:txBody>
      </p:sp>
      <p:sp>
        <p:nvSpPr>
          <p:cNvPr id="2" name="文本框 1"/>
          <p:cNvSpPr txBox="1"/>
          <p:nvPr/>
        </p:nvSpPr>
        <p:spPr>
          <a:xfrm>
            <a:off x="970384" y="1853682"/>
            <a:ext cx="6948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0070C0"/>
                </a:solidFill>
              </a:rPr>
              <a:t>在</a:t>
            </a:r>
            <a:r>
              <a:rPr lang="zh-CN" altLang="en-US" sz="1800" dirty="0">
                <a:solidFill>
                  <a:srgbClr val="0070C0"/>
                </a:solidFill>
              </a:rPr>
              <a:t>第一次</a:t>
            </a:r>
            <a:r>
              <a:rPr lang="en-US" altLang="zh-CN" sz="1800" dirty="0" err="1">
                <a:solidFill>
                  <a:srgbClr val="0070C0"/>
                </a:solidFill>
              </a:rPr>
              <a:t>malloc</a:t>
            </a:r>
            <a:r>
              <a:rPr lang="zh-CN" altLang="en-US" sz="1800" dirty="0">
                <a:solidFill>
                  <a:srgbClr val="0070C0"/>
                </a:solidFill>
              </a:rPr>
              <a:t>时，</a:t>
            </a:r>
            <a:r>
              <a:rPr lang="en-US" altLang="zh-CN" sz="1800" dirty="0">
                <a:solidFill>
                  <a:srgbClr val="0070C0"/>
                </a:solidFill>
              </a:rPr>
              <a:t>heap</a:t>
            </a:r>
            <a:r>
              <a:rPr lang="zh-CN" altLang="en-US" sz="1800" dirty="0">
                <a:solidFill>
                  <a:srgbClr val="0070C0"/>
                </a:solidFill>
              </a:rPr>
              <a:t>将会被分成两个部分，第一部分就是被 分配出去的堆；剩下的部分就叫做</a:t>
            </a:r>
            <a:r>
              <a:rPr lang="en-US" altLang="zh-CN" sz="1800" dirty="0">
                <a:solidFill>
                  <a:srgbClr val="0070C0"/>
                </a:solidFill>
              </a:rPr>
              <a:t>top chunk 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0070C0"/>
                </a:solidFill>
              </a:rPr>
              <a:t>在</a:t>
            </a:r>
            <a:r>
              <a:rPr lang="zh-CN" altLang="en-US" sz="1800" dirty="0">
                <a:solidFill>
                  <a:srgbClr val="0070C0"/>
                </a:solidFill>
              </a:rPr>
              <a:t>之后的分配中，若空间不足，则会从</a:t>
            </a:r>
            <a:r>
              <a:rPr lang="en-US" altLang="zh-CN" sz="1800" dirty="0">
                <a:solidFill>
                  <a:srgbClr val="0070C0"/>
                </a:solidFill>
              </a:rPr>
              <a:t>top chunk</a:t>
            </a:r>
            <a:r>
              <a:rPr lang="zh-CN" altLang="en-US" sz="1800" dirty="0">
                <a:solidFill>
                  <a:srgbClr val="0070C0"/>
                </a:solidFill>
              </a:rPr>
              <a:t>中切分 </a:t>
            </a:r>
          </a:p>
        </p:txBody>
      </p:sp>
    </p:spTree>
    <p:extLst>
      <p:ext uri="{BB962C8B-B14F-4D97-AF65-F5344CB8AC3E}">
        <p14:creationId xmlns:p14="http://schemas.microsoft.com/office/powerpoint/2010/main" val="186787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top chunk</a:t>
            </a:r>
            <a:endParaRPr lang="en-GB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41" y="1473159"/>
            <a:ext cx="5191125" cy="1381125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H="1" flipV="1">
            <a:off x="5307227" y="2687595"/>
            <a:ext cx="821724" cy="361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178378" y="3049368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Top chunk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458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smtClean="0"/>
              <a:t>BIN</a:t>
            </a:r>
            <a:endParaRPr lang="en-GB" dirty="0"/>
          </a:p>
        </p:txBody>
      </p:sp>
      <p:sp>
        <p:nvSpPr>
          <p:cNvPr id="2" name="文本框 1"/>
          <p:cNvSpPr txBox="1"/>
          <p:nvPr/>
        </p:nvSpPr>
        <p:spPr>
          <a:xfrm>
            <a:off x="1253837" y="1960418"/>
            <a:ext cx="6504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70C0"/>
                </a:solidFill>
              </a:rPr>
              <a:t>前面提到过，堆的机制需要考虑到快速重用，所以</a:t>
            </a:r>
            <a:r>
              <a:rPr lang="en-US" altLang="zh-CN" sz="2000" dirty="0" smtClean="0">
                <a:solidFill>
                  <a:srgbClr val="0070C0"/>
                </a:solidFill>
              </a:rPr>
              <a:t>chunk</a:t>
            </a:r>
            <a:r>
              <a:rPr lang="zh-CN" altLang="en-US" sz="2000" dirty="0" smtClean="0">
                <a:solidFill>
                  <a:srgbClr val="0070C0"/>
                </a:solidFill>
              </a:rPr>
              <a:t>被</a:t>
            </a:r>
            <a:r>
              <a:rPr lang="en-US" altLang="zh-CN" sz="2000" dirty="0" smtClean="0">
                <a:solidFill>
                  <a:srgbClr val="0070C0"/>
                </a:solidFill>
              </a:rPr>
              <a:t>free</a:t>
            </a:r>
            <a:r>
              <a:rPr lang="zh-CN" altLang="en-US" sz="2000" dirty="0" smtClean="0">
                <a:solidFill>
                  <a:srgbClr val="0070C0"/>
                </a:solidFill>
              </a:rPr>
              <a:t>后并不会被系统回收，他会被放入到一个叫做</a:t>
            </a:r>
            <a:r>
              <a:rPr lang="en-US" altLang="zh-CN" sz="2000" dirty="0" smtClean="0">
                <a:solidFill>
                  <a:srgbClr val="0070C0"/>
                </a:solidFill>
              </a:rPr>
              <a:t>bin</a:t>
            </a:r>
            <a:r>
              <a:rPr lang="zh-CN" altLang="en-US" sz="2000" dirty="0" smtClean="0">
                <a:solidFill>
                  <a:srgbClr val="0070C0"/>
                </a:solidFill>
              </a:rPr>
              <a:t>的结构中，如果下次有相同的</a:t>
            </a:r>
            <a:r>
              <a:rPr lang="en-US" altLang="zh-CN" sz="2000" dirty="0" smtClean="0">
                <a:solidFill>
                  <a:srgbClr val="0070C0"/>
                </a:solidFill>
              </a:rPr>
              <a:t>chunk</a:t>
            </a:r>
            <a:r>
              <a:rPr lang="zh-CN" altLang="en-US" sz="2000" dirty="0" smtClean="0">
                <a:solidFill>
                  <a:srgbClr val="0070C0"/>
                </a:solidFill>
              </a:rPr>
              <a:t>要被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malloc</a:t>
            </a:r>
            <a:r>
              <a:rPr lang="zh-CN" altLang="en-US" sz="2000" dirty="0" smtClean="0">
                <a:solidFill>
                  <a:srgbClr val="0070C0"/>
                </a:solidFill>
              </a:rPr>
              <a:t>，则直接从</a:t>
            </a:r>
            <a:r>
              <a:rPr lang="en-US" altLang="zh-CN" sz="2000" dirty="0" smtClean="0">
                <a:solidFill>
                  <a:srgbClr val="0070C0"/>
                </a:solidFill>
              </a:rPr>
              <a:t>bin</a:t>
            </a:r>
            <a:r>
              <a:rPr lang="zh-CN" altLang="en-US" sz="2000" dirty="0" smtClean="0">
                <a:solidFill>
                  <a:srgbClr val="0070C0"/>
                </a:solidFill>
              </a:rPr>
              <a:t>中取出，以提高效率</a:t>
            </a:r>
            <a:r>
              <a:rPr lang="zh-CN" altLang="en-US" sz="2000" dirty="0">
                <a:solidFill>
                  <a:srgbClr val="0070C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822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dirty="0" smtClean="0"/>
              <a:t>Bin</a:t>
            </a:r>
            <a:endParaRPr lang="en-GB" dirty="0"/>
          </a:p>
        </p:txBody>
      </p:sp>
      <p:sp>
        <p:nvSpPr>
          <p:cNvPr id="2" name="文本框 1"/>
          <p:cNvSpPr txBox="1"/>
          <p:nvPr/>
        </p:nvSpPr>
        <p:spPr>
          <a:xfrm>
            <a:off x="907474" y="1461654"/>
            <a:ext cx="7439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70C0"/>
                </a:solidFill>
              </a:rPr>
              <a:t>Bins</a:t>
            </a:r>
            <a:r>
              <a:rPr lang="zh-CN" altLang="en-US" sz="1800" dirty="0">
                <a:solidFill>
                  <a:srgbClr val="0070C0"/>
                </a:solidFill>
              </a:rPr>
              <a:t>是空闲堆块链表中的基本数据结构，它们被用于保存空闲堆块 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r>
              <a:rPr lang="en-US" altLang="zh-CN" sz="1800" dirty="0" smtClean="0">
                <a:solidFill>
                  <a:srgbClr val="0070C0"/>
                </a:solidFill>
              </a:rPr>
              <a:t>• </a:t>
            </a:r>
            <a:r>
              <a:rPr lang="en-US" altLang="zh-CN" sz="1800" dirty="0">
                <a:solidFill>
                  <a:srgbClr val="0070C0"/>
                </a:solidFill>
              </a:rPr>
              <a:t>Fast bins 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r>
              <a:rPr lang="en-US" altLang="zh-CN" sz="1800" dirty="0" smtClean="0">
                <a:solidFill>
                  <a:srgbClr val="0070C0"/>
                </a:solidFill>
              </a:rPr>
              <a:t>• </a:t>
            </a:r>
            <a:r>
              <a:rPr lang="en-US" altLang="zh-CN" sz="1800" dirty="0">
                <a:solidFill>
                  <a:srgbClr val="0070C0"/>
                </a:solidFill>
              </a:rPr>
              <a:t>Unsorted bins </a:t>
            </a:r>
            <a:r>
              <a:rPr lang="zh-CN" altLang="en-US" sz="1800" dirty="0" smtClean="0">
                <a:solidFill>
                  <a:srgbClr val="0070C0"/>
                </a:solidFill>
              </a:rPr>
              <a:t>（</a:t>
            </a:r>
            <a:r>
              <a:rPr lang="en-US" altLang="zh-CN" sz="1800" dirty="0">
                <a:solidFill>
                  <a:srgbClr val="0070C0"/>
                </a:solidFill>
              </a:rPr>
              <a:t> Bin 1 </a:t>
            </a:r>
            <a:r>
              <a:rPr lang="zh-CN" altLang="en-US" sz="1800" dirty="0" smtClean="0">
                <a:solidFill>
                  <a:srgbClr val="0070C0"/>
                </a:solidFill>
              </a:rPr>
              <a:t>）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r>
              <a:rPr lang="en-US" altLang="zh-CN" sz="1800" dirty="0" smtClean="0">
                <a:solidFill>
                  <a:srgbClr val="0070C0"/>
                </a:solidFill>
              </a:rPr>
              <a:t>• </a:t>
            </a:r>
            <a:r>
              <a:rPr lang="en-US" altLang="zh-CN" sz="1800" dirty="0">
                <a:solidFill>
                  <a:srgbClr val="0070C0"/>
                </a:solidFill>
              </a:rPr>
              <a:t>Small bins </a:t>
            </a:r>
            <a:r>
              <a:rPr lang="zh-CN" altLang="en-US" sz="1800" dirty="0" smtClean="0">
                <a:solidFill>
                  <a:srgbClr val="0070C0"/>
                </a:solidFill>
              </a:rPr>
              <a:t>（</a:t>
            </a:r>
            <a:r>
              <a:rPr lang="en-US" altLang="zh-CN" sz="1800" dirty="0">
                <a:solidFill>
                  <a:srgbClr val="0070C0"/>
                </a:solidFill>
              </a:rPr>
              <a:t> Bin 2 to Bin 63 </a:t>
            </a:r>
            <a:r>
              <a:rPr lang="zh-CN" altLang="en-US" sz="1800" dirty="0" smtClean="0">
                <a:solidFill>
                  <a:srgbClr val="0070C0"/>
                </a:solidFill>
              </a:rPr>
              <a:t>）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r>
              <a:rPr lang="en-US" altLang="zh-CN" sz="1800" dirty="0" smtClean="0">
                <a:solidFill>
                  <a:srgbClr val="0070C0"/>
                </a:solidFill>
              </a:rPr>
              <a:t>• </a:t>
            </a:r>
            <a:r>
              <a:rPr lang="en-US" altLang="zh-CN" sz="1800" dirty="0">
                <a:solidFill>
                  <a:srgbClr val="0070C0"/>
                </a:solidFill>
              </a:rPr>
              <a:t>Large </a:t>
            </a:r>
            <a:r>
              <a:rPr lang="en-US" altLang="zh-CN" sz="1800" dirty="0" smtClean="0">
                <a:solidFill>
                  <a:srgbClr val="0070C0"/>
                </a:solidFill>
              </a:rPr>
              <a:t>bins</a:t>
            </a:r>
            <a:r>
              <a:rPr lang="zh-CN" altLang="en-US" sz="1800" dirty="0" smtClean="0">
                <a:solidFill>
                  <a:srgbClr val="0070C0"/>
                </a:solidFill>
              </a:rPr>
              <a:t>（</a:t>
            </a:r>
            <a:r>
              <a:rPr lang="en-US" altLang="zh-CN" sz="1800" dirty="0">
                <a:solidFill>
                  <a:srgbClr val="0070C0"/>
                </a:solidFill>
              </a:rPr>
              <a:t> Bin 64 to Bin 126 </a:t>
            </a:r>
            <a:r>
              <a:rPr lang="zh-CN" altLang="en-US" sz="1800" dirty="0" smtClean="0">
                <a:solidFill>
                  <a:srgbClr val="0070C0"/>
                </a:solidFill>
              </a:rPr>
              <a:t>）</a:t>
            </a:r>
            <a:endParaRPr lang="en-US" altLang="zh-CN" sz="1800" dirty="0" smtClean="0">
              <a:solidFill>
                <a:srgbClr val="0070C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809" y="1863939"/>
            <a:ext cx="32575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9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210642" y="366365"/>
            <a:ext cx="6614100" cy="7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</a:rPr>
              <a:t>Fast bins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68490" y="1455607"/>
            <a:ext cx="678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1800" dirty="0">
                <a:solidFill>
                  <a:srgbClr val="0070C0"/>
                </a:solidFill>
              </a:rPr>
              <a:t>fast </a:t>
            </a:r>
            <a:r>
              <a:rPr lang="de-DE" altLang="zh-CN" sz="1800" dirty="0" smtClean="0">
                <a:solidFill>
                  <a:srgbClr val="0070C0"/>
                </a:solidFill>
              </a:rPr>
              <a:t>bin</a:t>
            </a:r>
            <a:r>
              <a:rPr lang="zh-CN" altLang="en-US" sz="1800" dirty="0" smtClean="0">
                <a:solidFill>
                  <a:srgbClr val="0070C0"/>
                </a:solidFill>
              </a:rPr>
              <a:t>大小范围</a:t>
            </a:r>
            <a:r>
              <a:rPr lang="zh-CN" altLang="de-DE" sz="1800" dirty="0" smtClean="0">
                <a:solidFill>
                  <a:srgbClr val="0070C0"/>
                </a:solidFill>
              </a:rPr>
              <a:t>： </a:t>
            </a:r>
            <a:r>
              <a:rPr lang="de-DE" altLang="zh-CN" sz="1800" dirty="0">
                <a:solidFill>
                  <a:srgbClr val="0070C0"/>
                </a:solidFill>
              </a:rPr>
              <a:t>0x10(16) &lt;= size &lt;= 0x40(64</a:t>
            </a:r>
            <a:r>
              <a:rPr lang="de-DE" altLang="zh-CN" sz="1800" dirty="0" smtClean="0">
                <a:solidFill>
                  <a:srgbClr val="0070C0"/>
                </a:solidFill>
              </a:rPr>
              <a:t>)</a:t>
            </a:r>
            <a:r>
              <a:rPr lang="zh-CN" altLang="en-US" sz="1800" dirty="0" smtClean="0">
                <a:solidFill>
                  <a:srgbClr val="0070C0"/>
                </a:solidFill>
              </a:rPr>
              <a:t>（</a:t>
            </a:r>
            <a:r>
              <a:rPr lang="en-US" altLang="zh-CN" sz="1800" dirty="0" smtClean="0">
                <a:solidFill>
                  <a:srgbClr val="0070C0"/>
                </a:solidFill>
              </a:rPr>
              <a:t>64</a:t>
            </a:r>
            <a:r>
              <a:rPr lang="zh-CN" altLang="en-US" sz="1800" dirty="0" smtClean="0">
                <a:solidFill>
                  <a:srgbClr val="0070C0"/>
                </a:solidFill>
              </a:rPr>
              <a:t>位都乘</a:t>
            </a:r>
            <a:r>
              <a:rPr lang="en-US" altLang="zh-CN" sz="1800" dirty="0" smtClean="0">
                <a:solidFill>
                  <a:srgbClr val="0070C0"/>
                </a:solidFill>
              </a:rPr>
              <a:t>2</a:t>
            </a:r>
            <a:r>
              <a:rPr lang="zh-CN" altLang="en-US" sz="1800" dirty="0" smtClean="0">
                <a:solidFill>
                  <a:srgbClr val="0070C0"/>
                </a:solidFill>
              </a:rPr>
              <a:t>）</a:t>
            </a:r>
            <a:endParaRPr lang="zh-CN" altLang="en-US" sz="1800" dirty="0">
              <a:solidFill>
                <a:srgbClr val="0070C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66123" y="2158481"/>
            <a:ext cx="6164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0C0"/>
                </a:solidFill>
              </a:rPr>
              <a:t>单向链表 </a:t>
            </a:r>
            <a:r>
              <a:rPr lang="en-US" altLang="zh-CN" sz="1600" dirty="0">
                <a:solidFill>
                  <a:srgbClr val="0070C0"/>
                </a:solidFill>
              </a:rPr>
              <a:t>—— FILO 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70C0"/>
                </a:solidFill>
              </a:rPr>
              <a:t>每个</a:t>
            </a:r>
            <a:r>
              <a:rPr lang="zh-CN" altLang="en-US" sz="1600" dirty="0">
                <a:solidFill>
                  <a:srgbClr val="0070C0"/>
                </a:solidFill>
              </a:rPr>
              <a:t>链表中的</a:t>
            </a:r>
            <a:r>
              <a:rPr lang="en-US" altLang="zh-CN" sz="1600" dirty="0">
                <a:solidFill>
                  <a:srgbClr val="0070C0"/>
                </a:solidFill>
              </a:rPr>
              <a:t>size</a:t>
            </a:r>
            <a:r>
              <a:rPr lang="zh-CN" altLang="en-US" sz="1600" dirty="0">
                <a:solidFill>
                  <a:srgbClr val="0070C0"/>
                </a:solidFill>
              </a:rPr>
              <a:t>相同，以</a:t>
            </a:r>
            <a:r>
              <a:rPr lang="en-US" altLang="zh-CN" sz="1600" dirty="0">
                <a:solidFill>
                  <a:srgbClr val="0070C0"/>
                </a:solidFill>
              </a:rPr>
              <a:t>8bytes</a:t>
            </a:r>
            <a:r>
              <a:rPr lang="zh-CN" altLang="en-US" sz="1600" dirty="0">
                <a:solidFill>
                  <a:srgbClr val="0070C0"/>
                </a:solidFill>
              </a:rPr>
              <a:t>为单位递增 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70C0"/>
                </a:solidFill>
              </a:rPr>
              <a:t>被</a:t>
            </a:r>
            <a:r>
              <a:rPr lang="en-US" altLang="zh-CN" sz="1600" dirty="0">
                <a:solidFill>
                  <a:srgbClr val="0070C0"/>
                </a:solidFill>
              </a:rPr>
              <a:t>free</a:t>
            </a:r>
            <a:r>
              <a:rPr lang="zh-CN" altLang="en-US" sz="1600" dirty="0">
                <a:solidFill>
                  <a:srgbClr val="0070C0"/>
                </a:solidFill>
              </a:rPr>
              <a:t>的堆块仍被标记位</a:t>
            </a:r>
            <a:r>
              <a:rPr lang="en-US" altLang="zh-CN" sz="1600" dirty="0" err="1">
                <a:solidFill>
                  <a:srgbClr val="0070C0"/>
                </a:solidFill>
              </a:rPr>
              <a:t>inuse</a:t>
            </a:r>
            <a:r>
              <a:rPr lang="zh-CN" altLang="en-US" sz="1600" dirty="0">
                <a:solidFill>
                  <a:srgbClr val="0070C0"/>
                </a:solidFill>
              </a:rPr>
              <a:t>（防止堆块合并）</a:t>
            </a:r>
          </a:p>
        </p:txBody>
      </p:sp>
    </p:spTree>
    <p:extLst>
      <p:ext uri="{BB962C8B-B14F-4D97-AF65-F5344CB8AC3E}">
        <p14:creationId xmlns:p14="http://schemas.microsoft.com/office/powerpoint/2010/main" val="91673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257154" y="515448"/>
            <a:ext cx="3892800" cy="7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err="1"/>
              <a:t>本小结你将学到</a:t>
            </a:r>
            <a:endParaRPr lang="en-GB" dirty="0"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257154" y="1519567"/>
            <a:ext cx="3315000" cy="339346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zh-CN" altLang="en-US" dirty="0" smtClean="0"/>
              <a:t>堆结构</a:t>
            </a:r>
            <a:endParaRPr lang="en-US" altLang="zh-CN" dirty="0" smtClean="0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 altLang="zh-CN" dirty="0" err="1" smtClean="0"/>
              <a:t>Chunk&amp;bin</a:t>
            </a:r>
            <a:endParaRPr lang="en-US" altLang="zh-CN" dirty="0" smtClean="0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 altLang="zh-CN" dirty="0" err="1" smtClean="0"/>
              <a:t>Malloc&amp;free</a:t>
            </a:r>
            <a:endParaRPr lang="en-US" altLang="zh-CN" dirty="0" smtClean="0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zh-CN" altLang="en-US" dirty="0"/>
              <a:t>堆溢出</a:t>
            </a:r>
            <a:endParaRPr lang="en-US" altLang="zh-CN" dirty="0" smtClean="0"/>
          </a:p>
          <a:p>
            <a:pPr marL="457200" lvl="0" indent="-228600" rtl="0">
              <a:spcBef>
                <a:spcPts val="0"/>
              </a:spcBef>
              <a:buChar char="●"/>
            </a:pPr>
            <a:endParaRPr lang="en-US" altLang="zh-CN" dirty="0" smtClean="0"/>
          </a:p>
          <a:p>
            <a:pPr marL="457200" lvl="0" indent="-228600" rtl="0">
              <a:spcBef>
                <a:spcPts val="0"/>
              </a:spcBef>
              <a:buChar char="●"/>
            </a:pPr>
            <a:endParaRPr lang="en-GB" dirty="0"/>
          </a:p>
        </p:txBody>
      </p:sp>
      <p:sp>
        <p:nvSpPr>
          <p:cNvPr id="4" name="矩形 3"/>
          <p:cNvSpPr/>
          <p:nvPr/>
        </p:nvSpPr>
        <p:spPr>
          <a:xfrm>
            <a:off x="5689995" y="967085"/>
            <a:ext cx="237757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err="1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malloc</a:t>
            </a:r>
            <a:endParaRPr lang="en-US" altLang="zh-CN" sz="5400" b="1" cap="none" spc="0" dirty="0" smtClean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  <a:p>
            <a:pPr algn="ctr"/>
            <a:r>
              <a:rPr lang="en-US" altLang="zh-CN" sz="54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&amp;</a:t>
            </a:r>
          </a:p>
          <a:p>
            <a:pPr algn="ctr"/>
            <a:r>
              <a:rPr lang="en-US" altLang="zh-CN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free</a:t>
            </a:r>
            <a:endParaRPr lang="zh-CN" alt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64" y="480805"/>
            <a:ext cx="8738120" cy="2184530"/>
          </a:xfrm>
          <a:prstGeom prst="rect">
            <a:avLst/>
          </a:prstGeom>
        </p:spPr>
      </p:pic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129777" y="69951"/>
            <a:ext cx="6614100" cy="7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</a:rPr>
              <a:t>Fast bins </a:t>
            </a:r>
          </a:p>
        </p:txBody>
      </p:sp>
      <p:pic>
        <p:nvPicPr>
          <p:cNvPr id="96" name="图片 9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91" y="3259940"/>
            <a:ext cx="1339200" cy="1456980"/>
          </a:xfrm>
          <a:prstGeom prst="rect">
            <a:avLst/>
          </a:prstGeom>
        </p:spPr>
      </p:pic>
      <p:sp>
        <p:nvSpPr>
          <p:cNvPr id="97" name="文本框 96"/>
          <p:cNvSpPr txBox="1"/>
          <p:nvPr/>
        </p:nvSpPr>
        <p:spPr>
          <a:xfrm>
            <a:off x="876869" y="3253832"/>
            <a:ext cx="11258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900" dirty="0" err="1" smtClean="0"/>
              <a:t>prev_size</a:t>
            </a:r>
            <a:endParaRPr lang="zh-CN" altLang="en-US" sz="900" dirty="0"/>
          </a:p>
        </p:txBody>
      </p:sp>
      <p:pic>
        <p:nvPicPr>
          <p:cNvPr id="254" name="图片 2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91" y="1734750"/>
            <a:ext cx="1339200" cy="14569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63690" y="1932635"/>
            <a:ext cx="11258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900" dirty="0" smtClean="0"/>
              <a:t>Size = 0x20</a:t>
            </a:r>
            <a:endParaRPr lang="zh-CN" altLang="en-US" sz="900" dirty="0"/>
          </a:p>
        </p:txBody>
      </p:sp>
      <p:sp>
        <p:nvSpPr>
          <p:cNvPr id="10" name="文本框 9"/>
          <p:cNvSpPr txBox="1"/>
          <p:nvPr/>
        </p:nvSpPr>
        <p:spPr>
          <a:xfrm>
            <a:off x="1063690" y="3477661"/>
            <a:ext cx="11258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900" dirty="0" smtClean="0"/>
              <a:t>Size = 0x20</a:t>
            </a:r>
            <a:endParaRPr lang="zh-CN" altLang="en-US" sz="900" dirty="0"/>
          </a:p>
        </p:txBody>
      </p:sp>
      <p:sp>
        <p:nvSpPr>
          <p:cNvPr id="18" name="文本框 17"/>
          <p:cNvSpPr txBox="1"/>
          <p:nvPr/>
        </p:nvSpPr>
        <p:spPr>
          <a:xfrm>
            <a:off x="5347192" y="934960"/>
            <a:ext cx="970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0x603</a:t>
            </a:r>
            <a:r>
              <a:rPr lang="en-US" altLang="zh-CN" dirty="0" smtClean="0"/>
              <a:t>5</a:t>
            </a:r>
            <a:r>
              <a:rPr lang="en-GB" altLang="zh-CN" dirty="0" smtClean="0"/>
              <a:t>00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189584" y="3169884"/>
            <a:ext cx="970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0x603090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96767" y="2189195"/>
            <a:ext cx="970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900" dirty="0" smtClean="0"/>
              <a:t>*</a:t>
            </a:r>
            <a:r>
              <a:rPr lang="en-GB" altLang="zh-CN" sz="900" dirty="0" err="1" smtClean="0"/>
              <a:t>fd</a:t>
            </a:r>
            <a:r>
              <a:rPr lang="en-GB" altLang="zh-CN" sz="900" dirty="0" smtClean="0"/>
              <a:t> = 0x603090</a:t>
            </a:r>
            <a:endParaRPr lang="zh-CN" altLang="en-US" sz="900" dirty="0"/>
          </a:p>
        </p:txBody>
      </p:sp>
      <p:sp>
        <p:nvSpPr>
          <p:cNvPr id="22" name="文本框 21"/>
          <p:cNvSpPr txBox="1"/>
          <p:nvPr/>
        </p:nvSpPr>
        <p:spPr>
          <a:xfrm>
            <a:off x="896489" y="960200"/>
            <a:ext cx="970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0x603000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085463" y="3720933"/>
            <a:ext cx="970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900" dirty="0" smtClean="0"/>
              <a:t>*</a:t>
            </a:r>
            <a:r>
              <a:rPr lang="en-GB" altLang="zh-CN" sz="900" dirty="0" err="1" smtClean="0"/>
              <a:t>fd</a:t>
            </a:r>
            <a:r>
              <a:rPr lang="en-GB" altLang="zh-CN" sz="900" dirty="0" smtClean="0"/>
              <a:t> = NULL</a:t>
            </a:r>
            <a:endParaRPr lang="zh-CN" altLang="en-US" sz="900" dirty="0"/>
          </a:p>
        </p:txBody>
      </p:sp>
      <p:sp>
        <p:nvSpPr>
          <p:cNvPr id="95" name="文本框 94"/>
          <p:cNvSpPr txBox="1"/>
          <p:nvPr/>
        </p:nvSpPr>
        <p:spPr>
          <a:xfrm>
            <a:off x="763722" y="1734750"/>
            <a:ext cx="13521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900" dirty="0" err="1" smtClean="0"/>
              <a:t>prev_size</a:t>
            </a:r>
            <a:endParaRPr lang="zh-CN" altLang="en-US" sz="900" dirty="0"/>
          </a:p>
        </p:txBody>
      </p:sp>
      <p:cxnSp>
        <p:nvCxnSpPr>
          <p:cNvPr id="64" name="肘形连接符 63"/>
          <p:cNvCxnSpPr>
            <a:stCxn id="22" idx="1"/>
            <a:endCxn id="95" idx="1"/>
          </p:cNvCxnSpPr>
          <p:nvPr/>
        </p:nvCxnSpPr>
        <p:spPr>
          <a:xfrm rot="10800000" flipV="1">
            <a:off x="763723" y="1114088"/>
            <a:ext cx="132767" cy="736077"/>
          </a:xfrm>
          <a:prstGeom prst="bentConnector3">
            <a:avLst>
              <a:gd name="adj1" fmla="val 272181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21" idx="1"/>
            <a:endCxn id="97" idx="1"/>
          </p:cNvCxnSpPr>
          <p:nvPr/>
        </p:nvCxnSpPr>
        <p:spPr>
          <a:xfrm rot="10800000" flipV="1">
            <a:off x="876869" y="2304610"/>
            <a:ext cx="119898" cy="1064637"/>
          </a:xfrm>
          <a:prstGeom prst="bentConnector3">
            <a:avLst>
              <a:gd name="adj1" fmla="val 290662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2560865" y="2717348"/>
            <a:ext cx="1751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大小都为</a:t>
            </a:r>
            <a:r>
              <a:rPr lang="en-US" altLang="zh-CN" dirty="0" smtClean="0">
                <a:solidFill>
                  <a:srgbClr val="0070C0"/>
                </a:solidFill>
              </a:rPr>
              <a:t>0x20</a:t>
            </a:r>
          </a:p>
        </p:txBody>
      </p:sp>
      <p:cxnSp>
        <p:nvCxnSpPr>
          <p:cNvPr id="74" name="直接箭头连接符 73"/>
          <p:cNvCxnSpPr>
            <a:stCxn id="7" idx="3"/>
          </p:cNvCxnSpPr>
          <p:nvPr/>
        </p:nvCxnSpPr>
        <p:spPr>
          <a:xfrm>
            <a:off x="2189584" y="2048051"/>
            <a:ext cx="970383" cy="61728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0" idx="3"/>
          </p:cNvCxnSpPr>
          <p:nvPr/>
        </p:nvCxnSpPr>
        <p:spPr>
          <a:xfrm flipV="1">
            <a:off x="2189584" y="3015131"/>
            <a:ext cx="970383" cy="57794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13" name="图片 1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127" y="1712904"/>
            <a:ext cx="1339200" cy="1456980"/>
          </a:xfrm>
          <a:prstGeom prst="rect">
            <a:avLst/>
          </a:prstGeom>
        </p:spPr>
      </p:pic>
      <p:sp>
        <p:nvSpPr>
          <p:cNvPr id="114" name="文本框 113"/>
          <p:cNvSpPr txBox="1"/>
          <p:nvPr/>
        </p:nvSpPr>
        <p:spPr>
          <a:xfrm>
            <a:off x="5433526" y="1910789"/>
            <a:ext cx="11258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900" dirty="0" smtClean="0"/>
              <a:t>Size = 0x</a:t>
            </a:r>
            <a:r>
              <a:rPr lang="en-US" altLang="zh-CN" sz="900" dirty="0" smtClean="0"/>
              <a:t>4</a:t>
            </a:r>
            <a:r>
              <a:rPr lang="en-GB" altLang="zh-CN" sz="900" dirty="0" smtClean="0"/>
              <a:t>0</a:t>
            </a:r>
            <a:endParaRPr lang="zh-CN" altLang="en-US" sz="9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5366603" y="2167349"/>
            <a:ext cx="970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900" dirty="0" smtClean="0"/>
              <a:t>*</a:t>
            </a:r>
            <a:r>
              <a:rPr lang="en-GB" altLang="zh-CN" sz="900" dirty="0" err="1" smtClean="0"/>
              <a:t>fd</a:t>
            </a:r>
            <a:r>
              <a:rPr lang="en-GB" altLang="zh-CN" sz="900" dirty="0" smtClean="0"/>
              <a:t> = 0x603090</a:t>
            </a:r>
            <a:endParaRPr lang="zh-CN" altLang="en-US" sz="90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5133558" y="1712904"/>
            <a:ext cx="13521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900" dirty="0" err="1" smtClean="0"/>
              <a:t>prev_size</a:t>
            </a:r>
            <a:endParaRPr lang="zh-CN" altLang="en-US" sz="900" dirty="0"/>
          </a:p>
        </p:txBody>
      </p:sp>
      <p:cxnSp>
        <p:nvCxnSpPr>
          <p:cNvPr id="78" name="肘形连接符 77"/>
          <p:cNvCxnSpPr>
            <a:stCxn id="18" idx="1"/>
            <a:endCxn id="116" idx="1"/>
          </p:cNvCxnSpPr>
          <p:nvPr/>
        </p:nvCxnSpPr>
        <p:spPr>
          <a:xfrm rot="10800000" flipV="1">
            <a:off x="5133558" y="1088848"/>
            <a:ext cx="213634" cy="739471"/>
          </a:xfrm>
          <a:prstGeom prst="bentConnector3">
            <a:avLst>
              <a:gd name="adj1" fmla="val 207005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H="1">
            <a:off x="4708849" y="2048051"/>
            <a:ext cx="578498" cy="1903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1982006" y="2074278"/>
            <a:ext cx="2358352" cy="18774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3392617" y="4171497"/>
            <a:ext cx="3351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大小不同的</a:t>
            </a:r>
            <a:r>
              <a:rPr lang="en-US" altLang="zh-CN" dirty="0" smtClean="0">
                <a:solidFill>
                  <a:srgbClr val="FF0000"/>
                </a:solidFill>
              </a:rPr>
              <a:t>chunk</a:t>
            </a:r>
            <a:r>
              <a:rPr lang="zh-CN" altLang="en-US" dirty="0" smtClean="0">
                <a:solidFill>
                  <a:srgbClr val="FF0000"/>
                </a:solidFill>
              </a:rPr>
              <a:t>在</a:t>
            </a:r>
            <a:r>
              <a:rPr lang="en-US" altLang="zh-CN" dirty="0" err="1" smtClean="0">
                <a:solidFill>
                  <a:srgbClr val="FF0000"/>
                </a:solidFill>
              </a:rPr>
              <a:t>fastbin</a:t>
            </a:r>
            <a:r>
              <a:rPr lang="zh-CN" altLang="en-US" dirty="0" smtClean="0">
                <a:solidFill>
                  <a:srgbClr val="FF0000"/>
                </a:solidFill>
              </a:rPr>
              <a:t>中不同的位置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2156670" y="1627792"/>
            <a:ext cx="970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0x603000</a:t>
            </a:r>
            <a:endParaRPr lang="zh-CN" altLang="en-US" dirty="0"/>
          </a:p>
        </p:txBody>
      </p:sp>
      <p:sp>
        <p:nvSpPr>
          <p:cNvPr id="125" name="文本框 124"/>
          <p:cNvSpPr txBox="1"/>
          <p:nvPr/>
        </p:nvSpPr>
        <p:spPr>
          <a:xfrm>
            <a:off x="6527896" y="1591604"/>
            <a:ext cx="970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0x603</a:t>
            </a:r>
            <a:r>
              <a:rPr lang="en-US" altLang="zh-CN" dirty="0" smtClean="0"/>
              <a:t>5</a:t>
            </a:r>
            <a:r>
              <a:rPr lang="en-GB" altLang="zh-CN" dirty="0" smtClean="0"/>
              <a:t>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10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7" grpId="0"/>
      <p:bldP spid="10" grpId="0"/>
      <p:bldP spid="20" grpId="0"/>
      <p:bldP spid="21" grpId="0"/>
      <p:bldP spid="23" grpId="0"/>
      <p:bldP spid="95" grpId="0"/>
      <p:bldP spid="72" grpId="0"/>
      <p:bldP spid="72" grpId="1"/>
      <p:bldP spid="114" grpId="0"/>
      <p:bldP spid="115" grpId="0"/>
      <p:bldP spid="116" grpId="0"/>
      <p:bldP spid="83" grpId="0"/>
      <p:bldP spid="124" grpId="0"/>
      <p:bldP spid="1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altLang="zh-CN" sz="2400" dirty="0">
                <a:solidFill>
                  <a:srgbClr val="0070C0"/>
                </a:solidFill>
              </a:rPr>
              <a:t>u</a:t>
            </a:r>
            <a:r>
              <a:rPr lang="en-US" altLang="zh-CN" sz="2400" dirty="0" smtClean="0">
                <a:solidFill>
                  <a:srgbClr val="0070C0"/>
                </a:solidFill>
              </a:rPr>
              <a:t>nsorted bin</a:t>
            </a:r>
            <a:endParaRPr lang="en-GB" dirty="0"/>
          </a:p>
        </p:txBody>
      </p:sp>
      <p:sp>
        <p:nvSpPr>
          <p:cNvPr id="2" name="文本框 1"/>
          <p:cNvSpPr txBox="1"/>
          <p:nvPr/>
        </p:nvSpPr>
        <p:spPr>
          <a:xfrm>
            <a:off x="908180" y="1716833"/>
            <a:ext cx="77195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70C0"/>
                </a:solidFill>
              </a:rPr>
              <a:t>当一个</a:t>
            </a:r>
            <a:r>
              <a:rPr lang="en-US" altLang="zh-CN" sz="1800" dirty="0">
                <a:solidFill>
                  <a:srgbClr val="0070C0"/>
                </a:solidFill>
              </a:rPr>
              <a:t>Small  chunk</a:t>
            </a:r>
            <a:r>
              <a:rPr lang="zh-CN" altLang="en-US" sz="1800" dirty="0">
                <a:solidFill>
                  <a:srgbClr val="0070C0"/>
                </a:solidFill>
              </a:rPr>
              <a:t>或者</a:t>
            </a:r>
            <a:r>
              <a:rPr lang="en-US" altLang="zh-CN" sz="1800" dirty="0">
                <a:solidFill>
                  <a:srgbClr val="0070C0"/>
                </a:solidFill>
              </a:rPr>
              <a:t>Large  chunk</a:t>
            </a:r>
            <a:r>
              <a:rPr lang="zh-CN" altLang="en-US" sz="1800" dirty="0">
                <a:solidFill>
                  <a:srgbClr val="0070C0"/>
                </a:solidFill>
              </a:rPr>
              <a:t>被</a:t>
            </a:r>
            <a:r>
              <a:rPr lang="en-US" altLang="zh-CN" sz="1800" dirty="0">
                <a:solidFill>
                  <a:srgbClr val="0070C0"/>
                </a:solidFill>
              </a:rPr>
              <a:t>free</a:t>
            </a:r>
            <a:r>
              <a:rPr lang="zh-CN" altLang="en-US" sz="1800" dirty="0">
                <a:solidFill>
                  <a:srgbClr val="0070C0"/>
                </a:solidFill>
              </a:rPr>
              <a:t>的时候，它们</a:t>
            </a:r>
            <a:r>
              <a:rPr lang="zh-CN" altLang="en-US" sz="1800" dirty="0" smtClean="0">
                <a:solidFill>
                  <a:srgbClr val="0070C0"/>
                </a:solidFill>
              </a:rPr>
              <a:t>不会立刻被</a:t>
            </a:r>
            <a:r>
              <a:rPr lang="zh-CN" altLang="en-US" sz="1800" dirty="0">
                <a:solidFill>
                  <a:srgbClr val="0070C0"/>
                </a:solidFill>
              </a:rPr>
              <a:t>放 入对应的</a:t>
            </a:r>
            <a:r>
              <a:rPr lang="en-US" altLang="zh-CN" sz="1800" dirty="0">
                <a:solidFill>
                  <a:srgbClr val="0070C0"/>
                </a:solidFill>
              </a:rPr>
              <a:t>bin</a:t>
            </a:r>
            <a:r>
              <a:rPr lang="zh-CN" altLang="en-US" sz="1800" dirty="0">
                <a:solidFill>
                  <a:srgbClr val="0070C0"/>
                </a:solidFill>
              </a:rPr>
              <a:t>链表中，</a:t>
            </a:r>
            <a:r>
              <a:rPr lang="zh-CN" altLang="en-US" sz="1800" dirty="0" smtClean="0">
                <a:solidFill>
                  <a:srgbClr val="0070C0"/>
                </a:solidFill>
              </a:rPr>
              <a:t>而是会先加入</a:t>
            </a:r>
            <a:r>
              <a:rPr lang="zh-CN" altLang="en-US" sz="1800" dirty="0">
                <a:solidFill>
                  <a:srgbClr val="0070C0"/>
                </a:solidFill>
              </a:rPr>
              <a:t>到</a:t>
            </a:r>
            <a:r>
              <a:rPr lang="en-US" altLang="zh-CN" sz="1800" dirty="0">
                <a:solidFill>
                  <a:srgbClr val="0070C0"/>
                </a:solidFill>
              </a:rPr>
              <a:t>Unsorted bin</a:t>
            </a:r>
            <a:r>
              <a:rPr lang="zh-CN" altLang="en-US" sz="1800" dirty="0">
                <a:solidFill>
                  <a:srgbClr val="0070C0"/>
                </a:solidFill>
              </a:rPr>
              <a:t>中 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0070C0"/>
                </a:solidFill>
              </a:rPr>
              <a:t>只有</a:t>
            </a:r>
            <a:r>
              <a:rPr lang="zh-CN" altLang="en-US" sz="1800" dirty="0">
                <a:solidFill>
                  <a:srgbClr val="0070C0"/>
                </a:solidFill>
              </a:rPr>
              <a:t>一个，双向循环链表 </a:t>
            </a:r>
            <a:r>
              <a:rPr lang="en-US" altLang="zh-CN" sz="1800" dirty="0">
                <a:solidFill>
                  <a:srgbClr val="0070C0"/>
                </a:solidFill>
              </a:rPr>
              <a:t>—— FIFO 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0070C0"/>
                </a:solidFill>
              </a:rPr>
              <a:t>任何</a:t>
            </a:r>
            <a:r>
              <a:rPr lang="zh-CN" altLang="en-US" sz="1800" dirty="0">
                <a:solidFill>
                  <a:srgbClr val="0070C0"/>
                </a:solidFill>
              </a:rPr>
              <a:t>大小的</a:t>
            </a:r>
            <a:r>
              <a:rPr lang="en-US" altLang="zh-CN" sz="1800" dirty="0">
                <a:solidFill>
                  <a:srgbClr val="0070C0"/>
                </a:solidFill>
              </a:rPr>
              <a:t>chunk</a:t>
            </a:r>
            <a:r>
              <a:rPr lang="zh-CN" altLang="en-US" sz="1800" dirty="0">
                <a:solidFill>
                  <a:srgbClr val="0070C0"/>
                </a:solidFill>
              </a:rPr>
              <a:t>都可以存在于</a:t>
            </a:r>
            <a:r>
              <a:rPr lang="en-US" altLang="zh-CN" sz="1800" dirty="0">
                <a:solidFill>
                  <a:srgbClr val="0070C0"/>
                </a:solidFill>
              </a:rPr>
              <a:t>Unsorted bin 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0070C0"/>
                </a:solidFill>
              </a:rPr>
              <a:t>为了</a:t>
            </a:r>
            <a:r>
              <a:rPr lang="en-US" altLang="zh-CN" sz="1800" dirty="0" err="1">
                <a:solidFill>
                  <a:srgbClr val="0070C0"/>
                </a:solidFill>
              </a:rPr>
              <a:t>glibc</a:t>
            </a:r>
            <a:r>
              <a:rPr lang="zh-CN" altLang="en-US" sz="1800" dirty="0">
                <a:solidFill>
                  <a:srgbClr val="0070C0"/>
                </a:solidFill>
              </a:rPr>
              <a:t>快速重用被释放的堆</a:t>
            </a:r>
          </a:p>
        </p:txBody>
      </p:sp>
    </p:spTree>
    <p:extLst>
      <p:ext uri="{BB962C8B-B14F-4D97-AF65-F5344CB8AC3E}">
        <p14:creationId xmlns:p14="http://schemas.microsoft.com/office/powerpoint/2010/main" val="156622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Small bin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95739" y="1940768"/>
            <a:ext cx="7651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70C0"/>
                </a:solidFill>
              </a:rPr>
              <a:t>small bin </a:t>
            </a:r>
            <a:r>
              <a:rPr lang="zh-CN" altLang="en-US" sz="1800" dirty="0" smtClean="0">
                <a:solidFill>
                  <a:srgbClr val="0070C0"/>
                </a:solidFill>
              </a:rPr>
              <a:t>大小范围</a:t>
            </a:r>
            <a:r>
              <a:rPr lang="en-US" altLang="zh-CN" sz="1800" dirty="0" smtClean="0">
                <a:solidFill>
                  <a:srgbClr val="0070C0"/>
                </a:solidFill>
              </a:rPr>
              <a:t> </a:t>
            </a:r>
            <a:r>
              <a:rPr lang="zh-CN" altLang="en-US" sz="1800" dirty="0">
                <a:solidFill>
                  <a:srgbClr val="0070C0"/>
                </a:solidFill>
              </a:rPr>
              <a:t>： </a:t>
            </a:r>
            <a:r>
              <a:rPr lang="en-US" altLang="zh-CN" sz="1800" dirty="0">
                <a:solidFill>
                  <a:srgbClr val="0070C0"/>
                </a:solidFill>
              </a:rPr>
              <a:t>0x10(16) &lt;= size &lt;= 0x1F8(504</a:t>
            </a:r>
            <a:r>
              <a:rPr lang="en-US" altLang="zh-CN" sz="1800" dirty="0" smtClean="0">
                <a:solidFill>
                  <a:srgbClr val="0070C0"/>
                </a:solidFill>
              </a:rPr>
              <a:t>)</a:t>
            </a:r>
            <a:r>
              <a:rPr lang="zh-CN" altLang="en-US" sz="1800" dirty="0" smtClean="0">
                <a:solidFill>
                  <a:srgbClr val="0070C0"/>
                </a:solidFill>
              </a:rPr>
              <a:t>（</a:t>
            </a:r>
            <a:r>
              <a:rPr lang="en-US" altLang="zh-CN" sz="1800" dirty="0" smtClean="0">
                <a:solidFill>
                  <a:srgbClr val="0070C0"/>
                </a:solidFill>
              </a:rPr>
              <a:t>64</a:t>
            </a:r>
            <a:r>
              <a:rPr lang="zh-CN" altLang="en-US" sz="1800" dirty="0" smtClean="0">
                <a:solidFill>
                  <a:srgbClr val="0070C0"/>
                </a:solidFill>
              </a:rPr>
              <a:t>位系统都乘</a:t>
            </a:r>
            <a:r>
              <a:rPr lang="en-US" altLang="zh-CN" sz="1800" dirty="0" smtClean="0">
                <a:solidFill>
                  <a:srgbClr val="0070C0"/>
                </a:solidFill>
              </a:rPr>
              <a:t>2</a:t>
            </a:r>
            <a:r>
              <a:rPr lang="zh-CN" altLang="en-US" sz="1800" dirty="0" smtClean="0">
                <a:solidFill>
                  <a:srgbClr val="0070C0"/>
                </a:solidFill>
              </a:rPr>
              <a:t>）</a:t>
            </a:r>
            <a:r>
              <a:rPr lang="en-US" altLang="zh-CN" sz="1800" dirty="0" smtClean="0">
                <a:solidFill>
                  <a:srgbClr val="0070C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0070C0"/>
                </a:solidFill>
              </a:rPr>
              <a:t>双向</a:t>
            </a:r>
            <a:r>
              <a:rPr lang="zh-CN" altLang="en-US" sz="1800" dirty="0">
                <a:solidFill>
                  <a:srgbClr val="0070C0"/>
                </a:solidFill>
              </a:rPr>
              <a:t>循环链表 </a:t>
            </a:r>
            <a:r>
              <a:rPr lang="en-US" altLang="zh-CN" sz="1800" dirty="0">
                <a:solidFill>
                  <a:srgbClr val="0070C0"/>
                </a:solidFill>
              </a:rPr>
              <a:t>—— FIFO 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0070C0"/>
                </a:solidFill>
              </a:rPr>
              <a:t>每个</a:t>
            </a:r>
            <a:r>
              <a:rPr lang="zh-CN" altLang="en-US" sz="1800" dirty="0">
                <a:solidFill>
                  <a:srgbClr val="0070C0"/>
                </a:solidFill>
              </a:rPr>
              <a:t>链表中的</a:t>
            </a:r>
            <a:r>
              <a:rPr lang="en-US" altLang="zh-CN" sz="1800" dirty="0">
                <a:solidFill>
                  <a:srgbClr val="0070C0"/>
                </a:solidFill>
              </a:rPr>
              <a:t>size</a:t>
            </a:r>
            <a:r>
              <a:rPr lang="zh-CN" altLang="en-US" sz="1800" dirty="0">
                <a:solidFill>
                  <a:srgbClr val="0070C0"/>
                </a:solidFill>
              </a:rPr>
              <a:t>相同，以</a:t>
            </a:r>
            <a:r>
              <a:rPr lang="en-US" altLang="zh-CN" sz="1800" dirty="0">
                <a:solidFill>
                  <a:srgbClr val="0070C0"/>
                </a:solidFill>
              </a:rPr>
              <a:t>8bytes</a:t>
            </a:r>
            <a:r>
              <a:rPr lang="zh-CN" altLang="en-US" sz="1800" dirty="0">
                <a:solidFill>
                  <a:srgbClr val="0070C0"/>
                </a:solidFill>
              </a:rPr>
              <a:t>为单位递增</a:t>
            </a:r>
          </a:p>
        </p:txBody>
      </p:sp>
    </p:spTree>
    <p:extLst>
      <p:ext uri="{BB962C8B-B14F-4D97-AF65-F5344CB8AC3E}">
        <p14:creationId xmlns:p14="http://schemas.microsoft.com/office/powerpoint/2010/main" val="11876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dirty="0"/>
              <a:t>l</a:t>
            </a:r>
            <a:r>
              <a:rPr lang="en-US" altLang="zh-CN" dirty="0" smtClean="0"/>
              <a:t>arge bin</a:t>
            </a:r>
            <a:endParaRPr lang="en-GB" dirty="0"/>
          </a:p>
        </p:txBody>
      </p:sp>
      <p:sp>
        <p:nvSpPr>
          <p:cNvPr id="2" name="文本框 1"/>
          <p:cNvSpPr txBox="1"/>
          <p:nvPr/>
        </p:nvSpPr>
        <p:spPr>
          <a:xfrm>
            <a:off x="1991486" y="1278075"/>
            <a:ext cx="478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70C0"/>
                </a:solidFill>
              </a:rPr>
              <a:t>Large bin </a:t>
            </a:r>
            <a:r>
              <a:rPr lang="zh-CN" altLang="en-US" sz="1800" dirty="0" smtClean="0">
                <a:solidFill>
                  <a:srgbClr val="0070C0"/>
                </a:solidFill>
              </a:rPr>
              <a:t>大小范围</a:t>
            </a:r>
            <a:r>
              <a:rPr lang="en-US" altLang="zh-CN" sz="1800" dirty="0" smtClean="0">
                <a:solidFill>
                  <a:srgbClr val="0070C0"/>
                </a:solidFill>
              </a:rPr>
              <a:t> </a:t>
            </a:r>
            <a:r>
              <a:rPr lang="zh-CN" altLang="en-US" sz="1800" dirty="0">
                <a:solidFill>
                  <a:srgbClr val="0070C0"/>
                </a:solidFill>
              </a:rPr>
              <a:t>： </a:t>
            </a:r>
            <a:r>
              <a:rPr lang="en-US" altLang="zh-CN" sz="1800" dirty="0">
                <a:solidFill>
                  <a:srgbClr val="0070C0"/>
                </a:solidFill>
              </a:rPr>
              <a:t>size &gt;= 0x200(512) </a:t>
            </a:r>
            <a:endParaRPr lang="zh-CN" altLang="en-US" sz="1800" dirty="0">
              <a:solidFill>
                <a:srgbClr val="0070C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9200" y="1897224"/>
            <a:ext cx="75453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双向</a:t>
            </a:r>
            <a:r>
              <a:rPr lang="zh-CN" altLang="en-US" dirty="0"/>
              <a:t>循环链表 </a:t>
            </a:r>
            <a:r>
              <a:rPr lang="en-US" altLang="zh-CN" dirty="0"/>
              <a:t>—— </a:t>
            </a:r>
            <a:r>
              <a:rPr lang="zh-CN" altLang="en-US" dirty="0"/>
              <a:t>可以在任意位置被拆卸 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每个</a:t>
            </a:r>
            <a:r>
              <a:rPr lang="zh-CN" altLang="en-US" dirty="0"/>
              <a:t>链表中的</a:t>
            </a:r>
            <a:r>
              <a:rPr lang="en-US" altLang="zh-CN" dirty="0"/>
              <a:t>size</a:t>
            </a:r>
            <a:r>
              <a:rPr lang="zh-CN" altLang="en-US" dirty="0"/>
              <a:t>不相同 </a:t>
            </a:r>
            <a:endParaRPr lang="en-US" altLang="zh-CN" dirty="0" smtClean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32</a:t>
            </a:r>
            <a:r>
              <a:rPr lang="zh-CN" altLang="en-US" dirty="0" smtClean="0"/>
              <a:t>个包含以</a:t>
            </a:r>
            <a:r>
              <a:rPr lang="en-US" altLang="zh-CN" dirty="0" smtClean="0"/>
              <a:t>64bytes</a:t>
            </a:r>
            <a:r>
              <a:rPr lang="zh-CN" altLang="en-US" dirty="0" smtClean="0"/>
              <a:t>为单位递增的链表。如第一个</a:t>
            </a:r>
            <a:r>
              <a:rPr lang="en-US" altLang="zh-CN" dirty="0" smtClean="0"/>
              <a:t>Large bin(bin 64)</a:t>
            </a:r>
            <a:r>
              <a:rPr lang="zh-CN" altLang="en-US" dirty="0" smtClean="0"/>
              <a:t>包含了</a:t>
            </a:r>
            <a:r>
              <a:rPr lang="en-US" altLang="zh-CN" dirty="0" smtClean="0"/>
              <a:t>512&lt;=size&lt;576</a:t>
            </a:r>
            <a:r>
              <a:rPr lang="zh-CN" altLang="en-US" dirty="0" smtClean="0"/>
              <a:t>的块 </a:t>
            </a:r>
            <a:endParaRPr lang="en-US" altLang="zh-CN" dirty="0" smtClean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16</a:t>
            </a:r>
            <a:r>
              <a:rPr lang="zh-CN" altLang="en-US" dirty="0" smtClean="0"/>
              <a:t>个包含以</a:t>
            </a:r>
            <a:r>
              <a:rPr lang="en-US" altLang="zh-CN" dirty="0" smtClean="0"/>
              <a:t>512bytes</a:t>
            </a:r>
            <a:r>
              <a:rPr lang="zh-CN" altLang="en-US" dirty="0" smtClean="0"/>
              <a:t>为单位递增的链表 </a:t>
            </a:r>
            <a:endParaRPr lang="en-US" altLang="zh-CN" dirty="0" smtClean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8</a:t>
            </a:r>
            <a:r>
              <a:rPr lang="zh-CN" altLang="en-US" dirty="0" smtClean="0"/>
              <a:t>个包含以</a:t>
            </a:r>
            <a:r>
              <a:rPr lang="en-US" altLang="zh-CN" dirty="0" smtClean="0"/>
              <a:t>4096bytes</a:t>
            </a:r>
            <a:r>
              <a:rPr lang="zh-CN" altLang="en-US" dirty="0" smtClean="0"/>
              <a:t>为单位递增的链表 </a:t>
            </a:r>
            <a:endParaRPr lang="en-US" altLang="zh-CN" dirty="0" smtClean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4</a:t>
            </a:r>
            <a:r>
              <a:rPr lang="zh-CN" altLang="en-US" dirty="0" smtClean="0"/>
              <a:t>包含以</a:t>
            </a:r>
            <a:r>
              <a:rPr lang="en-US" altLang="zh-CN" dirty="0" smtClean="0"/>
              <a:t>32768bytes</a:t>
            </a:r>
            <a:r>
              <a:rPr lang="zh-CN" altLang="en-US" dirty="0" smtClean="0"/>
              <a:t>为单位递增的链表 </a:t>
            </a:r>
            <a:endParaRPr lang="en-US" altLang="zh-CN" dirty="0" smtClean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2</a:t>
            </a:r>
            <a:r>
              <a:rPr lang="zh-CN" altLang="en-US" dirty="0" smtClean="0"/>
              <a:t>包含以</a:t>
            </a:r>
            <a:r>
              <a:rPr lang="en-US" altLang="zh-CN" dirty="0" smtClean="0"/>
              <a:t>262144bytes</a:t>
            </a:r>
            <a:r>
              <a:rPr lang="zh-CN" altLang="en-US" dirty="0" smtClean="0"/>
              <a:t>为单位递增的链表 </a:t>
            </a:r>
            <a:endParaRPr lang="en-US" altLang="zh-CN" dirty="0" smtClean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1</a:t>
            </a:r>
            <a:r>
              <a:rPr lang="zh-CN" altLang="en-US" dirty="0" smtClean="0"/>
              <a:t>包含剩下大小块的链表</a:t>
            </a:r>
            <a:endParaRPr lang="en-US" altLang="zh-CN" dirty="0" smtClean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每个</a:t>
            </a:r>
            <a:r>
              <a:rPr lang="zh-CN" altLang="en-US" dirty="0"/>
              <a:t>链表中，</a:t>
            </a:r>
            <a:r>
              <a:rPr lang="en-US" altLang="zh-CN" dirty="0"/>
              <a:t>chunk</a:t>
            </a:r>
            <a:r>
              <a:rPr lang="zh-CN" altLang="en-US" dirty="0"/>
              <a:t>降序排列</a:t>
            </a:r>
          </a:p>
        </p:txBody>
      </p:sp>
    </p:spTree>
    <p:extLst>
      <p:ext uri="{BB962C8B-B14F-4D97-AF65-F5344CB8AC3E}">
        <p14:creationId xmlns:p14="http://schemas.microsoft.com/office/powerpoint/2010/main" val="80818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/>
              <a:t>f</a:t>
            </a:r>
            <a:r>
              <a:rPr lang="en-US" altLang="zh-CN" smtClean="0"/>
              <a:t>ree</a:t>
            </a:r>
            <a:r>
              <a:rPr lang="zh-CN" altLang="en-US" dirty="0" smtClean="0"/>
              <a:t>的顺序</a:t>
            </a:r>
            <a:endParaRPr lang="en-GB" dirty="0"/>
          </a:p>
        </p:txBody>
      </p:sp>
      <p:sp>
        <p:nvSpPr>
          <p:cNvPr id="2" name="文本框 1"/>
          <p:cNvSpPr txBox="1"/>
          <p:nvPr/>
        </p:nvSpPr>
        <p:spPr>
          <a:xfrm>
            <a:off x="1667069" y="1586204"/>
            <a:ext cx="5473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96192" y="1178549"/>
            <a:ext cx="77160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</a:rPr>
              <a:t>当</a:t>
            </a:r>
            <a:r>
              <a:rPr lang="en-US" altLang="zh-CN" sz="1600" dirty="0" smtClean="0">
                <a:solidFill>
                  <a:srgbClr val="0070C0"/>
                </a:solidFill>
              </a:rPr>
              <a:t>chunk</a:t>
            </a:r>
            <a:r>
              <a:rPr lang="zh-CN" altLang="en-US" sz="1600" dirty="0" smtClean="0">
                <a:solidFill>
                  <a:srgbClr val="0070C0"/>
                </a:solidFill>
              </a:rPr>
              <a:t>被</a:t>
            </a:r>
            <a:r>
              <a:rPr lang="en-US" altLang="zh-CN" sz="1600" dirty="0" smtClean="0">
                <a:solidFill>
                  <a:srgbClr val="0070C0"/>
                </a:solidFill>
              </a:rPr>
              <a:t>free</a:t>
            </a:r>
            <a:r>
              <a:rPr lang="zh-CN" altLang="en-US" sz="1600" dirty="0" smtClean="0">
                <a:solidFill>
                  <a:srgbClr val="0070C0"/>
                </a:solidFill>
              </a:rPr>
              <a:t>时：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solidFill>
                  <a:srgbClr val="0070C0"/>
                </a:solidFill>
              </a:rPr>
              <a:t>Tcache</a:t>
            </a:r>
            <a:r>
              <a:rPr lang="zh-CN" altLang="en-US" sz="1600" dirty="0" smtClean="0">
                <a:solidFill>
                  <a:srgbClr val="0070C0"/>
                </a:solidFill>
              </a:rPr>
              <a:t>链是否已经满了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sz="1600" dirty="0">
                <a:solidFill>
                  <a:srgbClr val="0070C0"/>
                </a:solidFill>
              </a:rPr>
              <a:t>	</a:t>
            </a:r>
            <a:r>
              <a:rPr lang="zh-CN" altLang="en-US" sz="1600" dirty="0">
                <a:solidFill>
                  <a:srgbClr val="0070C0"/>
                </a:solidFill>
              </a:rPr>
              <a:t>没</a:t>
            </a:r>
            <a:r>
              <a:rPr lang="zh-CN" altLang="en-US" sz="1600" dirty="0" smtClean="0">
                <a:solidFill>
                  <a:srgbClr val="0070C0"/>
                </a:solidFill>
              </a:rPr>
              <a:t>满，放入</a:t>
            </a:r>
            <a:r>
              <a:rPr lang="en-US" altLang="zh-CN" sz="1600" dirty="0" err="1" smtClean="0">
                <a:solidFill>
                  <a:srgbClr val="0070C0"/>
                </a:solidFill>
              </a:rPr>
              <a:t>tcache</a:t>
            </a:r>
            <a:r>
              <a:rPr lang="zh-CN" altLang="en-US" sz="1600" dirty="0" smtClean="0">
                <a:solidFill>
                  <a:srgbClr val="0070C0"/>
                </a:solidFill>
              </a:rPr>
              <a:t>中，结束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70C0"/>
                </a:solidFill>
              </a:rPr>
              <a:t>size</a:t>
            </a:r>
            <a:r>
              <a:rPr lang="zh-CN" altLang="en-US" sz="1600" dirty="0">
                <a:solidFill>
                  <a:srgbClr val="0070C0"/>
                </a:solidFill>
              </a:rPr>
              <a:t>是否属于</a:t>
            </a:r>
            <a:r>
              <a:rPr lang="en-US" altLang="zh-CN" sz="1600" dirty="0">
                <a:solidFill>
                  <a:srgbClr val="0070C0"/>
                </a:solidFill>
              </a:rPr>
              <a:t>fast bin</a:t>
            </a:r>
            <a:r>
              <a:rPr lang="zh-CN" altLang="en-US" sz="1600" dirty="0" smtClean="0">
                <a:solidFill>
                  <a:srgbClr val="0070C0"/>
                </a:solidFill>
              </a:rPr>
              <a:t>？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en-US" altLang="zh-CN" sz="1600" dirty="0" smtClean="0">
                <a:solidFill>
                  <a:srgbClr val="0070C0"/>
                </a:solidFill>
              </a:rPr>
              <a:t>	</a:t>
            </a:r>
            <a:r>
              <a:rPr lang="zh-CN" altLang="en-US" sz="1600" dirty="0" smtClean="0">
                <a:solidFill>
                  <a:srgbClr val="0070C0"/>
                </a:solidFill>
              </a:rPr>
              <a:t>是</a:t>
            </a:r>
            <a:r>
              <a:rPr lang="zh-CN" altLang="en-US" sz="1600" dirty="0">
                <a:solidFill>
                  <a:srgbClr val="0070C0"/>
                </a:solidFill>
              </a:rPr>
              <a:t>，插入</a:t>
            </a:r>
            <a:r>
              <a:rPr lang="en-US" altLang="zh-CN" sz="1600" dirty="0">
                <a:solidFill>
                  <a:srgbClr val="0070C0"/>
                </a:solidFill>
              </a:rPr>
              <a:t>fast bin </a:t>
            </a:r>
            <a:r>
              <a:rPr lang="zh-CN" altLang="en-US" sz="1600" dirty="0">
                <a:solidFill>
                  <a:srgbClr val="0070C0"/>
                </a:solidFill>
              </a:rPr>
              <a:t>链表，结束 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70C0"/>
                </a:solidFill>
              </a:rPr>
              <a:t>是不是</a:t>
            </a:r>
            <a:r>
              <a:rPr lang="en-US" altLang="zh-CN" sz="1600" dirty="0" err="1">
                <a:solidFill>
                  <a:srgbClr val="0070C0"/>
                </a:solidFill>
              </a:rPr>
              <a:t>mmap</a:t>
            </a:r>
            <a:r>
              <a:rPr lang="zh-CN" altLang="en-US" sz="1600" dirty="0">
                <a:solidFill>
                  <a:srgbClr val="0070C0"/>
                </a:solidFill>
              </a:rPr>
              <a:t>分配出去的内存？ 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en-US" altLang="zh-CN" sz="1600" dirty="0" smtClean="0">
                <a:solidFill>
                  <a:srgbClr val="0070C0"/>
                </a:solidFill>
              </a:rPr>
              <a:t>	</a:t>
            </a:r>
            <a:r>
              <a:rPr lang="zh-CN" altLang="en-US" sz="1600" dirty="0" smtClean="0">
                <a:solidFill>
                  <a:srgbClr val="0070C0"/>
                </a:solidFill>
              </a:rPr>
              <a:t>是</a:t>
            </a:r>
            <a:r>
              <a:rPr lang="zh-CN" altLang="en-US" sz="1600" dirty="0">
                <a:solidFill>
                  <a:srgbClr val="0070C0"/>
                </a:solidFill>
              </a:rPr>
              <a:t>，</a:t>
            </a:r>
            <a:r>
              <a:rPr lang="en-US" altLang="zh-CN" sz="1600" dirty="0" err="1">
                <a:solidFill>
                  <a:srgbClr val="0070C0"/>
                </a:solidFill>
              </a:rPr>
              <a:t>munmap</a:t>
            </a:r>
            <a:r>
              <a:rPr lang="zh-CN" altLang="en-US" sz="1600" dirty="0">
                <a:solidFill>
                  <a:srgbClr val="0070C0"/>
                </a:solidFill>
              </a:rPr>
              <a:t>，结束 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70C0"/>
                </a:solidFill>
              </a:rPr>
              <a:t>与</a:t>
            </a:r>
            <a:r>
              <a:rPr lang="zh-CN" altLang="en-US" sz="1600" dirty="0">
                <a:solidFill>
                  <a:srgbClr val="0070C0"/>
                </a:solidFill>
              </a:rPr>
              <a:t>当前被</a:t>
            </a:r>
            <a:r>
              <a:rPr lang="en-US" altLang="zh-CN" sz="1600" dirty="0">
                <a:solidFill>
                  <a:srgbClr val="0070C0"/>
                </a:solidFill>
              </a:rPr>
              <a:t>free chunk</a:t>
            </a:r>
            <a:r>
              <a:rPr lang="zh-CN" altLang="en-US" sz="1600" dirty="0">
                <a:solidFill>
                  <a:srgbClr val="0070C0"/>
                </a:solidFill>
              </a:rPr>
              <a:t>的前一个相邻堆块是不是</a:t>
            </a:r>
            <a:r>
              <a:rPr lang="en-US" altLang="zh-CN" sz="1600" dirty="0">
                <a:solidFill>
                  <a:srgbClr val="0070C0"/>
                </a:solidFill>
              </a:rPr>
              <a:t>freed</a:t>
            </a:r>
            <a:r>
              <a:rPr lang="zh-CN" altLang="en-US" sz="1600" dirty="0">
                <a:solidFill>
                  <a:srgbClr val="0070C0"/>
                </a:solidFill>
              </a:rPr>
              <a:t>状态？ 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en-US" altLang="zh-CN" sz="1600" dirty="0" smtClean="0">
                <a:solidFill>
                  <a:srgbClr val="0070C0"/>
                </a:solidFill>
              </a:rPr>
              <a:t>	</a:t>
            </a:r>
            <a:r>
              <a:rPr lang="zh-CN" altLang="en-US" sz="1600" dirty="0" smtClean="0">
                <a:solidFill>
                  <a:srgbClr val="0070C0"/>
                </a:solidFill>
              </a:rPr>
              <a:t>是</a:t>
            </a:r>
            <a:r>
              <a:rPr lang="zh-CN" altLang="en-US" sz="1600" dirty="0">
                <a:solidFill>
                  <a:srgbClr val="0070C0"/>
                </a:solidFill>
              </a:rPr>
              <a:t>，则两个</a:t>
            </a:r>
            <a:r>
              <a:rPr lang="en-US" altLang="zh-CN" sz="1600" dirty="0">
                <a:solidFill>
                  <a:srgbClr val="0070C0"/>
                </a:solidFill>
              </a:rPr>
              <a:t>chunk</a:t>
            </a:r>
            <a:r>
              <a:rPr lang="zh-CN" altLang="en-US" sz="1600" dirty="0">
                <a:solidFill>
                  <a:srgbClr val="0070C0"/>
                </a:solidFill>
              </a:rPr>
              <a:t>合并 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70C0"/>
                </a:solidFill>
              </a:rPr>
              <a:t>与</a:t>
            </a:r>
            <a:r>
              <a:rPr lang="zh-CN" altLang="en-US" sz="1600" dirty="0">
                <a:solidFill>
                  <a:srgbClr val="0070C0"/>
                </a:solidFill>
              </a:rPr>
              <a:t>当前被</a:t>
            </a:r>
            <a:r>
              <a:rPr lang="en-US" altLang="zh-CN" sz="1600" dirty="0">
                <a:solidFill>
                  <a:srgbClr val="0070C0"/>
                </a:solidFill>
              </a:rPr>
              <a:t>free chunk</a:t>
            </a:r>
            <a:r>
              <a:rPr lang="zh-CN" altLang="en-US" sz="1600" dirty="0">
                <a:solidFill>
                  <a:srgbClr val="0070C0"/>
                </a:solidFill>
              </a:rPr>
              <a:t>的后一个相邻堆块是不是</a:t>
            </a:r>
            <a:r>
              <a:rPr lang="en-US" altLang="zh-CN" sz="1600" dirty="0">
                <a:solidFill>
                  <a:srgbClr val="0070C0"/>
                </a:solidFill>
              </a:rPr>
              <a:t>top chunk</a:t>
            </a:r>
            <a:r>
              <a:rPr lang="zh-CN" altLang="en-US" sz="1600" dirty="0" smtClean="0">
                <a:solidFill>
                  <a:srgbClr val="0070C0"/>
                </a:solidFill>
              </a:rPr>
              <a:t>？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en-US" altLang="zh-CN" sz="1600" dirty="0" smtClean="0">
                <a:solidFill>
                  <a:srgbClr val="0070C0"/>
                </a:solidFill>
              </a:rPr>
              <a:t>	</a:t>
            </a:r>
            <a:r>
              <a:rPr lang="zh-CN" altLang="en-US" sz="1600" dirty="0" smtClean="0">
                <a:solidFill>
                  <a:srgbClr val="0070C0"/>
                </a:solidFill>
              </a:rPr>
              <a:t>是</a:t>
            </a:r>
            <a:r>
              <a:rPr lang="zh-CN" altLang="en-US" sz="1600" dirty="0">
                <a:solidFill>
                  <a:srgbClr val="0070C0"/>
                </a:solidFill>
              </a:rPr>
              <a:t>，则与</a:t>
            </a:r>
            <a:r>
              <a:rPr lang="en-US" altLang="zh-CN" sz="1600" dirty="0">
                <a:solidFill>
                  <a:srgbClr val="0070C0"/>
                </a:solidFill>
              </a:rPr>
              <a:t>top chunk</a:t>
            </a:r>
            <a:r>
              <a:rPr lang="zh-CN" altLang="en-US" sz="1600" dirty="0">
                <a:solidFill>
                  <a:srgbClr val="0070C0"/>
                </a:solidFill>
              </a:rPr>
              <a:t>合并，</a:t>
            </a:r>
            <a:r>
              <a:rPr lang="zh-CN" altLang="en-US" sz="1600" dirty="0" smtClean="0">
                <a:solidFill>
                  <a:srgbClr val="0070C0"/>
                </a:solidFill>
              </a:rPr>
              <a:t>结束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70C0"/>
                </a:solidFill>
              </a:rPr>
              <a:t>与</a:t>
            </a:r>
            <a:r>
              <a:rPr lang="zh-CN" altLang="en-US" sz="1600" dirty="0">
                <a:solidFill>
                  <a:srgbClr val="0070C0"/>
                </a:solidFill>
              </a:rPr>
              <a:t>当前被</a:t>
            </a:r>
            <a:r>
              <a:rPr lang="en-US" altLang="zh-CN" sz="1600" dirty="0">
                <a:solidFill>
                  <a:srgbClr val="0070C0"/>
                </a:solidFill>
              </a:rPr>
              <a:t>free chunk</a:t>
            </a:r>
            <a:r>
              <a:rPr lang="zh-CN" altLang="en-US" sz="1600" dirty="0">
                <a:solidFill>
                  <a:srgbClr val="0070C0"/>
                </a:solidFill>
              </a:rPr>
              <a:t>的后一个相邻堆块是不是</a:t>
            </a:r>
            <a:r>
              <a:rPr lang="en-US" altLang="zh-CN" sz="1600" dirty="0">
                <a:solidFill>
                  <a:srgbClr val="0070C0"/>
                </a:solidFill>
              </a:rPr>
              <a:t>freed</a:t>
            </a:r>
            <a:r>
              <a:rPr lang="zh-CN" altLang="en-US" sz="1600" dirty="0">
                <a:solidFill>
                  <a:srgbClr val="0070C0"/>
                </a:solidFill>
              </a:rPr>
              <a:t>状态？ 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en-US" altLang="zh-CN" sz="1600" dirty="0" smtClean="0">
                <a:solidFill>
                  <a:srgbClr val="0070C0"/>
                </a:solidFill>
              </a:rPr>
              <a:t>	</a:t>
            </a:r>
            <a:r>
              <a:rPr lang="zh-CN" altLang="en-US" sz="1600" dirty="0" smtClean="0">
                <a:solidFill>
                  <a:srgbClr val="0070C0"/>
                </a:solidFill>
              </a:rPr>
              <a:t>是</a:t>
            </a:r>
            <a:r>
              <a:rPr lang="zh-CN" altLang="en-US" sz="1600" dirty="0">
                <a:solidFill>
                  <a:srgbClr val="0070C0"/>
                </a:solidFill>
              </a:rPr>
              <a:t>，则两个</a:t>
            </a:r>
            <a:r>
              <a:rPr lang="en-US" altLang="zh-CN" sz="1600" dirty="0">
                <a:solidFill>
                  <a:srgbClr val="0070C0"/>
                </a:solidFill>
              </a:rPr>
              <a:t>chunk</a:t>
            </a:r>
            <a:r>
              <a:rPr lang="zh-CN" altLang="en-US" sz="1600" dirty="0">
                <a:solidFill>
                  <a:srgbClr val="0070C0"/>
                </a:solidFill>
              </a:rPr>
              <a:t>合并 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70C0"/>
                </a:solidFill>
              </a:rPr>
              <a:t>将</a:t>
            </a:r>
            <a:r>
              <a:rPr lang="zh-CN" altLang="en-US" sz="1600" dirty="0">
                <a:solidFill>
                  <a:srgbClr val="0070C0"/>
                </a:solidFill>
              </a:rPr>
              <a:t>该</a:t>
            </a:r>
            <a:r>
              <a:rPr lang="en-US" altLang="zh-CN" sz="1600" dirty="0">
                <a:solidFill>
                  <a:srgbClr val="0070C0"/>
                </a:solidFill>
              </a:rPr>
              <a:t>chunk</a:t>
            </a:r>
            <a:r>
              <a:rPr lang="zh-CN" altLang="en-US" sz="1600" dirty="0">
                <a:solidFill>
                  <a:srgbClr val="0070C0"/>
                </a:solidFill>
              </a:rPr>
              <a:t>链入</a:t>
            </a:r>
            <a:r>
              <a:rPr lang="en-US" altLang="zh-CN" sz="1600" dirty="0">
                <a:solidFill>
                  <a:srgbClr val="0070C0"/>
                </a:solidFill>
              </a:rPr>
              <a:t>Unsorted bin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endParaRPr lang="zh-CN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3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dirty="0" err="1"/>
              <a:t>m</a:t>
            </a:r>
            <a:r>
              <a:rPr lang="en-US" altLang="zh-CN" dirty="0" err="1" smtClean="0"/>
              <a:t>alloc</a:t>
            </a:r>
            <a:r>
              <a:rPr lang="en-US" altLang="zh-CN" dirty="0" smtClean="0"/>
              <a:t> </a:t>
            </a:r>
            <a:r>
              <a:rPr lang="zh-CN" altLang="en-US" dirty="0"/>
              <a:t>顺序</a:t>
            </a:r>
            <a:endParaRPr lang="en-GB" dirty="0"/>
          </a:p>
        </p:txBody>
      </p:sp>
      <p:sp>
        <p:nvSpPr>
          <p:cNvPr id="2" name="文本框 1"/>
          <p:cNvSpPr txBox="1"/>
          <p:nvPr/>
        </p:nvSpPr>
        <p:spPr>
          <a:xfrm>
            <a:off x="1480458" y="1408704"/>
            <a:ext cx="70601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当使用</a:t>
            </a:r>
            <a:r>
              <a:rPr lang="en-US" altLang="zh-CN" sz="1600" dirty="0" err="1">
                <a:solidFill>
                  <a:srgbClr val="0070C0"/>
                </a:solidFill>
              </a:rPr>
              <a:t>malloc</a:t>
            </a:r>
            <a:r>
              <a:rPr lang="zh-CN" altLang="en-US" sz="1600" dirty="0">
                <a:solidFill>
                  <a:srgbClr val="0070C0"/>
                </a:solidFill>
              </a:rPr>
              <a:t>分配内存时 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endParaRPr lang="en-US" altLang="zh-CN" sz="16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solidFill>
                  <a:srgbClr val="0070C0"/>
                </a:solidFill>
              </a:rPr>
              <a:t>Tcache</a:t>
            </a:r>
            <a:r>
              <a:rPr lang="zh-CN" altLang="en-US" sz="1600" dirty="0" smtClean="0">
                <a:solidFill>
                  <a:srgbClr val="0070C0"/>
                </a:solidFill>
              </a:rPr>
              <a:t>中有没有对应的</a:t>
            </a:r>
            <a:r>
              <a:rPr lang="en-US" altLang="zh-CN" sz="1600" dirty="0" smtClean="0">
                <a:solidFill>
                  <a:srgbClr val="0070C0"/>
                </a:solidFill>
              </a:rPr>
              <a:t>size</a:t>
            </a:r>
            <a:r>
              <a:rPr lang="zh-CN" altLang="en-US" sz="1600" dirty="0" smtClean="0">
                <a:solidFill>
                  <a:srgbClr val="0070C0"/>
                </a:solidFill>
              </a:rPr>
              <a:t>？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sz="1600" dirty="0">
                <a:solidFill>
                  <a:srgbClr val="0070C0"/>
                </a:solidFill>
              </a:rPr>
              <a:t>	</a:t>
            </a:r>
            <a:r>
              <a:rPr lang="zh-CN" altLang="en-US" sz="1600" dirty="0" smtClean="0">
                <a:solidFill>
                  <a:srgbClr val="0070C0"/>
                </a:solidFill>
              </a:rPr>
              <a:t>有，直接取出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70C0"/>
                </a:solidFill>
              </a:rPr>
              <a:t>size</a:t>
            </a:r>
            <a:r>
              <a:rPr lang="zh-CN" altLang="en-US" sz="1600" dirty="0">
                <a:solidFill>
                  <a:srgbClr val="0070C0"/>
                </a:solidFill>
              </a:rPr>
              <a:t>是否属于</a:t>
            </a:r>
            <a:r>
              <a:rPr lang="en-US" altLang="zh-CN" sz="1600" dirty="0">
                <a:solidFill>
                  <a:srgbClr val="0070C0"/>
                </a:solidFill>
              </a:rPr>
              <a:t>fast bin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en-US" altLang="zh-CN" sz="1600" dirty="0" smtClean="0">
                <a:solidFill>
                  <a:srgbClr val="0070C0"/>
                </a:solidFill>
              </a:rPr>
              <a:t>	</a:t>
            </a:r>
            <a:r>
              <a:rPr lang="zh-CN" altLang="en-US" sz="1600" dirty="0" smtClean="0">
                <a:solidFill>
                  <a:srgbClr val="0070C0"/>
                </a:solidFill>
              </a:rPr>
              <a:t>是</a:t>
            </a:r>
            <a:r>
              <a:rPr lang="zh-CN" altLang="en-US" sz="1600" dirty="0">
                <a:solidFill>
                  <a:srgbClr val="0070C0"/>
                </a:solidFill>
              </a:rPr>
              <a:t>，寻找对应</a:t>
            </a:r>
            <a:r>
              <a:rPr lang="zh-CN" altLang="en-US" sz="1600" dirty="0" smtClean="0">
                <a:solidFill>
                  <a:srgbClr val="0070C0"/>
                </a:solidFill>
              </a:rPr>
              <a:t>链表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en-US" altLang="zh-CN" sz="1600" dirty="0" smtClean="0">
                <a:solidFill>
                  <a:srgbClr val="0070C0"/>
                </a:solidFill>
              </a:rPr>
              <a:t>	</a:t>
            </a:r>
            <a:r>
              <a:rPr lang="zh-CN" altLang="en-US" sz="1600" dirty="0" smtClean="0">
                <a:solidFill>
                  <a:srgbClr val="0070C0"/>
                </a:solidFill>
              </a:rPr>
              <a:t>若</a:t>
            </a:r>
            <a:r>
              <a:rPr lang="zh-CN" altLang="en-US" sz="1600" dirty="0">
                <a:solidFill>
                  <a:srgbClr val="0070C0"/>
                </a:solidFill>
              </a:rPr>
              <a:t>找到，则拆下对应</a:t>
            </a:r>
            <a:r>
              <a:rPr lang="en-US" altLang="zh-CN" sz="1600" dirty="0">
                <a:solidFill>
                  <a:srgbClr val="0070C0"/>
                </a:solidFill>
              </a:rPr>
              <a:t>chunk</a:t>
            </a:r>
            <a:r>
              <a:rPr lang="zh-CN" altLang="en-US" sz="1600" dirty="0">
                <a:solidFill>
                  <a:srgbClr val="0070C0"/>
                </a:solidFill>
              </a:rPr>
              <a:t>，结束 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70C0"/>
                </a:solidFill>
              </a:rPr>
              <a:t>size</a:t>
            </a:r>
            <a:r>
              <a:rPr lang="zh-CN" altLang="en-US" sz="1600" dirty="0">
                <a:solidFill>
                  <a:srgbClr val="0070C0"/>
                </a:solidFill>
              </a:rPr>
              <a:t>是否属于</a:t>
            </a:r>
            <a:r>
              <a:rPr lang="en-US" altLang="zh-CN" sz="1600" dirty="0">
                <a:solidFill>
                  <a:srgbClr val="0070C0"/>
                </a:solidFill>
              </a:rPr>
              <a:t>small bin</a:t>
            </a:r>
            <a:r>
              <a:rPr lang="zh-CN" altLang="en-US" sz="1600" dirty="0">
                <a:solidFill>
                  <a:srgbClr val="0070C0"/>
                </a:solidFill>
              </a:rPr>
              <a:t>？ 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en-US" altLang="zh-CN" sz="1600" dirty="0" smtClean="0">
                <a:solidFill>
                  <a:srgbClr val="0070C0"/>
                </a:solidFill>
              </a:rPr>
              <a:t>	</a:t>
            </a:r>
            <a:r>
              <a:rPr lang="zh-CN" altLang="en-US" sz="1600" dirty="0" smtClean="0">
                <a:solidFill>
                  <a:srgbClr val="0070C0"/>
                </a:solidFill>
              </a:rPr>
              <a:t>是</a:t>
            </a:r>
            <a:r>
              <a:rPr lang="zh-CN" altLang="en-US" sz="1600" dirty="0">
                <a:solidFill>
                  <a:srgbClr val="0070C0"/>
                </a:solidFill>
              </a:rPr>
              <a:t>，寻找对应链表 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en-US" altLang="zh-CN" sz="1600" dirty="0" smtClean="0">
                <a:solidFill>
                  <a:srgbClr val="0070C0"/>
                </a:solidFill>
              </a:rPr>
              <a:t>	</a:t>
            </a:r>
            <a:r>
              <a:rPr lang="zh-CN" altLang="en-US" sz="1600" dirty="0" smtClean="0">
                <a:solidFill>
                  <a:srgbClr val="0070C0"/>
                </a:solidFill>
              </a:rPr>
              <a:t>若</a:t>
            </a:r>
            <a:r>
              <a:rPr lang="zh-CN" altLang="en-US" sz="1600" dirty="0">
                <a:solidFill>
                  <a:srgbClr val="0070C0"/>
                </a:solidFill>
              </a:rPr>
              <a:t>找到，则拆下对应</a:t>
            </a:r>
            <a:r>
              <a:rPr lang="en-US" altLang="zh-CN" sz="1600" dirty="0">
                <a:solidFill>
                  <a:srgbClr val="0070C0"/>
                </a:solidFill>
              </a:rPr>
              <a:t>chunk</a:t>
            </a:r>
            <a:r>
              <a:rPr lang="zh-CN" altLang="en-US" sz="1600" dirty="0">
                <a:solidFill>
                  <a:srgbClr val="0070C0"/>
                </a:solidFill>
              </a:rPr>
              <a:t>，结束 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70C0"/>
                </a:solidFill>
              </a:rPr>
              <a:t>尝试</a:t>
            </a:r>
            <a:r>
              <a:rPr lang="zh-CN" altLang="en-US" sz="1600" dirty="0">
                <a:solidFill>
                  <a:srgbClr val="0070C0"/>
                </a:solidFill>
              </a:rPr>
              <a:t>使用</a:t>
            </a:r>
            <a:r>
              <a:rPr lang="en-US" altLang="zh-CN" sz="1600" dirty="0">
                <a:solidFill>
                  <a:srgbClr val="0070C0"/>
                </a:solidFill>
              </a:rPr>
              <a:t>Unsorted bin</a:t>
            </a:r>
            <a:r>
              <a:rPr lang="zh-CN" altLang="en-US" sz="1600" dirty="0">
                <a:solidFill>
                  <a:srgbClr val="0070C0"/>
                </a:solidFill>
              </a:rPr>
              <a:t>分配 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en-US" altLang="zh-CN" sz="1600" dirty="0" smtClean="0">
                <a:solidFill>
                  <a:srgbClr val="0070C0"/>
                </a:solidFill>
              </a:rPr>
              <a:t>	</a:t>
            </a:r>
            <a:r>
              <a:rPr lang="zh-CN" altLang="en-US" sz="1600" dirty="0" smtClean="0">
                <a:solidFill>
                  <a:srgbClr val="0070C0"/>
                </a:solidFill>
              </a:rPr>
              <a:t>遍历</a:t>
            </a:r>
            <a:r>
              <a:rPr lang="zh-CN" altLang="en-US" sz="1600" dirty="0">
                <a:solidFill>
                  <a:srgbClr val="0070C0"/>
                </a:solidFill>
              </a:rPr>
              <a:t>、分割、拆卸</a:t>
            </a:r>
          </a:p>
        </p:txBody>
      </p:sp>
    </p:spTree>
    <p:extLst>
      <p:ext uri="{BB962C8B-B14F-4D97-AF65-F5344CB8AC3E}">
        <p14:creationId xmlns:p14="http://schemas.microsoft.com/office/powerpoint/2010/main" val="378666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882806" y="2106948"/>
            <a:ext cx="3349757" cy="1012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 smtClean="0"/>
              <a:t>堆溢出利用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271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 smtClean="0"/>
              <a:t>堆溢出</a:t>
            </a:r>
            <a:endParaRPr lang="en-GB" dirty="0"/>
          </a:p>
        </p:txBody>
      </p:sp>
      <p:sp>
        <p:nvSpPr>
          <p:cNvPr id="2" name="文本框 1"/>
          <p:cNvSpPr txBox="1"/>
          <p:nvPr/>
        </p:nvSpPr>
        <p:spPr>
          <a:xfrm>
            <a:off x="572236" y="1278075"/>
            <a:ext cx="7060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</a:rPr>
              <a:t>就是利用非正常的输入去覆盖原本的逻辑结构，达到改写控制流的目的。一般情况下，指针是需要特殊注意的东西。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75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167100" y="350925"/>
            <a:ext cx="8799300" cy="7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小结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type="body" idx="4294967295"/>
          </p:nvPr>
        </p:nvSpPr>
        <p:spPr>
          <a:xfrm>
            <a:off x="311700" y="1152474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0640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ct val="100000"/>
            </a:pPr>
            <a:r>
              <a:rPr lang="zh-CN" altLang="en-US" sz="2800" dirty="0" smtClean="0"/>
              <a:t>堆上的一些基本概念</a:t>
            </a:r>
            <a:endParaRPr lang="en-US" altLang="zh-CN" sz="2800" dirty="0" smtClean="0"/>
          </a:p>
          <a:p>
            <a:pPr marL="457200" indent="-406400">
              <a:lnSpc>
                <a:spcPct val="100000"/>
              </a:lnSpc>
              <a:spcAft>
                <a:spcPts val="2000"/>
              </a:spcAft>
            </a:pPr>
            <a:r>
              <a:rPr lang="zh-CN" altLang="en-US" sz="2800" smtClean="0"/>
              <a:t>动手</a:t>
            </a:r>
            <a:r>
              <a:rPr lang="zh-CN" altLang="en-US" sz="2800" dirty="0"/>
              <a:t>动手动手动手</a:t>
            </a:r>
            <a:r>
              <a:rPr lang="zh-CN" altLang="en-US" sz="2800" dirty="0" smtClean="0"/>
              <a:t>动手动手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 smtClean="0"/>
              <a:t>什么是堆？</a:t>
            </a:r>
            <a:endParaRPr lang="en-GB" dirty="0"/>
          </a:p>
        </p:txBody>
      </p:sp>
      <p:sp>
        <p:nvSpPr>
          <p:cNvPr id="3" name="文本框 2"/>
          <p:cNvSpPr txBox="1"/>
          <p:nvPr/>
        </p:nvSpPr>
        <p:spPr>
          <a:xfrm>
            <a:off x="209391" y="1390195"/>
            <a:ext cx="43351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70C0"/>
                </a:solidFill>
              </a:rPr>
              <a:t>我们在编程时使用过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malloc</a:t>
            </a:r>
            <a:r>
              <a:rPr lang="zh-CN" altLang="en-US" sz="2000" dirty="0" smtClean="0">
                <a:solidFill>
                  <a:srgbClr val="0070C0"/>
                </a:solidFill>
              </a:rPr>
              <a:t>，在使用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malloc</a:t>
            </a:r>
            <a:r>
              <a:rPr lang="zh-CN" altLang="en-US" sz="2000" dirty="0" smtClean="0">
                <a:solidFill>
                  <a:srgbClr val="0070C0"/>
                </a:solidFill>
              </a:rPr>
              <a:t>时，系统给程序分配的内存就在堆上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algn="ctr"/>
            <a:r>
              <a:rPr lang="zh-CN" altLang="en-US" sz="2000" dirty="0" smtClean="0">
                <a:solidFill>
                  <a:srgbClr val="0070C0"/>
                </a:solidFill>
              </a:rPr>
              <a:t>简单地说，堆就是一种动态分配的内存块</a:t>
            </a:r>
            <a:endParaRPr lang="en-US" altLang="zh-CN" sz="2000" dirty="0" smtClean="0">
              <a:solidFill>
                <a:srgbClr val="0070C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00494" y="900225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#include &lt;stdio.h&gt;</a:t>
            </a:r>
          </a:p>
          <a:p>
            <a:r>
              <a:rPr lang="zh-CN" altLang="en-US" dirty="0"/>
              <a:t>#include &lt;stdlib.h&gt;</a:t>
            </a:r>
          </a:p>
          <a:p>
            <a:r>
              <a:rPr lang="zh-CN" altLang="en-US" dirty="0"/>
              <a:t>int main(){</a:t>
            </a:r>
          </a:p>
          <a:p>
            <a:r>
              <a:rPr lang="zh-CN" altLang="en-US" dirty="0"/>
              <a:t>	char *p;	</a:t>
            </a:r>
          </a:p>
          <a:p>
            <a:r>
              <a:rPr lang="zh-CN" altLang="en-US" dirty="0"/>
              <a:t>	p = malloc(0x40);</a:t>
            </a:r>
          </a:p>
          <a:p>
            <a:r>
              <a:rPr lang="zh-CN" altLang="en-US" dirty="0"/>
              <a:t>	free(p);</a:t>
            </a:r>
          </a:p>
          <a:p>
            <a:r>
              <a:rPr lang="zh-CN" alt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 smtClean="0"/>
              <a:t>有多种不同方式的堆内存管理机制</a:t>
            </a:r>
            <a:endParaRPr lang="en-GB" dirty="0"/>
          </a:p>
        </p:txBody>
      </p:sp>
      <p:sp>
        <p:nvSpPr>
          <p:cNvPr id="2" name="文本框 1"/>
          <p:cNvSpPr txBox="1"/>
          <p:nvPr/>
        </p:nvSpPr>
        <p:spPr>
          <a:xfrm>
            <a:off x="757264" y="1227440"/>
            <a:ext cx="54337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当前针对各大平台主要有如下几种堆内存管理机制：</a:t>
            </a:r>
          </a:p>
          <a:p>
            <a:r>
              <a:rPr lang="en-US" altLang="zh-CN" sz="1800" dirty="0" err="1"/>
              <a:t>dlmalloc</a:t>
            </a:r>
            <a:r>
              <a:rPr lang="en-US" altLang="zh-CN" sz="1800" dirty="0"/>
              <a:t> – General purpose allocator</a:t>
            </a:r>
          </a:p>
          <a:p>
            <a:r>
              <a:rPr lang="en-US" altLang="zh-CN" sz="1800" b="1" dirty="0">
                <a:solidFill>
                  <a:srgbClr val="FF0000"/>
                </a:solidFill>
              </a:rPr>
              <a:t>ptmalloc2 – </a:t>
            </a:r>
            <a:r>
              <a:rPr lang="en-US" altLang="zh-CN" sz="1800" b="1" dirty="0" err="1">
                <a:solidFill>
                  <a:srgbClr val="FF0000"/>
                </a:solidFill>
              </a:rPr>
              <a:t>glibc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en-US" altLang="zh-CN" sz="1800" dirty="0" err="1"/>
              <a:t>jemalloc</a:t>
            </a:r>
            <a:r>
              <a:rPr lang="en-US" altLang="zh-CN" sz="1800" dirty="0"/>
              <a:t> – FreeBSD and Firefox</a:t>
            </a:r>
          </a:p>
          <a:p>
            <a:r>
              <a:rPr lang="en-US" altLang="zh-CN" sz="1800" dirty="0" err="1"/>
              <a:t>tcmalloc</a:t>
            </a:r>
            <a:r>
              <a:rPr lang="en-US" altLang="zh-CN" sz="1800" dirty="0"/>
              <a:t> – Google</a:t>
            </a:r>
          </a:p>
          <a:p>
            <a:r>
              <a:rPr lang="en-US" altLang="zh-CN" sz="1800" dirty="0" err="1"/>
              <a:t>libumem</a:t>
            </a:r>
            <a:r>
              <a:rPr lang="en-US" altLang="zh-CN" sz="1800" dirty="0"/>
              <a:t> – Solaris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9600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 smtClean="0"/>
              <a:t>内存分布</a:t>
            </a:r>
            <a:endParaRPr lang="en-GB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55" y="601783"/>
            <a:ext cx="4068226" cy="355464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4948" y="2269553"/>
            <a:ext cx="2980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</a:rPr>
              <a:t>在内存中堆占有极大的一部分空间</a:t>
            </a:r>
          </a:p>
        </p:txBody>
      </p:sp>
    </p:spTree>
    <p:extLst>
      <p:ext uri="{BB962C8B-B14F-4D97-AF65-F5344CB8AC3E}">
        <p14:creationId xmlns:p14="http://schemas.microsoft.com/office/powerpoint/2010/main" val="373849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 smtClean="0"/>
              <a:t>设计内存管理机制的思路</a:t>
            </a:r>
            <a:endParaRPr lang="en-GB" dirty="0"/>
          </a:p>
        </p:txBody>
      </p:sp>
      <p:sp>
        <p:nvSpPr>
          <p:cNvPr id="2" name="文本框 1"/>
          <p:cNvSpPr txBox="1"/>
          <p:nvPr/>
        </p:nvSpPr>
        <p:spPr>
          <a:xfrm>
            <a:off x="1374889" y="1664339"/>
            <a:ext cx="67955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70C0"/>
                </a:solidFill>
              </a:rPr>
              <a:t>将</a:t>
            </a:r>
            <a:r>
              <a:rPr lang="zh-CN" altLang="en-US" sz="2400" dirty="0">
                <a:solidFill>
                  <a:srgbClr val="0070C0"/>
                </a:solidFill>
              </a:rPr>
              <a:t>一片内存切分成</a:t>
            </a:r>
            <a:r>
              <a:rPr lang="zh-CN" altLang="en-US" sz="2400" dirty="0" smtClean="0">
                <a:solidFill>
                  <a:srgbClr val="0070C0"/>
                </a:solidFill>
              </a:rPr>
              <a:t>块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70C0"/>
                </a:solidFill>
              </a:rPr>
              <a:t>使用</a:t>
            </a:r>
            <a:r>
              <a:rPr lang="zh-CN" altLang="en-US" sz="2400" dirty="0">
                <a:solidFill>
                  <a:srgbClr val="0070C0"/>
                </a:solidFill>
              </a:rPr>
              <a:t>合理的数据结构来组织（链表、树、等等</a:t>
            </a:r>
            <a:r>
              <a:rPr lang="zh-CN" altLang="en-US" sz="2400" dirty="0" smtClean="0">
                <a:solidFill>
                  <a:srgbClr val="0070C0"/>
                </a:solidFill>
              </a:rPr>
              <a:t>）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70C0"/>
                </a:solidFill>
              </a:rPr>
              <a:t>被</a:t>
            </a:r>
            <a:r>
              <a:rPr lang="zh-CN" altLang="en-US" sz="2400" dirty="0">
                <a:solidFill>
                  <a:srgbClr val="0070C0"/>
                </a:solidFill>
              </a:rPr>
              <a:t>释放的堆应该能被快速重用 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70C0"/>
                </a:solidFill>
              </a:rPr>
              <a:t>适当</a:t>
            </a:r>
            <a:r>
              <a:rPr lang="zh-CN" altLang="en-US" sz="2400" dirty="0">
                <a:solidFill>
                  <a:srgbClr val="0070C0"/>
                </a:solidFill>
              </a:rPr>
              <a:t>减少堆碎片的产生 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70C0"/>
                </a:solidFill>
              </a:rPr>
              <a:t>安全</a:t>
            </a:r>
            <a:r>
              <a:rPr lang="zh-CN" altLang="en-US" sz="2400" dirty="0">
                <a:solidFill>
                  <a:srgbClr val="0070C0"/>
                </a:solidFill>
              </a:rPr>
              <a:t>机制</a:t>
            </a:r>
          </a:p>
        </p:txBody>
      </p:sp>
    </p:spTree>
    <p:extLst>
      <p:ext uri="{BB962C8B-B14F-4D97-AF65-F5344CB8AC3E}">
        <p14:creationId xmlns:p14="http://schemas.microsoft.com/office/powerpoint/2010/main" val="3565293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dirty="0" err="1" smtClean="0"/>
              <a:t>malloc</a:t>
            </a:r>
            <a:endParaRPr lang="en-GB" dirty="0"/>
          </a:p>
        </p:txBody>
      </p:sp>
      <p:sp>
        <p:nvSpPr>
          <p:cNvPr id="2" name="文本框 1"/>
          <p:cNvSpPr txBox="1"/>
          <p:nvPr/>
        </p:nvSpPr>
        <p:spPr>
          <a:xfrm>
            <a:off x="1374889" y="1016465"/>
            <a:ext cx="678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70C0"/>
                </a:solidFill>
              </a:rPr>
              <a:t>一开始是没有</a:t>
            </a:r>
            <a:r>
              <a:rPr lang="en-US" altLang="zh-CN" sz="1800" dirty="0" smtClean="0">
                <a:solidFill>
                  <a:srgbClr val="0070C0"/>
                </a:solidFill>
              </a:rPr>
              <a:t>heap</a:t>
            </a:r>
            <a:r>
              <a:rPr lang="zh-CN" altLang="en-US" sz="1800" dirty="0" smtClean="0">
                <a:solidFill>
                  <a:srgbClr val="0070C0"/>
                </a:solidFill>
              </a:rPr>
              <a:t>的，只有在调用了一次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malloc</a:t>
            </a:r>
            <a:r>
              <a:rPr lang="zh-CN" altLang="en-US" sz="1800" dirty="0" smtClean="0">
                <a:solidFill>
                  <a:srgbClr val="0070C0"/>
                </a:solidFill>
              </a:rPr>
              <a:t>后，才有</a:t>
            </a:r>
            <a:r>
              <a:rPr lang="en-US" altLang="zh-CN" sz="1800" dirty="0" smtClean="0">
                <a:solidFill>
                  <a:srgbClr val="0070C0"/>
                </a:solidFill>
              </a:rPr>
              <a:t>heap</a:t>
            </a:r>
            <a:r>
              <a:rPr lang="zh-CN" altLang="en-US" sz="1800" dirty="0" smtClean="0">
                <a:solidFill>
                  <a:srgbClr val="0070C0"/>
                </a:solidFill>
              </a:rPr>
              <a:t>段</a:t>
            </a:r>
            <a:endParaRPr lang="en-US" altLang="zh-CN" sz="1800" dirty="0" smtClean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95948" y="2216925"/>
            <a:ext cx="6683672" cy="1447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5796"/>
            <a:ext cx="3986306" cy="32654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307" y="1385796"/>
            <a:ext cx="4309034" cy="327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16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err="1" smtClean="0"/>
              <a:t>malloc</a:t>
            </a:r>
            <a:endParaRPr lang="en-GB" dirty="0"/>
          </a:p>
        </p:txBody>
      </p:sp>
      <p:sp>
        <p:nvSpPr>
          <p:cNvPr id="2" name="文本框 1"/>
          <p:cNvSpPr txBox="1"/>
          <p:nvPr/>
        </p:nvSpPr>
        <p:spPr>
          <a:xfrm>
            <a:off x="167100" y="1278075"/>
            <a:ext cx="5723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 smtClean="0">
                <a:solidFill>
                  <a:srgbClr val="0070C0"/>
                </a:solidFill>
              </a:rPr>
              <a:t>由于系统调用速度较慢，所以程序先会向系统申请一大块空间（</a:t>
            </a:r>
            <a:r>
              <a:rPr lang="en-US" altLang="zh-CN" sz="1800" dirty="0" smtClean="0">
                <a:solidFill>
                  <a:srgbClr val="0070C0"/>
                </a:solidFill>
              </a:rPr>
              <a:t>128kb</a:t>
            </a:r>
            <a:r>
              <a:rPr lang="zh-CN" altLang="en-US" sz="1800" dirty="0" smtClean="0">
                <a:solidFill>
                  <a:srgbClr val="0070C0"/>
                </a:solidFill>
              </a:rPr>
              <a:t>），之后如果还有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malloc</a:t>
            </a:r>
            <a:r>
              <a:rPr lang="zh-CN" altLang="en-US" sz="1800" dirty="0" smtClean="0">
                <a:solidFill>
                  <a:srgbClr val="0070C0"/>
                </a:solidFill>
              </a:rPr>
              <a:t>申请空间先会从这片空间里分配，如果这片空间大小不够使用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mmap</a:t>
            </a:r>
            <a:r>
              <a:rPr lang="zh-CN" altLang="en-US" sz="1800" dirty="0">
                <a:solidFill>
                  <a:srgbClr val="0070C0"/>
                </a:solidFill>
              </a:rPr>
              <a:t>向</a:t>
            </a:r>
            <a:r>
              <a:rPr lang="zh-CN" altLang="en-US" sz="1800" dirty="0" smtClean="0">
                <a:solidFill>
                  <a:srgbClr val="0070C0"/>
                </a:solidFill>
              </a:rPr>
              <a:t>系统申请内存</a:t>
            </a:r>
            <a:endParaRPr lang="zh-CN" altLang="en-US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39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dirty="0" smtClean="0"/>
              <a:t>heap chunk</a:t>
            </a:r>
            <a:endParaRPr lang="en-GB" dirty="0"/>
          </a:p>
        </p:txBody>
      </p:sp>
      <p:sp>
        <p:nvSpPr>
          <p:cNvPr id="3" name="文本框 2"/>
          <p:cNvSpPr txBox="1"/>
          <p:nvPr/>
        </p:nvSpPr>
        <p:spPr>
          <a:xfrm>
            <a:off x="6252637" y="1005638"/>
            <a:ext cx="4897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70C0"/>
                </a:solidFill>
              </a:rPr>
              <a:t>可以看见有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r>
              <a:rPr lang="en-US" altLang="zh-CN" sz="1800" dirty="0" err="1" smtClean="0">
                <a:solidFill>
                  <a:srgbClr val="0070C0"/>
                </a:solidFill>
              </a:rPr>
              <a:t>prev_size,size</a:t>
            </a:r>
            <a:r>
              <a:rPr lang="en-US" altLang="zh-CN" sz="1800" dirty="0" smtClean="0">
                <a:solidFill>
                  <a:srgbClr val="0070C0"/>
                </a:solidFill>
              </a:rPr>
              <a:t>,</a:t>
            </a:r>
          </a:p>
          <a:p>
            <a:r>
              <a:rPr lang="zh-CN" altLang="en-US" sz="1800" dirty="0" smtClean="0">
                <a:solidFill>
                  <a:srgbClr val="0070C0"/>
                </a:solidFill>
              </a:rPr>
              <a:t>*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fd</a:t>
            </a:r>
            <a:r>
              <a:rPr lang="en-US" altLang="zh-CN" sz="1800" dirty="0" smtClean="0">
                <a:solidFill>
                  <a:srgbClr val="0070C0"/>
                </a:solidFill>
              </a:rPr>
              <a:t>,</a:t>
            </a:r>
            <a:r>
              <a:rPr lang="zh-CN" altLang="en-US" sz="1800" dirty="0" smtClean="0">
                <a:solidFill>
                  <a:srgbClr val="0070C0"/>
                </a:solidFill>
              </a:rPr>
              <a:t>*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bk</a:t>
            </a:r>
            <a:r>
              <a:rPr lang="zh-CN" altLang="en-US" sz="1800" dirty="0" smtClean="0">
                <a:solidFill>
                  <a:srgbClr val="0070C0"/>
                </a:solidFill>
              </a:rPr>
              <a:t>等结构</a:t>
            </a:r>
            <a:endParaRPr lang="zh-CN" altLang="en-US" sz="1800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78" y="1005638"/>
            <a:ext cx="6047181" cy="21091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78" y="3089155"/>
            <a:ext cx="51911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4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946</Words>
  <Application>Microsoft Office PowerPoint</Application>
  <PresentationFormat>全屏显示(16:9)</PresentationFormat>
  <Paragraphs>157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Roboto</vt:lpstr>
      <vt:lpstr>宋体</vt:lpstr>
      <vt:lpstr>Arial</vt:lpstr>
      <vt:lpstr>Global Master</vt:lpstr>
      <vt:lpstr>堆漏洞基础-1</vt:lpstr>
      <vt:lpstr>本小结你将学到</vt:lpstr>
      <vt:lpstr>什么是堆？</vt:lpstr>
      <vt:lpstr>有多种不同方式的堆内存管理机制</vt:lpstr>
      <vt:lpstr>内存分布</vt:lpstr>
      <vt:lpstr>设计内存管理机制的思路</vt:lpstr>
      <vt:lpstr>malloc</vt:lpstr>
      <vt:lpstr>malloc</vt:lpstr>
      <vt:lpstr>heap chunk</vt:lpstr>
      <vt:lpstr>chunk</vt:lpstr>
      <vt:lpstr>allocated chunk</vt:lpstr>
      <vt:lpstr>allocated chunk</vt:lpstr>
      <vt:lpstr>allocated chunk</vt:lpstr>
      <vt:lpstr>Free chunk</vt:lpstr>
      <vt:lpstr>top chunk</vt:lpstr>
      <vt:lpstr>top chunk</vt:lpstr>
      <vt:lpstr>BIN</vt:lpstr>
      <vt:lpstr>Bin</vt:lpstr>
      <vt:lpstr>Fast bins </vt:lpstr>
      <vt:lpstr>Fast bins </vt:lpstr>
      <vt:lpstr>unsorted bin</vt:lpstr>
      <vt:lpstr>Small bin</vt:lpstr>
      <vt:lpstr>large bin</vt:lpstr>
      <vt:lpstr>free的顺序</vt:lpstr>
      <vt:lpstr>malloc 顺序</vt:lpstr>
      <vt:lpstr>堆溢出利用</vt:lpstr>
      <vt:lpstr>堆溢出</vt:lpstr>
      <vt:lpstr>小结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堆漏洞基础</dc:title>
  <dc:creator>Catling</dc:creator>
  <cp:lastModifiedBy>刘 珂</cp:lastModifiedBy>
  <cp:revision>58</cp:revision>
  <dcterms:modified xsi:type="dcterms:W3CDTF">2021-05-11T14:50:32Z</dcterms:modified>
</cp:coreProperties>
</file>