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8" r:id="rId3"/>
    <p:sldId id="264" r:id="rId4"/>
    <p:sldId id="273" r:id="rId5"/>
    <p:sldId id="274" r:id="rId6"/>
    <p:sldId id="275" r:id="rId7"/>
    <p:sldId id="308" r:id="rId8"/>
    <p:sldId id="277" r:id="rId9"/>
    <p:sldId id="278" r:id="rId10"/>
    <p:sldId id="309" r:id="rId11"/>
    <p:sldId id="276" r:id="rId12"/>
    <p:sldId id="280" r:id="rId13"/>
    <p:sldId id="310" r:id="rId14"/>
    <p:sldId id="311" r:id="rId15"/>
  </p:sldIdLst>
  <p:sldSz cx="9144000" cy="5143500" type="screen16x9"/>
  <p:notesSz cx="6858000" cy="9144000"/>
  <p:embeddedFontLst>
    <p:embeddedFont>
      <p:font typeface="Roboto" panose="020B0604020202020204" charset="0"/>
      <p:regular r:id="rId17"/>
      <p:bold r:id="rId18"/>
      <p:italic r:id="rId19"/>
      <p:boldItalic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tling" initials="C" lastIdx="1" clrIdx="0">
    <p:extLst>
      <p:ext uri="{19B8F6BF-5375-455C-9EA6-DF929625EA0E}">
        <p15:presenceInfo xmlns:p15="http://schemas.microsoft.com/office/powerpoint/2012/main" userId="Catl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4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1540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454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104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040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216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29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107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747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550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488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141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182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641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ue Footer - Title &amp;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Shape 11"/>
          <p:cNvGrpSpPr/>
          <p:nvPr/>
        </p:nvGrpSpPr>
        <p:grpSpPr>
          <a:xfrm>
            <a:off x="-19117" y="4626757"/>
            <a:ext cx="9182235" cy="548377"/>
            <a:chOff x="-19117" y="4617750"/>
            <a:chExt cx="9182235" cy="548377"/>
          </a:xfrm>
        </p:grpSpPr>
        <p:sp>
          <p:nvSpPr>
            <p:cNvPr id="12" name="Shape 12"/>
            <p:cNvSpPr/>
            <p:nvPr/>
          </p:nvSpPr>
          <p:spPr>
            <a:xfrm flipH="1">
              <a:off x="19243" y="4617750"/>
              <a:ext cx="9143874" cy="548377"/>
            </a:xfrm>
            <a:custGeom>
              <a:avLst/>
              <a:gdLst/>
              <a:ahLst/>
              <a:cxnLst/>
              <a:rect l="0" t="0" r="0" b="0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 flipH="1">
              <a:off x="-19117" y="4677825"/>
              <a:ext cx="4769785" cy="473975"/>
            </a:xfrm>
            <a:custGeom>
              <a:avLst/>
              <a:gdLst/>
              <a:ahLst/>
              <a:cxnLst/>
              <a:rect l="0" t="0" r="0" b="0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448A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67100" y="1278075"/>
            <a:ext cx="8622000" cy="3409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" name="Shape 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875" y="4787450"/>
            <a:ext cx="503925" cy="3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Red &amp; 1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Red &amp; 3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189175" y="2441125"/>
            <a:ext cx="3315000" cy="8558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198175" y="3450024"/>
            <a:ext cx="3315000" cy="85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Yellow &amp; 1 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Yellow &amp; 3 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8" name="Shape 9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189175" y="2441125"/>
            <a:ext cx="3315000" cy="8558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3"/>
          </p:nvPr>
        </p:nvSpPr>
        <p:spPr>
          <a:xfrm>
            <a:off x="198175" y="3450024"/>
            <a:ext cx="3315000" cy="85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Green &amp; 1 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Red">
    <p:bg>
      <p:bgPr>
        <a:solidFill>
          <a:srgbClr val="EA4335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122" name="Shape 122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sp>
        <p:nvSpPr>
          <p:cNvPr id="123" name="Shape 123"/>
          <p:cNvSpPr/>
          <p:nvPr/>
        </p:nvSpPr>
        <p:spPr>
          <a:xfrm flipH="1">
            <a:off x="3450350" y="767949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Yellow">
    <p:bg>
      <p:bgPr>
        <a:solidFill>
          <a:srgbClr val="F4B400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 flipH="1">
            <a:off x="3450350" y="767949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300"/>
              <a:t>‹#›</a:t>
            </a:fld>
            <a:endParaRPr lang="en-GB" sz="13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Gray">
    <p:bg>
      <p:bgPr>
        <a:solidFill>
          <a:srgbClr val="999999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 flipH="1">
            <a:off x="3450350" y="767949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300"/>
              <a:t>‹#›</a:t>
            </a:fld>
            <a:endParaRPr lang="en-GB" sz="130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d Footer - Title &amp;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8741700" cy="7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/>
          <p:nvPr/>
        </p:nvSpPr>
        <p:spPr>
          <a:xfrm flipH="1">
            <a:off x="25825" y="4617750"/>
            <a:ext cx="9143874" cy="548377"/>
          </a:xfrm>
          <a:custGeom>
            <a:avLst/>
            <a:gdLst/>
            <a:ahLst/>
            <a:cxnLst/>
            <a:rect l="0" t="0" r="0" b="0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1" name="Shape 21"/>
          <p:cNvSpPr/>
          <p:nvPr/>
        </p:nvSpPr>
        <p:spPr>
          <a:xfrm flipH="1">
            <a:off x="-12535" y="4686832"/>
            <a:ext cx="4769785" cy="473975"/>
          </a:xfrm>
          <a:custGeom>
            <a:avLst/>
            <a:gdLst/>
            <a:ahLst/>
            <a:cxnLst/>
            <a:rect l="0" t="0" r="0" b="0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6225" y="1305875"/>
            <a:ext cx="8667000" cy="344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675" y="4787450"/>
            <a:ext cx="503925" cy="3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een Footer - Title &amp; 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8794500" cy="7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1075" y="4617750"/>
            <a:ext cx="9088625" cy="548375"/>
          </a:xfrm>
          <a:custGeom>
            <a:avLst/>
            <a:gdLst/>
            <a:ahLst/>
            <a:cxnLst/>
            <a:rect l="0" t="0" r="0" b="0"/>
            <a:pathLst>
              <a:path w="363545" h="21935" extrusionOk="0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flipH="1">
            <a:off x="-12535" y="4686832"/>
            <a:ext cx="4769785" cy="473975"/>
          </a:xfrm>
          <a:custGeom>
            <a:avLst/>
            <a:gdLst/>
            <a:ahLst/>
            <a:cxnLst/>
            <a:rect l="0" t="0" r="0" b="0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34625" y="1185875"/>
            <a:ext cx="8459400" cy="350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275" y="4787462"/>
            <a:ext cx="503925" cy="3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ay Footer - Title &amp; 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 flipH="1">
            <a:off x="25825" y="4617750"/>
            <a:ext cx="9143874" cy="548377"/>
          </a:xfrm>
          <a:custGeom>
            <a:avLst/>
            <a:gdLst/>
            <a:ahLst/>
            <a:cxnLst/>
            <a:rect l="0" t="0" r="0" b="0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1" name="Shape 41"/>
          <p:cNvSpPr/>
          <p:nvPr/>
        </p:nvSpPr>
        <p:spPr>
          <a:xfrm flipH="1">
            <a:off x="-12535" y="4686832"/>
            <a:ext cx="4769785" cy="473975"/>
          </a:xfrm>
          <a:custGeom>
            <a:avLst/>
            <a:gdLst/>
            <a:ahLst/>
            <a:cxnLst/>
            <a:rect l="0" t="0" r="0" b="0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8712900" cy="7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67100" y="1185875"/>
            <a:ext cx="8712900" cy="356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" name="Shape 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275" y="4787462"/>
            <a:ext cx="503925" cy="3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Blue Foot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GB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67100" y="350925"/>
            <a:ext cx="8799300" cy="7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448A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 b="1"/>
            </a:lvl2pPr>
            <a:lvl3pPr lvl="2" rtl="0">
              <a:spcBef>
                <a:spcPts val="0"/>
              </a:spcBef>
              <a:defRPr b="1"/>
            </a:lvl3pPr>
            <a:lvl4pPr lvl="3" rtl="0">
              <a:spcBef>
                <a:spcPts val="0"/>
              </a:spcBef>
              <a:defRPr b="1"/>
            </a:lvl4pPr>
            <a:lvl5pPr lvl="4" rtl="0">
              <a:spcBef>
                <a:spcPts val="0"/>
              </a:spcBef>
              <a:defRPr b="1"/>
            </a:lvl5pPr>
            <a:lvl6pPr lvl="5" rtl="0">
              <a:spcBef>
                <a:spcPts val="0"/>
              </a:spcBef>
              <a:defRPr b="1"/>
            </a:lvl6pPr>
            <a:lvl7pPr lvl="6" rtl="0">
              <a:spcBef>
                <a:spcPts val="0"/>
              </a:spcBef>
              <a:defRPr b="1"/>
            </a:lvl7pPr>
            <a:lvl8pPr lvl="7" rtl="0">
              <a:spcBef>
                <a:spcPts val="0"/>
              </a:spcBef>
              <a:defRPr b="1"/>
            </a:lvl8pPr>
            <a:lvl9pPr lvl="8" rtl="0">
              <a:spcBef>
                <a:spcPts val="0"/>
              </a:spcBef>
              <a:defRPr b="1"/>
            </a:lvl9pPr>
          </a:lstStyle>
          <a:p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-19117" y="4626757"/>
            <a:ext cx="9182235" cy="548377"/>
            <a:chOff x="-19117" y="4617750"/>
            <a:chExt cx="9182235" cy="548377"/>
          </a:xfrm>
        </p:grpSpPr>
        <p:sp>
          <p:nvSpPr>
            <p:cNvPr id="50" name="Shape 50"/>
            <p:cNvSpPr/>
            <p:nvPr/>
          </p:nvSpPr>
          <p:spPr>
            <a:xfrm flipH="1">
              <a:off x="19243" y="4617750"/>
              <a:ext cx="9143874" cy="548377"/>
            </a:xfrm>
            <a:custGeom>
              <a:avLst/>
              <a:gdLst/>
              <a:ahLst/>
              <a:cxnLst/>
              <a:rect l="0" t="0" r="0" b="0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51" name="Shape 51"/>
            <p:cNvSpPr/>
            <p:nvPr/>
          </p:nvSpPr>
          <p:spPr>
            <a:xfrm flipH="1">
              <a:off x="-19117" y="4677825"/>
              <a:ext cx="4769785" cy="473975"/>
            </a:xfrm>
            <a:custGeom>
              <a:avLst/>
              <a:gdLst/>
              <a:ahLst/>
              <a:cxnLst/>
              <a:rect l="0" t="0" r="0" b="0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300"/>
              <a:t>‹#›</a:t>
            </a:fld>
            <a:endParaRPr lang="en-GB" sz="13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Gray Foot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 flipH="1">
            <a:off x="63500" y="4617750"/>
            <a:ext cx="9106199" cy="548377"/>
          </a:xfrm>
          <a:custGeom>
            <a:avLst/>
            <a:gdLst/>
            <a:ahLst/>
            <a:cxnLst/>
            <a:rect l="0" t="0" r="0" b="0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61" name="Shape 61"/>
          <p:cNvSpPr/>
          <p:nvPr/>
        </p:nvSpPr>
        <p:spPr>
          <a:xfrm flipH="1">
            <a:off x="-12535" y="4686832"/>
            <a:ext cx="4769785" cy="473975"/>
          </a:xfrm>
          <a:custGeom>
            <a:avLst/>
            <a:gdLst/>
            <a:ahLst/>
            <a:cxnLst/>
            <a:rect l="0" t="0" r="0" b="0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300"/>
              <a:t>‹#›</a:t>
            </a:fld>
            <a:endParaRPr lang="en-GB" sz="1300"/>
          </a:p>
        </p:txBody>
      </p:sp>
      <p:pic>
        <p:nvPicPr>
          <p:cNvPr id="64" name="Shape 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275" y="4787462"/>
            <a:ext cx="503925" cy="3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300"/>
              <a:t>‹#›</a:t>
            </a:fld>
            <a:endParaRPr lang="en-GB" sz="13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Blue &amp; 1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Blue &amp; 3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189175" y="2441125"/>
            <a:ext cx="3315000" cy="8558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3"/>
          </p:nvPr>
        </p:nvSpPr>
        <p:spPr>
          <a:xfrm>
            <a:off x="198175" y="3450024"/>
            <a:ext cx="3315000" cy="85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accent2"/>
              </a:buClr>
              <a:buSzPct val="1000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buClr>
                <a:schemeClr val="accent2"/>
              </a:buClr>
              <a:buSzPct val="100000"/>
              <a:buNone/>
              <a:defRPr sz="3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buClr>
                <a:schemeClr val="accent2"/>
              </a:buClr>
              <a:buSzPct val="100000"/>
              <a:buNone/>
              <a:defRPr sz="3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buClr>
                <a:schemeClr val="accent2"/>
              </a:buClr>
              <a:buSzPct val="100000"/>
              <a:buNone/>
              <a:defRPr sz="3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buClr>
                <a:schemeClr val="accent2"/>
              </a:buClr>
              <a:buSzPct val="100000"/>
              <a:buNone/>
              <a:defRPr sz="3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buClr>
                <a:schemeClr val="accent2"/>
              </a:buClr>
              <a:buSzPct val="100000"/>
              <a:buNone/>
              <a:defRPr sz="3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buClr>
                <a:schemeClr val="accent2"/>
              </a:buClr>
              <a:buSzPct val="100000"/>
              <a:buNone/>
              <a:defRPr sz="3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buClr>
                <a:schemeClr val="accent2"/>
              </a:buClr>
              <a:buSzPct val="100000"/>
              <a:buNone/>
              <a:defRPr sz="3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buClr>
                <a:schemeClr val="accent2"/>
              </a:buClr>
              <a:buSzPct val="1000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522174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Char char="●"/>
              <a:defRPr sz="1800">
                <a:solidFill>
                  <a:schemeClr val="accen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Char char="○"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Char char="■"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Char char="●"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Char char="○"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Char char="■"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Char char="●"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Char char="○"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</a:rPr>
              <a:t>‹#›</a:t>
            </a:fld>
            <a:endParaRPr lang="en-GB" sz="1000">
              <a:solidFill>
                <a:schemeClr val="accent1"/>
              </a:solidFill>
            </a:endParaRPr>
          </a:p>
        </p:txBody>
      </p:sp>
      <p:pic>
        <p:nvPicPr>
          <p:cNvPr id="9" name="Shape 9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91275" y="4787462"/>
            <a:ext cx="503925" cy="3183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6" r:id="rId15"/>
    <p:sldLayoutId id="2147483667" r:id="rId16"/>
    <p:sldLayoutId id="2147483669" r:id="rId17"/>
    <p:sldLayoutId id="2147483670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167100" y="350925"/>
            <a:ext cx="8799300" cy="7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800" b="1" dirty="0" smtClean="0"/>
              <a:t>堆漏洞基础</a:t>
            </a:r>
            <a:r>
              <a:rPr lang="en-US" altLang="zh-CN" sz="4800" b="1" dirty="0"/>
              <a:t>——</a:t>
            </a:r>
            <a:r>
              <a:rPr lang="en-US" altLang="zh-CN" sz="4800" b="1" dirty="0" smtClean="0"/>
              <a:t>2</a:t>
            </a:r>
            <a:endParaRPr lang="en-GB" sz="4800" b="1" dirty="0"/>
          </a:p>
        </p:txBody>
      </p:sp>
      <p:sp>
        <p:nvSpPr>
          <p:cNvPr id="161" name="Shape 161"/>
          <p:cNvSpPr txBox="1">
            <a:spLocks noGrp="1"/>
          </p:cNvSpPr>
          <p:nvPr>
            <p:ph type="subTitle" idx="4294967295"/>
          </p:nvPr>
        </p:nvSpPr>
        <p:spPr>
          <a:xfrm>
            <a:off x="975899" y="3516200"/>
            <a:ext cx="4158300" cy="75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smtClean="0"/>
              <a:t>Catling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smtClean="0"/>
              <a:t>Blue-Whale </a:t>
            </a:r>
            <a:r>
              <a:rPr lang="en-GB" i="1" dirty="0"/>
              <a:t>Security Research Team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9700" y="3327975"/>
            <a:ext cx="1497024" cy="9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altLang="zh-CN" sz="2400" dirty="0">
                <a:solidFill>
                  <a:srgbClr val="0070C0"/>
                </a:solidFill>
              </a:rPr>
              <a:t>u</a:t>
            </a:r>
            <a:r>
              <a:rPr lang="en-US" altLang="zh-CN" sz="2400" dirty="0" smtClean="0">
                <a:solidFill>
                  <a:srgbClr val="0070C0"/>
                </a:solidFill>
              </a:rPr>
              <a:t>nsorted bin</a:t>
            </a:r>
            <a:endParaRPr lang="en-GB" dirty="0"/>
          </a:p>
        </p:txBody>
      </p:sp>
      <p:sp>
        <p:nvSpPr>
          <p:cNvPr id="2" name="文本框 1"/>
          <p:cNvSpPr txBox="1"/>
          <p:nvPr/>
        </p:nvSpPr>
        <p:spPr>
          <a:xfrm>
            <a:off x="908180" y="1716833"/>
            <a:ext cx="77195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70C0"/>
                </a:solidFill>
              </a:rPr>
              <a:t>当一个</a:t>
            </a:r>
            <a:r>
              <a:rPr lang="en-US" altLang="zh-CN" sz="1800" dirty="0">
                <a:solidFill>
                  <a:srgbClr val="0070C0"/>
                </a:solidFill>
              </a:rPr>
              <a:t>Small  chunk</a:t>
            </a:r>
            <a:r>
              <a:rPr lang="zh-CN" altLang="en-US" sz="1800" dirty="0">
                <a:solidFill>
                  <a:srgbClr val="0070C0"/>
                </a:solidFill>
              </a:rPr>
              <a:t>或者</a:t>
            </a:r>
            <a:r>
              <a:rPr lang="en-US" altLang="zh-CN" sz="1800" dirty="0">
                <a:solidFill>
                  <a:srgbClr val="0070C0"/>
                </a:solidFill>
              </a:rPr>
              <a:t>Large  chunk</a:t>
            </a:r>
            <a:r>
              <a:rPr lang="zh-CN" altLang="en-US" sz="1800" dirty="0">
                <a:solidFill>
                  <a:srgbClr val="0070C0"/>
                </a:solidFill>
              </a:rPr>
              <a:t>被</a:t>
            </a:r>
            <a:r>
              <a:rPr lang="en-US" altLang="zh-CN" sz="1800" dirty="0">
                <a:solidFill>
                  <a:srgbClr val="0070C0"/>
                </a:solidFill>
              </a:rPr>
              <a:t>free</a:t>
            </a:r>
            <a:r>
              <a:rPr lang="zh-CN" altLang="en-US" sz="1800" dirty="0">
                <a:solidFill>
                  <a:srgbClr val="0070C0"/>
                </a:solidFill>
              </a:rPr>
              <a:t>的时候，它们不会被放 入对应的</a:t>
            </a:r>
            <a:r>
              <a:rPr lang="en-US" altLang="zh-CN" sz="1800" dirty="0">
                <a:solidFill>
                  <a:srgbClr val="0070C0"/>
                </a:solidFill>
              </a:rPr>
              <a:t>bin</a:t>
            </a:r>
            <a:r>
              <a:rPr lang="zh-CN" altLang="en-US" sz="1800" dirty="0">
                <a:solidFill>
                  <a:srgbClr val="0070C0"/>
                </a:solidFill>
              </a:rPr>
              <a:t>链表中，而是被加入到</a:t>
            </a:r>
            <a:r>
              <a:rPr lang="en-US" altLang="zh-CN" sz="1800" dirty="0">
                <a:solidFill>
                  <a:srgbClr val="0070C0"/>
                </a:solidFill>
              </a:rPr>
              <a:t>Unsorted bin</a:t>
            </a:r>
            <a:r>
              <a:rPr lang="zh-CN" altLang="en-US" sz="1800" dirty="0">
                <a:solidFill>
                  <a:srgbClr val="0070C0"/>
                </a:solidFill>
              </a:rPr>
              <a:t>中 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0070C0"/>
                </a:solidFill>
              </a:rPr>
              <a:t>只有</a:t>
            </a:r>
            <a:r>
              <a:rPr lang="zh-CN" altLang="en-US" sz="1800" dirty="0">
                <a:solidFill>
                  <a:srgbClr val="0070C0"/>
                </a:solidFill>
              </a:rPr>
              <a:t>一个，双向循环链表 </a:t>
            </a:r>
            <a:r>
              <a:rPr lang="en-US" altLang="zh-CN" sz="1800" dirty="0">
                <a:solidFill>
                  <a:srgbClr val="0070C0"/>
                </a:solidFill>
              </a:rPr>
              <a:t>—— FIFO 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0070C0"/>
                </a:solidFill>
              </a:rPr>
              <a:t>任何</a:t>
            </a:r>
            <a:r>
              <a:rPr lang="zh-CN" altLang="en-US" sz="1800" dirty="0">
                <a:solidFill>
                  <a:srgbClr val="0070C0"/>
                </a:solidFill>
              </a:rPr>
              <a:t>大小的</a:t>
            </a:r>
            <a:r>
              <a:rPr lang="en-US" altLang="zh-CN" sz="1800" dirty="0">
                <a:solidFill>
                  <a:srgbClr val="0070C0"/>
                </a:solidFill>
              </a:rPr>
              <a:t>chunk</a:t>
            </a:r>
            <a:r>
              <a:rPr lang="zh-CN" altLang="en-US" sz="1800" dirty="0">
                <a:solidFill>
                  <a:srgbClr val="0070C0"/>
                </a:solidFill>
              </a:rPr>
              <a:t>都可以存在于</a:t>
            </a:r>
            <a:r>
              <a:rPr lang="en-US" altLang="zh-CN" sz="1800" dirty="0">
                <a:solidFill>
                  <a:srgbClr val="0070C0"/>
                </a:solidFill>
              </a:rPr>
              <a:t>Unsorted bin 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0070C0"/>
                </a:solidFill>
              </a:rPr>
              <a:t>为了</a:t>
            </a:r>
            <a:r>
              <a:rPr lang="en-US" altLang="zh-CN" sz="1800" dirty="0" err="1">
                <a:solidFill>
                  <a:srgbClr val="0070C0"/>
                </a:solidFill>
              </a:rPr>
              <a:t>glibc</a:t>
            </a:r>
            <a:r>
              <a:rPr lang="zh-CN" altLang="en-US" sz="1800" dirty="0">
                <a:solidFill>
                  <a:srgbClr val="0070C0"/>
                </a:solidFill>
              </a:rPr>
              <a:t>快速重用被释放的堆</a:t>
            </a:r>
          </a:p>
        </p:txBody>
      </p:sp>
    </p:spTree>
    <p:extLst>
      <p:ext uri="{BB962C8B-B14F-4D97-AF65-F5344CB8AC3E}">
        <p14:creationId xmlns:p14="http://schemas.microsoft.com/office/powerpoint/2010/main" val="313810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614100" cy="7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dirty="0" smtClean="0"/>
              <a:t>Unsorted bin attack</a:t>
            </a:r>
            <a:endParaRPr lang="en-GB" dirty="0"/>
          </a:p>
        </p:txBody>
      </p:sp>
      <p:sp>
        <p:nvSpPr>
          <p:cNvPr id="2" name="文本框 1"/>
          <p:cNvSpPr txBox="1"/>
          <p:nvPr/>
        </p:nvSpPr>
        <p:spPr>
          <a:xfrm>
            <a:off x="-12808" y="438549"/>
            <a:ext cx="6782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70C0"/>
                </a:solidFill>
              </a:rPr>
              <a:t>首先是构造</a:t>
            </a:r>
            <a:r>
              <a:rPr lang="en-US" altLang="zh-CN" sz="1800" dirty="0" smtClean="0">
                <a:solidFill>
                  <a:srgbClr val="0070C0"/>
                </a:solidFill>
              </a:rPr>
              <a:t>unsorted bin</a:t>
            </a:r>
            <a:r>
              <a:rPr lang="zh-CN" altLang="en-US" sz="1800" dirty="0" smtClean="0">
                <a:solidFill>
                  <a:srgbClr val="0070C0"/>
                </a:solidFill>
              </a:rPr>
              <a:t>，我们</a:t>
            </a:r>
            <a:r>
              <a:rPr lang="zh-CN" altLang="en-US" sz="1800" dirty="0" smtClean="0">
                <a:solidFill>
                  <a:srgbClr val="0070C0"/>
                </a:solidFill>
              </a:rPr>
              <a:t>构造了以下</a:t>
            </a:r>
            <a:r>
              <a:rPr lang="en-US" altLang="zh-CN" sz="1800" dirty="0" smtClean="0">
                <a:solidFill>
                  <a:srgbClr val="0070C0"/>
                </a:solidFill>
              </a:rPr>
              <a:t>demo</a:t>
            </a:r>
          </a:p>
          <a:p>
            <a:endParaRPr lang="en-US" altLang="zh-CN" sz="1800" dirty="0" smtClean="0">
              <a:solidFill>
                <a:srgbClr val="0070C0"/>
              </a:solidFill>
            </a:endParaRPr>
          </a:p>
          <a:p>
            <a:endParaRPr lang="en-US" altLang="zh-CN" sz="1800" dirty="0" smtClean="0">
              <a:solidFill>
                <a:srgbClr val="0070C0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378365" y="2086914"/>
            <a:ext cx="52593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739069" y="1761033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出现了</a:t>
            </a:r>
            <a:r>
              <a:rPr lang="en-US" altLang="zh-CN" dirty="0" smtClean="0"/>
              <a:t>unsorted bin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9412" y="1288647"/>
            <a:ext cx="2589657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#include &lt;</a:t>
            </a:r>
            <a:r>
              <a:rPr lang="en-US" altLang="zh-CN" sz="900" dirty="0" err="1"/>
              <a:t>stdio.h</a:t>
            </a:r>
            <a:r>
              <a:rPr lang="en-US" altLang="zh-CN" sz="900" dirty="0"/>
              <a:t>&gt;</a:t>
            </a:r>
          </a:p>
          <a:p>
            <a:r>
              <a:rPr lang="en-US" altLang="zh-CN" sz="900" dirty="0"/>
              <a:t>#include &lt;</a:t>
            </a:r>
            <a:r>
              <a:rPr lang="en-US" altLang="zh-CN" sz="900" dirty="0" err="1"/>
              <a:t>stdlib.h</a:t>
            </a:r>
            <a:r>
              <a:rPr lang="en-US" altLang="zh-CN" sz="900" dirty="0"/>
              <a:t>&gt;</a:t>
            </a:r>
          </a:p>
          <a:p>
            <a:r>
              <a:rPr lang="en-US" altLang="zh-CN" sz="900" dirty="0" err="1"/>
              <a:t>int</a:t>
            </a:r>
            <a:r>
              <a:rPr lang="en-US" altLang="zh-CN" sz="900" dirty="0"/>
              <a:t> main(){</a:t>
            </a:r>
          </a:p>
          <a:p>
            <a:r>
              <a:rPr lang="en-US" altLang="zh-CN" sz="900" dirty="0"/>
              <a:t>	</a:t>
            </a:r>
            <a:r>
              <a:rPr lang="en-US" altLang="zh-CN" sz="900" dirty="0" err="1"/>
              <a:t>int</a:t>
            </a:r>
            <a:r>
              <a:rPr lang="en-US" altLang="zh-CN" sz="900" dirty="0"/>
              <a:t> *a[7];</a:t>
            </a:r>
          </a:p>
          <a:p>
            <a:r>
              <a:rPr lang="en-US" altLang="zh-CN" sz="900" dirty="0"/>
              <a:t>	char *unsor0,*unsor1,*prevent0,*prevent1;</a:t>
            </a:r>
          </a:p>
          <a:p>
            <a:r>
              <a:rPr lang="en-US" altLang="zh-CN" sz="900" dirty="0"/>
              <a:t>	for(</a:t>
            </a:r>
            <a:r>
              <a:rPr lang="en-US" altLang="zh-CN" sz="900" dirty="0" err="1"/>
              <a:t>int</a:t>
            </a:r>
            <a:r>
              <a:rPr lang="en-US" altLang="zh-CN" sz="900" dirty="0"/>
              <a:t> </a:t>
            </a:r>
            <a:r>
              <a:rPr lang="en-US" altLang="zh-CN" sz="900" dirty="0" err="1"/>
              <a:t>i</a:t>
            </a:r>
            <a:r>
              <a:rPr lang="en-US" altLang="zh-CN" sz="900" dirty="0"/>
              <a:t>=0;i&lt;7;i++){</a:t>
            </a:r>
          </a:p>
          <a:p>
            <a:r>
              <a:rPr lang="en-US" altLang="zh-CN" sz="900" dirty="0"/>
              <a:t>		a[</a:t>
            </a:r>
            <a:r>
              <a:rPr lang="en-US" altLang="zh-CN" sz="900" dirty="0" err="1"/>
              <a:t>i</a:t>
            </a:r>
            <a:r>
              <a:rPr lang="en-US" altLang="zh-CN" sz="900" dirty="0"/>
              <a:t>] = </a:t>
            </a:r>
            <a:r>
              <a:rPr lang="en-US" altLang="zh-CN" sz="900" dirty="0" err="1" smtClean="0"/>
              <a:t>malloc</a:t>
            </a:r>
            <a:r>
              <a:rPr lang="en-US" altLang="zh-CN" sz="900" dirty="0" smtClean="0"/>
              <a:t>(0x400</a:t>
            </a:r>
            <a:r>
              <a:rPr lang="en-US" altLang="zh-CN" sz="900" dirty="0"/>
              <a:t>);	</a:t>
            </a:r>
          </a:p>
          <a:p>
            <a:r>
              <a:rPr lang="en-US" altLang="zh-CN" sz="900" dirty="0"/>
              <a:t>	}</a:t>
            </a:r>
          </a:p>
          <a:p>
            <a:r>
              <a:rPr lang="en-US" altLang="zh-CN" sz="900" dirty="0"/>
              <a:t>	unsor0 = </a:t>
            </a:r>
            <a:r>
              <a:rPr lang="en-US" altLang="zh-CN" sz="900" dirty="0" err="1" smtClean="0"/>
              <a:t>malloc</a:t>
            </a:r>
            <a:r>
              <a:rPr lang="en-US" altLang="zh-CN" sz="900" dirty="0" smtClean="0"/>
              <a:t>(0x400</a:t>
            </a:r>
            <a:r>
              <a:rPr lang="en-US" altLang="zh-CN" sz="900" dirty="0"/>
              <a:t>);</a:t>
            </a:r>
          </a:p>
          <a:p>
            <a:r>
              <a:rPr lang="en-US" altLang="zh-CN" sz="900" dirty="0"/>
              <a:t>	prevent0 = </a:t>
            </a:r>
            <a:r>
              <a:rPr lang="en-US" altLang="zh-CN" sz="900" dirty="0" err="1"/>
              <a:t>malloc</a:t>
            </a:r>
            <a:r>
              <a:rPr lang="en-US" altLang="zh-CN" sz="900" dirty="0"/>
              <a:t>(0x80);</a:t>
            </a:r>
          </a:p>
          <a:p>
            <a:r>
              <a:rPr lang="en-US" altLang="zh-CN" sz="900" dirty="0"/>
              <a:t>	unsor1 = </a:t>
            </a:r>
            <a:r>
              <a:rPr lang="en-US" altLang="zh-CN" sz="900" dirty="0" err="1" smtClean="0"/>
              <a:t>malloc</a:t>
            </a:r>
            <a:r>
              <a:rPr lang="en-US" altLang="zh-CN" sz="900" dirty="0" smtClean="0"/>
              <a:t>(0x400</a:t>
            </a:r>
            <a:r>
              <a:rPr lang="en-US" altLang="zh-CN" sz="900" dirty="0"/>
              <a:t>);</a:t>
            </a:r>
          </a:p>
          <a:p>
            <a:r>
              <a:rPr lang="en-US" altLang="zh-CN" sz="900" dirty="0"/>
              <a:t>	prevent1 = </a:t>
            </a:r>
            <a:r>
              <a:rPr lang="en-US" altLang="zh-CN" sz="900" dirty="0" err="1"/>
              <a:t>malloc</a:t>
            </a:r>
            <a:r>
              <a:rPr lang="en-US" altLang="zh-CN" sz="900" dirty="0"/>
              <a:t>(0x80);</a:t>
            </a:r>
          </a:p>
          <a:p>
            <a:r>
              <a:rPr lang="en-US" altLang="zh-CN" sz="900" dirty="0"/>
              <a:t>	for(</a:t>
            </a:r>
            <a:r>
              <a:rPr lang="en-US" altLang="zh-CN" sz="900" dirty="0" err="1"/>
              <a:t>int</a:t>
            </a:r>
            <a:r>
              <a:rPr lang="en-US" altLang="zh-CN" sz="900" dirty="0"/>
              <a:t> </a:t>
            </a:r>
            <a:r>
              <a:rPr lang="en-US" altLang="zh-CN" sz="900" dirty="0" err="1"/>
              <a:t>i</a:t>
            </a:r>
            <a:r>
              <a:rPr lang="en-US" altLang="zh-CN" sz="900" dirty="0"/>
              <a:t>=0;i&lt;7;i++){</a:t>
            </a:r>
          </a:p>
          <a:p>
            <a:r>
              <a:rPr lang="en-US" altLang="zh-CN" sz="900" dirty="0"/>
              <a:t>		free(a[</a:t>
            </a:r>
            <a:r>
              <a:rPr lang="en-US" altLang="zh-CN" sz="900" dirty="0" err="1"/>
              <a:t>i</a:t>
            </a:r>
            <a:r>
              <a:rPr lang="en-US" altLang="zh-CN" sz="900" dirty="0"/>
              <a:t>]);</a:t>
            </a:r>
          </a:p>
          <a:p>
            <a:r>
              <a:rPr lang="en-US" altLang="zh-CN" sz="900" dirty="0"/>
              <a:t>		a[</a:t>
            </a:r>
            <a:r>
              <a:rPr lang="en-US" altLang="zh-CN" sz="900" dirty="0" err="1"/>
              <a:t>i</a:t>
            </a:r>
            <a:r>
              <a:rPr lang="en-US" altLang="zh-CN" sz="900" dirty="0"/>
              <a:t>] = NULL;	</a:t>
            </a:r>
          </a:p>
          <a:p>
            <a:r>
              <a:rPr lang="en-US" altLang="zh-CN" sz="900" dirty="0"/>
              <a:t>	}</a:t>
            </a:r>
          </a:p>
          <a:p>
            <a:r>
              <a:rPr lang="en-US" altLang="zh-CN" sz="900" dirty="0"/>
              <a:t>	free(unsor0);</a:t>
            </a:r>
          </a:p>
          <a:p>
            <a:r>
              <a:rPr lang="en-US" altLang="zh-CN" sz="900" dirty="0"/>
              <a:t>	free(unsor1);</a:t>
            </a:r>
          </a:p>
          <a:p>
            <a:r>
              <a:rPr lang="en-US" altLang="zh-CN" sz="900" dirty="0"/>
              <a:t>	return 0;</a:t>
            </a:r>
          </a:p>
          <a:p>
            <a:r>
              <a:rPr lang="en-US" altLang="zh-CN" sz="900" dirty="0"/>
              <a:t>}</a:t>
            </a:r>
            <a:endParaRPr lang="zh-CN" altLang="en-US" sz="9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588" y="1361879"/>
            <a:ext cx="4562132" cy="210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1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614100" cy="7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dirty="0" smtClean="0"/>
              <a:t>Unsorted bin attack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9248" y="440825"/>
            <a:ext cx="622446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unsorted bin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Monospaced Number"/>
              </a:rPr>
              <a:t>也是以链表的方式进行组织的，和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fast bin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Monospaced Number"/>
              </a:rPr>
              <a:t>不同的是其分配方式是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FIFO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Monospaced Number"/>
              </a:rPr>
              <a:t>，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ea typeface="Monospaced Numb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Monospaced Number"/>
              </a:rPr>
              <a:t>即一个chunk放入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unsorted bin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Monospaced Number"/>
              </a:rPr>
              <a:t>链时将该堆块插入链表头，而从这个链取堆块的时候是从尾部开始的，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ea typeface="Monospaced Numb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Monospaced Number"/>
              </a:rPr>
              <a:t>因此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unsorted bin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Monospaced Number"/>
              </a:rPr>
              <a:t>遍历堆块的时候使用的是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bk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Monospaced Number"/>
              </a:rPr>
              <a:t>指针。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23232" y="1444752"/>
            <a:ext cx="2529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所以</a:t>
            </a:r>
            <a:r>
              <a:rPr lang="en-US" altLang="zh-CN" dirty="0" smtClean="0"/>
              <a:t>unsorted bin attack </a:t>
            </a:r>
            <a:r>
              <a:rPr lang="zh-CN" altLang="en-US" dirty="0" smtClean="0"/>
              <a:t>利用的关键点是可以控制</a:t>
            </a:r>
            <a:r>
              <a:rPr lang="en-US" altLang="zh-CN" dirty="0" err="1" smtClean="0"/>
              <a:t>bk</a:t>
            </a:r>
            <a:r>
              <a:rPr lang="zh-CN" altLang="en-US" dirty="0"/>
              <a:t>指针</a:t>
            </a:r>
          </a:p>
        </p:txBody>
      </p:sp>
      <p:sp>
        <p:nvSpPr>
          <p:cNvPr id="9" name="矩形 8"/>
          <p:cNvSpPr/>
          <p:nvPr/>
        </p:nvSpPr>
        <p:spPr>
          <a:xfrm>
            <a:off x="5681235" y="3027462"/>
            <a:ext cx="23535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https://xz.aliyun.com/t/7251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" y="948656"/>
            <a:ext cx="4499441" cy="3230942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4058024" y="2067859"/>
            <a:ext cx="1882215" cy="126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09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741700" cy="755700"/>
          </a:xfrm>
        </p:spPr>
        <p:txBody>
          <a:bodyPr/>
          <a:lstStyle/>
          <a:p>
            <a:r>
              <a:rPr lang="en-US" altLang="zh-CN" dirty="0"/>
              <a:t>Unsorted bin attack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350" y="546863"/>
            <a:ext cx="8667000" cy="3444000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Unsorted bin </a:t>
            </a:r>
            <a:r>
              <a:rPr lang="en-US" altLang="zh-CN" dirty="0" smtClean="0"/>
              <a:t>attack </a:t>
            </a:r>
            <a:r>
              <a:rPr lang="zh-CN" altLang="en-US" dirty="0" smtClean="0"/>
              <a:t>可以将一个地址处的数值更改为一个大数</a:t>
            </a:r>
            <a:endParaRPr lang="en-US" altLang="zh-CN" dirty="0" smtClean="0"/>
          </a:p>
          <a:p>
            <a:pPr>
              <a:buNone/>
            </a:pPr>
            <a:r>
              <a:rPr lang="zh-CN" altLang="en-US" sz="1000" dirty="0" smtClean="0"/>
              <a:t>其具体的语句为</a:t>
            </a:r>
            <a:endParaRPr lang="en-US" altLang="zh-CN" sz="1000" dirty="0"/>
          </a:p>
          <a:p>
            <a:pPr>
              <a:buNone/>
            </a:pPr>
            <a:r>
              <a:rPr lang="en-US" altLang="zh-CN" sz="1000" dirty="0" err="1" smtClean="0"/>
              <a:t>unsorted_chunks</a:t>
            </a:r>
            <a:r>
              <a:rPr lang="en-US" altLang="zh-CN" sz="1000" dirty="0"/>
              <a:t> (</a:t>
            </a:r>
            <a:r>
              <a:rPr lang="en-US" altLang="zh-CN" sz="1000" dirty="0" err="1"/>
              <a:t>av</a:t>
            </a:r>
            <a:r>
              <a:rPr lang="en-US" altLang="zh-CN" sz="1000" dirty="0"/>
              <a:t>)-&gt;</a:t>
            </a:r>
            <a:r>
              <a:rPr lang="en-US" altLang="zh-CN" sz="1000" dirty="0" err="1"/>
              <a:t>bk</a:t>
            </a:r>
            <a:r>
              <a:rPr lang="en-US" altLang="zh-CN" sz="1000" dirty="0"/>
              <a:t> = </a:t>
            </a:r>
            <a:r>
              <a:rPr lang="en-US" altLang="zh-CN" sz="1000" dirty="0" err="1"/>
              <a:t>bck</a:t>
            </a:r>
            <a:r>
              <a:rPr lang="en-US" altLang="zh-CN" sz="1000" dirty="0"/>
              <a:t>; </a:t>
            </a:r>
            <a:endParaRPr lang="en-US" altLang="zh-CN" sz="1000" dirty="0" smtClean="0"/>
          </a:p>
          <a:p>
            <a:pPr>
              <a:buNone/>
            </a:pPr>
            <a:r>
              <a:rPr lang="en-US" altLang="zh-CN" sz="1000" dirty="0" err="1" smtClean="0"/>
              <a:t>bck</a:t>
            </a:r>
            <a:r>
              <a:rPr lang="en-US" altLang="zh-CN" sz="1000" dirty="0" smtClean="0"/>
              <a:t>-</a:t>
            </a:r>
            <a:r>
              <a:rPr lang="en-US" altLang="zh-CN" sz="1000" dirty="0"/>
              <a:t>&gt;</a:t>
            </a:r>
            <a:r>
              <a:rPr lang="en-US" altLang="zh-CN" sz="1000" dirty="0" err="1"/>
              <a:t>fd</a:t>
            </a:r>
            <a:r>
              <a:rPr lang="en-US" altLang="zh-CN" sz="1000" dirty="0"/>
              <a:t> = </a:t>
            </a:r>
            <a:r>
              <a:rPr lang="en-US" altLang="zh-CN" sz="1000" dirty="0" err="1"/>
              <a:t>unsorted_chunks</a:t>
            </a:r>
            <a:r>
              <a:rPr lang="en-US" altLang="zh-CN" sz="1000" dirty="0"/>
              <a:t> (</a:t>
            </a:r>
            <a:r>
              <a:rPr lang="en-US" altLang="zh-CN" sz="1000" dirty="0" err="1"/>
              <a:t>av</a:t>
            </a:r>
            <a:r>
              <a:rPr lang="en-US" altLang="zh-CN" sz="1000" dirty="0" smtClean="0"/>
              <a:t>);  </a:t>
            </a:r>
            <a:r>
              <a:rPr lang="zh-CN" altLang="en-US" sz="1000" dirty="0" smtClean="0"/>
              <a:t>在</a:t>
            </a:r>
            <a:r>
              <a:rPr lang="en-US" altLang="zh-CN" sz="1000" dirty="0" smtClean="0"/>
              <a:t>2.23</a:t>
            </a:r>
            <a:r>
              <a:rPr lang="zh-CN" altLang="en-US" sz="1000" dirty="0" smtClean="0"/>
              <a:t>中，直接改就完事了</a:t>
            </a:r>
            <a:endParaRPr lang="en-US" altLang="zh-CN" sz="1000" dirty="0" smtClean="0"/>
          </a:p>
          <a:p>
            <a:pPr>
              <a:buNone/>
            </a:pPr>
            <a:r>
              <a:rPr lang="zh-CN" altLang="en-US" sz="1200" dirty="0" smtClean="0"/>
              <a:t>但是在</a:t>
            </a:r>
            <a:r>
              <a:rPr lang="en-US" altLang="zh-CN" sz="1200" dirty="0" smtClean="0"/>
              <a:t>2.27</a:t>
            </a:r>
            <a:r>
              <a:rPr lang="zh-CN" altLang="en-US" sz="1200" dirty="0" smtClean="0"/>
              <a:t>中，</a:t>
            </a:r>
            <a:r>
              <a:rPr lang="zh-CN" altLang="en-US" sz="1200" dirty="0"/>
              <a:t>由于 </a:t>
            </a:r>
            <a:r>
              <a:rPr lang="en-US" altLang="zh-CN" sz="1200" dirty="0" err="1"/>
              <a:t>tcache</a:t>
            </a:r>
            <a:r>
              <a:rPr lang="en-US" altLang="zh-CN" sz="1200" dirty="0"/>
              <a:t> </a:t>
            </a:r>
            <a:r>
              <a:rPr lang="zh-CN" altLang="en-US" sz="1200" dirty="0"/>
              <a:t>的存在，</a:t>
            </a:r>
            <a:r>
              <a:rPr lang="en-US" altLang="zh-CN" sz="1200" dirty="0" err="1"/>
              <a:t>malloc</a:t>
            </a:r>
            <a:r>
              <a:rPr lang="en-US" altLang="zh-CN" sz="1200" dirty="0"/>
              <a:t> </a:t>
            </a:r>
            <a:r>
              <a:rPr lang="zh-CN" altLang="en-US" sz="1200" dirty="0"/>
              <a:t>从 </a:t>
            </a:r>
            <a:r>
              <a:rPr lang="en-US" altLang="zh-CN" sz="1200" dirty="0"/>
              <a:t>unsorted bin </a:t>
            </a:r>
            <a:r>
              <a:rPr lang="zh-CN" altLang="en-US" sz="1200" dirty="0"/>
              <a:t>取 </a:t>
            </a:r>
            <a:r>
              <a:rPr lang="en-US" altLang="zh-CN" sz="1200" dirty="0"/>
              <a:t>chunk </a:t>
            </a:r>
            <a:r>
              <a:rPr lang="zh-CN" altLang="en-US" sz="1200" dirty="0"/>
              <a:t>的时候，如果对应的 </a:t>
            </a:r>
            <a:r>
              <a:rPr lang="en-US" altLang="zh-CN" sz="1200" dirty="0" err="1"/>
              <a:t>tcache</a:t>
            </a:r>
            <a:r>
              <a:rPr lang="en-US" altLang="zh-CN" sz="1200" dirty="0"/>
              <a:t> bin </a:t>
            </a:r>
            <a:r>
              <a:rPr lang="zh-CN" altLang="en-US" sz="1200" dirty="0"/>
              <a:t>还未装满，则会将 </a:t>
            </a:r>
            <a:r>
              <a:rPr lang="en-US" altLang="zh-CN" sz="1200" dirty="0"/>
              <a:t>unsorted bin </a:t>
            </a:r>
            <a:r>
              <a:rPr lang="zh-CN" altLang="en-US" sz="1200" dirty="0"/>
              <a:t>里的 </a:t>
            </a:r>
            <a:r>
              <a:rPr lang="en-US" altLang="zh-CN" sz="1200" dirty="0"/>
              <a:t>chunk </a:t>
            </a:r>
            <a:r>
              <a:rPr lang="zh-CN" altLang="en-US" sz="1200" dirty="0"/>
              <a:t>全部放进对应的 </a:t>
            </a:r>
            <a:r>
              <a:rPr lang="en-US" altLang="zh-CN" sz="1200" dirty="0" err="1"/>
              <a:t>tcache</a:t>
            </a:r>
            <a:r>
              <a:rPr lang="en-US" altLang="zh-CN" sz="1200" dirty="0"/>
              <a:t> bin</a:t>
            </a:r>
            <a:r>
              <a:rPr lang="zh-CN" altLang="en-US" sz="1200" dirty="0"/>
              <a:t>，然后再从 </a:t>
            </a:r>
            <a:r>
              <a:rPr lang="en-US" altLang="zh-CN" sz="1200" dirty="0" err="1"/>
              <a:t>tcache</a:t>
            </a:r>
            <a:r>
              <a:rPr lang="en-US" altLang="zh-CN" sz="1200" dirty="0"/>
              <a:t> bin </a:t>
            </a:r>
            <a:r>
              <a:rPr lang="zh-CN" altLang="en-US" sz="1200" dirty="0"/>
              <a:t>中取出。那么问题就来了，在放进 </a:t>
            </a:r>
            <a:r>
              <a:rPr lang="en-US" altLang="zh-CN" sz="1200" dirty="0" err="1"/>
              <a:t>tcache</a:t>
            </a:r>
            <a:r>
              <a:rPr lang="en-US" altLang="zh-CN" sz="1200" dirty="0"/>
              <a:t> bin </a:t>
            </a:r>
            <a:r>
              <a:rPr lang="zh-CN" altLang="en-US" sz="1200" dirty="0"/>
              <a:t>的这个过程中，</a:t>
            </a:r>
            <a:r>
              <a:rPr lang="en-US" altLang="zh-CN" sz="1200" dirty="0" err="1"/>
              <a:t>malloc</a:t>
            </a:r>
            <a:r>
              <a:rPr lang="en-US" altLang="zh-CN" sz="1200" dirty="0"/>
              <a:t> </a:t>
            </a:r>
            <a:r>
              <a:rPr lang="zh-CN" altLang="en-US" sz="1200" dirty="0"/>
              <a:t>会以为我们的 </a:t>
            </a:r>
            <a:r>
              <a:rPr lang="en-US" altLang="zh-CN" sz="1200" dirty="0"/>
              <a:t>target address </a:t>
            </a:r>
            <a:r>
              <a:rPr lang="zh-CN" altLang="en-US" sz="1200" dirty="0"/>
              <a:t>也是一个 </a:t>
            </a:r>
            <a:r>
              <a:rPr lang="en-US" altLang="zh-CN" sz="1200" dirty="0"/>
              <a:t>chunk</a:t>
            </a:r>
            <a:r>
              <a:rPr lang="zh-CN" altLang="en-US" sz="1200" dirty="0"/>
              <a:t>，然而这个 </a:t>
            </a:r>
            <a:r>
              <a:rPr lang="en-US" altLang="zh-CN" sz="1200" dirty="0" smtClean="0"/>
              <a:t>“chunk” </a:t>
            </a:r>
            <a:r>
              <a:rPr lang="zh-CN" altLang="en-US" sz="1200" dirty="0"/>
              <a:t>是过不了检查的，将抛出 </a:t>
            </a:r>
            <a:r>
              <a:rPr lang="en-US" altLang="zh-CN" sz="1200" dirty="0" smtClean="0"/>
              <a:t>“memory corruption” </a:t>
            </a:r>
            <a:r>
              <a:rPr lang="zh-CN" altLang="en-US" sz="1200" dirty="0"/>
              <a:t>的</a:t>
            </a:r>
            <a:r>
              <a:rPr lang="zh-CN" altLang="en-US" sz="1200" dirty="0" smtClean="0"/>
              <a:t>错误。所以我们需要欺骗</a:t>
            </a:r>
            <a:r>
              <a:rPr lang="en-US" altLang="zh-CN" sz="1200" dirty="0" err="1" smtClean="0"/>
              <a:t>tcache</a:t>
            </a:r>
            <a:r>
              <a:rPr lang="zh-CN" altLang="en-US" sz="1200" dirty="0" smtClean="0"/>
              <a:t>链，让他以这个链没有这么空。</a:t>
            </a:r>
            <a:endParaRPr lang="zh-CN" altLang="en-US" sz="1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2" y="3211605"/>
            <a:ext cx="3015784" cy="7789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982" y="3041047"/>
            <a:ext cx="3476718" cy="189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25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525" y="44258"/>
            <a:ext cx="8741700" cy="755700"/>
          </a:xfrm>
        </p:spPr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运行结果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25" y="729612"/>
            <a:ext cx="58483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9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257154" y="515448"/>
            <a:ext cx="3892800" cy="7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err="1"/>
              <a:t>本小结你将学到</a:t>
            </a:r>
            <a:endParaRPr lang="en-GB" dirty="0"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257154" y="1519567"/>
            <a:ext cx="3315000" cy="339346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 altLang="zh-CN" dirty="0" smtClean="0"/>
              <a:t>UAF</a:t>
            </a:r>
            <a:r>
              <a:rPr lang="zh-CN" altLang="en-US" dirty="0" smtClean="0"/>
              <a:t>漏洞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利用</a:t>
            </a:r>
            <a:endParaRPr lang="en-US" altLang="zh-CN" dirty="0" smtClean="0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 altLang="zh-CN" dirty="0" smtClean="0"/>
              <a:t>Unsorted Bin attack </a:t>
            </a:r>
            <a:r>
              <a:rPr lang="zh-CN" altLang="en-US" dirty="0" smtClean="0"/>
              <a:t>漏洞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利用</a:t>
            </a:r>
            <a:endParaRPr lang="en-US" altLang="zh-CN" dirty="0" smtClean="0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 altLang="zh-CN" dirty="0" err="1" smtClean="0"/>
              <a:t>Tcache</a:t>
            </a:r>
            <a:r>
              <a:rPr lang="en-US" altLang="zh-CN" dirty="0" smtClean="0"/>
              <a:t> </a:t>
            </a:r>
            <a:r>
              <a:rPr lang="zh-CN" altLang="en-US" dirty="0" smtClean="0"/>
              <a:t>漏洞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利用</a:t>
            </a:r>
            <a:endParaRPr lang="en-US" altLang="zh-CN" dirty="0" smtClean="0"/>
          </a:p>
          <a:p>
            <a:pPr marL="457200" lvl="0" indent="-228600" rtl="0">
              <a:spcBef>
                <a:spcPts val="0"/>
              </a:spcBef>
              <a:buChar char="●"/>
            </a:pPr>
            <a:endParaRPr lang="en-US" altLang="zh-CN" dirty="0" smtClean="0"/>
          </a:p>
          <a:p>
            <a:pPr marL="457200" lvl="0" indent="-228600" rtl="0">
              <a:spcBef>
                <a:spcPts val="0"/>
              </a:spcBef>
              <a:buChar char="●"/>
            </a:pPr>
            <a:endParaRPr lang="en-GB" dirty="0"/>
          </a:p>
        </p:txBody>
      </p:sp>
      <p:sp>
        <p:nvSpPr>
          <p:cNvPr id="4" name="矩形 3"/>
          <p:cNvSpPr/>
          <p:nvPr/>
        </p:nvSpPr>
        <p:spPr>
          <a:xfrm>
            <a:off x="5689995" y="967085"/>
            <a:ext cx="237757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err="1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malloc</a:t>
            </a:r>
            <a:endParaRPr lang="en-US" altLang="zh-CN" sz="5400" b="1" cap="none" spc="0" dirty="0" smtClean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  <a:p>
            <a:pPr algn="ctr"/>
            <a:r>
              <a:rPr lang="en-US" altLang="zh-CN" sz="54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&amp;</a:t>
            </a:r>
          </a:p>
          <a:p>
            <a:pPr algn="ctr"/>
            <a:r>
              <a:rPr lang="en-US" altLang="zh-CN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free</a:t>
            </a:r>
            <a:endParaRPr lang="zh-CN" alt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 smtClean="0"/>
              <a:t>什么是</a:t>
            </a:r>
            <a:r>
              <a:rPr lang="en-US" altLang="zh-CN" dirty="0" smtClean="0"/>
              <a:t>UAF</a:t>
            </a:r>
            <a:r>
              <a:rPr lang="zh-CN" altLang="en-US" dirty="0" smtClean="0"/>
              <a:t>？</a:t>
            </a:r>
            <a:endParaRPr lang="en-GB" dirty="0"/>
          </a:p>
        </p:txBody>
      </p:sp>
      <p:sp>
        <p:nvSpPr>
          <p:cNvPr id="3" name="文本框 2"/>
          <p:cNvSpPr txBox="1"/>
          <p:nvPr/>
        </p:nvSpPr>
        <p:spPr>
          <a:xfrm>
            <a:off x="167100" y="1417588"/>
            <a:ext cx="4335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70C0"/>
                </a:solidFill>
              </a:rPr>
              <a:t>UAF</a:t>
            </a:r>
            <a:r>
              <a:rPr lang="zh-CN" altLang="en-US" sz="2000" dirty="0" smtClean="0">
                <a:solidFill>
                  <a:srgbClr val="0070C0"/>
                </a:solidFill>
              </a:rPr>
              <a:t>的全称是</a:t>
            </a:r>
            <a:r>
              <a:rPr lang="en-US" altLang="zh-CN" sz="2000" dirty="0" smtClean="0">
                <a:solidFill>
                  <a:srgbClr val="0070C0"/>
                </a:solidFill>
              </a:rPr>
              <a:t>use after free</a:t>
            </a:r>
            <a:r>
              <a:rPr lang="zh-CN" altLang="en-US" sz="2000" dirty="0" smtClean="0">
                <a:solidFill>
                  <a:srgbClr val="0070C0"/>
                </a:solidFill>
              </a:rPr>
              <a:t>，是一种十分常见的漏洞，比如昨天的</a:t>
            </a:r>
            <a:r>
              <a:rPr lang="en-US" altLang="zh-CN" sz="2000" dirty="0" smtClean="0">
                <a:solidFill>
                  <a:srgbClr val="0070C0"/>
                </a:solidFill>
              </a:rPr>
              <a:t>demo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02277" y="1018496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#include &lt;stdio.h&gt;</a:t>
            </a:r>
          </a:p>
          <a:p>
            <a:r>
              <a:rPr lang="zh-CN" altLang="en-US" dirty="0"/>
              <a:t>#include &lt;stdlib.h&gt;</a:t>
            </a:r>
          </a:p>
          <a:p>
            <a:r>
              <a:rPr lang="zh-CN" altLang="en-US" dirty="0"/>
              <a:t>int main(){</a:t>
            </a:r>
          </a:p>
          <a:p>
            <a:r>
              <a:rPr lang="zh-CN" altLang="en-US" dirty="0"/>
              <a:t>	char *p;	</a:t>
            </a:r>
          </a:p>
          <a:p>
            <a:r>
              <a:rPr lang="zh-CN" altLang="en-US" dirty="0"/>
              <a:t>	p = malloc(0x40);</a:t>
            </a:r>
          </a:p>
          <a:p>
            <a:r>
              <a:rPr lang="zh-CN" altLang="en-US" dirty="0"/>
              <a:t>	free(p);</a:t>
            </a:r>
          </a:p>
          <a:p>
            <a:r>
              <a:rPr lang="zh-CN" alt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GB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99" y="522374"/>
            <a:ext cx="3902877" cy="34340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826" y="522373"/>
            <a:ext cx="4668332" cy="343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0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167099" y="522374"/>
            <a:ext cx="6652053" cy="232840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 smtClean="0"/>
              <a:t>通过上面两个图的对比可以看出来指针仍然指向原本分配的堆地址。稍微改动下原本的程序。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GB" dirty="0"/>
          </a:p>
        </p:txBody>
      </p:sp>
      <p:sp>
        <p:nvSpPr>
          <p:cNvPr id="4" name="文本框 3"/>
          <p:cNvSpPr txBox="1"/>
          <p:nvPr/>
        </p:nvSpPr>
        <p:spPr>
          <a:xfrm>
            <a:off x="167099" y="1888565"/>
            <a:ext cx="317426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main(){</a:t>
            </a:r>
          </a:p>
          <a:p>
            <a:r>
              <a:rPr lang="en-US" altLang="zh-CN" dirty="0"/>
              <a:t>	char *p;	</a:t>
            </a:r>
          </a:p>
          <a:p>
            <a:r>
              <a:rPr lang="en-US" altLang="zh-CN" dirty="0"/>
              <a:t>	p = </a:t>
            </a:r>
            <a:r>
              <a:rPr lang="en-US" altLang="zh-CN" dirty="0" err="1"/>
              <a:t>malloc</a:t>
            </a:r>
            <a:r>
              <a:rPr lang="en-US" altLang="zh-CN" dirty="0"/>
              <a:t>(0x40);</a:t>
            </a:r>
          </a:p>
          <a:p>
            <a:r>
              <a:rPr lang="en-US" altLang="zh-CN" dirty="0"/>
              <a:t>	free(p);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("Has been freed\n");</a:t>
            </a:r>
          </a:p>
          <a:p>
            <a:r>
              <a:rPr lang="en-US" altLang="zh-CN" dirty="0"/>
              <a:t>	read(0,p,100);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("%</a:t>
            </a:r>
            <a:r>
              <a:rPr lang="en-US" altLang="zh-CN" dirty="0" err="1"/>
              <a:t>s",p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723" y="1422399"/>
            <a:ext cx="5303217" cy="157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9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137218" y="408822"/>
            <a:ext cx="6614100" cy="7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 smtClean="0"/>
              <a:t>如何防止</a:t>
            </a:r>
            <a:r>
              <a:rPr lang="en-US" altLang="zh-CN" dirty="0" smtClean="0"/>
              <a:t>UAF</a:t>
            </a:r>
            <a:r>
              <a:rPr lang="zh-CN" altLang="en-US" dirty="0" smtClean="0"/>
              <a:t>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我们</a:t>
            </a:r>
            <a:r>
              <a:rPr lang="zh-CN" altLang="en-US" dirty="0" smtClean="0"/>
              <a:t>再次改动一下程序。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GB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228" y="1518024"/>
            <a:ext cx="4071792" cy="256904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2635" y="1518024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#include &lt;stdio.h&gt;</a:t>
            </a:r>
          </a:p>
          <a:p>
            <a:r>
              <a:rPr lang="zh-CN" altLang="en-US" dirty="0"/>
              <a:t>#include &lt;stdlib.h&gt;</a:t>
            </a:r>
          </a:p>
          <a:p>
            <a:r>
              <a:rPr lang="zh-CN" altLang="en-US" dirty="0"/>
              <a:t>int main(){</a:t>
            </a:r>
          </a:p>
          <a:p>
            <a:r>
              <a:rPr lang="zh-CN" altLang="en-US" dirty="0"/>
              <a:t>	char *p;	</a:t>
            </a:r>
          </a:p>
          <a:p>
            <a:r>
              <a:rPr lang="zh-CN" altLang="en-US" dirty="0"/>
              <a:t>	p = malloc(0x40);</a:t>
            </a:r>
          </a:p>
          <a:p>
            <a:r>
              <a:rPr lang="zh-CN" altLang="en-US" dirty="0"/>
              <a:t>	free(p);</a:t>
            </a:r>
          </a:p>
          <a:p>
            <a:r>
              <a:rPr lang="zh-CN" altLang="en-US" dirty="0"/>
              <a:t>	printf("Has been freed\n");</a:t>
            </a:r>
          </a:p>
          <a:p>
            <a:r>
              <a:rPr lang="zh-CN" altLang="en-US" dirty="0"/>
              <a:t>	p = NULL;</a:t>
            </a:r>
          </a:p>
          <a:p>
            <a:r>
              <a:rPr lang="zh-CN" altLang="en-US" dirty="0"/>
              <a:t>	read(0,p,100);</a:t>
            </a:r>
          </a:p>
          <a:p>
            <a:r>
              <a:rPr lang="zh-CN" altLang="en-US" dirty="0"/>
              <a:t>	printf("%s",p);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5293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0" y="37626"/>
            <a:ext cx="6614100" cy="7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dirty="0" err="1" smtClean="0"/>
              <a:t>tcache</a:t>
            </a:r>
            <a:endParaRPr lang="en-GB" dirty="0"/>
          </a:p>
        </p:txBody>
      </p:sp>
      <p:sp>
        <p:nvSpPr>
          <p:cNvPr id="2" name="文本框 1"/>
          <p:cNvSpPr txBox="1"/>
          <p:nvPr/>
        </p:nvSpPr>
        <p:spPr>
          <a:xfrm>
            <a:off x="0" y="793326"/>
            <a:ext cx="5723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/>
              <a:t>tcache</a:t>
            </a:r>
            <a:r>
              <a:rPr lang="zh-CN" altLang="en-US" sz="1600" dirty="0"/>
              <a:t>是 </a:t>
            </a:r>
            <a:r>
              <a:rPr lang="en-US" altLang="zh-CN" sz="1600" dirty="0" err="1"/>
              <a:t>glibc</a:t>
            </a:r>
            <a:r>
              <a:rPr lang="en-US" altLang="zh-CN" sz="1600" dirty="0"/>
              <a:t> 2.26(</a:t>
            </a:r>
            <a:r>
              <a:rPr lang="en-US" altLang="zh-CN" sz="1600" dirty="0" err="1"/>
              <a:t>ubuntu</a:t>
            </a:r>
            <a:r>
              <a:rPr lang="en-US" altLang="zh-CN" sz="1600" dirty="0"/>
              <a:t> 17.10) </a:t>
            </a:r>
            <a:r>
              <a:rPr lang="zh-CN" altLang="en-US" sz="1600" dirty="0"/>
              <a:t>之后引入的一种技术，目的是提升堆管理的</a:t>
            </a:r>
            <a:r>
              <a:rPr lang="zh-CN" altLang="en-US" sz="1600" dirty="0" smtClean="0"/>
              <a:t>性能，以下是</a:t>
            </a:r>
            <a:r>
              <a:rPr lang="en-US" altLang="zh-CN" sz="1600" dirty="0" smtClean="0"/>
              <a:t>2.27</a:t>
            </a:r>
            <a:r>
              <a:rPr lang="zh-CN" altLang="en-US" sz="1600" dirty="0" smtClean="0"/>
              <a:t>中两个新增的结构体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8" y="1725173"/>
            <a:ext cx="5283201" cy="27326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492495" y="1139952"/>
            <a:ext cx="384191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#include &lt;</a:t>
            </a:r>
            <a:r>
              <a:rPr lang="en-US" altLang="zh-CN" sz="1200" dirty="0" err="1"/>
              <a:t>stdio.h</a:t>
            </a:r>
            <a:r>
              <a:rPr lang="en-US" altLang="zh-CN" sz="1200" dirty="0"/>
              <a:t>&gt;</a:t>
            </a:r>
          </a:p>
          <a:p>
            <a:r>
              <a:rPr lang="en-US" altLang="zh-CN" sz="1200" dirty="0"/>
              <a:t>#include &lt;</a:t>
            </a:r>
            <a:r>
              <a:rPr lang="en-US" altLang="zh-CN" sz="1200" dirty="0" err="1"/>
              <a:t>stdlib.h</a:t>
            </a:r>
            <a:r>
              <a:rPr lang="en-US" altLang="zh-CN" sz="1200" dirty="0"/>
              <a:t>&gt;</a:t>
            </a:r>
          </a:p>
          <a:p>
            <a:r>
              <a:rPr lang="en-US" altLang="zh-CN" sz="1200" dirty="0" err="1"/>
              <a:t>int</a:t>
            </a:r>
            <a:r>
              <a:rPr lang="en-US" altLang="zh-CN" sz="1200" dirty="0"/>
              <a:t> main(){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*a[7];</a:t>
            </a:r>
          </a:p>
          <a:p>
            <a:r>
              <a:rPr lang="en-US" altLang="zh-CN" sz="1200" dirty="0"/>
              <a:t>	for(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=0;i&lt;7;i++){</a:t>
            </a:r>
          </a:p>
          <a:p>
            <a:r>
              <a:rPr lang="en-US" altLang="zh-CN" sz="1200" dirty="0"/>
              <a:t>		a[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 = </a:t>
            </a:r>
            <a:r>
              <a:rPr lang="en-US" altLang="zh-CN" sz="1200" dirty="0" err="1"/>
              <a:t>malloc</a:t>
            </a:r>
            <a:r>
              <a:rPr lang="en-US" altLang="zh-CN" sz="1200" dirty="0"/>
              <a:t>(0x80);	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	for(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=0;i&lt;7;i++){</a:t>
            </a:r>
          </a:p>
          <a:p>
            <a:r>
              <a:rPr lang="en-US" altLang="zh-CN" sz="1200" dirty="0"/>
              <a:t>		free(a[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]);</a:t>
            </a:r>
          </a:p>
          <a:p>
            <a:r>
              <a:rPr lang="en-US" altLang="zh-CN" sz="1200" dirty="0"/>
              <a:t>		a[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 = NULL;	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	return 0;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394" y="3728915"/>
            <a:ext cx="3717606" cy="50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6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6614100" cy="755700"/>
          </a:xfrm>
        </p:spPr>
        <p:txBody>
          <a:bodyPr/>
          <a:lstStyle/>
          <a:p>
            <a:r>
              <a:rPr lang="en-US" altLang="zh-CN" dirty="0" err="1" smtClean="0"/>
              <a:t>Tcachebin</a:t>
            </a:r>
            <a:r>
              <a:rPr lang="en-US" altLang="zh-CN" dirty="0" smtClean="0"/>
              <a:t> attack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0" y="631207"/>
            <a:ext cx="562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2.27</a:t>
            </a:r>
            <a:r>
              <a:rPr lang="zh-CN" altLang="en-US" dirty="0" smtClean="0"/>
              <a:t>中，</a:t>
            </a:r>
            <a:r>
              <a:rPr lang="en-US" altLang="zh-CN" dirty="0" err="1" smtClean="0"/>
              <a:t>tcache</a:t>
            </a:r>
            <a:r>
              <a:rPr lang="zh-CN" altLang="en-US" dirty="0" smtClean="0"/>
              <a:t>的防护力度非常之弱。由于是单链表，只要我们可以改写</a:t>
            </a:r>
            <a:r>
              <a:rPr lang="en-US" altLang="zh-CN" dirty="0" err="1" smtClean="0"/>
              <a:t>tcache</a:t>
            </a:r>
            <a:r>
              <a:rPr lang="en-US" altLang="zh-CN" dirty="0" smtClean="0"/>
              <a:t> bin</a:t>
            </a:r>
            <a:r>
              <a:rPr lang="zh-CN" altLang="en-US" dirty="0" smtClean="0"/>
              <a:t>结构体的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指针，就可以申请任意地址作为堆块。</a:t>
            </a:r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633505" y="1154427"/>
            <a:ext cx="68384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#include &lt;</a:t>
            </a:r>
            <a:r>
              <a:rPr lang="en-US" altLang="zh-CN" sz="1200" dirty="0" err="1"/>
              <a:t>stdio.h</a:t>
            </a:r>
            <a:r>
              <a:rPr lang="en-US" altLang="zh-CN" sz="1200" dirty="0"/>
              <a:t>&gt;</a:t>
            </a:r>
          </a:p>
          <a:p>
            <a:r>
              <a:rPr lang="en-US" altLang="zh-CN" sz="1200" dirty="0"/>
              <a:t>#include &lt;</a:t>
            </a:r>
            <a:r>
              <a:rPr lang="en-US" altLang="zh-CN" sz="1200" dirty="0" err="1"/>
              <a:t>stdlib.h</a:t>
            </a:r>
            <a:r>
              <a:rPr lang="en-US" altLang="zh-CN" sz="1200" dirty="0"/>
              <a:t>&gt;</a:t>
            </a:r>
          </a:p>
          <a:p>
            <a:r>
              <a:rPr lang="en-US" altLang="zh-CN" sz="1200" dirty="0"/>
              <a:t>#include &lt;</a:t>
            </a:r>
            <a:r>
              <a:rPr lang="en-US" altLang="zh-CN" sz="1200" dirty="0" err="1"/>
              <a:t>string.h</a:t>
            </a:r>
            <a:r>
              <a:rPr lang="en-US" altLang="zh-CN" sz="1200" dirty="0"/>
              <a:t>&gt;</a:t>
            </a:r>
          </a:p>
          <a:p>
            <a:r>
              <a:rPr lang="en-US" altLang="zh-CN" sz="1200" dirty="0" err="1"/>
              <a:t>int</a:t>
            </a:r>
            <a:r>
              <a:rPr lang="en-US" altLang="zh-CN" sz="1200" dirty="0"/>
              <a:t> main(){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*a[7];</a:t>
            </a:r>
          </a:p>
          <a:p>
            <a:r>
              <a:rPr lang="en-US" altLang="zh-CN" sz="1200" dirty="0"/>
              <a:t>	char *payload = </a:t>
            </a:r>
            <a:r>
              <a:rPr lang="en-US" altLang="zh-CN" sz="1200" dirty="0" err="1"/>
              <a:t>malloc</a:t>
            </a:r>
            <a:r>
              <a:rPr lang="en-US" altLang="zh-CN" sz="1200" dirty="0"/>
              <a:t>(0x100);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memcpy</a:t>
            </a:r>
            <a:r>
              <a:rPr lang="en-US" altLang="zh-CN" sz="1200" dirty="0"/>
              <a:t>(payload,"\x60\x62\x75\x55\x55\x55\x00\x00",0x8);</a:t>
            </a:r>
          </a:p>
          <a:p>
            <a:r>
              <a:rPr lang="en-US" altLang="zh-CN" sz="1200" dirty="0"/>
              <a:t>	//need to close </a:t>
            </a:r>
            <a:r>
              <a:rPr lang="en-US" altLang="zh-CN" sz="1200" dirty="0" err="1"/>
              <a:t>ALSR,using</a:t>
            </a:r>
            <a:r>
              <a:rPr lang="en-US" altLang="zh-CN" sz="1200" dirty="0"/>
              <a:t> echo 0 &gt; /proc/sys/kernel/</a:t>
            </a:r>
            <a:r>
              <a:rPr lang="en-US" altLang="zh-CN" sz="1200" dirty="0" err="1"/>
              <a:t>randomize_va_space</a:t>
            </a:r>
            <a:endParaRPr lang="en-US" altLang="zh-CN" sz="1200" dirty="0"/>
          </a:p>
          <a:p>
            <a:r>
              <a:rPr lang="en-US" altLang="zh-CN" sz="1200" dirty="0"/>
              <a:t>	for(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=0;i&lt;7;i++){</a:t>
            </a:r>
          </a:p>
          <a:p>
            <a:r>
              <a:rPr lang="en-US" altLang="zh-CN" sz="1200" dirty="0"/>
              <a:t>		a[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 = </a:t>
            </a:r>
            <a:r>
              <a:rPr lang="en-US" altLang="zh-CN" sz="1200" dirty="0" err="1"/>
              <a:t>malloc</a:t>
            </a:r>
            <a:r>
              <a:rPr lang="en-US" altLang="zh-CN" sz="1200" dirty="0"/>
              <a:t>(0x80);	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	for(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=0;i&lt;7;i++){</a:t>
            </a:r>
          </a:p>
          <a:p>
            <a:r>
              <a:rPr lang="en-US" altLang="zh-CN" sz="1200" dirty="0"/>
              <a:t>		free(a[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]);</a:t>
            </a:r>
          </a:p>
          <a:p>
            <a:r>
              <a:rPr lang="en-US" altLang="zh-CN" sz="1200" dirty="0"/>
              <a:t>		//a[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 = NULL;	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memcpy</a:t>
            </a:r>
            <a:r>
              <a:rPr lang="en-US" altLang="zh-CN" sz="1200" dirty="0"/>
              <a:t>(a[6],payload,0x8);</a:t>
            </a:r>
          </a:p>
          <a:p>
            <a:r>
              <a:rPr lang="en-US" altLang="zh-CN" sz="1200" dirty="0"/>
              <a:t>	a[0] = </a:t>
            </a:r>
            <a:r>
              <a:rPr lang="en-US" altLang="zh-CN" sz="1200" dirty="0" err="1"/>
              <a:t>malloc</a:t>
            </a:r>
            <a:r>
              <a:rPr lang="en-US" altLang="zh-CN" sz="1200" dirty="0"/>
              <a:t>(0x80);</a:t>
            </a:r>
          </a:p>
          <a:p>
            <a:r>
              <a:rPr lang="en-US" altLang="zh-CN" sz="1200" dirty="0"/>
              <a:t>	a[1] = </a:t>
            </a:r>
            <a:r>
              <a:rPr lang="en-US" altLang="zh-CN" sz="1200" dirty="0" err="1"/>
              <a:t>malloc</a:t>
            </a:r>
            <a:r>
              <a:rPr lang="en-US" altLang="zh-CN" sz="1200" dirty="0"/>
              <a:t>(0x80);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printf</a:t>
            </a:r>
            <a:r>
              <a:rPr lang="en-US" altLang="zh-CN" sz="1200" dirty="0"/>
              <a:t>("a[1]'s </a:t>
            </a:r>
            <a:r>
              <a:rPr lang="en-US" altLang="zh-CN" sz="1200" dirty="0" err="1"/>
              <a:t>addr</a:t>
            </a:r>
            <a:r>
              <a:rPr lang="en-US" altLang="zh-CN" sz="1200" dirty="0"/>
              <a:t> is %p\</a:t>
            </a:r>
            <a:r>
              <a:rPr lang="en-US" altLang="zh-CN" sz="1200" dirty="0" err="1"/>
              <a:t>n",a</a:t>
            </a:r>
            <a:r>
              <a:rPr lang="en-US" altLang="zh-CN" sz="1200" dirty="0"/>
              <a:t>[1]);</a:t>
            </a:r>
          </a:p>
          <a:p>
            <a:r>
              <a:rPr lang="en-US" altLang="zh-CN" sz="1200" dirty="0"/>
              <a:t>	return 0;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9839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25010" cy="2360706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725010" y="723152"/>
            <a:ext cx="615576" cy="394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557" y="0"/>
            <a:ext cx="4104343" cy="23607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889" y="2719294"/>
            <a:ext cx="5543394" cy="6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4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448</Words>
  <Application>Microsoft Office PowerPoint</Application>
  <PresentationFormat>全屏显示(16:9)</PresentationFormat>
  <Paragraphs>121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</vt:lpstr>
      <vt:lpstr>宋体</vt:lpstr>
      <vt:lpstr>Roboto</vt:lpstr>
      <vt:lpstr>Monospaced Number</vt:lpstr>
      <vt:lpstr>Consolas</vt:lpstr>
      <vt:lpstr>Global Master</vt:lpstr>
      <vt:lpstr>堆漏洞基础——2</vt:lpstr>
      <vt:lpstr>本小结你将学到</vt:lpstr>
      <vt:lpstr>什么是UAF？</vt:lpstr>
      <vt:lpstr>PowerPoint 演示文稿</vt:lpstr>
      <vt:lpstr>通过上面两个图的对比可以看出来指针仍然指向原本分配的堆地址。稍微改动下原本的程序。  </vt:lpstr>
      <vt:lpstr>如何防止UAF？ 我们再次改动一下程序。 </vt:lpstr>
      <vt:lpstr>tcache</vt:lpstr>
      <vt:lpstr>Tcachebin attack </vt:lpstr>
      <vt:lpstr>PowerPoint 演示文稿</vt:lpstr>
      <vt:lpstr>unsorted bin</vt:lpstr>
      <vt:lpstr>Unsorted bin attack</vt:lpstr>
      <vt:lpstr>Unsorted bin attack</vt:lpstr>
      <vt:lpstr>Unsorted bin attack</vt:lpstr>
      <vt:lpstr>Demo运行结果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堆漏洞基础</dc:title>
  <dc:creator>Catling</dc:creator>
  <cp:lastModifiedBy>刘 珂</cp:lastModifiedBy>
  <cp:revision>73</cp:revision>
  <dcterms:modified xsi:type="dcterms:W3CDTF">2021-05-19T11:48:13Z</dcterms:modified>
</cp:coreProperties>
</file>