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C15"/>
    <a:srgbClr val="223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823" y="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DC8653-11D0-4B95-A3A7-6FB1422EC169}" type="datetimeFigureOut">
              <a:rPr lang="tr-TR" smtClean="0"/>
              <a:t>29.06.2024</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1864E3-1414-45B2-80A0-3CC88243BF9C}" type="slidenum">
              <a:rPr lang="tr-TR" smtClean="0"/>
              <a:t>‹#›</a:t>
            </a:fld>
            <a:endParaRPr lang="tr-TR"/>
          </a:p>
        </p:txBody>
      </p:sp>
    </p:spTree>
    <p:extLst>
      <p:ext uri="{BB962C8B-B14F-4D97-AF65-F5344CB8AC3E}">
        <p14:creationId xmlns:p14="http://schemas.microsoft.com/office/powerpoint/2010/main" val="213024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A9CCD2-1BFC-45D2-9B3B-22664FDD71F4}" type="datetimeFigureOut">
              <a:rPr lang="tr-TR" smtClean="0"/>
              <a:t>29.06.2024</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140801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DA9CCD2-1BFC-45D2-9B3B-22664FDD71F4}" type="datetimeFigureOut">
              <a:rPr lang="tr-TR" smtClean="0"/>
              <a:t>29.06.2024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27975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DA9CCD2-1BFC-45D2-9B3B-22664FDD71F4}" type="datetimeFigureOut">
              <a:rPr lang="tr-TR" smtClean="0"/>
              <a:t>29.06.2024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697476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DA9CCD2-1BFC-45D2-9B3B-22664FDD71F4}" type="datetimeFigureOut">
              <a:rPr lang="tr-TR" smtClean="0"/>
              <a:t>29.06.2024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BC391B-704E-4129-B73D-6E7BF86E7580}"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497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DA9CCD2-1BFC-45D2-9B3B-22664FDD71F4}" type="datetimeFigureOut">
              <a:rPr lang="tr-TR" smtClean="0"/>
              <a:t>29.06.2024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335753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DA9CCD2-1BFC-45D2-9B3B-22664FDD71F4}" type="datetimeFigureOut">
              <a:rPr lang="tr-TR" smtClean="0"/>
              <a:t>29.06.2024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2784024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BDA9CCD2-1BFC-45D2-9B3B-22664FDD71F4}" type="datetimeFigureOut">
              <a:rPr lang="tr-TR" smtClean="0"/>
              <a:t>29.06.2024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374069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DA9CCD2-1BFC-45D2-9B3B-22664FDD71F4}" type="datetimeFigureOut">
              <a:rPr lang="tr-TR" smtClean="0"/>
              <a:t>29.06.2024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3141061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DA9CCD2-1BFC-45D2-9B3B-22664FDD71F4}" type="datetimeFigureOut">
              <a:rPr lang="tr-TR" smtClean="0"/>
              <a:t>29.06.2024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630961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DA9CCD2-1BFC-45D2-9B3B-22664FDD71F4}" type="datetimeFigureOut">
              <a:rPr lang="tr-TR" smtClean="0"/>
              <a:t>29.06.2024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2954216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DA9CCD2-1BFC-45D2-9B3B-22664FDD71F4}" type="datetimeFigureOut">
              <a:rPr lang="tr-TR" smtClean="0"/>
              <a:t>29.06.2024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3923566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DA9CCD2-1BFC-45D2-9B3B-22664FDD71F4}" type="datetimeFigureOut">
              <a:rPr lang="tr-TR" smtClean="0"/>
              <a:t>29.06.2024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170953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DA9CCD2-1BFC-45D2-9B3B-22664FDD71F4}" type="datetimeFigureOut">
              <a:rPr lang="tr-TR" smtClean="0"/>
              <a:t>29.06.2024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254047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DA9CCD2-1BFC-45D2-9B3B-22664FDD71F4}" type="datetimeFigureOut">
              <a:rPr lang="tr-TR" smtClean="0"/>
              <a:t>29.06.2024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390361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9CCD2-1BFC-45D2-9B3B-22664FDD71F4}" type="datetimeFigureOut">
              <a:rPr lang="tr-TR" smtClean="0"/>
              <a:t>29.06.2024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199932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DA9CCD2-1BFC-45D2-9B3B-22664FDD71F4}" type="datetimeFigureOut">
              <a:rPr lang="tr-TR" smtClean="0"/>
              <a:t>29.06.2024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326743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DA9CCD2-1BFC-45D2-9B3B-22664FDD71F4}" type="datetimeFigureOut">
              <a:rPr lang="tr-TR" smtClean="0"/>
              <a:t>29.06.2024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5BC391B-704E-4129-B73D-6E7BF86E7580}" type="slidenum">
              <a:rPr lang="tr-TR" smtClean="0"/>
              <a:t>‹#›</a:t>
            </a:fld>
            <a:endParaRPr lang="tr-TR"/>
          </a:p>
        </p:txBody>
      </p:sp>
    </p:spTree>
    <p:extLst>
      <p:ext uri="{BB962C8B-B14F-4D97-AF65-F5344CB8AC3E}">
        <p14:creationId xmlns:p14="http://schemas.microsoft.com/office/powerpoint/2010/main" val="16110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A9CCD2-1BFC-45D2-9B3B-22664FDD71F4}" type="datetimeFigureOut">
              <a:rPr lang="tr-TR" smtClean="0"/>
              <a:t>29.06.2024</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BC391B-704E-4129-B73D-6E7BF86E7580}" type="slidenum">
              <a:rPr lang="tr-TR" smtClean="0"/>
              <a:t>‹#›</a:t>
            </a:fld>
            <a:endParaRPr lang="tr-TR"/>
          </a:p>
        </p:txBody>
      </p:sp>
    </p:spTree>
    <p:extLst>
      <p:ext uri="{BB962C8B-B14F-4D97-AF65-F5344CB8AC3E}">
        <p14:creationId xmlns:p14="http://schemas.microsoft.com/office/powerpoint/2010/main" val="382756086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8">
            <a:extLst>
              <a:ext uri="{FF2B5EF4-FFF2-40B4-BE49-F238E27FC236}">
                <a16:creationId xmlns:a16="http://schemas.microsoft.com/office/drawing/2014/main" id="{140892DB-B16E-4262-A9CB-E89F97523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27913"/>
            <a:ext cx="6433102" cy="640217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38577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etin kutusu 15">
            <a:extLst>
              <a:ext uri="{FF2B5EF4-FFF2-40B4-BE49-F238E27FC236}">
                <a16:creationId xmlns:a16="http://schemas.microsoft.com/office/drawing/2014/main" id="{51C28057-F57C-492B-831F-A0020402AF30}"/>
              </a:ext>
            </a:extLst>
          </p:cNvPr>
          <p:cNvSpPr txBox="1"/>
          <p:nvPr/>
        </p:nvSpPr>
        <p:spPr>
          <a:xfrm>
            <a:off x="980660" y="1563756"/>
            <a:ext cx="10986052" cy="3046988"/>
          </a:xfrm>
          <a:prstGeom prst="rect">
            <a:avLst/>
          </a:prstGeom>
          <a:noFill/>
        </p:spPr>
        <p:txBody>
          <a:bodyPr wrap="square" rtlCol="0">
            <a:spAutoFit/>
          </a:bodyPr>
          <a:lstStyle/>
          <a:p>
            <a:r>
              <a:rPr lang="tr-TR" sz="3200" b="1" dirty="0"/>
              <a:t>-KimO! nasıl ortaya çıktı?</a:t>
            </a:r>
          </a:p>
          <a:p>
            <a:r>
              <a:rPr lang="tr-TR" sz="3200" b="1" dirty="0"/>
              <a:t>-Problemler ve KimO!’</a:t>
            </a:r>
            <a:r>
              <a:rPr lang="tr-TR" sz="3200" b="1" dirty="0" err="1"/>
              <a:t>nun</a:t>
            </a:r>
            <a:r>
              <a:rPr lang="tr-TR" sz="3200" b="1" dirty="0"/>
              <a:t> sunduğu çözümler</a:t>
            </a:r>
          </a:p>
          <a:p>
            <a:r>
              <a:rPr lang="tr-TR" sz="3200" b="1" dirty="0"/>
              <a:t>-Pazar içerisindeki rekabet durumumuz</a:t>
            </a:r>
          </a:p>
          <a:p>
            <a:r>
              <a:rPr lang="tr-TR" sz="3200" b="1" dirty="0"/>
              <a:t>-İş modelimiz</a:t>
            </a:r>
          </a:p>
          <a:p>
            <a:r>
              <a:rPr lang="tr-TR" sz="3200" b="1" dirty="0"/>
              <a:t>-Üretim, tanıtım, geliştirme maliyetleri ve buna bağlı olarak gereken yatırım</a:t>
            </a:r>
          </a:p>
        </p:txBody>
      </p:sp>
      <p:sp>
        <p:nvSpPr>
          <p:cNvPr id="17" name="Metin kutusu 16">
            <a:extLst>
              <a:ext uri="{FF2B5EF4-FFF2-40B4-BE49-F238E27FC236}">
                <a16:creationId xmlns:a16="http://schemas.microsoft.com/office/drawing/2014/main" id="{F8C8495E-01D7-4A59-B2F5-D976B28C00DB}"/>
              </a:ext>
            </a:extLst>
          </p:cNvPr>
          <p:cNvSpPr txBox="1"/>
          <p:nvPr/>
        </p:nvSpPr>
        <p:spPr>
          <a:xfrm>
            <a:off x="980660" y="848139"/>
            <a:ext cx="3548151" cy="584775"/>
          </a:xfrm>
          <a:prstGeom prst="rect">
            <a:avLst/>
          </a:prstGeom>
          <a:noFill/>
        </p:spPr>
        <p:txBody>
          <a:bodyPr wrap="none" rtlCol="0">
            <a:spAutoFit/>
          </a:bodyPr>
          <a:lstStyle/>
          <a:p>
            <a:r>
              <a:rPr lang="tr-TR" sz="3200" b="1" u="sng" dirty="0">
                <a:solidFill>
                  <a:srgbClr val="046C15"/>
                </a:solidFill>
                <a:latin typeface="Arial Black" panose="020B0A04020102020204" pitchFamily="34" charset="0"/>
              </a:rPr>
              <a:t>SLAYT İÇERİĞİ</a:t>
            </a:r>
          </a:p>
        </p:txBody>
      </p:sp>
    </p:spTree>
    <p:extLst>
      <p:ext uri="{BB962C8B-B14F-4D97-AF65-F5344CB8AC3E}">
        <p14:creationId xmlns:p14="http://schemas.microsoft.com/office/powerpoint/2010/main" val="47526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C397EE4-99F8-488B-839C-C8A9F1B6EF8A}"/>
              </a:ext>
            </a:extLst>
          </p:cNvPr>
          <p:cNvSpPr>
            <a:spLocks noGrp="1"/>
          </p:cNvSpPr>
          <p:nvPr>
            <p:ph idx="1"/>
          </p:nvPr>
        </p:nvSpPr>
        <p:spPr>
          <a:xfrm>
            <a:off x="1141412" y="1658143"/>
            <a:ext cx="9905999" cy="3541714"/>
          </a:xfrm>
        </p:spPr>
        <p:txBody>
          <a:bodyPr/>
          <a:lstStyle/>
          <a:p>
            <a:r>
              <a:rPr lang="tr-TR" dirty="0">
                <a:latin typeface="Arial Black" panose="020B0A04020102020204" pitchFamily="34" charset="0"/>
              </a:rPr>
              <a:t>2019 yılında başlattığımız KimO! Ev Güvenliği Sistemleri Projesi, ülkemizde bulunan diğer güvenlik sistemlerine oranla daha düşük bütçelerde bir ürün üretmek için yola çıktı.9-11 Mart 2020 tarihlerinde düzenlenen TÜBİTAK Liselerarası Yarışmasında İstanbul ikinciliği ödülü aldıktan sonra Eylül 2020’den itibaren </a:t>
            </a:r>
            <a:r>
              <a:rPr lang="tr-TR" dirty="0" err="1">
                <a:latin typeface="Arial Black" panose="020B0A04020102020204" pitchFamily="34" charset="0"/>
              </a:rPr>
              <a:t>Başakşehir</a:t>
            </a:r>
            <a:r>
              <a:rPr lang="tr-TR" dirty="0">
                <a:latin typeface="Arial Black" panose="020B0A04020102020204" pitchFamily="34" charset="0"/>
              </a:rPr>
              <a:t> </a:t>
            </a:r>
            <a:r>
              <a:rPr lang="tr-TR" dirty="0" err="1">
                <a:latin typeface="Arial Black" panose="020B0A04020102020204" pitchFamily="34" charset="0"/>
              </a:rPr>
              <a:t>Living</a:t>
            </a:r>
            <a:r>
              <a:rPr lang="tr-TR" dirty="0">
                <a:latin typeface="Arial Black" panose="020B0A04020102020204" pitchFamily="34" charset="0"/>
              </a:rPr>
              <a:t> </a:t>
            </a:r>
            <a:r>
              <a:rPr lang="tr-TR" dirty="0" err="1">
                <a:latin typeface="Arial Black" panose="020B0A04020102020204" pitchFamily="34" charset="0"/>
              </a:rPr>
              <a:t>Lab</a:t>
            </a:r>
            <a:r>
              <a:rPr lang="tr-TR" dirty="0">
                <a:latin typeface="Arial Black" panose="020B0A04020102020204" pitchFamily="34" charset="0"/>
              </a:rPr>
              <a:t> tarafından desteklenen projeler kapsamına alındı.</a:t>
            </a:r>
          </a:p>
        </p:txBody>
      </p:sp>
      <p:sp>
        <p:nvSpPr>
          <p:cNvPr id="4" name="Metin kutusu 3">
            <a:extLst>
              <a:ext uri="{FF2B5EF4-FFF2-40B4-BE49-F238E27FC236}">
                <a16:creationId xmlns:a16="http://schemas.microsoft.com/office/drawing/2014/main" id="{B09AA3A8-B4E6-491B-B014-2C4AC8BB0C2E}"/>
              </a:ext>
            </a:extLst>
          </p:cNvPr>
          <p:cNvSpPr txBox="1"/>
          <p:nvPr/>
        </p:nvSpPr>
        <p:spPr>
          <a:xfrm>
            <a:off x="1141412" y="887896"/>
            <a:ext cx="5734903" cy="584775"/>
          </a:xfrm>
          <a:prstGeom prst="rect">
            <a:avLst/>
          </a:prstGeom>
          <a:noFill/>
        </p:spPr>
        <p:txBody>
          <a:bodyPr wrap="none" rtlCol="0">
            <a:spAutoFit/>
          </a:bodyPr>
          <a:lstStyle/>
          <a:p>
            <a:r>
              <a:rPr lang="tr-TR" sz="3200" u="sng" dirty="0">
                <a:solidFill>
                  <a:srgbClr val="046C15"/>
                </a:solidFill>
                <a:latin typeface="Arial Black" panose="020B0A04020102020204" pitchFamily="34" charset="0"/>
              </a:rPr>
              <a:t>KimO! nasıl ortaya çıktı?</a:t>
            </a:r>
          </a:p>
        </p:txBody>
      </p:sp>
    </p:spTree>
    <p:extLst>
      <p:ext uri="{BB962C8B-B14F-4D97-AF65-F5344CB8AC3E}">
        <p14:creationId xmlns:p14="http://schemas.microsoft.com/office/powerpoint/2010/main" val="109128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22064" y="813374"/>
            <a:ext cx="9905999" cy="3541714"/>
          </a:xfrm>
        </p:spPr>
        <p:txBody>
          <a:bodyPr>
            <a:noAutofit/>
          </a:bodyPr>
          <a:lstStyle/>
          <a:p>
            <a:r>
              <a:rPr lang="tr-TR" dirty="0">
                <a:latin typeface="Arial Black" panose="020B0A04020102020204" pitchFamily="34" charset="0"/>
              </a:rPr>
              <a:t>2021 yılı içerisinde en fazla artış gösteren suç Emniyet Genel Müdürlüğü verilerine göre mala zarar verme suçudur</a:t>
            </a:r>
          </a:p>
          <a:p>
            <a:r>
              <a:rPr lang="tr-TR" dirty="0">
                <a:latin typeface="Arial Black" panose="020B0A04020102020204" pitchFamily="34" charset="0"/>
              </a:rPr>
              <a:t>KimO!’</a:t>
            </a:r>
            <a:r>
              <a:rPr lang="tr-TR" dirty="0" err="1">
                <a:latin typeface="Arial Black" panose="020B0A04020102020204" pitchFamily="34" charset="0"/>
              </a:rPr>
              <a:t>nun</a:t>
            </a:r>
            <a:r>
              <a:rPr lang="tr-TR" dirty="0">
                <a:latin typeface="Arial Black" panose="020B0A04020102020204" pitchFamily="34" charset="0"/>
              </a:rPr>
              <a:t> temel amacı ise ev, ofis, dükkan vb. mülklere karşı işlenen mala zarar verme suçlarında olayın aydınlatılması için gerekli kurumlara yardımcı olmak, ürün kullanıcılarının mekanlarına yapılan giriş çıkışlardan mekanda bulunsalar da bulunmasalar da Mail iletisi ve görüntüler ile haberdar olmalarını sağlamaktır.</a:t>
            </a:r>
          </a:p>
        </p:txBody>
      </p:sp>
      <p:sp>
        <p:nvSpPr>
          <p:cNvPr id="4" name="Metin kutusu 3"/>
          <p:cNvSpPr txBox="1"/>
          <p:nvPr/>
        </p:nvSpPr>
        <p:spPr>
          <a:xfrm>
            <a:off x="1139162" y="228599"/>
            <a:ext cx="9913676" cy="584775"/>
          </a:xfrm>
          <a:prstGeom prst="rect">
            <a:avLst/>
          </a:prstGeom>
          <a:noFill/>
        </p:spPr>
        <p:txBody>
          <a:bodyPr wrap="none" rtlCol="0">
            <a:spAutoFit/>
          </a:bodyPr>
          <a:lstStyle/>
          <a:p>
            <a:r>
              <a:rPr lang="tr-TR" sz="3200" u="sng" dirty="0">
                <a:solidFill>
                  <a:srgbClr val="046C15"/>
                </a:solidFill>
                <a:latin typeface="Arial Black" panose="020B0A04020102020204" pitchFamily="34" charset="0"/>
              </a:rPr>
              <a:t>KimO!’</a:t>
            </a:r>
            <a:r>
              <a:rPr lang="tr-TR" sz="3200" u="sng" dirty="0" err="1">
                <a:solidFill>
                  <a:srgbClr val="046C15"/>
                </a:solidFill>
                <a:latin typeface="Arial Black" panose="020B0A04020102020204" pitchFamily="34" charset="0"/>
              </a:rPr>
              <a:t>nun</a:t>
            </a:r>
            <a:r>
              <a:rPr lang="tr-TR" sz="3200" u="sng" dirty="0">
                <a:solidFill>
                  <a:srgbClr val="046C15"/>
                </a:solidFill>
                <a:latin typeface="Arial Black" panose="020B0A04020102020204" pitchFamily="34" charset="0"/>
              </a:rPr>
              <a:t> ortaya çıkış problemi ve çözümü</a:t>
            </a:r>
          </a:p>
        </p:txBody>
      </p:sp>
    </p:spTree>
    <p:extLst>
      <p:ext uri="{BB962C8B-B14F-4D97-AF65-F5344CB8AC3E}">
        <p14:creationId xmlns:p14="http://schemas.microsoft.com/office/powerpoint/2010/main" val="184962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3037229" y="-11902"/>
            <a:ext cx="3485249" cy="461665"/>
          </a:xfrm>
          <a:prstGeom prst="rect">
            <a:avLst/>
          </a:prstGeom>
          <a:noFill/>
        </p:spPr>
        <p:txBody>
          <a:bodyPr wrap="none" rtlCol="0">
            <a:spAutoFit/>
          </a:bodyPr>
          <a:lstStyle/>
          <a:p>
            <a:r>
              <a:rPr lang="tr-TR" sz="2400" u="sng" dirty="0">
                <a:solidFill>
                  <a:srgbClr val="046C15"/>
                </a:solidFill>
                <a:latin typeface="Arial Black" panose="020B0A04020102020204" pitchFamily="34" charset="0"/>
              </a:rPr>
              <a:t>ÇALIŞMA PRENSİBİ</a:t>
            </a:r>
          </a:p>
        </p:txBody>
      </p:sp>
      <p:pic>
        <p:nvPicPr>
          <p:cNvPr id="1026" name="Picture 2" descr="C:\Users\Kuluçka-E17\Dropbox\My PC (DESKTOP-LR3IPUR)\Downloads\Ekran Alıntısı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83458"/>
            <a:ext cx="8812696" cy="476440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cxnSpLocks/>
          </p:cNvCxnSpPr>
          <p:nvPr/>
        </p:nvCxnSpPr>
        <p:spPr>
          <a:xfrm flipV="1">
            <a:off x="5582318" y="1387554"/>
            <a:ext cx="415920" cy="122854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Düz Ok Bağlayıcısı 13"/>
          <p:cNvCxnSpPr>
            <a:cxnSpLocks/>
          </p:cNvCxnSpPr>
          <p:nvPr/>
        </p:nvCxnSpPr>
        <p:spPr>
          <a:xfrm flipH="1" flipV="1">
            <a:off x="4611757" y="1173718"/>
            <a:ext cx="168097" cy="118508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 name="Metin kutusu 14"/>
          <p:cNvSpPr txBox="1"/>
          <p:nvPr/>
        </p:nvSpPr>
        <p:spPr>
          <a:xfrm>
            <a:off x="1009649" y="1202888"/>
            <a:ext cx="1179297" cy="369332"/>
          </a:xfrm>
          <a:prstGeom prst="rect">
            <a:avLst/>
          </a:prstGeom>
          <a:noFill/>
        </p:spPr>
        <p:txBody>
          <a:bodyPr wrap="none" rtlCol="0">
            <a:spAutoFit/>
          </a:bodyPr>
          <a:lstStyle/>
          <a:p>
            <a:r>
              <a:rPr lang="tr-TR" b="1" dirty="0">
                <a:solidFill>
                  <a:schemeClr val="bg1"/>
                </a:solidFill>
              </a:rPr>
              <a:t>DROPBOX</a:t>
            </a:r>
          </a:p>
        </p:txBody>
      </p:sp>
      <p:sp>
        <p:nvSpPr>
          <p:cNvPr id="16" name="Metin kutusu 15"/>
          <p:cNvSpPr txBox="1"/>
          <p:nvPr/>
        </p:nvSpPr>
        <p:spPr>
          <a:xfrm>
            <a:off x="5502520" y="1055565"/>
            <a:ext cx="1700145" cy="369332"/>
          </a:xfrm>
          <a:prstGeom prst="rect">
            <a:avLst/>
          </a:prstGeom>
          <a:noFill/>
        </p:spPr>
        <p:txBody>
          <a:bodyPr wrap="none" rtlCol="0">
            <a:spAutoFit/>
          </a:bodyPr>
          <a:lstStyle/>
          <a:p>
            <a:r>
              <a:rPr lang="tr-TR" b="1" dirty="0">
                <a:solidFill>
                  <a:schemeClr val="bg1"/>
                </a:solidFill>
              </a:rPr>
              <a:t>Mesafe Sensörü</a:t>
            </a:r>
          </a:p>
        </p:txBody>
      </p:sp>
      <p:sp>
        <p:nvSpPr>
          <p:cNvPr id="18" name="Metin kutusu 17"/>
          <p:cNvSpPr txBox="1"/>
          <p:nvPr/>
        </p:nvSpPr>
        <p:spPr>
          <a:xfrm>
            <a:off x="3809293" y="846590"/>
            <a:ext cx="1604927" cy="369332"/>
          </a:xfrm>
          <a:prstGeom prst="rect">
            <a:avLst/>
          </a:prstGeom>
          <a:noFill/>
        </p:spPr>
        <p:txBody>
          <a:bodyPr wrap="none" rtlCol="0">
            <a:spAutoFit/>
          </a:bodyPr>
          <a:lstStyle/>
          <a:p>
            <a:r>
              <a:rPr lang="tr-TR" b="1" dirty="0">
                <a:solidFill>
                  <a:schemeClr val="bg1"/>
                </a:solidFill>
              </a:rPr>
              <a:t>Ana bilgisayar</a:t>
            </a:r>
          </a:p>
        </p:txBody>
      </p:sp>
      <p:sp>
        <p:nvSpPr>
          <p:cNvPr id="19" name="Metin kutusu 18"/>
          <p:cNvSpPr txBox="1"/>
          <p:nvPr/>
        </p:nvSpPr>
        <p:spPr>
          <a:xfrm>
            <a:off x="2946652" y="4499203"/>
            <a:ext cx="2032223" cy="307777"/>
          </a:xfrm>
          <a:prstGeom prst="rect">
            <a:avLst/>
          </a:prstGeom>
          <a:noFill/>
        </p:spPr>
        <p:txBody>
          <a:bodyPr wrap="none" rtlCol="0">
            <a:spAutoFit/>
          </a:bodyPr>
          <a:lstStyle/>
          <a:p>
            <a:r>
              <a:rPr lang="tr-TR" sz="1400" b="1" dirty="0">
                <a:solidFill>
                  <a:schemeClr val="bg1"/>
                </a:solidFill>
                <a:latin typeface="Arial Black" panose="020B0A04020102020204" pitchFamily="34" charset="0"/>
              </a:rPr>
              <a:t>İnternet Bağlantısı</a:t>
            </a:r>
          </a:p>
        </p:txBody>
      </p:sp>
      <p:sp>
        <p:nvSpPr>
          <p:cNvPr id="20" name="Metin kutusu 19"/>
          <p:cNvSpPr txBox="1"/>
          <p:nvPr/>
        </p:nvSpPr>
        <p:spPr>
          <a:xfrm>
            <a:off x="8812697" y="171004"/>
            <a:ext cx="3243321" cy="5262979"/>
          </a:xfrm>
          <a:prstGeom prst="rect">
            <a:avLst/>
          </a:prstGeom>
          <a:noFill/>
        </p:spPr>
        <p:txBody>
          <a:bodyPr wrap="square" rtlCol="0">
            <a:spAutoFit/>
          </a:bodyPr>
          <a:lstStyle/>
          <a:p>
            <a:r>
              <a:rPr lang="tr-TR" sz="1400" dirty="0">
                <a:latin typeface="Arial Black" panose="020B0A04020102020204" pitchFamily="34" charset="0"/>
              </a:rPr>
              <a:t>- Kapının dış kısmında bulunan kalıp içerisinde mesafe sensörü bulunur. Mesafe sensörü sürekli ölçüm yaparken ürün kullanıcısının belirlediği sınır içerisinde bir hareket algıladığında ana bilgisayara bildirim gönderir</a:t>
            </a:r>
          </a:p>
          <a:p>
            <a:endParaRPr lang="tr-TR" sz="1400" dirty="0">
              <a:latin typeface="Arial Black" panose="020B0A04020102020204" pitchFamily="34" charset="0"/>
            </a:endParaRPr>
          </a:p>
          <a:p>
            <a:r>
              <a:rPr lang="tr-TR" sz="1400" dirty="0">
                <a:latin typeface="Arial Black" panose="020B0A04020102020204" pitchFamily="34" charset="0"/>
              </a:rPr>
              <a:t>-Ana bilgisayar tarafından ürün kullanıcısına mail iletisi ile harekete dair haber verilir aynı anda kapıda bulunan gizli kamera ile elde ettiği görüntüleri Dropbox bulut depolama klasöründe depolar. Gönderdiği mail iletisinin içeriğinde bu klasöre ulaşabilmek için bir bağlantı bulunur ve kullanıcı bu görüntülere internet bağlantısına sahip olduğu her yerde ulaşabilir.</a:t>
            </a:r>
          </a:p>
          <a:p>
            <a:endParaRPr lang="tr-TR" sz="1400" dirty="0">
              <a:latin typeface="Arial Black" panose="020B0A04020102020204" pitchFamily="34" charset="0"/>
            </a:endParaRPr>
          </a:p>
        </p:txBody>
      </p:sp>
      <p:sp>
        <p:nvSpPr>
          <p:cNvPr id="21" name="Metin kutusu 20"/>
          <p:cNvSpPr txBox="1"/>
          <p:nvPr/>
        </p:nvSpPr>
        <p:spPr>
          <a:xfrm>
            <a:off x="1145053" y="5330938"/>
            <a:ext cx="9901894" cy="830997"/>
          </a:xfrm>
          <a:prstGeom prst="rect">
            <a:avLst/>
          </a:prstGeom>
          <a:noFill/>
        </p:spPr>
        <p:txBody>
          <a:bodyPr wrap="square" rtlCol="0">
            <a:spAutoFit/>
          </a:bodyPr>
          <a:lstStyle/>
          <a:p>
            <a:r>
              <a:rPr lang="tr-TR" sz="1600" b="1" u="sng" dirty="0">
                <a:solidFill>
                  <a:srgbClr val="FFFF00"/>
                </a:solidFill>
                <a:latin typeface="Arial Black" panose="020B0A04020102020204" pitchFamily="34" charset="0"/>
              </a:rPr>
              <a:t>Elde edilen görüntüler amaçlandığı gibi olayların aydınlatılmasında gerekli kurumlara yardımcı olması ve kullanıcının mekanına yapılan girişlerden haberdar olması için yeterli olacak düzeyde kalitelidir.</a:t>
            </a:r>
          </a:p>
        </p:txBody>
      </p:sp>
    </p:spTree>
    <p:extLst>
      <p:ext uri="{BB962C8B-B14F-4D97-AF65-F5344CB8AC3E}">
        <p14:creationId xmlns:p14="http://schemas.microsoft.com/office/powerpoint/2010/main" val="39862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442268" y="0"/>
            <a:ext cx="2276585" cy="584775"/>
          </a:xfrm>
          <a:prstGeom prst="rect">
            <a:avLst/>
          </a:prstGeom>
          <a:noFill/>
        </p:spPr>
        <p:txBody>
          <a:bodyPr wrap="none" rtlCol="0">
            <a:spAutoFit/>
          </a:bodyPr>
          <a:lstStyle/>
          <a:p>
            <a:r>
              <a:rPr lang="tr-TR" sz="3200" b="1" u="sng" dirty="0">
                <a:solidFill>
                  <a:srgbClr val="046C15"/>
                </a:solidFill>
              </a:rPr>
              <a:t>NEDEN BİZ?</a:t>
            </a:r>
          </a:p>
        </p:txBody>
      </p:sp>
      <p:pic>
        <p:nvPicPr>
          <p:cNvPr id="2050" name="Picture 2" descr="C:\Users\Kuluçka-E17\Dropbox\My PC (DESKTOP-LR3IPUR)\Downloads\Turuncu ve Sarı Profesyonel Gradyan Evcil Hayvan Fitness Uygulaması Karşılaştırma Çizelgesi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694461"/>
            <a:ext cx="8515349" cy="6163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295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273935" y="0"/>
            <a:ext cx="9905998" cy="1478570"/>
          </a:xfrm>
        </p:spPr>
        <p:txBody>
          <a:bodyPr/>
          <a:lstStyle/>
          <a:p>
            <a:r>
              <a:rPr lang="tr-TR" u="sng" dirty="0">
                <a:solidFill>
                  <a:srgbClr val="046C15"/>
                </a:solidFill>
                <a:latin typeface="Arial Black" panose="020B0A04020102020204" pitchFamily="34" charset="0"/>
              </a:rPr>
              <a:t>Güvenlik sistemleri pazarı</a:t>
            </a:r>
          </a:p>
        </p:txBody>
      </p:sp>
      <p:sp>
        <p:nvSpPr>
          <p:cNvPr id="3" name="İçerik Yer Tutucusu 2"/>
          <p:cNvSpPr>
            <a:spLocks noGrp="1"/>
          </p:cNvSpPr>
          <p:nvPr>
            <p:ph idx="1"/>
          </p:nvPr>
        </p:nvSpPr>
        <p:spPr>
          <a:xfrm>
            <a:off x="1143000" y="1022479"/>
            <a:ext cx="9905999" cy="4813042"/>
          </a:xfrm>
        </p:spPr>
        <p:txBody>
          <a:bodyPr>
            <a:normAutofit fontScale="92500" lnSpcReduction="20000"/>
          </a:bodyPr>
          <a:lstStyle/>
          <a:p>
            <a:r>
              <a:rPr lang="tr-TR" sz="2000" dirty="0">
                <a:latin typeface="Arial Black" panose="020B0A04020102020204" pitchFamily="34" charset="0"/>
              </a:rPr>
              <a:t>Güvenlik sistemleri pazarında 2018-2022 yılları arasında global olarak yapılan araştırmalarda </a:t>
            </a:r>
            <a:r>
              <a:rPr lang="tr-TR" sz="2000" dirty="0" err="1">
                <a:latin typeface="Arial Black" panose="020B0A04020102020204" pitchFamily="34" charset="0"/>
              </a:rPr>
              <a:t>IoT</a:t>
            </a:r>
            <a:r>
              <a:rPr lang="tr-TR" sz="2000" dirty="0">
                <a:latin typeface="Arial Black" panose="020B0A04020102020204" pitchFamily="34" charset="0"/>
              </a:rPr>
              <a:t> teknolojisini kullanacak ürünlerin öne çıkacağı öngörülmüştür. </a:t>
            </a:r>
            <a:r>
              <a:rPr lang="tr-TR" sz="2000" dirty="0" err="1">
                <a:latin typeface="Arial Black" panose="020B0A04020102020204" pitchFamily="34" charset="0"/>
              </a:rPr>
              <a:t>KimO!’da</a:t>
            </a:r>
            <a:r>
              <a:rPr lang="tr-TR" sz="2000" dirty="0">
                <a:latin typeface="Arial Black" panose="020B0A04020102020204" pitchFamily="34" charset="0"/>
              </a:rPr>
              <a:t> tamamen </a:t>
            </a:r>
            <a:r>
              <a:rPr lang="tr-TR" sz="2000" dirty="0" err="1">
                <a:latin typeface="Arial Black" panose="020B0A04020102020204" pitchFamily="34" charset="0"/>
              </a:rPr>
              <a:t>IoT</a:t>
            </a:r>
            <a:r>
              <a:rPr lang="tr-TR" sz="2000" dirty="0">
                <a:latin typeface="Arial Black" panose="020B0A04020102020204" pitchFamily="34" charset="0"/>
              </a:rPr>
              <a:t> teknolojisiyle çalışmaktadır. </a:t>
            </a:r>
          </a:p>
          <a:p>
            <a:r>
              <a:rPr lang="tr-TR" sz="2000" dirty="0" err="1">
                <a:latin typeface="Arial Black" panose="020B0A04020102020204" pitchFamily="34" charset="0"/>
              </a:rPr>
              <a:t>TÜBİSAD’ın</a:t>
            </a:r>
            <a:r>
              <a:rPr lang="tr-TR" sz="2000" dirty="0">
                <a:latin typeface="Arial Black" panose="020B0A04020102020204" pitchFamily="34" charset="0"/>
              </a:rPr>
              <a:t> son verilerine göre 2020’de Türkiye’de bilişim sistemleri pazarının ticaret hacmi %22 büyüyerek 189 milyar lirayı aştı. Bu veriler satış yapacağımız pazarın büyüklüğünün ve müşteri yoğunluğunun günden güne arttığını göstermekte.</a:t>
            </a:r>
          </a:p>
          <a:p>
            <a:r>
              <a:rPr lang="tr-TR" sz="2000" dirty="0">
                <a:latin typeface="Arial Black" panose="020B0A04020102020204" pitchFamily="34" charset="0"/>
              </a:rPr>
              <a:t>KimO!’</a:t>
            </a:r>
            <a:r>
              <a:rPr lang="tr-TR" sz="2000" dirty="0" err="1">
                <a:latin typeface="Arial Black" panose="020B0A04020102020204" pitchFamily="34" charset="0"/>
              </a:rPr>
              <a:t>nun</a:t>
            </a:r>
            <a:r>
              <a:rPr lang="tr-TR" sz="2000" dirty="0">
                <a:latin typeface="Arial Black" panose="020B0A04020102020204" pitchFamily="34" charset="0"/>
              </a:rPr>
              <a:t> Türkiye genelinde hitap edeceği müşteriler mülklerinin güvende olduğundan sürekli emin olmalarını sağlayacak , güncel teknolojiler ile donatılmış ve sürekli güncellenmeye açık güvenlik sistemine en uygun fiyata sahip olmak isteyen müşterilerdir.</a:t>
            </a:r>
          </a:p>
          <a:p>
            <a:r>
              <a:rPr lang="tr-TR" sz="2000" b="1" u="sng" dirty="0">
                <a:latin typeface="Arial Black" panose="020B0A04020102020204" pitchFamily="34" charset="0"/>
              </a:rPr>
              <a:t>Düşük bütçe</a:t>
            </a:r>
            <a:r>
              <a:rPr lang="tr-TR" sz="2000" dirty="0">
                <a:latin typeface="Arial Black" panose="020B0A04020102020204" pitchFamily="34" charset="0"/>
              </a:rPr>
              <a:t> amacıyla tasarlanan ürünümüz pazarda maliyeti rakiplere göre en düşükte tutarak rekabet edecektir.</a:t>
            </a:r>
            <a:endParaRPr lang="tr-TR" sz="2000" b="1" u="sng" dirty="0">
              <a:latin typeface="Arial Black" panose="020B0A04020102020204" pitchFamily="34" charset="0"/>
            </a:endParaRPr>
          </a:p>
          <a:p>
            <a:endParaRPr lang="tr-TR" sz="2000" dirty="0">
              <a:latin typeface="Arial Black" panose="020B0A04020102020204" pitchFamily="34" charset="0"/>
            </a:endParaRPr>
          </a:p>
          <a:p>
            <a:pPr marL="0" indent="0">
              <a:buNone/>
            </a:pPr>
            <a:endParaRPr lang="tr-TR" sz="2000" dirty="0">
              <a:latin typeface="Arial Black" panose="020B0A04020102020204" pitchFamily="34" charset="0"/>
            </a:endParaRPr>
          </a:p>
          <a:p>
            <a:endParaRPr lang="tr-TR" sz="2000" dirty="0">
              <a:latin typeface="Arial Black" panose="020B0A04020102020204" pitchFamily="34" charset="0"/>
            </a:endParaRPr>
          </a:p>
        </p:txBody>
      </p:sp>
    </p:spTree>
    <p:extLst>
      <p:ext uri="{BB962C8B-B14F-4D97-AF65-F5344CB8AC3E}">
        <p14:creationId xmlns:p14="http://schemas.microsoft.com/office/powerpoint/2010/main" val="3800761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TM04033919[[fn=Devre]]</Template>
  <TotalTime>384</TotalTime>
  <Words>395</Words>
  <Application>Microsoft Office PowerPoint</Application>
  <PresentationFormat>Geniş ekran</PresentationFormat>
  <Paragraphs>27</Paragraphs>
  <Slides>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7</vt:i4>
      </vt:variant>
    </vt:vector>
  </HeadingPairs>
  <TitlesOfParts>
    <vt:vector size="12" baseType="lpstr">
      <vt:lpstr>Arial</vt:lpstr>
      <vt:lpstr>Arial Black</vt:lpstr>
      <vt:lpstr>Calibri</vt:lpstr>
      <vt:lpstr>Tw Cen MT</vt:lpstr>
      <vt:lpstr>Devre</vt:lpstr>
      <vt:lpstr>PowerPoint Sunusu</vt:lpstr>
      <vt:lpstr>PowerPoint Sunusu</vt:lpstr>
      <vt:lpstr>PowerPoint Sunusu</vt:lpstr>
      <vt:lpstr>PowerPoint Sunusu</vt:lpstr>
      <vt:lpstr>PowerPoint Sunusu</vt:lpstr>
      <vt:lpstr>PowerPoint Sunusu</vt:lpstr>
      <vt:lpstr>Güvenlik sistemleri pazarı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Eren Talha Temur</dc:creator>
  <cp:lastModifiedBy>Eren Talha Temur</cp:lastModifiedBy>
  <cp:revision>13</cp:revision>
  <dcterms:created xsi:type="dcterms:W3CDTF">2022-02-01T08:07:36Z</dcterms:created>
  <dcterms:modified xsi:type="dcterms:W3CDTF">2024-06-29T20:05:02Z</dcterms:modified>
</cp:coreProperties>
</file>