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5" r:id="rId6"/>
    <p:sldId id="289" r:id="rId7"/>
    <p:sldId id="281" r:id="rId8"/>
    <p:sldId id="276" r:id="rId9"/>
    <p:sldId id="291" r:id="rId10"/>
    <p:sldId id="269" r:id="rId11"/>
    <p:sldId id="292" r:id="rId12"/>
    <p:sldId id="293" r:id="rId13"/>
    <p:sldId id="286" r:id="rId14"/>
    <p:sldId id="290" r:id="rId15"/>
    <p:sldId id="270" r:id="rId16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8587BFA-F7BC-781E-2058-5E23197456C6}" name="EMİRKAN BURAK YILMAZ" initials="EY" userId="S::emirkanyilmaz2019@gtu.edu.tr::421ff596-2793-44eb-94f5-bb437691305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E34"/>
    <a:srgbClr val="FFFFCC"/>
    <a:srgbClr val="050121"/>
    <a:srgbClr val="333333"/>
    <a:srgbClr val="580000"/>
    <a:srgbClr val="969696"/>
    <a:srgbClr val="DDDDDD"/>
    <a:srgbClr val="FEDAD6"/>
    <a:srgbClr val="5D0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64E3A6-1BCD-41D6-9A04-AA0F8E9AD253}" v="101" dt="2024-12-10T17:47:45.9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73" autoAdjust="0"/>
  </p:normalViewPr>
  <p:slideViewPr>
    <p:cSldViewPr>
      <p:cViewPr varScale="1">
        <p:scale>
          <a:sx n="103" d="100"/>
          <a:sy n="103" d="100"/>
        </p:scale>
        <p:origin x="1228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7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26"/>
    </p:cViewPr>
  </p:sorterViewPr>
  <p:notesViewPr>
    <p:cSldViewPr>
      <p:cViewPr varScale="1">
        <p:scale>
          <a:sx n="84" d="100"/>
          <a:sy n="84" d="100"/>
        </p:scale>
        <p:origin x="241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745E06-AD38-44A3-AA44-138F5D0C1330}" type="doc">
      <dgm:prSet loTypeId="urn:microsoft.com/office/officeart/2005/8/layout/hProcess11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23AEB795-BB31-476D-857C-DAD69C01472D}">
      <dgm:prSet custT="1"/>
      <dgm:spPr/>
      <dgm:t>
        <a:bodyPr/>
        <a:lstStyle/>
        <a:p>
          <a:r>
            <a:rPr lang="en-GB" altLang="en-US" sz="1100" b="1" dirty="0"/>
            <a:t>Data Collection</a:t>
          </a:r>
          <a:br>
            <a:rPr lang="en-GB" sz="1100" dirty="0"/>
          </a:br>
          <a:br>
            <a:rPr lang="en-GB" sz="1100" dirty="0"/>
          </a:br>
          <a:r>
            <a:rPr lang="tr-TR" sz="1100" dirty="0"/>
            <a:t>25</a:t>
          </a:r>
          <a:r>
            <a:rPr lang="en-GB" sz="1100" dirty="0"/>
            <a:t>/1</a:t>
          </a:r>
          <a:r>
            <a:rPr lang="tr-TR" sz="1100" dirty="0"/>
            <a:t>0</a:t>
          </a:r>
          <a:r>
            <a:rPr lang="en-GB" sz="1100" dirty="0"/>
            <a:t>/2</a:t>
          </a:r>
          <a:r>
            <a:rPr lang="tr-TR" sz="1100" dirty="0"/>
            <a:t>4</a:t>
          </a:r>
          <a:r>
            <a:rPr lang="en-GB" sz="1100" dirty="0"/>
            <a:t> - </a:t>
          </a:r>
          <a:r>
            <a:rPr lang="tr-TR" sz="1100" dirty="0"/>
            <a:t>1</a:t>
          </a:r>
          <a:r>
            <a:rPr lang="en-GB" sz="1100" dirty="0"/>
            <a:t>0/11/2</a:t>
          </a:r>
          <a:r>
            <a:rPr lang="tr-TR" sz="1100" dirty="0"/>
            <a:t>4</a:t>
          </a:r>
          <a:endParaRPr lang="en-GB" sz="1100" dirty="0"/>
        </a:p>
      </dgm:t>
    </dgm:pt>
    <dgm:pt modelId="{28684DDE-7AAD-4DF5-BC0D-335FA3AD5DDB}" type="parTrans" cxnId="{37885B69-6CF0-4819-9673-C24433C8A3EF}">
      <dgm:prSet/>
      <dgm:spPr/>
      <dgm:t>
        <a:bodyPr/>
        <a:lstStyle/>
        <a:p>
          <a:endParaRPr lang="en-GB"/>
        </a:p>
      </dgm:t>
    </dgm:pt>
    <dgm:pt modelId="{EC01BAD8-FAEC-4DF5-A526-C1195071F6D1}" type="sibTrans" cxnId="{37885B69-6CF0-4819-9673-C24433C8A3EF}">
      <dgm:prSet/>
      <dgm:spPr/>
      <dgm:t>
        <a:bodyPr/>
        <a:lstStyle/>
        <a:p>
          <a:endParaRPr lang="en-GB"/>
        </a:p>
      </dgm:t>
    </dgm:pt>
    <dgm:pt modelId="{8CD1AB5A-FD8C-47E3-936C-75DB230EB9E3}">
      <dgm:prSet custT="1"/>
      <dgm:spPr/>
      <dgm:t>
        <a:bodyPr/>
        <a:lstStyle/>
        <a:p>
          <a:r>
            <a:rPr lang="tr-TR" sz="1100" dirty="0"/>
            <a:t>10</a:t>
          </a:r>
          <a:r>
            <a:rPr lang="en-GB" sz="1100" dirty="0"/>
            <a:t>/11/2</a:t>
          </a:r>
          <a:r>
            <a:rPr lang="tr-TR" sz="1100" dirty="0"/>
            <a:t>4</a:t>
          </a:r>
          <a:r>
            <a:rPr lang="en-GB" sz="1100" dirty="0"/>
            <a:t> - 2</a:t>
          </a:r>
          <a:r>
            <a:rPr lang="tr-TR" sz="1100" dirty="0"/>
            <a:t>5</a:t>
          </a:r>
          <a:r>
            <a:rPr lang="en-GB" sz="1100" dirty="0"/>
            <a:t>/11/2</a:t>
          </a:r>
          <a:r>
            <a:rPr lang="tr-TR" sz="1100" dirty="0"/>
            <a:t>4</a:t>
          </a:r>
          <a:br>
            <a:rPr lang="en-GB" sz="1100" dirty="0"/>
          </a:br>
          <a:br>
            <a:rPr lang="en-GB" sz="1100" dirty="0"/>
          </a:br>
          <a:r>
            <a:rPr lang="tr-TR" sz="1100" b="1" dirty="0" err="1"/>
            <a:t>Creating</a:t>
          </a:r>
          <a:r>
            <a:rPr lang="tr-TR" sz="1100" b="1" dirty="0"/>
            <a:t> </a:t>
          </a:r>
          <a:r>
            <a:rPr lang="tr-TR" sz="1100" b="1" dirty="0" err="1"/>
            <a:t>Vector</a:t>
          </a:r>
          <a:r>
            <a:rPr lang="tr-TR" sz="1100" b="1" dirty="0"/>
            <a:t> Database</a:t>
          </a:r>
          <a:endParaRPr lang="en-GB" sz="1100" b="1" dirty="0"/>
        </a:p>
      </dgm:t>
    </dgm:pt>
    <dgm:pt modelId="{649FB030-A1BF-46BA-A2FD-D8DE65EEB2CE}" type="parTrans" cxnId="{B88D758A-0687-417D-ACAF-E5D92E0CC129}">
      <dgm:prSet/>
      <dgm:spPr/>
      <dgm:t>
        <a:bodyPr/>
        <a:lstStyle/>
        <a:p>
          <a:endParaRPr lang="en-GB"/>
        </a:p>
      </dgm:t>
    </dgm:pt>
    <dgm:pt modelId="{F1AC8B9C-01EE-4CF1-9B02-0A53F7F4578A}" type="sibTrans" cxnId="{B88D758A-0687-417D-ACAF-E5D92E0CC129}">
      <dgm:prSet/>
      <dgm:spPr/>
      <dgm:t>
        <a:bodyPr/>
        <a:lstStyle/>
        <a:p>
          <a:endParaRPr lang="en-GB"/>
        </a:p>
      </dgm:t>
    </dgm:pt>
    <dgm:pt modelId="{48EE0E0E-6548-4718-85BE-A2792EF74EEB}">
      <dgm:prSet custT="1"/>
      <dgm:spPr/>
      <dgm:t>
        <a:bodyPr/>
        <a:lstStyle/>
        <a:p>
          <a:r>
            <a:rPr lang="en-GB" sz="1100" dirty="0"/>
            <a:t>1</a:t>
          </a:r>
          <a:r>
            <a:rPr lang="tr-TR" sz="1100" dirty="0"/>
            <a:t>0</a:t>
          </a:r>
          <a:r>
            <a:rPr lang="en-GB" sz="1100" dirty="0"/>
            <a:t>/</a:t>
          </a:r>
          <a:r>
            <a:rPr lang="tr-TR" sz="1100" dirty="0"/>
            <a:t>05</a:t>
          </a:r>
          <a:r>
            <a:rPr lang="en-GB" sz="1100" dirty="0"/>
            <a:t>/2</a:t>
          </a:r>
          <a:r>
            <a:rPr lang="tr-TR" sz="1100" dirty="0"/>
            <a:t>5</a:t>
          </a:r>
          <a:r>
            <a:rPr lang="en-GB" sz="1100" dirty="0"/>
            <a:t> - </a:t>
          </a:r>
          <a:r>
            <a:rPr lang="tr-TR" sz="1100" dirty="0" err="1"/>
            <a:t>end</a:t>
          </a:r>
          <a:endParaRPr lang="en-GB" sz="1100" dirty="0"/>
        </a:p>
        <a:p>
          <a:endParaRPr lang="en-GB" sz="1100" dirty="0"/>
        </a:p>
        <a:p>
          <a:r>
            <a:rPr lang="en-GB" sz="1100" b="1" dirty="0"/>
            <a:t>Performance Evaluation</a:t>
          </a:r>
        </a:p>
      </dgm:t>
    </dgm:pt>
    <dgm:pt modelId="{4359DC6A-85D6-4BFB-A930-54442637A4C3}" type="parTrans" cxnId="{33C2318A-E428-4CAB-B17D-83B0FF8DE54A}">
      <dgm:prSet/>
      <dgm:spPr/>
      <dgm:t>
        <a:bodyPr/>
        <a:lstStyle/>
        <a:p>
          <a:endParaRPr lang="en-GB"/>
        </a:p>
      </dgm:t>
    </dgm:pt>
    <dgm:pt modelId="{C41AF765-AB42-4DF7-A735-9D5E092FA808}" type="sibTrans" cxnId="{33C2318A-E428-4CAB-B17D-83B0FF8DE54A}">
      <dgm:prSet/>
      <dgm:spPr/>
      <dgm:t>
        <a:bodyPr/>
        <a:lstStyle/>
        <a:p>
          <a:endParaRPr lang="en-GB"/>
        </a:p>
      </dgm:t>
    </dgm:pt>
    <dgm:pt modelId="{00EC001E-FDA4-47D7-87A5-F4E648ABA4FC}">
      <dgm:prSet custT="1"/>
      <dgm:spPr/>
      <dgm:t>
        <a:bodyPr/>
        <a:lstStyle/>
        <a:p>
          <a:r>
            <a:rPr lang="tr-TR" sz="1100" b="1" dirty="0" err="1"/>
            <a:t>Designing</a:t>
          </a:r>
          <a:r>
            <a:rPr lang="tr-TR" sz="1100" b="1" dirty="0"/>
            <a:t> </a:t>
          </a:r>
          <a:r>
            <a:rPr lang="tr-TR" sz="1100" b="1" dirty="0" err="1"/>
            <a:t>and</a:t>
          </a:r>
          <a:r>
            <a:rPr lang="tr-TR" sz="1100" b="1" dirty="0"/>
            <a:t> </a:t>
          </a:r>
          <a:r>
            <a:rPr lang="tr-TR" sz="1100" b="1" dirty="0" err="1"/>
            <a:t>Implementing</a:t>
          </a:r>
          <a:r>
            <a:rPr lang="tr-TR" sz="1100" b="1" dirty="0"/>
            <a:t> </a:t>
          </a:r>
          <a:r>
            <a:rPr lang="tr-TR" sz="1100" b="1" dirty="0" err="1"/>
            <a:t>The</a:t>
          </a:r>
          <a:r>
            <a:rPr lang="tr-TR" sz="1100" b="1" dirty="0"/>
            <a:t> </a:t>
          </a:r>
          <a:r>
            <a:rPr lang="tr-TR" sz="1100" b="1" dirty="0" err="1"/>
            <a:t>System</a:t>
          </a:r>
          <a:endParaRPr lang="en-GB" sz="1100" b="1" dirty="0"/>
        </a:p>
        <a:p>
          <a:endParaRPr lang="en-GB" sz="1100" dirty="0"/>
        </a:p>
        <a:p>
          <a:r>
            <a:rPr lang="en-GB" sz="1100" dirty="0"/>
            <a:t>2</a:t>
          </a:r>
          <a:r>
            <a:rPr lang="tr-TR" sz="1100" dirty="0"/>
            <a:t>5</a:t>
          </a:r>
          <a:r>
            <a:rPr lang="en-GB" sz="1100" dirty="0"/>
            <a:t>/11/2</a:t>
          </a:r>
          <a:r>
            <a:rPr lang="tr-TR" sz="1100" dirty="0"/>
            <a:t>4</a:t>
          </a:r>
          <a:r>
            <a:rPr lang="en-GB" sz="1100" dirty="0"/>
            <a:t> - 1</a:t>
          </a:r>
          <a:r>
            <a:rPr lang="tr-TR" sz="1100" dirty="0"/>
            <a:t>0</a:t>
          </a:r>
          <a:r>
            <a:rPr lang="en-GB" sz="1100" dirty="0"/>
            <a:t>/</a:t>
          </a:r>
          <a:r>
            <a:rPr lang="tr-TR" sz="1100" dirty="0"/>
            <a:t>05</a:t>
          </a:r>
          <a:r>
            <a:rPr lang="en-GB" sz="1100" dirty="0"/>
            <a:t>/2</a:t>
          </a:r>
          <a:r>
            <a:rPr lang="tr-TR" sz="1100" dirty="0"/>
            <a:t>5</a:t>
          </a:r>
          <a:endParaRPr lang="en-GB" sz="1100" dirty="0"/>
        </a:p>
      </dgm:t>
    </dgm:pt>
    <dgm:pt modelId="{39D77D2C-A65F-410A-B6C9-1DD4BDD44D7D}" type="parTrans" cxnId="{48D60868-8310-4235-939A-CF36926E3185}">
      <dgm:prSet/>
      <dgm:spPr/>
      <dgm:t>
        <a:bodyPr/>
        <a:lstStyle/>
        <a:p>
          <a:endParaRPr lang="en-GB"/>
        </a:p>
      </dgm:t>
    </dgm:pt>
    <dgm:pt modelId="{A06AB821-2AE5-4211-85F5-B16646082D80}" type="sibTrans" cxnId="{48D60868-8310-4235-939A-CF36926E3185}">
      <dgm:prSet/>
      <dgm:spPr/>
      <dgm:t>
        <a:bodyPr/>
        <a:lstStyle/>
        <a:p>
          <a:endParaRPr lang="en-GB"/>
        </a:p>
      </dgm:t>
    </dgm:pt>
    <dgm:pt modelId="{08E524EC-92E2-4507-89DC-7FAD0AF64C2D}" type="pres">
      <dgm:prSet presAssocID="{BC745E06-AD38-44A3-AA44-138F5D0C1330}" presName="Name0" presStyleCnt="0">
        <dgm:presLayoutVars>
          <dgm:dir/>
          <dgm:resizeHandles val="exact"/>
        </dgm:presLayoutVars>
      </dgm:prSet>
      <dgm:spPr/>
    </dgm:pt>
    <dgm:pt modelId="{A775091C-52E0-45E5-BD67-6E26B3B14B5C}" type="pres">
      <dgm:prSet presAssocID="{BC745E06-AD38-44A3-AA44-138F5D0C1330}" presName="arrow" presStyleLbl="bgShp" presStyleIdx="0" presStyleCnt="1" custScaleY="17606"/>
      <dgm:spPr/>
    </dgm:pt>
    <dgm:pt modelId="{8029AFFF-3654-423D-997E-2C743A2E4D5C}" type="pres">
      <dgm:prSet presAssocID="{BC745E06-AD38-44A3-AA44-138F5D0C1330}" presName="points" presStyleCnt="0"/>
      <dgm:spPr/>
    </dgm:pt>
    <dgm:pt modelId="{C744E50C-8D37-4442-AACC-1D32D0EC1FC9}" type="pres">
      <dgm:prSet presAssocID="{23AEB795-BB31-476D-857C-DAD69C01472D}" presName="compositeA" presStyleCnt="0"/>
      <dgm:spPr/>
    </dgm:pt>
    <dgm:pt modelId="{8EDD63F4-9BEB-4496-A8CE-ED99D513376F}" type="pres">
      <dgm:prSet presAssocID="{23AEB795-BB31-476D-857C-DAD69C01472D}" presName="textA" presStyleLbl="revTx" presStyleIdx="0" presStyleCnt="4">
        <dgm:presLayoutVars>
          <dgm:bulletEnabled val="1"/>
        </dgm:presLayoutVars>
      </dgm:prSet>
      <dgm:spPr/>
    </dgm:pt>
    <dgm:pt modelId="{304CA09B-07DD-40E9-8593-B4FBF604C0B2}" type="pres">
      <dgm:prSet presAssocID="{23AEB795-BB31-476D-857C-DAD69C01472D}" presName="circleA" presStyleLbl="node1" presStyleIdx="0" presStyleCnt="4"/>
      <dgm:spPr/>
    </dgm:pt>
    <dgm:pt modelId="{C02B862D-6B99-426B-923D-BD13F08564BB}" type="pres">
      <dgm:prSet presAssocID="{23AEB795-BB31-476D-857C-DAD69C01472D}" presName="spaceA" presStyleCnt="0"/>
      <dgm:spPr/>
    </dgm:pt>
    <dgm:pt modelId="{BCA57368-4B7A-4DE6-97EA-400EE628F7A4}" type="pres">
      <dgm:prSet presAssocID="{EC01BAD8-FAEC-4DF5-A526-C1195071F6D1}" presName="space" presStyleCnt="0"/>
      <dgm:spPr/>
    </dgm:pt>
    <dgm:pt modelId="{67D7EEC9-48B1-4FF3-B6F5-856E684CB594}" type="pres">
      <dgm:prSet presAssocID="{8CD1AB5A-FD8C-47E3-936C-75DB230EB9E3}" presName="compositeB" presStyleCnt="0"/>
      <dgm:spPr/>
    </dgm:pt>
    <dgm:pt modelId="{5D8E96A5-9261-4B68-9E46-7EB4649ED314}" type="pres">
      <dgm:prSet presAssocID="{8CD1AB5A-FD8C-47E3-936C-75DB230EB9E3}" presName="textB" presStyleLbl="revTx" presStyleIdx="1" presStyleCnt="4">
        <dgm:presLayoutVars>
          <dgm:bulletEnabled val="1"/>
        </dgm:presLayoutVars>
      </dgm:prSet>
      <dgm:spPr/>
    </dgm:pt>
    <dgm:pt modelId="{F6F03AA9-3869-4455-85A9-CE727E83C27F}" type="pres">
      <dgm:prSet presAssocID="{8CD1AB5A-FD8C-47E3-936C-75DB230EB9E3}" presName="circleB" presStyleLbl="node1" presStyleIdx="1" presStyleCnt="4"/>
      <dgm:spPr/>
    </dgm:pt>
    <dgm:pt modelId="{89FBE0DF-5F32-416B-A28E-FD2869EC3BFB}" type="pres">
      <dgm:prSet presAssocID="{8CD1AB5A-FD8C-47E3-936C-75DB230EB9E3}" presName="spaceB" presStyleCnt="0"/>
      <dgm:spPr/>
    </dgm:pt>
    <dgm:pt modelId="{9F6D03D2-BB50-4F66-8F5F-ED83EE5BDD79}" type="pres">
      <dgm:prSet presAssocID="{F1AC8B9C-01EE-4CF1-9B02-0A53F7F4578A}" presName="space" presStyleCnt="0"/>
      <dgm:spPr/>
    </dgm:pt>
    <dgm:pt modelId="{AA987AE6-AAE6-4646-8FB5-4623FC8E9D84}" type="pres">
      <dgm:prSet presAssocID="{00EC001E-FDA4-47D7-87A5-F4E648ABA4FC}" presName="compositeA" presStyleCnt="0"/>
      <dgm:spPr/>
    </dgm:pt>
    <dgm:pt modelId="{D660D466-E241-4D8B-92D4-3918C9F335C3}" type="pres">
      <dgm:prSet presAssocID="{00EC001E-FDA4-47D7-87A5-F4E648ABA4FC}" presName="textA" presStyleLbl="revTx" presStyleIdx="2" presStyleCnt="4">
        <dgm:presLayoutVars>
          <dgm:bulletEnabled val="1"/>
        </dgm:presLayoutVars>
      </dgm:prSet>
      <dgm:spPr/>
    </dgm:pt>
    <dgm:pt modelId="{10E16769-2EF5-4ECD-84B7-88048D732509}" type="pres">
      <dgm:prSet presAssocID="{00EC001E-FDA4-47D7-87A5-F4E648ABA4FC}" presName="circleA" presStyleLbl="node1" presStyleIdx="2" presStyleCnt="4"/>
      <dgm:spPr/>
    </dgm:pt>
    <dgm:pt modelId="{1D2EE51D-801C-4E52-A380-9BA80D40FAD0}" type="pres">
      <dgm:prSet presAssocID="{00EC001E-FDA4-47D7-87A5-F4E648ABA4FC}" presName="spaceA" presStyleCnt="0"/>
      <dgm:spPr/>
    </dgm:pt>
    <dgm:pt modelId="{806E5585-3439-47C8-87AB-B0C80117BBED}" type="pres">
      <dgm:prSet presAssocID="{A06AB821-2AE5-4211-85F5-B16646082D80}" presName="space" presStyleCnt="0"/>
      <dgm:spPr/>
    </dgm:pt>
    <dgm:pt modelId="{C3E81884-10EA-47C0-89EE-A2BB0C0D2CF7}" type="pres">
      <dgm:prSet presAssocID="{48EE0E0E-6548-4718-85BE-A2792EF74EEB}" presName="compositeB" presStyleCnt="0"/>
      <dgm:spPr/>
    </dgm:pt>
    <dgm:pt modelId="{AEC61A93-337D-4907-8FB9-D76BA08C1E25}" type="pres">
      <dgm:prSet presAssocID="{48EE0E0E-6548-4718-85BE-A2792EF74EEB}" presName="textB" presStyleLbl="revTx" presStyleIdx="3" presStyleCnt="4">
        <dgm:presLayoutVars>
          <dgm:bulletEnabled val="1"/>
        </dgm:presLayoutVars>
      </dgm:prSet>
      <dgm:spPr/>
    </dgm:pt>
    <dgm:pt modelId="{8770458C-762C-4346-8562-F845ECA14597}" type="pres">
      <dgm:prSet presAssocID="{48EE0E0E-6548-4718-85BE-A2792EF74EEB}" presName="circleB" presStyleLbl="node1" presStyleIdx="3" presStyleCnt="4"/>
      <dgm:spPr/>
    </dgm:pt>
    <dgm:pt modelId="{8EC4FD5D-361F-454A-9CB9-1712A39E5777}" type="pres">
      <dgm:prSet presAssocID="{48EE0E0E-6548-4718-85BE-A2792EF74EEB}" presName="spaceB" presStyleCnt="0"/>
      <dgm:spPr/>
    </dgm:pt>
  </dgm:ptLst>
  <dgm:cxnLst>
    <dgm:cxn modelId="{D575A12A-B3C3-4DB1-8159-8CA93EC221C8}" type="presOf" srcId="{23AEB795-BB31-476D-857C-DAD69C01472D}" destId="{8EDD63F4-9BEB-4496-A8CE-ED99D513376F}" srcOrd="0" destOrd="0" presId="urn:microsoft.com/office/officeart/2005/8/layout/hProcess11"/>
    <dgm:cxn modelId="{48D60868-8310-4235-939A-CF36926E3185}" srcId="{BC745E06-AD38-44A3-AA44-138F5D0C1330}" destId="{00EC001E-FDA4-47D7-87A5-F4E648ABA4FC}" srcOrd="2" destOrd="0" parTransId="{39D77D2C-A65F-410A-B6C9-1DD4BDD44D7D}" sibTransId="{A06AB821-2AE5-4211-85F5-B16646082D80}"/>
    <dgm:cxn modelId="{37885B69-6CF0-4819-9673-C24433C8A3EF}" srcId="{BC745E06-AD38-44A3-AA44-138F5D0C1330}" destId="{23AEB795-BB31-476D-857C-DAD69C01472D}" srcOrd="0" destOrd="0" parTransId="{28684DDE-7AAD-4DF5-BC0D-335FA3AD5DDB}" sibTransId="{EC01BAD8-FAEC-4DF5-A526-C1195071F6D1}"/>
    <dgm:cxn modelId="{E56A0C70-42D2-47D8-A7D3-9CC9D311253D}" type="presOf" srcId="{48EE0E0E-6548-4718-85BE-A2792EF74EEB}" destId="{AEC61A93-337D-4907-8FB9-D76BA08C1E25}" srcOrd="0" destOrd="0" presId="urn:microsoft.com/office/officeart/2005/8/layout/hProcess11"/>
    <dgm:cxn modelId="{33C2318A-E428-4CAB-B17D-83B0FF8DE54A}" srcId="{BC745E06-AD38-44A3-AA44-138F5D0C1330}" destId="{48EE0E0E-6548-4718-85BE-A2792EF74EEB}" srcOrd="3" destOrd="0" parTransId="{4359DC6A-85D6-4BFB-A930-54442637A4C3}" sibTransId="{C41AF765-AB42-4DF7-A735-9D5E092FA808}"/>
    <dgm:cxn modelId="{B88D758A-0687-417D-ACAF-E5D92E0CC129}" srcId="{BC745E06-AD38-44A3-AA44-138F5D0C1330}" destId="{8CD1AB5A-FD8C-47E3-936C-75DB230EB9E3}" srcOrd="1" destOrd="0" parTransId="{649FB030-A1BF-46BA-A2FD-D8DE65EEB2CE}" sibTransId="{F1AC8B9C-01EE-4CF1-9B02-0A53F7F4578A}"/>
    <dgm:cxn modelId="{53A6FCA1-5CEE-4970-89A8-34A28023FAF4}" type="presOf" srcId="{00EC001E-FDA4-47D7-87A5-F4E648ABA4FC}" destId="{D660D466-E241-4D8B-92D4-3918C9F335C3}" srcOrd="0" destOrd="0" presId="urn:microsoft.com/office/officeart/2005/8/layout/hProcess11"/>
    <dgm:cxn modelId="{10C041DB-13F3-416C-908D-95EACC240A6B}" type="presOf" srcId="{BC745E06-AD38-44A3-AA44-138F5D0C1330}" destId="{08E524EC-92E2-4507-89DC-7FAD0AF64C2D}" srcOrd="0" destOrd="0" presId="urn:microsoft.com/office/officeart/2005/8/layout/hProcess11"/>
    <dgm:cxn modelId="{40B01BF0-79AA-425F-8D4F-25F59B6D690F}" type="presOf" srcId="{8CD1AB5A-FD8C-47E3-936C-75DB230EB9E3}" destId="{5D8E96A5-9261-4B68-9E46-7EB4649ED314}" srcOrd="0" destOrd="0" presId="urn:microsoft.com/office/officeart/2005/8/layout/hProcess11"/>
    <dgm:cxn modelId="{8FA088E7-FC89-4871-BCFC-88915C4AADD6}" type="presParOf" srcId="{08E524EC-92E2-4507-89DC-7FAD0AF64C2D}" destId="{A775091C-52E0-45E5-BD67-6E26B3B14B5C}" srcOrd="0" destOrd="0" presId="urn:microsoft.com/office/officeart/2005/8/layout/hProcess11"/>
    <dgm:cxn modelId="{DD9D7B75-F582-43E8-B43C-D7CF261FE968}" type="presParOf" srcId="{08E524EC-92E2-4507-89DC-7FAD0AF64C2D}" destId="{8029AFFF-3654-423D-997E-2C743A2E4D5C}" srcOrd="1" destOrd="0" presId="urn:microsoft.com/office/officeart/2005/8/layout/hProcess11"/>
    <dgm:cxn modelId="{6F59749B-2C5D-4206-94A2-9229A2BA2F04}" type="presParOf" srcId="{8029AFFF-3654-423D-997E-2C743A2E4D5C}" destId="{C744E50C-8D37-4442-AACC-1D32D0EC1FC9}" srcOrd="0" destOrd="0" presId="urn:microsoft.com/office/officeart/2005/8/layout/hProcess11"/>
    <dgm:cxn modelId="{D941B565-9D22-4B0A-9635-A331A77C8FA7}" type="presParOf" srcId="{C744E50C-8D37-4442-AACC-1D32D0EC1FC9}" destId="{8EDD63F4-9BEB-4496-A8CE-ED99D513376F}" srcOrd="0" destOrd="0" presId="urn:microsoft.com/office/officeart/2005/8/layout/hProcess11"/>
    <dgm:cxn modelId="{97A62E43-8E25-4958-A166-3A8871850B66}" type="presParOf" srcId="{C744E50C-8D37-4442-AACC-1D32D0EC1FC9}" destId="{304CA09B-07DD-40E9-8593-B4FBF604C0B2}" srcOrd="1" destOrd="0" presId="urn:microsoft.com/office/officeart/2005/8/layout/hProcess11"/>
    <dgm:cxn modelId="{4B7DD57C-1185-4116-A3A7-C7D2C20693AF}" type="presParOf" srcId="{C744E50C-8D37-4442-AACC-1D32D0EC1FC9}" destId="{C02B862D-6B99-426B-923D-BD13F08564BB}" srcOrd="2" destOrd="0" presId="urn:microsoft.com/office/officeart/2005/8/layout/hProcess11"/>
    <dgm:cxn modelId="{E937B481-16C9-4333-84E2-EE34F75F0320}" type="presParOf" srcId="{8029AFFF-3654-423D-997E-2C743A2E4D5C}" destId="{BCA57368-4B7A-4DE6-97EA-400EE628F7A4}" srcOrd="1" destOrd="0" presId="urn:microsoft.com/office/officeart/2005/8/layout/hProcess11"/>
    <dgm:cxn modelId="{49F93EBA-E028-446C-9571-458BC6E8BD3C}" type="presParOf" srcId="{8029AFFF-3654-423D-997E-2C743A2E4D5C}" destId="{67D7EEC9-48B1-4FF3-B6F5-856E684CB594}" srcOrd="2" destOrd="0" presId="urn:microsoft.com/office/officeart/2005/8/layout/hProcess11"/>
    <dgm:cxn modelId="{87CA6CC6-89A5-4BA9-890D-0F67A08B570B}" type="presParOf" srcId="{67D7EEC9-48B1-4FF3-B6F5-856E684CB594}" destId="{5D8E96A5-9261-4B68-9E46-7EB4649ED314}" srcOrd="0" destOrd="0" presId="urn:microsoft.com/office/officeart/2005/8/layout/hProcess11"/>
    <dgm:cxn modelId="{BC10A8CC-7A17-44E5-93A7-82C158D04C91}" type="presParOf" srcId="{67D7EEC9-48B1-4FF3-B6F5-856E684CB594}" destId="{F6F03AA9-3869-4455-85A9-CE727E83C27F}" srcOrd="1" destOrd="0" presId="urn:microsoft.com/office/officeart/2005/8/layout/hProcess11"/>
    <dgm:cxn modelId="{BBE8BD68-63CE-4751-82BC-45D3E550177D}" type="presParOf" srcId="{67D7EEC9-48B1-4FF3-B6F5-856E684CB594}" destId="{89FBE0DF-5F32-416B-A28E-FD2869EC3BFB}" srcOrd="2" destOrd="0" presId="urn:microsoft.com/office/officeart/2005/8/layout/hProcess11"/>
    <dgm:cxn modelId="{C660F746-46CB-47D9-8809-281EC566967D}" type="presParOf" srcId="{8029AFFF-3654-423D-997E-2C743A2E4D5C}" destId="{9F6D03D2-BB50-4F66-8F5F-ED83EE5BDD79}" srcOrd="3" destOrd="0" presId="urn:microsoft.com/office/officeart/2005/8/layout/hProcess11"/>
    <dgm:cxn modelId="{20055D36-378D-43D1-BE4B-FC2178CBC668}" type="presParOf" srcId="{8029AFFF-3654-423D-997E-2C743A2E4D5C}" destId="{AA987AE6-AAE6-4646-8FB5-4623FC8E9D84}" srcOrd="4" destOrd="0" presId="urn:microsoft.com/office/officeart/2005/8/layout/hProcess11"/>
    <dgm:cxn modelId="{95524499-3FA9-4192-A8E2-B9F289E8F42E}" type="presParOf" srcId="{AA987AE6-AAE6-4646-8FB5-4623FC8E9D84}" destId="{D660D466-E241-4D8B-92D4-3918C9F335C3}" srcOrd="0" destOrd="0" presId="urn:microsoft.com/office/officeart/2005/8/layout/hProcess11"/>
    <dgm:cxn modelId="{FEC3A013-037E-4D61-BC5D-8CC9B286C067}" type="presParOf" srcId="{AA987AE6-AAE6-4646-8FB5-4623FC8E9D84}" destId="{10E16769-2EF5-4ECD-84B7-88048D732509}" srcOrd="1" destOrd="0" presId="urn:microsoft.com/office/officeart/2005/8/layout/hProcess11"/>
    <dgm:cxn modelId="{72C154FA-77C7-4DC7-998F-3570197B3E64}" type="presParOf" srcId="{AA987AE6-AAE6-4646-8FB5-4623FC8E9D84}" destId="{1D2EE51D-801C-4E52-A380-9BA80D40FAD0}" srcOrd="2" destOrd="0" presId="urn:microsoft.com/office/officeart/2005/8/layout/hProcess11"/>
    <dgm:cxn modelId="{C5646B39-D569-4D23-A664-991A77DC08AD}" type="presParOf" srcId="{8029AFFF-3654-423D-997E-2C743A2E4D5C}" destId="{806E5585-3439-47C8-87AB-B0C80117BBED}" srcOrd="5" destOrd="0" presId="urn:microsoft.com/office/officeart/2005/8/layout/hProcess11"/>
    <dgm:cxn modelId="{5F8CFA5C-0932-4D8F-AA13-77FB76B512B0}" type="presParOf" srcId="{8029AFFF-3654-423D-997E-2C743A2E4D5C}" destId="{C3E81884-10EA-47C0-89EE-A2BB0C0D2CF7}" srcOrd="6" destOrd="0" presId="urn:microsoft.com/office/officeart/2005/8/layout/hProcess11"/>
    <dgm:cxn modelId="{E2947BA9-215E-4B3A-88B2-BAD033BB1C52}" type="presParOf" srcId="{C3E81884-10EA-47C0-89EE-A2BB0C0D2CF7}" destId="{AEC61A93-337D-4907-8FB9-D76BA08C1E25}" srcOrd="0" destOrd="0" presId="urn:microsoft.com/office/officeart/2005/8/layout/hProcess11"/>
    <dgm:cxn modelId="{D91E87C5-1A2C-488A-9088-D0BF3448180D}" type="presParOf" srcId="{C3E81884-10EA-47C0-89EE-A2BB0C0D2CF7}" destId="{8770458C-762C-4346-8562-F845ECA14597}" srcOrd="1" destOrd="0" presId="urn:microsoft.com/office/officeart/2005/8/layout/hProcess11"/>
    <dgm:cxn modelId="{5AA98E3E-BA5A-49AA-94D8-7CC57FC4994A}" type="presParOf" srcId="{C3E81884-10EA-47C0-89EE-A2BB0C0D2CF7}" destId="{8EC4FD5D-361F-454A-9CB9-1712A39E577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5091C-52E0-45E5-BD67-6E26B3B14B5C}">
      <dsp:nvSpPr>
        <dsp:cNvPr id="0" name=""/>
        <dsp:cNvSpPr/>
      </dsp:nvSpPr>
      <dsp:spPr>
        <a:xfrm>
          <a:off x="0" y="1275006"/>
          <a:ext cx="8585198" cy="193187"/>
        </a:xfrm>
        <a:prstGeom prst="notched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D63F4-9BEB-4496-A8CE-ED99D513376F}">
      <dsp:nvSpPr>
        <dsp:cNvPr id="0" name=""/>
        <dsp:cNvSpPr/>
      </dsp:nvSpPr>
      <dsp:spPr>
        <a:xfrm>
          <a:off x="3867" y="0"/>
          <a:ext cx="1859986" cy="109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altLang="en-US" sz="1100" b="1" kern="1200" dirty="0"/>
            <a:t>Data Collection</a:t>
          </a:r>
          <a:br>
            <a:rPr lang="en-GB" sz="1100" kern="1200" dirty="0"/>
          </a:br>
          <a:br>
            <a:rPr lang="en-GB" sz="1100" kern="1200" dirty="0"/>
          </a:br>
          <a:r>
            <a:rPr lang="tr-TR" sz="1100" kern="1200" dirty="0"/>
            <a:t>25</a:t>
          </a:r>
          <a:r>
            <a:rPr lang="en-GB" sz="1100" kern="1200" dirty="0"/>
            <a:t>/1</a:t>
          </a:r>
          <a:r>
            <a:rPr lang="tr-TR" sz="1100" kern="1200" dirty="0"/>
            <a:t>0</a:t>
          </a:r>
          <a:r>
            <a:rPr lang="en-GB" sz="1100" kern="1200" dirty="0"/>
            <a:t>/2</a:t>
          </a:r>
          <a:r>
            <a:rPr lang="tr-TR" sz="1100" kern="1200" dirty="0"/>
            <a:t>4</a:t>
          </a:r>
          <a:r>
            <a:rPr lang="en-GB" sz="1100" kern="1200" dirty="0"/>
            <a:t> - </a:t>
          </a:r>
          <a:r>
            <a:rPr lang="tr-TR" sz="1100" kern="1200" dirty="0"/>
            <a:t>1</a:t>
          </a:r>
          <a:r>
            <a:rPr lang="en-GB" sz="1100" kern="1200" dirty="0"/>
            <a:t>0/11/2</a:t>
          </a:r>
          <a:r>
            <a:rPr lang="tr-TR" sz="1100" kern="1200" dirty="0"/>
            <a:t>4</a:t>
          </a:r>
          <a:endParaRPr lang="en-GB" sz="1100" kern="1200" dirty="0"/>
        </a:p>
      </dsp:txBody>
      <dsp:txXfrm>
        <a:off x="3867" y="0"/>
        <a:ext cx="1859986" cy="1097280"/>
      </dsp:txXfrm>
    </dsp:sp>
    <dsp:sp modelId="{304CA09B-07DD-40E9-8593-B4FBF604C0B2}">
      <dsp:nvSpPr>
        <dsp:cNvPr id="0" name=""/>
        <dsp:cNvSpPr/>
      </dsp:nvSpPr>
      <dsp:spPr>
        <a:xfrm>
          <a:off x="796700" y="1234440"/>
          <a:ext cx="274320" cy="2743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D8E96A5-9261-4B68-9E46-7EB4649ED314}">
      <dsp:nvSpPr>
        <dsp:cNvPr id="0" name=""/>
        <dsp:cNvSpPr/>
      </dsp:nvSpPr>
      <dsp:spPr>
        <a:xfrm>
          <a:off x="1956852" y="1645920"/>
          <a:ext cx="1859986" cy="109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/>
            <a:t>10</a:t>
          </a:r>
          <a:r>
            <a:rPr lang="en-GB" sz="1100" kern="1200" dirty="0"/>
            <a:t>/11/2</a:t>
          </a:r>
          <a:r>
            <a:rPr lang="tr-TR" sz="1100" kern="1200" dirty="0"/>
            <a:t>4</a:t>
          </a:r>
          <a:r>
            <a:rPr lang="en-GB" sz="1100" kern="1200" dirty="0"/>
            <a:t> - 2</a:t>
          </a:r>
          <a:r>
            <a:rPr lang="tr-TR" sz="1100" kern="1200" dirty="0"/>
            <a:t>5</a:t>
          </a:r>
          <a:r>
            <a:rPr lang="en-GB" sz="1100" kern="1200" dirty="0"/>
            <a:t>/11/2</a:t>
          </a:r>
          <a:r>
            <a:rPr lang="tr-TR" sz="1100" kern="1200" dirty="0"/>
            <a:t>4</a:t>
          </a:r>
          <a:br>
            <a:rPr lang="en-GB" sz="1100" kern="1200" dirty="0"/>
          </a:br>
          <a:br>
            <a:rPr lang="en-GB" sz="1100" kern="1200" dirty="0"/>
          </a:br>
          <a:r>
            <a:rPr lang="tr-TR" sz="1100" b="1" kern="1200" dirty="0" err="1"/>
            <a:t>Creating</a:t>
          </a:r>
          <a:r>
            <a:rPr lang="tr-TR" sz="1100" b="1" kern="1200" dirty="0"/>
            <a:t> </a:t>
          </a:r>
          <a:r>
            <a:rPr lang="tr-TR" sz="1100" b="1" kern="1200" dirty="0" err="1"/>
            <a:t>Vector</a:t>
          </a:r>
          <a:r>
            <a:rPr lang="tr-TR" sz="1100" b="1" kern="1200" dirty="0"/>
            <a:t> Database</a:t>
          </a:r>
          <a:endParaRPr lang="en-GB" sz="1100" b="1" kern="1200" dirty="0"/>
        </a:p>
      </dsp:txBody>
      <dsp:txXfrm>
        <a:off x="1956852" y="1645920"/>
        <a:ext cx="1859986" cy="1097280"/>
      </dsp:txXfrm>
    </dsp:sp>
    <dsp:sp modelId="{F6F03AA9-3869-4455-85A9-CE727E83C27F}">
      <dsp:nvSpPr>
        <dsp:cNvPr id="0" name=""/>
        <dsp:cNvSpPr/>
      </dsp:nvSpPr>
      <dsp:spPr>
        <a:xfrm>
          <a:off x="2749686" y="1234440"/>
          <a:ext cx="274320" cy="274320"/>
        </a:xfrm>
        <a:prstGeom prst="ellipse">
          <a:avLst/>
        </a:prstGeom>
        <a:solidFill>
          <a:schemeClr val="accent5">
            <a:hueOff val="1085675"/>
            <a:satOff val="3732"/>
            <a:lumOff val="-1790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60D466-E241-4D8B-92D4-3918C9F335C3}">
      <dsp:nvSpPr>
        <dsp:cNvPr id="0" name=""/>
        <dsp:cNvSpPr/>
      </dsp:nvSpPr>
      <dsp:spPr>
        <a:xfrm>
          <a:off x="3909838" y="0"/>
          <a:ext cx="1859986" cy="109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b="1" kern="1200" dirty="0" err="1"/>
            <a:t>Designing</a:t>
          </a:r>
          <a:r>
            <a:rPr lang="tr-TR" sz="1100" b="1" kern="1200" dirty="0"/>
            <a:t> </a:t>
          </a:r>
          <a:r>
            <a:rPr lang="tr-TR" sz="1100" b="1" kern="1200" dirty="0" err="1"/>
            <a:t>and</a:t>
          </a:r>
          <a:r>
            <a:rPr lang="tr-TR" sz="1100" b="1" kern="1200" dirty="0"/>
            <a:t> </a:t>
          </a:r>
          <a:r>
            <a:rPr lang="tr-TR" sz="1100" b="1" kern="1200" dirty="0" err="1"/>
            <a:t>Implementing</a:t>
          </a:r>
          <a:r>
            <a:rPr lang="tr-TR" sz="1100" b="1" kern="1200" dirty="0"/>
            <a:t> </a:t>
          </a:r>
          <a:r>
            <a:rPr lang="tr-TR" sz="1100" b="1" kern="1200" dirty="0" err="1"/>
            <a:t>The</a:t>
          </a:r>
          <a:r>
            <a:rPr lang="tr-TR" sz="1100" b="1" kern="1200" dirty="0"/>
            <a:t> </a:t>
          </a:r>
          <a:r>
            <a:rPr lang="tr-TR" sz="1100" b="1" kern="1200" dirty="0" err="1"/>
            <a:t>System</a:t>
          </a:r>
          <a:endParaRPr lang="en-GB" sz="1100" b="1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2</a:t>
          </a:r>
          <a:r>
            <a:rPr lang="tr-TR" sz="1100" kern="1200" dirty="0"/>
            <a:t>5</a:t>
          </a:r>
          <a:r>
            <a:rPr lang="en-GB" sz="1100" kern="1200" dirty="0"/>
            <a:t>/11/2</a:t>
          </a:r>
          <a:r>
            <a:rPr lang="tr-TR" sz="1100" kern="1200" dirty="0"/>
            <a:t>4</a:t>
          </a:r>
          <a:r>
            <a:rPr lang="en-GB" sz="1100" kern="1200" dirty="0"/>
            <a:t> - 1</a:t>
          </a:r>
          <a:r>
            <a:rPr lang="tr-TR" sz="1100" kern="1200" dirty="0"/>
            <a:t>0</a:t>
          </a:r>
          <a:r>
            <a:rPr lang="en-GB" sz="1100" kern="1200" dirty="0"/>
            <a:t>/</a:t>
          </a:r>
          <a:r>
            <a:rPr lang="tr-TR" sz="1100" kern="1200" dirty="0"/>
            <a:t>05</a:t>
          </a:r>
          <a:r>
            <a:rPr lang="en-GB" sz="1100" kern="1200" dirty="0"/>
            <a:t>/2</a:t>
          </a:r>
          <a:r>
            <a:rPr lang="tr-TR" sz="1100" kern="1200" dirty="0"/>
            <a:t>5</a:t>
          </a:r>
          <a:endParaRPr lang="en-GB" sz="1100" kern="1200" dirty="0"/>
        </a:p>
      </dsp:txBody>
      <dsp:txXfrm>
        <a:off x="3909838" y="0"/>
        <a:ext cx="1859986" cy="1097280"/>
      </dsp:txXfrm>
    </dsp:sp>
    <dsp:sp modelId="{10E16769-2EF5-4ECD-84B7-88048D732509}">
      <dsp:nvSpPr>
        <dsp:cNvPr id="0" name=""/>
        <dsp:cNvSpPr/>
      </dsp:nvSpPr>
      <dsp:spPr>
        <a:xfrm>
          <a:off x="4702672" y="1234440"/>
          <a:ext cx="274320" cy="274320"/>
        </a:xfrm>
        <a:prstGeom prst="ellipse">
          <a:avLst/>
        </a:prstGeom>
        <a:solidFill>
          <a:schemeClr val="accent5">
            <a:hueOff val="2171351"/>
            <a:satOff val="7464"/>
            <a:lumOff val="-3581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EC61A93-337D-4907-8FB9-D76BA08C1E25}">
      <dsp:nvSpPr>
        <dsp:cNvPr id="0" name=""/>
        <dsp:cNvSpPr/>
      </dsp:nvSpPr>
      <dsp:spPr>
        <a:xfrm>
          <a:off x="5862824" y="1645920"/>
          <a:ext cx="1859986" cy="109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1</a:t>
          </a:r>
          <a:r>
            <a:rPr lang="tr-TR" sz="1100" kern="1200" dirty="0"/>
            <a:t>0</a:t>
          </a:r>
          <a:r>
            <a:rPr lang="en-GB" sz="1100" kern="1200" dirty="0"/>
            <a:t>/</a:t>
          </a:r>
          <a:r>
            <a:rPr lang="tr-TR" sz="1100" kern="1200" dirty="0"/>
            <a:t>05</a:t>
          </a:r>
          <a:r>
            <a:rPr lang="en-GB" sz="1100" kern="1200" dirty="0"/>
            <a:t>/2</a:t>
          </a:r>
          <a:r>
            <a:rPr lang="tr-TR" sz="1100" kern="1200" dirty="0"/>
            <a:t>5</a:t>
          </a:r>
          <a:r>
            <a:rPr lang="en-GB" sz="1100" kern="1200" dirty="0"/>
            <a:t> - </a:t>
          </a:r>
          <a:r>
            <a:rPr lang="tr-TR" sz="1100" kern="1200" dirty="0" err="1"/>
            <a:t>end</a:t>
          </a:r>
          <a:endParaRPr lang="en-GB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Performance Evaluation</a:t>
          </a:r>
        </a:p>
      </dsp:txBody>
      <dsp:txXfrm>
        <a:off x="5862824" y="1645920"/>
        <a:ext cx="1859986" cy="1097280"/>
      </dsp:txXfrm>
    </dsp:sp>
    <dsp:sp modelId="{8770458C-762C-4346-8562-F845ECA14597}">
      <dsp:nvSpPr>
        <dsp:cNvPr id="0" name=""/>
        <dsp:cNvSpPr/>
      </dsp:nvSpPr>
      <dsp:spPr>
        <a:xfrm>
          <a:off x="6655657" y="1234440"/>
          <a:ext cx="274320" cy="274320"/>
        </a:xfrm>
        <a:prstGeom prst="ellipse">
          <a:avLst/>
        </a:prstGeom>
        <a:solidFill>
          <a:schemeClr val="accent5">
            <a:hueOff val="3257026"/>
            <a:satOff val="11196"/>
            <a:lumOff val="-5372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2B237D-9950-4EB0-91B3-0FEC519831C9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56D1D-CD57-7E5A-0594-374EC8E8FF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2EB0E-139E-43E8-9E43-6E0A1157FD29}" type="datetimeFigureOut">
              <a:rPr lang="en-GB" smtClean="0"/>
              <a:t>10/12/2024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569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0A91FC6-3D07-4992-B64E-8B2198E1DD7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96516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C5DFD33A-21C6-4B9C-9B8B-CD137966CD27}" type="slidenum">
              <a:rPr lang="tr-TR" altLang="en-US"/>
              <a:pPr>
                <a:spcBef>
                  <a:spcPct val="0"/>
                </a:spcBef>
              </a:pPr>
              <a:t>1</a:t>
            </a:fld>
            <a:endParaRPr lang="tr-TR" altLang="en-US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</a:pPr>
            <a:fld id="{4B167137-106F-4911-9F48-D7586CE25DE7}" type="slidenum">
              <a:rPr lang="tr-TR" altLang="en-US"/>
              <a:pPr>
                <a:spcBef>
                  <a:spcPct val="0"/>
                </a:spcBef>
              </a:pPr>
              <a:t>2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0094B-B558-B9FD-6C9E-8D3797CA0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>
            <a:extLst>
              <a:ext uri="{FF2B5EF4-FFF2-40B4-BE49-F238E27FC236}">
                <a16:creationId xmlns:a16="http://schemas.microsoft.com/office/drawing/2014/main" id="{144C57AF-AB21-DDF7-843C-431FFE24DE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>
            <a:extLst>
              <a:ext uri="{FF2B5EF4-FFF2-40B4-BE49-F238E27FC236}">
                <a16:creationId xmlns:a16="http://schemas.microsoft.com/office/drawing/2014/main" id="{8FA57D31-0C4B-9D5A-EE33-897F05D3CA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2138360-1005-9A72-108D-4B1979FD1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A91FC6-3D07-4992-B64E-8B2198E1DD72}" type="slidenum">
              <a:rPr lang="tr-TR" altLang="en-US" smtClean="0"/>
              <a:pPr/>
              <a:t>3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604326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 userDrawn="1"/>
        </p:nvSpPr>
        <p:spPr bwMode="auto">
          <a:xfrm>
            <a:off x="5943600" y="200025"/>
            <a:ext cx="2743200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000" b="1">
                <a:solidFill>
                  <a:srgbClr val="FFFFCC"/>
                </a:solidFill>
                <a:latin typeface="Tahoma" pitchFamily="34" charset="0"/>
              </a:rPr>
              <a:t>Bilgisayar Mühendisliği Bölümü</a:t>
            </a: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9012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0866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pic>
        <p:nvPicPr>
          <p:cNvPr id="11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57150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79752"/>
            <a:ext cx="2786738" cy="174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39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EBBE5D-72DA-403E-982F-97DD55B39862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81134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06363"/>
            <a:ext cx="2209800" cy="6218237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52400" y="106363"/>
            <a:ext cx="6477000" cy="621823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C3EE3-4607-44C8-828A-37A7AE25514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43115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06363"/>
            <a:ext cx="8534400" cy="579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95CC5-F219-49B7-9754-EF0E854EBEB8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1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</a:lstStyle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6EA505-76AA-495E-815C-8AF94549A6BB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65808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dirty="0"/>
              <a:t>As</a:t>
            </a:r>
            <a:r>
              <a:rPr lang="en-US" dirty="0"/>
              <a:t>I</a:t>
            </a:r>
            <a:r>
              <a:rPr lang="tr-TR" dirty="0"/>
              <a:t>l başl</a:t>
            </a:r>
            <a:r>
              <a:rPr lang="en-US" dirty="0"/>
              <a:t>I</a:t>
            </a:r>
            <a:r>
              <a:rPr lang="tr-TR" dirty="0"/>
              <a:t>k st</a:t>
            </a:r>
            <a:r>
              <a:rPr lang="en-US" dirty="0"/>
              <a:t>İ</a:t>
            </a:r>
            <a:r>
              <a:rPr lang="tr-TR" dirty="0"/>
              <a:t>l</a:t>
            </a:r>
            <a:r>
              <a:rPr lang="en-US" dirty="0"/>
              <a:t>İ</a:t>
            </a:r>
            <a:r>
              <a:rPr lang="tr-TR" dirty="0"/>
              <a:t> </a:t>
            </a:r>
            <a:r>
              <a:rPr lang="en-US" dirty="0"/>
              <a:t>İ</a:t>
            </a:r>
            <a:r>
              <a:rPr lang="tr-TR" dirty="0"/>
              <a:t>ç</a:t>
            </a:r>
            <a:r>
              <a:rPr lang="en-US" dirty="0"/>
              <a:t>İ</a:t>
            </a:r>
            <a:r>
              <a:rPr lang="tr-TR" dirty="0"/>
              <a:t>n t</a:t>
            </a:r>
            <a:r>
              <a:rPr lang="en-US" dirty="0"/>
              <a:t>I</a:t>
            </a:r>
            <a:r>
              <a:rPr lang="tr-TR" dirty="0"/>
              <a:t>klat</a:t>
            </a:r>
            <a:r>
              <a:rPr lang="en-US" dirty="0"/>
              <a:t>I</a:t>
            </a:r>
            <a:r>
              <a:rPr lang="tr-TR" dirty="0"/>
              <a:t>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4D7A41-DB7E-4B7C-B1E7-203553C448B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5320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408D4-2E9F-4A26-A3CA-FB0C52E2551E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0378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6200" y="-152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3EE2D-B193-4DF7-8E07-E2831ABD391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144982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A55CB-0D82-4FA8-8283-1D0C577030E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3788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3BFC5-E015-41F6-9033-8F7EE7066BAD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09650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A257-28E3-40ED-A2ED-369606B291D9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9628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5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9FACF8-D009-4AE7-A9E5-7C11E06AD1DC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7693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9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Click to edit Master text styles</a:t>
            </a:r>
          </a:p>
          <a:p>
            <a:pPr lvl="1"/>
            <a:r>
              <a:rPr lang="tr-TR" altLang="en-US" dirty="0"/>
              <a:t>Second level</a:t>
            </a:r>
          </a:p>
          <a:p>
            <a:pPr lvl="2"/>
            <a:r>
              <a:rPr lang="tr-TR" altLang="en-US" dirty="0"/>
              <a:t>Third level</a:t>
            </a:r>
          </a:p>
          <a:p>
            <a:pPr lvl="3"/>
            <a:r>
              <a:rPr lang="tr-TR" altLang="en-US" dirty="0"/>
              <a:t>Fourth level</a:t>
            </a:r>
          </a:p>
          <a:p>
            <a:pPr lvl="4"/>
            <a:r>
              <a:rPr lang="tr-TR" altLang="en-US" dirty="0"/>
              <a:t>Fifth level</a:t>
            </a:r>
          </a:p>
        </p:txBody>
      </p:sp>
      <p:sp>
        <p:nvSpPr>
          <p:cNvPr id="35890" name="Rectangle 5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553200"/>
            <a:ext cx="457200" cy="7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FFFFE5"/>
                </a:solidFill>
              </a:defRPr>
            </a:lvl1pPr>
          </a:lstStyle>
          <a:p>
            <a:fld id="{68795CC5-F219-49B7-9754-EF0E854EBEB8}" type="slidenum">
              <a:rPr lang="tr-TR" altLang="en-US"/>
              <a:pPr/>
              <a:t>‹#›</a:t>
            </a:fld>
            <a:endParaRPr lang="tr-TR" altLang="en-US"/>
          </a:p>
        </p:txBody>
      </p:sp>
      <p:sp>
        <p:nvSpPr>
          <p:cNvPr id="1030" name="Rectangle 53"/>
          <p:cNvSpPr>
            <a:spLocks noChangeArrowheads="1"/>
          </p:cNvSpPr>
          <p:nvPr userDrawn="1"/>
        </p:nvSpPr>
        <p:spPr bwMode="auto">
          <a:xfrm>
            <a:off x="0" y="10486"/>
            <a:ext cx="9144000" cy="762000"/>
          </a:xfrm>
          <a:prstGeom prst="rect">
            <a:avLst/>
          </a:prstGeom>
          <a:gradFill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5">
                  <a:lumMod val="50000"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tr-TR" altLang="tr-TR"/>
          </a:p>
        </p:txBody>
      </p:sp>
      <p:sp>
        <p:nvSpPr>
          <p:cNvPr id="1031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06363"/>
            <a:ext cx="7848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dirty="0"/>
              <a:t>Başlık</a:t>
            </a:r>
          </a:p>
        </p:txBody>
      </p:sp>
      <p:sp>
        <p:nvSpPr>
          <p:cNvPr id="3" name="Text Box 68"/>
          <p:cNvSpPr txBox="1">
            <a:spLocks noChangeArrowheads="1"/>
          </p:cNvSpPr>
          <p:nvPr userDrawn="1"/>
        </p:nvSpPr>
        <p:spPr bwMode="auto">
          <a:xfrm>
            <a:off x="990600" y="6536422"/>
            <a:ext cx="35814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GT</a:t>
            </a:r>
            <a:r>
              <a:rPr lang="en-GB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U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tr-T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–</a:t>
            </a: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 </a:t>
            </a:r>
            <a:r>
              <a:rPr lang="en-GB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Department of Computer Engineering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  <p:pic>
        <p:nvPicPr>
          <p:cNvPr id="1039" name="Picture 15" descr="C:\Users\rehin99\Desktop\bilg-logo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" y="5867400"/>
            <a:ext cx="985007" cy="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rehin99\Desktop\gtu-logo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43955"/>
            <a:ext cx="1110043" cy="69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8"/>
          <p:cNvSpPr txBox="1">
            <a:spLocks noChangeArrowheads="1"/>
          </p:cNvSpPr>
          <p:nvPr userDrawn="1"/>
        </p:nvSpPr>
        <p:spPr bwMode="auto">
          <a:xfrm>
            <a:off x="4572000" y="6529000"/>
            <a:ext cx="31242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Batang" pitchFamily="18" charset="-127"/>
              </a:rPr>
              <a:t>CSE 495/496 Graduation Project </a:t>
            </a:r>
            <a:endParaRPr lang="tr-TR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Batang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9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DDDDDD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12" Type="http://schemas.openxmlformats.org/officeDocument/2006/relationships/image" Target="../media/image17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6.jpe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radio.app/docs/gradio/chatinterface" TargetMode="External"/><Relationship Id="rId3" Type="http://schemas.openxmlformats.org/officeDocument/2006/relationships/hyperlink" Target="https://arxiv.org/pdf/2310.11511" TargetMode="External"/><Relationship Id="rId7" Type="http://schemas.openxmlformats.org/officeDocument/2006/relationships/hyperlink" Target="https://smith.langchain.com/" TargetMode="External"/><Relationship Id="rId2" Type="http://schemas.openxmlformats.org/officeDocument/2006/relationships/hyperlink" Target="https://selfrag.github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angchain-ai/langgraph/blob/main/examples/rag/langgraph_self_rag.ipynb" TargetMode="External"/><Relationship Id="rId5" Type="http://schemas.openxmlformats.org/officeDocument/2006/relationships/hyperlink" Target="https://blog.gopenai.com/building-an-effective-rag-pipeline-a-guide-to-integrating-self-rag-corrective-rag-and-adaptive-ab7767f8ead1" TargetMode="External"/><Relationship Id="rId4" Type="http://schemas.openxmlformats.org/officeDocument/2006/relationships/hyperlink" Target="https://blog.gopenai.com/advanced-rag-with-self-correction-langgraph-no-hallucination-agents-groq-42cb6e5c008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2209800"/>
            <a:ext cx="8839200" cy="12192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Adaptive Framework Support through Self-Reflective Retrieval-Augmented Generation System</a:t>
            </a:r>
            <a:endParaRPr lang="tr-TR" altLang="en-US" sz="32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733800"/>
            <a:ext cx="6400800" cy="2362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altLang="en-US" sz="1600" b="1" dirty="0"/>
              <a:t>CSE 495/496</a:t>
            </a:r>
            <a:r>
              <a:rPr lang="en-GB" altLang="en-US" sz="1600" b="1" dirty="0"/>
              <a:t> - </a:t>
            </a:r>
            <a:r>
              <a:rPr lang="tr-TR" altLang="en-US" sz="1600" b="1" dirty="0"/>
              <a:t>Second Presentation</a:t>
            </a:r>
            <a:endParaRPr lang="en-GB" altLang="en-US" sz="1600" b="1" dirty="0"/>
          </a:p>
          <a:p>
            <a:pPr eaLnBrk="1" hangingPunct="1">
              <a:lnSpc>
                <a:spcPct val="80000"/>
              </a:lnSpc>
            </a:pPr>
            <a:endParaRPr lang="en-GB" altLang="en-US" sz="20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2800" b="1" dirty="0"/>
              <a:t>Eren Torlak</a:t>
            </a:r>
            <a:endParaRPr lang="en-GB" altLang="en-US" sz="28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1200" b="1" dirty="0"/>
              <a:t>210104004090</a:t>
            </a:r>
            <a:endParaRPr lang="en-GB" altLang="en-US" sz="2000" b="1" dirty="0"/>
          </a:p>
          <a:p>
            <a:pPr eaLnBrk="1" hangingPunct="1">
              <a:lnSpc>
                <a:spcPct val="80000"/>
              </a:lnSpc>
            </a:pPr>
            <a:endParaRPr lang="tr-TR" altLang="en-US" sz="1800" b="1" dirty="0"/>
          </a:p>
          <a:p>
            <a:pPr eaLnBrk="1" hangingPunct="1">
              <a:lnSpc>
                <a:spcPct val="80000"/>
              </a:lnSpc>
            </a:pPr>
            <a:r>
              <a:rPr lang="en-GB" altLang="en-US" sz="1800" b="1" dirty="0"/>
              <a:t>Project Supervisor</a:t>
            </a:r>
            <a:r>
              <a:rPr lang="tr-TR" altLang="en-US" sz="1800" b="1" dirty="0"/>
              <a:t>:</a:t>
            </a:r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/>
              <a:t>Dr. Salih Sarp</a:t>
            </a:r>
          </a:p>
          <a:p>
            <a:pPr eaLnBrk="1" hangingPunct="1">
              <a:lnSpc>
                <a:spcPct val="80000"/>
              </a:lnSpc>
            </a:pPr>
            <a:endParaRPr lang="tr-TR" altLang="en-US" sz="1800" b="1" dirty="0"/>
          </a:p>
          <a:p>
            <a:pPr eaLnBrk="1" hangingPunct="1">
              <a:lnSpc>
                <a:spcPct val="80000"/>
              </a:lnSpc>
            </a:pPr>
            <a:r>
              <a:rPr lang="tr-TR" altLang="en-US" sz="1800" b="1" dirty="0"/>
              <a:t>10.12.2024</a:t>
            </a:r>
            <a:endParaRPr lang="en-GB" altLang="en-US"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4AF62A-4665-0B22-493C-9F99C2E6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Monitoring</a:t>
            </a:r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5F85788-3DC3-2410-6B6D-33946C429F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10</a:t>
            </a:fld>
            <a:endParaRPr lang="tr-TR" altLang="en-US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26AD7FD7-79FF-A010-DC37-CD9D5BE70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219200"/>
            <a:ext cx="6563641" cy="4706007"/>
          </a:xfrm>
        </p:spPr>
      </p:pic>
    </p:spTree>
    <p:extLst>
      <p:ext uri="{BB962C8B-B14F-4D97-AF65-F5344CB8AC3E}">
        <p14:creationId xmlns:p14="http://schemas.microsoft.com/office/powerpoint/2010/main" val="3806617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4E2C4-44E7-1335-25F8-0CE5CED96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>
            <a:extLst>
              <a:ext uri="{FF2B5EF4-FFF2-40B4-BE49-F238E27FC236}">
                <a16:creationId xmlns:a16="http://schemas.microsoft.com/office/drawing/2014/main" id="{D1D84C8C-24DF-3C16-E644-0CD34A7400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CF11039-A382-D447-3752-A2E3CE4C19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/>
              <a:t>Project Timeline</a:t>
            </a:r>
            <a:endParaRPr lang="tr-TR" altLang="en-US" sz="4000" dirty="0"/>
          </a:p>
        </p:txBody>
      </p:sp>
      <p:graphicFrame>
        <p:nvGraphicFramePr>
          <p:cNvPr id="3" name="Diagram 1">
            <a:extLst>
              <a:ext uri="{FF2B5EF4-FFF2-40B4-BE49-F238E27FC236}">
                <a16:creationId xmlns:a16="http://schemas.microsoft.com/office/drawing/2014/main" id="{77034A0B-B52D-10E2-4971-D107428080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3071724"/>
              </p:ext>
            </p:extLst>
          </p:nvPr>
        </p:nvGraphicFramePr>
        <p:xfrm>
          <a:off x="482602" y="2057400"/>
          <a:ext cx="8585198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16" descr="A graph with a red arrow pointing up&#10;&#10;Description automatically generated">
            <a:extLst>
              <a:ext uri="{FF2B5EF4-FFF2-40B4-BE49-F238E27FC236}">
                <a16:creationId xmlns:a16="http://schemas.microsoft.com/office/drawing/2014/main" id="{1EC24AE5-1E56-B73A-6175-A3578459329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086419"/>
            <a:ext cx="838200" cy="838200"/>
          </a:xfrm>
          <a:prstGeom prst="rect">
            <a:avLst/>
          </a:prstGeom>
        </p:spPr>
      </p:pic>
      <p:pic>
        <p:nvPicPr>
          <p:cNvPr id="7" name="Picture 4" descr="A yellow file folders connected to a blue and blue file&#10;&#10;Description automatically generated">
            <a:extLst>
              <a:ext uri="{FF2B5EF4-FFF2-40B4-BE49-F238E27FC236}">
                <a16:creationId xmlns:a16="http://schemas.microsoft.com/office/drawing/2014/main" id="{4416794C-5837-C32D-5673-AA0AA00DDF9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228850"/>
            <a:ext cx="838200" cy="838200"/>
          </a:xfrm>
          <a:prstGeom prst="rect">
            <a:avLst/>
          </a:prstGeom>
        </p:spPr>
      </p:pic>
      <p:pic>
        <p:nvPicPr>
          <p:cNvPr id="8" name="Picture 10" descr="A computer with colorful squares and arrow&#10;&#10;Description automatically generated">
            <a:extLst>
              <a:ext uri="{FF2B5EF4-FFF2-40B4-BE49-F238E27FC236}">
                <a16:creationId xmlns:a16="http://schemas.microsoft.com/office/drawing/2014/main" id="{61DF32A0-AC5A-13BD-EDE5-8B1BE398A6F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804539"/>
            <a:ext cx="838199" cy="838199"/>
          </a:xfrm>
          <a:prstGeom prst="rect">
            <a:avLst/>
          </a:prstGeom>
        </p:spPr>
      </p:pic>
      <p:pic>
        <p:nvPicPr>
          <p:cNvPr id="1026" name="Picture 2" descr="Design Thinking: An introduction - System Concepts Ltd. Making places,  products and services more usable, accessible and safe.">
            <a:extLst>
              <a:ext uri="{FF2B5EF4-FFF2-40B4-BE49-F238E27FC236}">
                <a16:creationId xmlns:a16="http://schemas.microsoft.com/office/drawing/2014/main" id="{F028DE58-23DA-9D51-1ECF-C8F7CB5E4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0" y="3781425"/>
            <a:ext cx="1647679" cy="86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one Tick Vector Images (over 11,000)">
            <a:extLst>
              <a:ext uri="{FF2B5EF4-FFF2-40B4-BE49-F238E27FC236}">
                <a16:creationId xmlns:a16="http://schemas.microsoft.com/office/drawing/2014/main" id="{5C66F889-EACA-1987-259A-3D0EE1BCA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00814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one Tick Vector Images (over 11,000)">
            <a:extLst>
              <a:ext uri="{FF2B5EF4-FFF2-40B4-BE49-F238E27FC236}">
                <a16:creationId xmlns:a16="http://schemas.microsoft.com/office/drawing/2014/main" id="{025715B1-4B02-B737-D76E-D9A1AB09A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8585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90% percentage infographic circle icons, 90 percents pie chart infographic  elements for Illustration, business, web design Stock Vector | Adobe Stock">
            <a:extLst>
              <a:ext uri="{FF2B5EF4-FFF2-40B4-BE49-F238E27FC236}">
                <a16:creationId xmlns:a16="http://schemas.microsoft.com/office/drawing/2014/main" id="{F1EE1430-EF1B-48B1-3BA5-847A270865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5" t="10473" r="20060" b="9409"/>
          <a:stretch/>
        </p:blipFill>
        <p:spPr bwMode="auto">
          <a:xfrm>
            <a:off x="4817078" y="1063943"/>
            <a:ext cx="990600" cy="101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330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/>
              <a:t>References</a:t>
            </a:r>
            <a:endParaRPr lang="tr-TR" altLang="en-US" sz="4000" dirty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410200"/>
          </a:xfrm>
        </p:spPr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n-GB" altLang="en-US" sz="2000" dirty="0">
                <a:hlinkClick r:id="rId2"/>
              </a:rPr>
              <a:t>https://selfrag.github.io/</a:t>
            </a:r>
            <a:endParaRPr lang="tr-TR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en-GB" altLang="en-US" sz="2000" dirty="0">
                <a:hlinkClick r:id="rId3"/>
              </a:rPr>
              <a:t>https://arxiv.org/pdf/2310.11511</a:t>
            </a:r>
            <a:endParaRPr lang="tr-TR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en-GB" altLang="en-US" sz="2000" dirty="0">
                <a:hlinkClick r:id="rId4"/>
              </a:rPr>
              <a:t>https://blog.gopenai.com/advanced-rag-with-self-correction-langgraph-no-hallucination-agents-groq-42cb6e5c0086</a:t>
            </a:r>
            <a:endParaRPr lang="tr-TR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hlinkClick r:id="rId5"/>
              </a:rPr>
              <a:t>https://blog.gopenai.com/building-an-effective-rag-pipeline-a-guide-to-integrating-self-rag-corrective-rag-and-adaptive-ab7767f8ead1</a:t>
            </a:r>
            <a:endParaRPr lang="tr-TR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hlinkClick r:id="rId6"/>
              </a:rPr>
              <a:t>https://github.com/langchain-ai/langgraph/blob/main/examples/rag/langgraph_self_rag.ipynb</a:t>
            </a:r>
            <a:endParaRPr lang="tr-TR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hlinkClick r:id="rId7"/>
              </a:rPr>
              <a:t>https://smith.langchain.com/</a:t>
            </a:r>
            <a:endParaRPr lang="tr-TR" altLang="en-US" sz="2000" dirty="0"/>
          </a:p>
          <a:p>
            <a:pPr marL="514350" indent="-514350" eaLnBrk="1" hangingPunct="1">
              <a:buFontTx/>
              <a:buAutoNum type="arabicPeriod"/>
            </a:pPr>
            <a:r>
              <a:rPr lang="tr-TR" altLang="en-US" sz="2000" dirty="0">
                <a:hlinkClick r:id="rId8"/>
              </a:rPr>
              <a:t>https://www.gradio.app/docs/gradio/chatinterface</a:t>
            </a:r>
            <a:endParaRPr lang="tr-TR" altLang="en-US" sz="2000" dirty="0"/>
          </a:p>
          <a:p>
            <a:pPr marL="514350" indent="-514350" eaLnBrk="1" hangingPunct="1">
              <a:buFontTx/>
              <a:buAutoNum type="arabicPeriod"/>
            </a:pPr>
            <a:endParaRPr lang="tr-TR" altLang="en-US" sz="2000" dirty="0"/>
          </a:p>
          <a:p>
            <a:pPr marL="514350" indent="-514350" eaLnBrk="1" hangingPunct="1">
              <a:buFontTx/>
              <a:buAutoNum type="arabicPeriod"/>
            </a:pPr>
            <a:endParaRPr lang="tr-TR" altLang="en-US" sz="2000" dirty="0"/>
          </a:p>
          <a:p>
            <a:pPr marL="514350" indent="-514350" eaLnBrk="1" hangingPunct="1">
              <a:buFontTx/>
              <a:buAutoNum type="arabicPeriod"/>
            </a:pPr>
            <a:endParaRPr lang="tr-TR" altLang="en-US" sz="2000" dirty="0"/>
          </a:p>
          <a:p>
            <a:pPr marL="514350" indent="-514350" eaLnBrk="1" hangingPunct="1">
              <a:buFontTx/>
              <a:buAutoNum type="arabicPeriod"/>
            </a:pPr>
            <a:endParaRPr lang="en-GB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79C4B9-F984-4206-AFD2-FD0541FAF3C1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6106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1800" dirty="0"/>
              <a:t>Project Description</a:t>
            </a:r>
            <a:endParaRPr lang="tr-TR" altLang="en-US" sz="18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GB" altLang="en-US" sz="18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1800" dirty="0" err="1"/>
              <a:t>Chunking</a:t>
            </a:r>
            <a:r>
              <a:rPr lang="tr-TR" altLang="en-US" sz="1800" dirty="0"/>
              <a:t> Problem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GB" altLang="en-US" sz="18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1800" dirty="0"/>
              <a:t>How I </a:t>
            </a:r>
            <a:r>
              <a:rPr lang="tr-TR" altLang="en-US" sz="1800" dirty="0" err="1"/>
              <a:t>Solved</a:t>
            </a:r>
            <a:r>
              <a:rPr lang="tr-TR" altLang="en-US" sz="1800" dirty="0"/>
              <a:t> </a:t>
            </a:r>
            <a:r>
              <a:rPr lang="tr-TR" altLang="en-US" sz="1800" dirty="0" err="1"/>
              <a:t>Chunking</a:t>
            </a:r>
            <a:r>
              <a:rPr lang="tr-TR" altLang="en-US" sz="1800" dirty="0"/>
              <a:t> Problem</a:t>
            </a:r>
          </a:p>
          <a:p>
            <a:pPr eaLnBrk="1" hangingPunct="1">
              <a:lnSpc>
                <a:spcPct val="90000"/>
              </a:lnSpc>
            </a:pPr>
            <a:endParaRPr lang="tr-TR" altLang="en-US" sz="18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1800" dirty="0"/>
              <a:t>Routing </a:t>
            </a:r>
            <a:r>
              <a:rPr lang="tr-TR" altLang="en-US" sz="1800" dirty="0" err="1"/>
              <a:t>Mechanism</a:t>
            </a:r>
            <a:endParaRPr lang="tr-TR" altLang="en-US" sz="1800" dirty="0"/>
          </a:p>
          <a:p>
            <a:pPr eaLnBrk="1" hangingPunct="1">
              <a:lnSpc>
                <a:spcPct val="90000"/>
              </a:lnSpc>
            </a:pPr>
            <a:endParaRPr lang="tr-TR" altLang="en-US" sz="18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1800" dirty="0" err="1"/>
              <a:t>Example</a:t>
            </a:r>
            <a:endParaRPr lang="tr-TR" altLang="en-US" sz="1800" dirty="0"/>
          </a:p>
          <a:p>
            <a:pPr eaLnBrk="1" hangingPunct="1">
              <a:lnSpc>
                <a:spcPct val="90000"/>
              </a:lnSpc>
            </a:pPr>
            <a:endParaRPr lang="tr-TR" altLang="en-US" sz="18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1800" dirty="0" err="1"/>
              <a:t>Monitoring</a:t>
            </a:r>
            <a:endParaRPr lang="tr-TR" altLang="en-US" sz="1800" dirty="0"/>
          </a:p>
          <a:p>
            <a:pPr eaLnBrk="1" hangingPunct="1">
              <a:lnSpc>
                <a:spcPct val="90000"/>
              </a:lnSpc>
            </a:pPr>
            <a:endParaRPr lang="tr-TR" altLang="en-US" sz="1800" dirty="0"/>
          </a:p>
          <a:p>
            <a:pPr eaLnBrk="1" hangingPunct="1">
              <a:lnSpc>
                <a:spcPct val="90000"/>
              </a:lnSpc>
            </a:pPr>
            <a:r>
              <a:rPr lang="tr-TR" altLang="en-US" sz="1800" dirty="0"/>
              <a:t>Project </a:t>
            </a:r>
            <a:r>
              <a:rPr lang="tr-TR" altLang="en-US" sz="1800" dirty="0" err="1"/>
              <a:t>Timeline</a:t>
            </a:r>
            <a:endParaRPr lang="tr-TR" altLang="en-US" sz="1800" dirty="0"/>
          </a:p>
          <a:p>
            <a:pPr eaLnBrk="1" hangingPunct="1">
              <a:lnSpc>
                <a:spcPct val="90000"/>
              </a:lnSpc>
            </a:pPr>
            <a:endParaRPr lang="en-GB" altLang="en-US" sz="18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1800" dirty="0"/>
              <a:t>References</a:t>
            </a:r>
          </a:p>
          <a:p>
            <a:pPr eaLnBrk="1" hangingPunct="1">
              <a:lnSpc>
                <a:spcPct val="90000"/>
              </a:lnSpc>
            </a:pPr>
            <a:endParaRPr lang="en-GB" altLang="en-US" sz="1800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dirty="0"/>
              <a:t>Contents</a:t>
            </a:r>
            <a:endParaRPr lang="tr-TR" alt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4708B-253E-8935-9D82-C6A24A077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C8B5-59E4-EA41-32B7-E55B7F474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01D27-FCEE-2967-57B6-FCC331ACC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24" y="838200"/>
            <a:ext cx="8839200" cy="1676401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endParaRPr lang="tr-TR" sz="1500" b="1" i="0" dirty="0">
              <a:solidFill>
                <a:srgbClr val="4A4A4A"/>
              </a:solidFill>
              <a:effectLst/>
              <a:latin typeface="+mj-lt"/>
            </a:endParaRPr>
          </a:p>
          <a:p>
            <a:pPr>
              <a:spcBef>
                <a:spcPts val="1200"/>
              </a:spcBef>
            </a:pPr>
            <a:r>
              <a:rPr lang="en-US" sz="1400" dirty="0"/>
              <a:t>The goal of this project is to integrate </a:t>
            </a:r>
            <a:r>
              <a:rPr lang="en-US" sz="1400" b="1" dirty="0"/>
              <a:t>Self-RAG</a:t>
            </a:r>
            <a:r>
              <a:rPr lang="en-US" sz="1400" dirty="0"/>
              <a:t> so that the model can </a:t>
            </a:r>
            <a:r>
              <a:rPr lang="en-US" sz="1400" b="1" dirty="0"/>
              <a:t>leverage</a:t>
            </a:r>
            <a:r>
              <a:rPr lang="en-US" sz="1400" dirty="0"/>
              <a:t> an </a:t>
            </a:r>
            <a:r>
              <a:rPr lang="en-US" sz="1400" b="1" dirty="0"/>
              <a:t>internal knowledge </a:t>
            </a:r>
            <a:r>
              <a:rPr lang="en-US" sz="1400" dirty="0"/>
              <a:t>base or perform </a:t>
            </a:r>
            <a:r>
              <a:rPr lang="en-US" sz="1400" b="1" dirty="0"/>
              <a:t>web searches</a:t>
            </a:r>
            <a:r>
              <a:rPr lang="en-US" sz="1400" dirty="0"/>
              <a:t> to gather </a:t>
            </a:r>
            <a:r>
              <a:rPr lang="en-US" sz="1400" b="1" dirty="0"/>
              <a:t>relevant information </a:t>
            </a:r>
            <a:r>
              <a:rPr lang="en-US" sz="1400" dirty="0"/>
              <a:t>and, through </a:t>
            </a:r>
            <a:r>
              <a:rPr lang="en-US" sz="1400" b="1" dirty="0"/>
              <a:t>self-evaluation</a:t>
            </a:r>
            <a:r>
              <a:rPr lang="en-US" sz="1400" dirty="0"/>
              <a:t>, generate more </a:t>
            </a:r>
            <a:r>
              <a:rPr lang="en-US" sz="1400" b="1" dirty="0"/>
              <a:t>reliable </a:t>
            </a:r>
            <a:r>
              <a:rPr lang="en-US" sz="1400" dirty="0"/>
              <a:t>and</a:t>
            </a:r>
            <a:r>
              <a:rPr lang="en-US" sz="1400" b="1" dirty="0"/>
              <a:t> accurate outputs </a:t>
            </a:r>
            <a:r>
              <a:rPr lang="en-US" sz="1400" dirty="0"/>
              <a:t>for </a:t>
            </a:r>
            <a:r>
              <a:rPr lang="en-US" sz="1400" b="1" dirty="0"/>
              <a:t>newly created </a:t>
            </a:r>
            <a:r>
              <a:rPr lang="en-US" sz="1400" dirty="0"/>
              <a:t>or </a:t>
            </a:r>
            <a:r>
              <a:rPr lang="en-US" sz="1400" b="1" dirty="0"/>
              <a:t>in-house </a:t>
            </a:r>
            <a:r>
              <a:rPr lang="en-US" sz="1400" dirty="0"/>
              <a:t>developed</a:t>
            </a:r>
            <a:r>
              <a:rPr lang="en-US" sz="1400" b="1" dirty="0"/>
              <a:t> frameworks</a:t>
            </a:r>
            <a:r>
              <a:rPr lang="en-US" sz="1400" dirty="0"/>
              <a:t>, such as</a:t>
            </a:r>
            <a:r>
              <a:rPr lang="tr-TR" sz="1400" dirty="0"/>
              <a:t> </a:t>
            </a:r>
            <a:r>
              <a:rPr lang="en-US" sz="1400" dirty="0"/>
              <a:t>software </a:t>
            </a:r>
            <a:r>
              <a:rPr lang="en-US" sz="1400" dirty="0" err="1"/>
              <a:t>librar</a:t>
            </a:r>
            <a:r>
              <a:rPr lang="tr-TR" sz="1400" dirty="0"/>
              <a:t>y </a:t>
            </a:r>
            <a:r>
              <a:rPr lang="en-US" sz="1400" dirty="0"/>
              <a:t>documentation</a:t>
            </a:r>
            <a:r>
              <a:rPr lang="tr-TR" sz="1400" dirty="0"/>
              <a:t> </a:t>
            </a:r>
            <a:r>
              <a:rPr lang="tr-TR" sz="1400" dirty="0" err="1"/>
              <a:t>or</a:t>
            </a:r>
            <a:r>
              <a:rPr lang="tr-TR" sz="1400" dirty="0"/>
              <a:t> </a:t>
            </a:r>
            <a:r>
              <a:rPr lang="tr-TR" sz="1400" dirty="0" err="1"/>
              <a:t>APIs</a:t>
            </a:r>
            <a:r>
              <a:rPr lang="en-US" sz="1400" dirty="0"/>
              <a:t>.</a:t>
            </a:r>
            <a:endParaRPr lang="tr-TR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F8C71-0A40-C715-F177-70C264FB15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3</a:t>
            </a:fld>
            <a:endParaRPr lang="tr-TR" altLang="en-US" dirty="0"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00E7C5E7-C5D6-9714-A222-EE9E8AC0D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286000"/>
            <a:ext cx="74676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6E57-C8FE-1091-EBD7-A9F6AB8C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 err="1"/>
              <a:t>Chunking</a:t>
            </a:r>
            <a:r>
              <a:rPr lang="tr-TR" sz="4000" dirty="0"/>
              <a:t> Problem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BDBB0-78AB-3A01-1EAE-F0C7C354A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029200"/>
          </a:xfrm>
        </p:spPr>
        <p:txBody>
          <a:bodyPr/>
          <a:lstStyle/>
          <a:p>
            <a:r>
              <a:rPr lang="en-US" sz="1200" dirty="0"/>
              <a:t>When code and documentation are combined in a single document, chunking becomes challenging because: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Code</a:t>
            </a:r>
            <a:r>
              <a:rPr lang="en-US" sz="1200" dirty="0"/>
              <a:t> has a strict structure that can break if divided improperly.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Documentation</a:t>
            </a:r>
            <a:r>
              <a:rPr lang="en-US" sz="1200" dirty="0"/>
              <a:t> needs context, and breaking it into arbitrary chunks can result in incomplete ideas.</a:t>
            </a:r>
            <a:endParaRPr lang="tr-TR" sz="1200" dirty="0"/>
          </a:p>
          <a:p>
            <a:pPr marL="0" indent="0">
              <a:buNone/>
            </a:pPr>
            <a:endParaRPr lang="tr-TR" sz="1400" dirty="0"/>
          </a:p>
          <a:p>
            <a:pPr marL="0" indent="0">
              <a:buNone/>
            </a:pPr>
            <a:r>
              <a:rPr lang="en-US" sz="1400" b="1" dirty="0"/>
              <a:t>Large Chunk Problem</a:t>
            </a:r>
            <a:endParaRPr lang="tr-TR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050" dirty="0"/>
              <a:t>When a query is made, large chunks may result in irrelevant or over-generalized results. Since the chunk covers a wide range of topics, the retrieved chunk might not directly answer the user's specific question.</a:t>
            </a:r>
            <a:endParaRPr lang="tr-TR" sz="105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050" dirty="0"/>
              <a:t>When large chunks are used indexing them in a vector database can be inefficient.</a:t>
            </a:r>
            <a:endParaRPr lang="tr-TR" sz="1050" dirty="0"/>
          </a:p>
          <a:p>
            <a:pPr marL="0" indent="0">
              <a:buNone/>
            </a:pPr>
            <a:endParaRPr lang="tr-TR" sz="1400" b="1" dirty="0"/>
          </a:p>
          <a:p>
            <a:pPr marL="0" indent="0">
              <a:buNone/>
            </a:pPr>
            <a:r>
              <a:rPr lang="en-US" sz="1400" b="1" dirty="0"/>
              <a:t>Small Chunk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Small chunks</a:t>
            </a:r>
            <a:r>
              <a:rPr lang="en-US" sz="1050" dirty="0"/>
              <a:t> lose context, making it hard to understand code logic or complete ideas in documentation.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Example</a:t>
            </a:r>
            <a:r>
              <a:rPr lang="en-US" sz="1050" dirty="0"/>
              <a:t>: Breaking up a function or documentation into tiny pieces can disrupt meaning, leading to incomplete or inaccurate responses.</a:t>
            </a:r>
          </a:p>
          <a:p>
            <a:pPr marL="0" indent="0">
              <a:buNone/>
            </a:pPr>
            <a:endParaRPr lang="tr-TR" sz="1400" dirty="0"/>
          </a:p>
          <a:p>
            <a:pPr marL="0" indent="0">
              <a:buNone/>
            </a:pPr>
            <a:endParaRPr lang="tr-TR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73C38-9398-62E0-FD30-4C2024FC1B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EA505-76AA-495E-815C-8AF94549A6BB}" type="slidenum">
              <a:rPr lang="tr-TR" altLang="en-US" smtClean="0"/>
              <a:pPr/>
              <a:t>4</a:t>
            </a:fld>
            <a:endParaRPr lang="tr-TR" altLang="en-US"/>
          </a:p>
        </p:txBody>
      </p:sp>
      <p:pic>
        <p:nvPicPr>
          <p:cNvPr id="1031" name="Picture 7" descr="Semantic Chunking Definitive Guide: Free Python Code Included | by Hassan  Aboul Hassan | Medium">
            <a:extLst>
              <a:ext uri="{FF2B5EF4-FFF2-40B4-BE49-F238E27FC236}">
                <a16:creationId xmlns:a16="http://schemas.microsoft.com/office/drawing/2014/main" id="{A64B6726-2B51-71D8-59C9-77AF86920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790950"/>
            <a:ext cx="5715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10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4000" dirty="0"/>
              <a:t>How I </a:t>
            </a:r>
            <a:r>
              <a:rPr lang="tr-TR" altLang="en-US" sz="4000" dirty="0" err="1"/>
              <a:t>Solved</a:t>
            </a:r>
            <a:r>
              <a:rPr lang="tr-TR" altLang="en-US" sz="4000" dirty="0"/>
              <a:t> </a:t>
            </a:r>
            <a:r>
              <a:rPr lang="tr-TR" altLang="en-US" sz="4000" dirty="0" err="1"/>
              <a:t>Chunking</a:t>
            </a:r>
            <a:r>
              <a:rPr lang="tr-TR" altLang="en-US" sz="4000" dirty="0"/>
              <a:t> Problem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sz="1400" dirty="0"/>
              <a:t>For </a:t>
            </a:r>
            <a:r>
              <a:rPr lang="en-US" sz="1400" b="1" dirty="0"/>
              <a:t>each page </a:t>
            </a:r>
            <a:r>
              <a:rPr lang="en-US" sz="1400" dirty="0"/>
              <a:t>of code and documentation, I used an </a:t>
            </a:r>
            <a:r>
              <a:rPr lang="en-US" sz="1400" b="1" dirty="0"/>
              <a:t>LLM</a:t>
            </a:r>
            <a:r>
              <a:rPr lang="en-US" sz="1400" dirty="0"/>
              <a:t> to resolve the </a:t>
            </a:r>
            <a:r>
              <a:rPr lang="en-US" sz="1400" b="1" dirty="0"/>
              <a:t>chunking</a:t>
            </a:r>
            <a:r>
              <a:rPr lang="en-US" sz="1400" dirty="0"/>
              <a:t> problem by generating a </a:t>
            </a:r>
            <a:r>
              <a:rPr lang="en-US" sz="1400" b="1" dirty="0"/>
              <a:t>summary</a:t>
            </a:r>
            <a:r>
              <a:rPr lang="en-US" sz="1400" dirty="0"/>
              <a:t> and possible </a:t>
            </a:r>
            <a:r>
              <a:rPr lang="en-US" sz="1400" b="1" dirty="0"/>
              <a:t>query examples </a:t>
            </a:r>
            <a:r>
              <a:rPr lang="en-US" sz="1400" dirty="0"/>
              <a:t>for the content.</a:t>
            </a:r>
            <a:endParaRPr lang="tr-TR" sz="1400" dirty="0"/>
          </a:p>
          <a:p>
            <a:pPr marL="0" indent="0">
              <a:buNone/>
            </a:pPr>
            <a:endParaRPr lang="tr-TR" sz="1400" b="1" dirty="0"/>
          </a:p>
          <a:p>
            <a:pPr marL="0" indent="0">
              <a:buNone/>
            </a:pPr>
            <a:r>
              <a:rPr lang="en-US" sz="1400" b="1" dirty="0"/>
              <a:t>Processed the Entire Page</a:t>
            </a:r>
            <a:r>
              <a:rPr lang="en-US" sz="1400" dirty="0"/>
              <a:t>: Instead of splitting content into arbitrary chunks, I used the LLM to process the </a:t>
            </a:r>
            <a:r>
              <a:rPr lang="en-US" sz="1400" b="1" dirty="0"/>
              <a:t>entire page</a:t>
            </a:r>
            <a:r>
              <a:rPr lang="tr-TR" sz="1400" b="1" dirty="0"/>
              <a:t>.</a:t>
            </a:r>
          </a:p>
          <a:p>
            <a:pPr marL="0" indent="0">
              <a:buNone/>
            </a:pPr>
            <a:endParaRPr lang="tr-TR" sz="1400" b="1" dirty="0"/>
          </a:p>
          <a:p>
            <a:pPr marL="0" indent="0">
              <a:buNone/>
            </a:pPr>
            <a:r>
              <a:rPr lang="en-US" sz="1400" dirty="0"/>
              <a:t>First, the </a:t>
            </a:r>
            <a:r>
              <a:rPr lang="en-US" sz="1400" b="1" dirty="0"/>
              <a:t>LLM</a:t>
            </a:r>
            <a:r>
              <a:rPr lang="en-US" sz="1400" dirty="0"/>
              <a:t> analyzed each page of code and documentation to understand the content. It then created a </a:t>
            </a:r>
            <a:r>
              <a:rPr lang="en-US" sz="1400" b="1" dirty="0"/>
              <a:t>5-7 sentence summary</a:t>
            </a:r>
            <a:r>
              <a:rPr lang="tr-TR" sz="1400" b="1" dirty="0"/>
              <a:t> </a:t>
            </a:r>
            <a:r>
              <a:rPr lang="tr-TR" sz="1400" dirty="0" err="1"/>
              <a:t>and</a:t>
            </a:r>
            <a:r>
              <a:rPr lang="tr-TR" sz="1400" b="1" dirty="0"/>
              <a:t> </a:t>
            </a:r>
            <a:r>
              <a:rPr lang="en-US" sz="1400" b="1" dirty="0"/>
              <a:t>5-7 </a:t>
            </a:r>
            <a:r>
              <a:rPr lang="en-US" sz="1400" dirty="0"/>
              <a:t>possible</a:t>
            </a:r>
            <a:r>
              <a:rPr lang="en-US" sz="1400" b="1" dirty="0"/>
              <a:t> query examples </a:t>
            </a:r>
            <a:r>
              <a:rPr lang="en-US" sz="1400" dirty="0"/>
              <a:t>that users might ask, helping the assistant understand the context of </a:t>
            </a:r>
            <a:r>
              <a:rPr lang="en-US" sz="1400" b="1" dirty="0"/>
              <a:t>user queries.</a:t>
            </a:r>
            <a:endParaRPr lang="en-GB" altLang="en-US" sz="1400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3C00517E-57F6-48D9-6CBF-873C9AC2B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238551"/>
            <a:ext cx="4860324" cy="1333449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A39ABEFE-E7F6-5827-42D7-6AC9C3C94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648200"/>
            <a:ext cx="4860324" cy="16466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0EB0F-67EC-2518-5044-ABB03D672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>
            <a:extLst>
              <a:ext uri="{FF2B5EF4-FFF2-40B4-BE49-F238E27FC236}">
                <a16:creationId xmlns:a16="http://schemas.microsoft.com/office/drawing/2014/main" id="{BE66AA94-AC79-0A7E-FC40-C2C7C9F2B5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333BC9-A97B-4126-BA35-8564686F79B6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0A212B06-87D3-3974-FF7A-EF81A50DF0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4000" dirty="0"/>
              <a:t>How I </a:t>
            </a:r>
            <a:r>
              <a:rPr lang="tr-TR" altLang="en-US" sz="4000" dirty="0" err="1"/>
              <a:t>Solved</a:t>
            </a:r>
            <a:r>
              <a:rPr lang="tr-TR" altLang="en-US" sz="4000" dirty="0"/>
              <a:t> </a:t>
            </a:r>
            <a:r>
              <a:rPr lang="tr-TR" altLang="en-US" sz="4000" dirty="0" err="1"/>
              <a:t>Chunking</a:t>
            </a:r>
            <a:r>
              <a:rPr lang="tr-TR" altLang="en-US" sz="4000" dirty="0"/>
              <a:t> Problem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F76E182-68B2-6B39-8C0B-90B49E706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90600"/>
            <a:ext cx="8839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800" dirty="0"/>
              <a:t>Finally, I combined the </a:t>
            </a:r>
            <a:r>
              <a:rPr lang="en-US" sz="1800" b="1" dirty="0"/>
              <a:t>summary</a:t>
            </a:r>
            <a:r>
              <a:rPr lang="en-US" sz="1800" dirty="0"/>
              <a:t> and </a:t>
            </a:r>
            <a:r>
              <a:rPr lang="en-US" sz="1800" b="1" dirty="0"/>
              <a:t>query examples </a:t>
            </a:r>
            <a:r>
              <a:rPr lang="en-US" sz="1800" dirty="0"/>
              <a:t>with the </a:t>
            </a:r>
            <a:r>
              <a:rPr lang="en-US" sz="1800" b="1" dirty="0"/>
              <a:t>original metadata </a:t>
            </a:r>
            <a:r>
              <a:rPr lang="en-US" sz="1800" dirty="0"/>
              <a:t>(e.g., title, description) and stored </a:t>
            </a:r>
            <a:r>
              <a:rPr lang="tr-TR" sz="1800" dirty="0"/>
              <a:t>as </a:t>
            </a:r>
            <a:r>
              <a:rPr lang="tr-TR" sz="1800" dirty="0" err="1"/>
              <a:t>page</a:t>
            </a:r>
            <a:r>
              <a:rPr lang="tr-TR" sz="1800" dirty="0"/>
              <a:t> </a:t>
            </a:r>
            <a:r>
              <a:rPr lang="tr-TR" sz="1800" dirty="0" err="1"/>
              <a:t>content</a:t>
            </a:r>
            <a:r>
              <a:rPr lang="tr-TR" sz="1800" dirty="0"/>
              <a:t> </a:t>
            </a:r>
            <a:r>
              <a:rPr lang="en-US" sz="1800" dirty="0"/>
              <a:t>in a </a:t>
            </a:r>
            <a:r>
              <a:rPr lang="en-US" sz="1800" b="1" dirty="0"/>
              <a:t>vector database</a:t>
            </a:r>
            <a:r>
              <a:rPr lang="tr-TR" sz="1800" b="1" dirty="0"/>
              <a:t>.</a:t>
            </a:r>
          </a:p>
          <a:p>
            <a:endParaRPr lang="tr-TR" sz="1800" b="1" dirty="0"/>
          </a:p>
          <a:p>
            <a:r>
              <a:rPr lang="tr-TR" sz="1800" dirty="0" err="1"/>
              <a:t>Original</a:t>
            </a:r>
            <a:r>
              <a:rPr lang="tr-TR" sz="1800" dirty="0"/>
              <a:t> </a:t>
            </a:r>
            <a:r>
              <a:rPr lang="tr-TR" sz="1800" b="1" dirty="0" err="1"/>
              <a:t>page</a:t>
            </a:r>
            <a:r>
              <a:rPr lang="tr-TR" sz="1800" b="1" dirty="0"/>
              <a:t> </a:t>
            </a:r>
            <a:r>
              <a:rPr lang="tr-TR" sz="1800" b="1" dirty="0" err="1"/>
              <a:t>content</a:t>
            </a:r>
            <a:r>
              <a:rPr lang="tr-TR" sz="1800" b="1" dirty="0"/>
              <a:t> </a:t>
            </a:r>
            <a:r>
              <a:rPr lang="tr-TR" sz="1800" dirty="0"/>
              <a:t>is </a:t>
            </a:r>
            <a:r>
              <a:rPr lang="tr-TR" sz="1800" dirty="0" err="1"/>
              <a:t>saved</a:t>
            </a:r>
            <a:r>
              <a:rPr lang="tr-TR" sz="1800" dirty="0"/>
              <a:t> as </a:t>
            </a:r>
            <a:r>
              <a:rPr lang="tr-TR" sz="1800" b="1" dirty="0"/>
              <a:t>metadata</a:t>
            </a:r>
            <a:r>
              <a:rPr lang="tr-TR" sz="1800" dirty="0"/>
              <a:t> </a:t>
            </a:r>
            <a:r>
              <a:rPr lang="tr-TR" sz="1800" dirty="0" err="1"/>
              <a:t>because</a:t>
            </a:r>
            <a:r>
              <a:rPr lang="tr-TR" sz="1800" dirty="0"/>
              <a:t> </a:t>
            </a:r>
            <a:r>
              <a:rPr lang="tr-TR" sz="1800" dirty="0" err="1"/>
              <a:t>when</a:t>
            </a:r>
            <a:r>
              <a:rPr lang="tr-TR" sz="1800" dirty="0"/>
              <a:t> </a:t>
            </a:r>
            <a:r>
              <a:rPr lang="tr-TR" sz="1800" dirty="0" err="1"/>
              <a:t>we</a:t>
            </a:r>
            <a:r>
              <a:rPr lang="tr-TR" sz="1800" dirty="0"/>
              <a:t> </a:t>
            </a:r>
            <a:r>
              <a:rPr lang="tr-TR" sz="1800" b="1" dirty="0" err="1"/>
              <a:t>retrieve</a:t>
            </a:r>
            <a:r>
              <a:rPr lang="tr-TR" sz="1800" dirty="0"/>
              <a:t>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b="1" dirty="0" err="1"/>
              <a:t>chunk</a:t>
            </a:r>
            <a:r>
              <a:rPr lang="tr-TR" sz="1800" dirty="0"/>
              <a:t> </a:t>
            </a:r>
            <a:r>
              <a:rPr lang="tr-TR" sz="1800" dirty="0" err="1"/>
              <a:t>we</a:t>
            </a:r>
            <a:r>
              <a:rPr lang="tr-TR" sz="1800" dirty="0"/>
              <a:t> </a:t>
            </a:r>
            <a:r>
              <a:rPr lang="tr-TR" sz="1800" dirty="0" err="1"/>
              <a:t>will</a:t>
            </a:r>
            <a:r>
              <a:rPr lang="tr-TR" sz="1800" dirty="0"/>
              <a:t> </a:t>
            </a:r>
            <a:r>
              <a:rPr lang="tr-TR" sz="1800" dirty="0" err="1"/>
              <a:t>get</a:t>
            </a:r>
            <a:r>
              <a:rPr lang="tr-TR" sz="1800" dirty="0"/>
              <a:t> </a:t>
            </a:r>
            <a:r>
              <a:rPr lang="tr-TR" sz="1800" dirty="0" err="1"/>
              <a:t>the</a:t>
            </a:r>
            <a:r>
              <a:rPr lang="tr-TR" sz="1800" dirty="0"/>
              <a:t> </a:t>
            </a:r>
            <a:r>
              <a:rPr lang="tr-TR" sz="1800" b="1" dirty="0" err="1"/>
              <a:t>real</a:t>
            </a:r>
            <a:r>
              <a:rPr lang="tr-TR" sz="1800" b="1" dirty="0"/>
              <a:t> </a:t>
            </a:r>
            <a:r>
              <a:rPr lang="tr-TR" sz="1800" b="1" dirty="0" err="1"/>
              <a:t>content</a:t>
            </a:r>
            <a:r>
              <a:rPr lang="tr-TR" sz="1800" b="1" dirty="0"/>
              <a:t> </a:t>
            </a:r>
            <a:r>
              <a:rPr lang="tr-TR" sz="1800" dirty="0" err="1"/>
              <a:t>from</a:t>
            </a:r>
            <a:r>
              <a:rPr lang="tr-TR" sz="1800" dirty="0"/>
              <a:t> </a:t>
            </a:r>
            <a:r>
              <a:rPr lang="tr-TR" sz="1800" b="1" dirty="0"/>
              <a:t>metadata.</a:t>
            </a:r>
          </a:p>
          <a:p>
            <a:endParaRPr lang="tr-TR" sz="1800" b="1" dirty="0"/>
          </a:p>
          <a:p>
            <a:r>
              <a:rPr lang="en-US" sz="1800" dirty="0"/>
              <a:t>This approach ensured that each page was properly summarized, indexed, and made easier to search, without losing important context or detail.</a:t>
            </a:r>
          </a:p>
          <a:p>
            <a:pPr marL="0" indent="0">
              <a:buNone/>
            </a:pPr>
            <a:endParaRPr lang="en-GB" altLang="en-US" sz="2400" b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9AFED03-8DF1-28BE-1993-3C94B5F2C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810000"/>
            <a:ext cx="4405746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3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3 Slayt Numarası Yer Tutucusu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CC27-EEF4-45B9-94D9-CADBD9678458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tr-TR" altLang="en-US" sz="1000" dirty="0">
              <a:solidFill>
                <a:srgbClr val="FFFFE5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en-US" sz="4000" dirty="0"/>
              <a:t>Routing </a:t>
            </a:r>
            <a:r>
              <a:rPr lang="tr-TR" altLang="en-US" sz="4000" dirty="0" err="1"/>
              <a:t>Mechanism</a:t>
            </a:r>
            <a:endParaRPr lang="tr-TR" altLang="en-US" sz="4000" dirty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33400"/>
            <a:ext cx="8991600" cy="4267200"/>
          </a:xfrm>
        </p:spPr>
        <p:txBody>
          <a:bodyPr/>
          <a:lstStyle/>
          <a:p>
            <a:pPr marL="0" indent="0">
              <a:buNone/>
            </a:pPr>
            <a:endParaRPr lang="en-US" sz="1600" b="1" dirty="0"/>
          </a:p>
          <a:p>
            <a:pPr marL="400050" lvl="1" indent="0" eaLnBrk="1" hangingPunct="1">
              <a:buNone/>
            </a:pPr>
            <a:r>
              <a:rPr lang="en-US" sz="1200" dirty="0"/>
              <a:t>This workflow manages dynamic, decision-driven tasks such as web searches, document retrieval, grading, and content generation. It starts by selecting the route based on the user's needs, whether that’s </a:t>
            </a:r>
            <a:r>
              <a:rPr lang="en-US" sz="1200" b="1" dirty="0" err="1"/>
              <a:t>web_search</a:t>
            </a:r>
            <a:r>
              <a:rPr lang="en-US" sz="1200" dirty="0"/>
              <a:t>, </a:t>
            </a:r>
            <a:r>
              <a:rPr lang="en-US" sz="1200" b="1" dirty="0" err="1"/>
              <a:t>init_state</a:t>
            </a:r>
            <a:r>
              <a:rPr lang="en-US" sz="1200" dirty="0"/>
              <a:t>, or </a:t>
            </a:r>
            <a:r>
              <a:rPr lang="en-US" sz="1200" b="1" dirty="0"/>
              <a:t>conversation</a:t>
            </a:r>
            <a:r>
              <a:rPr lang="en-US" sz="1200" dirty="0"/>
              <a:t>. </a:t>
            </a:r>
            <a:endParaRPr lang="tr-TR" sz="1200" dirty="0"/>
          </a:p>
          <a:p>
            <a:pPr marL="400050" lvl="1" indent="0" eaLnBrk="1" hangingPunct="1">
              <a:buNone/>
            </a:pPr>
            <a:endParaRPr lang="tr-TR" sz="1200" dirty="0"/>
          </a:p>
          <a:p>
            <a:pPr marL="400050" lvl="1" indent="0" eaLnBrk="1" hangingPunct="1">
              <a:buNone/>
            </a:pPr>
            <a:r>
              <a:rPr lang="en-US" sz="1200" dirty="0"/>
              <a:t>After initialization, relevant data is retrieved, and the documents are graded to determine if content should be generated, a query needs to be refined, or if the process should end. </a:t>
            </a:r>
            <a:endParaRPr lang="tr-TR" sz="1200" dirty="0"/>
          </a:p>
          <a:p>
            <a:pPr marL="400050" lvl="1" indent="0" eaLnBrk="1" hangingPunct="1">
              <a:buNone/>
            </a:pPr>
            <a:endParaRPr lang="tr-TR" sz="1200" dirty="0"/>
          </a:p>
          <a:p>
            <a:pPr marL="400050" lvl="1" indent="0" eaLnBrk="1" hangingPunct="1">
              <a:buNone/>
            </a:pPr>
            <a:r>
              <a:rPr lang="en-US" sz="1200" dirty="0"/>
              <a:t>The </a:t>
            </a:r>
            <a:r>
              <a:rPr lang="en-US" sz="1200" b="1" dirty="0"/>
              <a:t>generate</a:t>
            </a:r>
            <a:r>
              <a:rPr lang="en-US" sz="1200" dirty="0"/>
              <a:t> step checks the quality of the generated content, either ending the flow or refining the query for further iteration. </a:t>
            </a:r>
            <a:endParaRPr lang="tr-TR" sz="1200" dirty="0"/>
          </a:p>
        </p:txBody>
      </p:sp>
      <p:pic>
        <p:nvPicPr>
          <p:cNvPr id="30" name="Resim 29">
            <a:extLst>
              <a:ext uri="{FF2B5EF4-FFF2-40B4-BE49-F238E27FC236}">
                <a16:creationId xmlns:a16="http://schemas.microsoft.com/office/drawing/2014/main" id="{15FACAF8-E569-1EEA-1849-2DA259E65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667000"/>
            <a:ext cx="7239000" cy="36684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87608-0481-174B-CC6C-E2353697B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>
            <a:extLst>
              <a:ext uri="{FF2B5EF4-FFF2-40B4-BE49-F238E27FC236}">
                <a16:creationId xmlns:a16="http://schemas.microsoft.com/office/drawing/2014/main" id="{C7D9204C-B644-65C5-B6ED-43E2683B92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A21BF99-DD8D-E1ED-7AEB-DBED3E1215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err="1"/>
              <a:t>Example</a:t>
            </a:r>
            <a:endParaRPr lang="tr-TR" altLang="en-US" sz="4000" dirty="0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49CD9EA5-FC2B-FD81-3DD1-048CE1225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459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07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3E160-8E45-27DF-FCEB-4ED996A5A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3 Slayt Numarası Yer Tutucusu">
            <a:extLst>
              <a:ext uri="{FF2B5EF4-FFF2-40B4-BE49-F238E27FC236}">
                <a16:creationId xmlns:a16="http://schemas.microsoft.com/office/drawing/2014/main" id="{8DE24B40-61E0-9230-4D02-A36A71BB0D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8AB0A-D51F-497D-9892-E75B8E184080}" type="slidenum">
              <a:rPr lang="tr-TR" altLang="en-US" sz="1000">
                <a:solidFill>
                  <a:srgbClr val="FFFFE5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tr-TR" altLang="en-US" sz="1000">
              <a:solidFill>
                <a:srgbClr val="FFFFE5"/>
              </a:solidFill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92139D4-01A2-A50A-75AB-DD9F63A755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sz="4000" dirty="0" err="1"/>
              <a:t>Example</a:t>
            </a:r>
            <a:endParaRPr lang="tr-TR" altLang="en-US" sz="40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A7B483A-71D3-0E6D-F530-A4FB22375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5361"/>
            <a:ext cx="9144000" cy="452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4896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800000"/>
        </a:solidFill>
        <a:ln w="9525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07715ad1-dcff-4804-907c-262593ae0cb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A702D84AD4F11044A81B6CAA26F3FBCA" ma:contentTypeVersion="5" ma:contentTypeDescription="Yeni belge oluşturun." ma:contentTypeScope="" ma:versionID="493009121e094e7d0d8294efbc1b714c">
  <xsd:schema xmlns:xsd="http://www.w3.org/2001/XMLSchema" xmlns:xs="http://www.w3.org/2001/XMLSchema" xmlns:p="http://schemas.microsoft.com/office/2006/metadata/properties" xmlns:ns2="07715ad1-dcff-4804-907c-262593ae0cbf" targetNamespace="http://schemas.microsoft.com/office/2006/metadata/properties" ma:root="true" ma:fieldsID="f73f0715e1a9d62164a52cf1fcaff290" ns2:_="">
    <xsd:import namespace="07715ad1-dcff-4804-907c-262593ae0cbf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715ad1-dcff-4804-907c-262593ae0cbf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5DA0C3-4D1B-43BB-9093-8A4E272B7A70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07715ad1-dcff-4804-907c-262593ae0cbf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98AD03D-2CA4-4006-A8AC-41E611E0F1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B85DB0-D6B1-4C4A-A2F6-909EFF42DB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715ad1-dcff-4804-907c-262593ae0c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2801</TotalTime>
  <Words>686</Words>
  <Application>Microsoft Office PowerPoint</Application>
  <PresentationFormat>Ekran Gösterisi (4:3)</PresentationFormat>
  <Paragraphs>96</Paragraphs>
  <Slides>12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5" baseType="lpstr">
      <vt:lpstr>Arial</vt:lpstr>
      <vt:lpstr>Tahoma</vt:lpstr>
      <vt:lpstr>Default Design</vt:lpstr>
      <vt:lpstr>Adaptive Framework Support through Self-Reflective Retrieval-Augmented Generation System</vt:lpstr>
      <vt:lpstr>Contents</vt:lpstr>
      <vt:lpstr>Project Description</vt:lpstr>
      <vt:lpstr>Chunking Problem</vt:lpstr>
      <vt:lpstr>How I Solved Chunking Problem</vt:lpstr>
      <vt:lpstr>How I Solved Chunking Problem</vt:lpstr>
      <vt:lpstr>Routing Mechanism</vt:lpstr>
      <vt:lpstr>Example</vt:lpstr>
      <vt:lpstr>Example</vt:lpstr>
      <vt:lpstr>Monitoring</vt:lpstr>
      <vt:lpstr>Project Timeline</vt:lpstr>
      <vt:lpstr>References</vt:lpstr>
    </vt:vector>
  </TitlesOfParts>
  <Company>gyte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sunum formati</dc:title>
  <dc:creator>inanc tahrali</dc:creator>
  <cp:lastModifiedBy>EREN TORLAK</cp:lastModifiedBy>
  <cp:revision>291</cp:revision>
  <dcterms:created xsi:type="dcterms:W3CDTF">2007-08-26T20:02:13Z</dcterms:created>
  <dcterms:modified xsi:type="dcterms:W3CDTF">2024-12-10T17:49:18Z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0x010100A702D84AD4F11044A81B6CAA26F3FBCA</vt:lpwstr>
  </property>
</Properties>
</file>