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snapToGrid="0">
      <p:cViewPr varScale="1">
        <p:scale>
          <a:sx n="73" d="100"/>
          <a:sy n="73" d="100"/>
        </p:scale>
        <p:origin x="-624"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13 Título"/>
          <p:cNvSpPr>
            <a:spLocks noGrp="1"/>
          </p:cNvSpPr>
          <p:nvPr>
            <p:ph type="ctrTitle"/>
          </p:nvPr>
        </p:nvSpPr>
        <p:spPr>
          <a:xfrm>
            <a:off x="1910080" y="359898"/>
            <a:ext cx="9875520" cy="1472184"/>
          </a:xfrm>
        </p:spPr>
        <p:txBody>
          <a:bodyPr anchor="b"/>
          <a:lstStyle>
            <a:lvl1pPr algn="l">
              <a:defRPr/>
            </a:lvl1pPr>
            <a:extLst/>
          </a:lstStyle>
          <a:p>
            <a:r>
              <a:rPr kumimoji="0" lang="es-ES" smtClean="0"/>
              <a:t>Haga clic para modificar el estilo de título del patrón</a:t>
            </a:r>
            <a:endParaRPr kumimoji="0" lang="en-US"/>
          </a:p>
        </p:txBody>
      </p:sp>
      <p:sp>
        <p:nvSpPr>
          <p:cNvPr id="22" name="21 Subtítulo"/>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7" name="6 Marcador de fecha"/>
          <p:cNvSpPr>
            <a:spLocks noGrp="1"/>
          </p:cNvSpPr>
          <p:nvPr>
            <p:ph type="dt" sz="half" idx="10"/>
          </p:nvPr>
        </p:nvSpPr>
        <p:spPr/>
        <p:txBody>
          <a:bodyPr/>
          <a:lstStyle>
            <a:extLst/>
          </a:lstStyle>
          <a:p>
            <a:fld id="{0FD78318-1308-45B5-82A7-EBF618361F2F}" type="datetimeFigureOut">
              <a:rPr lang="es-CL" smtClean="0"/>
              <a:pPr/>
              <a:t>05-06-2015</a:t>
            </a:fld>
            <a:endParaRPr lang="es-CL"/>
          </a:p>
        </p:txBody>
      </p:sp>
      <p:sp>
        <p:nvSpPr>
          <p:cNvPr id="20" name="19 Marcador de pie de página"/>
          <p:cNvSpPr>
            <a:spLocks noGrp="1"/>
          </p:cNvSpPr>
          <p:nvPr>
            <p:ph type="ftr" sz="quarter" idx="11"/>
          </p:nvPr>
        </p:nvSpPr>
        <p:spPr/>
        <p:txBody>
          <a:bodyPr/>
          <a:lstStyle>
            <a:extLst/>
          </a:lstStyle>
          <a:p>
            <a:endParaRPr lang="es-CL"/>
          </a:p>
        </p:txBody>
      </p:sp>
      <p:sp>
        <p:nvSpPr>
          <p:cNvPr id="10" name="9 Marcador de número de diapositiva"/>
          <p:cNvSpPr>
            <a:spLocks noGrp="1"/>
          </p:cNvSpPr>
          <p:nvPr>
            <p:ph type="sldNum" sz="quarter" idx="12"/>
          </p:nvPr>
        </p:nvSpPr>
        <p:spPr/>
        <p:txBody>
          <a:bodyPr/>
          <a:lstStyle>
            <a:extLst/>
          </a:lstStyle>
          <a:p>
            <a:fld id="{244B2670-871B-421E-84FD-B162BDCC368F}" type="slidenum">
              <a:rPr lang="es-CL" smtClean="0"/>
              <a:pPr/>
              <a:t>‹Nº›</a:t>
            </a:fld>
            <a:endParaRPr lang="es-CL"/>
          </a:p>
        </p:txBody>
      </p:sp>
      <p:sp>
        <p:nvSpPr>
          <p:cNvPr id="8" name="7 Elipse"/>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0FD78318-1308-45B5-82A7-EBF618361F2F}" type="datetimeFigureOut">
              <a:rPr lang="es-CL" smtClean="0"/>
              <a:pPr/>
              <a:t>05-06-2015</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244B2670-871B-421E-84FD-B162BDCC368F}" type="slidenum">
              <a:rPr lang="es-CL" smtClean="0"/>
              <a:pPr/>
              <a:t>‹Nº›</a:t>
            </a:fld>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9144000" y="274640"/>
            <a:ext cx="2438400" cy="5851525"/>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1524000" y="274641"/>
            <a:ext cx="74168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0FD78318-1308-45B5-82A7-EBF618361F2F}" type="datetimeFigureOut">
              <a:rPr lang="es-CL" smtClean="0"/>
              <a:pPr/>
              <a:t>05-06-2015</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244B2670-871B-421E-84FD-B162BDCC368F}" type="slidenum">
              <a:rPr lang="es-CL" smtClean="0"/>
              <a:pPr/>
              <a:t>‹Nº›</a:t>
            </a:fld>
            <a:endParaRPr lang="es-C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0FD78318-1308-45B5-82A7-EBF618361F2F}" type="datetimeFigureOut">
              <a:rPr lang="es-CL" smtClean="0"/>
              <a:pPr/>
              <a:t>05-06-2015</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244B2670-871B-421E-84FD-B162BDCC368F}" type="slidenum">
              <a:rPr lang="es-CL" smtClean="0"/>
              <a:pPr/>
              <a:t>‹Nº›</a:t>
            </a:fld>
            <a:endParaRPr lang="es-C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6 Rectángulo"/>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0FD78318-1308-45B5-82A7-EBF618361F2F}" type="datetimeFigureOut">
              <a:rPr lang="es-CL" smtClean="0"/>
              <a:pPr/>
              <a:t>05-06-2015</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244B2670-871B-421E-84FD-B162BDCC368F}" type="slidenum">
              <a:rPr lang="es-CL" smtClean="0"/>
              <a:pPr/>
              <a:t>‹Nº›</a:t>
            </a:fld>
            <a:endParaRPr lang="es-CL"/>
          </a:p>
        </p:txBody>
      </p:sp>
      <p:sp>
        <p:nvSpPr>
          <p:cNvPr id="10" name="9 Rectángulo"/>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914144" y="274320"/>
            <a:ext cx="9997440" cy="114300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0FD78318-1308-45B5-82A7-EBF618361F2F}" type="datetimeFigureOut">
              <a:rPr lang="es-CL" smtClean="0"/>
              <a:pPr/>
              <a:t>05-06-2015</a:t>
            </a:fld>
            <a:endParaRPr lang="es-CL"/>
          </a:p>
        </p:txBody>
      </p:sp>
      <p:sp>
        <p:nvSpPr>
          <p:cNvPr id="6" name="5 Marcador de pie de página"/>
          <p:cNvSpPr>
            <a:spLocks noGrp="1"/>
          </p:cNvSpPr>
          <p:nvPr>
            <p:ph type="ftr" sz="quarter" idx="11"/>
          </p:nvPr>
        </p:nvSpPr>
        <p:spPr/>
        <p:txBody>
          <a:bodyPr/>
          <a:lstStyle>
            <a:extLst/>
          </a:lstStyle>
          <a:p>
            <a:endParaRPr lang="es-CL"/>
          </a:p>
        </p:txBody>
      </p:sp>
      <p:sp>
        <p:nvSpPr>
          <p:cNvPr id="7" name="6 Marcador de número de diapositiva"/>
          <p:cNvSpPr>
            <a:spLocks noGrp="1"/>
          </p:cNvSpPr>
          <p:nvPr>
            <p:ph type="sldNum" sz="quarter" idx="12"/>
          </p:nvPr>
        </p:nvSpPr>
        <p:spPr/>
        <p:txBody>
          <a:bodyPr/>
          <a:lstStyle>
            <a:extLst/>
          </a:lstStyle>
          <a:p>
            <a:fld id="{244B2670-871B-421E-84FD-B162BDCC368F}" type="slidenum">
              <a:rPr lang="es-CL" smtClean="0"/>
              <a:pPr/>
              <a:t>‹Nº›</a:t>
            </a:fld>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0FD78318-1308-45B5-82A7-EBF618361F2F}" type="datetimeFigureOut">
              <a:rPr lang="es-CL" smtClean="0"/>
              <a:pPr/>
              <a:t>05-06-2015</a:t>
            </a:fld>
            <a:endParaRPr lang="es-CL"/>
          </a:p>
        </p:txBody>
      </p:sp>
      <p:sp>
        <p:nvSpPr>
          <p:cNvPr id="8" name="7 Marcador de pie de página"/>
          <p:cNvSpPr>
            <a:spLocks noGrp="1"/>
          </p:cNvSpPr>
          <p:nvPr>
            <p:ph type="ftr" sz="quarter" idx="11"/>
          </p:nvPr>
        </p:nvSpPr>
        <p:spPr/>
        <p:txBody>
          <a:bodyPr/>
          <a:lstStyle>
            <a:extLst/>
          </a:lstStyle>
          <a:p>
            <a:endParaRPr lang="es-CL"/>
          </a:p>
        </p:txBody>
      </p:sp>
      <p:sp>
        <p:nvSpPr>
          <p:cNvPr id="9" name="8 Marcador de número de diapositiva"/>
          <p:cNvSpPr>
            <a:spLocks noGrp="1"/>
          </p:cNvSpPr>
          <p:nvPr>
            <p:ph type="sldNum" sz="quarter" idx="12"/>
          </p:nvPr>
        </p:nvSpPr>
        <p:spPr/>
        <p:txBody>
          <a:bodyPr/>
          <a:lstStyle>
            <a:extLst/>
          </a:lstStyle>
          <a:p>
            <a:fld id="{244B2670-871B-421E-84FD-B162BDCC368F}" type="slidenum">
              <a:rPr lang="es-CL" smtClean="0"/>
              <a:pPr/>
              <a:t>‹Nº›</a:t>
            </a:fld>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914144" y="274320"/>
            <a:ext cx="9997440" cy="1143000"/>
          </a:xfrm>
        </p:spPr>
        <p:txBody>
          <a:bodyPr anchor="ct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0FD78318-1308-45B5-82A7-EBF618361F2F}" type="datetimeFigureOut">
              <a:rPr lang="es-CL" smtClean="0"/>
              <a:pPr/>
              <a:t>05-06-2015</a:t>
            </a:fld>
            <a:endParaRPr lang="es-CL"/>
          </a:p>
        </p:txBody>
      </p:sp>
      <p:sp>
        <p:nvSpPr>
          <p:cNvPr id="4" name="3 Marcador de pie de página"/>
          <p:cNvSpPr>
            <a:spLocks noGrp="1"/>
          </p:cNvSpPr>
          <p:nvPr>
            <p:ph type="ftr" sz="quarter" idx="11"/>
          </p:nvPr>
        </p:nvSpPr>
        <p:spPr/>
        <p:txBody>
          <a:bodyPr/>
          <a:lstStyle>
            <a:extLst/>
          </a:lstStyle>
          <a:p>
            <a:endParaRPr lang="es-CL"/>
          </a:p>
        </p:txBody>
      </p:sp>
      <p:sp>
        <p:nvSpPr>
          <p:cNvPr id="5" name="4 Marcador de número de diapositiva"/>
          <p:cNvSpPr>
            <a:spLocks noGrp="1"/>
          </p:cNvSpPr>
          <p:nvPr>
            <p:ph type="sldNum" sz="quarter" idx="12"/>
          </p:nvPr>
        </p:nvSpPr>
        <p:spPr/>
        <p:txBody>
          <a:bodyPr/>
          <a:lstStyle>
            <a:extLst/>
          </a:lstStyle>
          <a:p>
            <a:fld id="{244B2670-871B-421E-84FD-B162BDCC368F}" type="slidenum">
              <a:rPr lang="es-CL" smtClean="0"/>
              <a:pPr/>
              <a:t>‹Nº›</a:t>
            </a:fld>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4 Rectángulo"/>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fld id="{0FD78318-1308-45B5-82A7-EBF618361F2F}" type="datetimeFigureOut">
              <a:rPr lang="es-CL" smtClean="0"/>
              <a:pPr/>
              <a:t>05-06-2015</a:t>
            </a:fld>
            <a:endParaRPr lang="es-CL"/>
          </a:p>
        </p:txBody>
      </p:sp>
      <p:sp>
        <p:nvSpPr>
          <p:cNvPr id="3" name="2 Marcador de pie de página"/>
          <p:cNvSpPr>
            <a:spLocks noGrp="1"/>
          </p:cNvSpPr>
          <p:nvPr>
            <p:ph type="ftr" sz="quarter" idx="11"/>
          </p:nvPr>
        </p:nvSpPr>
        <p:spPr/>
        <p:txBody>
          <a:bodyPr/>
          <a:lstStyle>
            <a:extLst/>
          </a:lstStyle>
          <a:p>
            <a:endParaRPr lang="es-CL"/>
          </a:p>
        </p:txBody>
      </p:sp>
      <p:sp>
        <p:nvSpPr>
          <p:cNvPr id="4" name="3 Marcador de número de diapositiva"/>
          <p:cNvSpPr>
            <a:spLocks noGrp="1"/>
          </p:cNvSpPr>
          <p:nvPr>
            <p:ph type="sldNum" sz="quarter" idx="12"/>
          </p:nvPr>
        </p:nvSpPr>
        <p:spPr/>
        <p:txBody>
          <a:bodyPr/>
          <a:lstStyle>
            <a:extLst/>
          </a:lstStyle>
          <a:p>
            <a:fld id="{244B2670-871B-421E-84FD-B162BDCC368F}" type="slidenum">
              <a:rPr lang="es-CL" smtClean="0"/>
              <a:pPr/>
              <a:t>‹Nº›</a:t>
            </a:fld>
            <a:endParaRPr lang="es-CL"/>
          </a:p>
        </p:txBody>
      </p:sp>
      <p:sp>
        <p:nvSpPr>
          <p:cNvPr id="6" name="5 Rectángulo"/>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0FD78318-1308-45B5-82A7-EBF618361F2F}" type="datetimeFigureOut">
              <a:rPr lang="es-CL" smtClean="0"/>
              <a:pPr/>
              <a:t>05-06-2015</a:t>
            </a:fld>
            <a:endParaRPr lang="es-CL"/>
          </a:p>
        </p:txBody>
      </p:sp>
      <p:sp>
        <p:nvSpPr>
          <p:cNvPr id="6" name="5 Marcador de pie de página"/>
          <p:cNvSpPr>
            <a:spLocks noGrp="1"/>
          </p:cNvSpPr>
          <p:nvPr>
            <p:ph type="ftr" sz="quarter" idx="11"/>
          </p:nvPr>
        </p:nvSpPr>
        <p:spPr/>
        <p:txBody>
          <a:bodyPr/>
          <a:lstStyle>
            <a:extLst/>
          </a:lstStyle>
          <a:p>
            <a:endParaRPr lang="es-CL"/>
          </a:p>
        </p:txBody>
      </p:sp>
      <p:sp>
        <p:nvSpPr>
          <p:cNvPr id="7" name="6 Marcador de número de diapositiva"/>
          <p:cNvSpPr>
            <a:spLocks noGrp="1"/>
          </p:cNvSpPr>
          <p:nvPr>
            <p:ph type="sldNum" sz="quarter" idx="12"/>
          </p:nvPr>
        </p:nvSpPr>
        <p:spPr/>
        <p:txBody>
          <a:bodyPr/>
          <a:lstStyle>
            <a:extLst/>
          </a:lstStyle>
          <a:p>
            <a:fld id="{244B2670-871B-421E-84FD-B162BDCC368F}" type="slidenum">
              <a:rPr lang="es-CL" smtClean="0"/>
              <a:pPr/>
              <a:t>‹Nº›</a:t>
            </a:fld>
            <a:endParaRPr lang="es-C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extLst/>
          </a:lstStyle>
          <a:p>
            <a:fld id="{0FD78318-1308-45B5-82A7-EBF618361F2F}" type="datetimeFigureOut">
              <a:rPr lang="es-CL" smtClean="0"/>
              <a:pPr/>
              <a:t>05-06-2015</a:t>
            </a:fld>
            <a:endParaRPr lang="es-CL"/>
          </a:p>
        </p:txBody>
      </p:sp>
      <p:sp>
        <p:nvSpPr>
          <p:cNvPr id="6" name="5 Marcador de pie de página"/>
          <p:cNvSpPr>
            <a:spLocks noGrp="1"/>
          </p:cNvSpPr>
          <p:nvPr>
            <p:ph type="ftr" sz="quarter" idx="11"/>
          </p:nvPr>
        </p:nvSpPr>
        <p:spPr/>
        <p:txBody>
          <a:bodyPr/>
          <a:lstStyle>
            <a:extLst/>
          </a:lstStyle>
          <a:p>
            <a:endParaRPr lang="es-CL"/>
          </a:p>
        </p:txBody>
      </p:sp>
      <p:sp>
        <p:nvSpPr>
          <p:cNvPr id="7" name="6 Marcador de número de diapositiva"/>
          <p:cNvSpPr>
            <a:spLocks noGrp="1"/>
          </p:cNvSpPr>
          <p:nvPr>
            <p:ph type="sldNum" sz="quarter" idx="12"/>
          </p:nvPr>
        </p:nvSpPr>
        <p:spPr/>
        <p:txBody>
          <a:bodyPr/>
          <a:lstStyle>
            <a:extLst/>
          </a:lstStyle>
          <a:p>
            <a:fld id="{244B2670-871B-421E-84FD-B162BDCC368F}" type="slidenum">
              <a:rPr lang="es-CL" smtClean="0"/>
              <a:pPr/>
              <a:t>‹Nº›</a:t>
            </a:fld>
            <a:endParaRPr lang="es-CL"/>
          </a:p>
        </p:txBody>
      </p:sp>
      <p:sp>
        <p:nvSpPr>
          <p:cNvPr id="8" name="7 Rectángulo"/>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Marcador de posición de imagen"/>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s-ES" smtClean="0"/>
              <a:t>Haga clic en el icono para agregar una imagen</a:t>
            </a:r>
            <a:endParaRPr kumimoji="0" lang="en-US" dirty="0"/>
          </a:p>
        </p:txBody>
      </p:sp>
      <p:sp>
        <p:nvSpPr>
          <p:cNvPr id="9" name="8 Proceso"/>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Proceso"/>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3 Marcador de texto"/>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ircular"/>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Anillo"/>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11 Rectángulo"/>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Marcador de título"/>
          <p:cNvSpPr>
            <a:spLocks noGrp="1"/>
          </p:cNvSpPr>
          <p:nvPr>
            <p:ph type="title"/>
          </p:nvPr>
        </p:nvSpPr>
        <p:spPr>
          <a:xfrm>
            <a:off x="1914144" y="274638"/>
            <a:ext cx="9997440" cy="1143000"/>
          </a:xfrm>
          <a:prstGeom prst="rect">
            <a:avLst/>
          </a:prstGeom>
        </p:spPr>
        <p:txBody>
          <a:bodyPr anchor="ctr">
            <a:normAutofit/>
          </a:bodyPr>
          <a:lstStyle>
            <a:extLst/>
          </a:lstStyle>
          <a:p>
            <a:r>
              <a:rPr kumimoji="0" lang="es-ES" smtClean="0"/>
              <a:t>Haga clic para modificar el estilo de título del patrón</a:t>
            </a:r>
            <a:endParaRPr kumimoji="0" lang="en-US"/>
          </a:p>
        </p:txBody>
      </p:sp>
      <p:sp>
        <p:nvSpPr>
          <p:cNvPr id="9" name="8 Marcador de texto"/>
          <p:cNvSpPr>
            <a:spLocks noGrp="1"/>
          </p:cNvSpPr>
          <p:nvPr>
            <p:ph type="body" idx="1"/>
          </p:nvPr>
        </p:nvSpPr>
        <p:spPr>
          <a:xfrm>
            <a:off x="1914144" y="1447800"/>
            <a:ext cx="9997440" cy="4800600"/>
          </a:xfrm>
          <a:prstGeom prst="rect">
            <a:avLst/>
          </a:prstGeom>
        </p:spPr>
        <p:txBody>
          <a:bodyPr>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FD78318-1308-45B5-82A7-EBF618361F2F}" type="datetimeFigureOut">
              <a:rPr lang="es-CL" smtClean="0"/>
              <a:pPr/>
              <a:t>05-06-2015</a:t>
            </a:fld>
            <a:endParaRPr lang="es-CL"/>
          </a:p>
        </p:txBody>
      </p:sp>
      <p:sp>
        <p:nvSpPr>
          <p:cNvPr id="10" name="9 Marcador de pie de página"/>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s-CL"/>
          </a:p>
        </p:txBody>
      </p:sp>
      <p:sp>
        <p:nvSpPr>
          <p:cNvPr id="22" name="21 Marcador de número de diapositiva"/>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44B2670-871B-421E-84FD-B162BDCC368F}" type="slidenum">
              <a:rPr lang="es-CL" smtClean="0"/>
              <a:pPr/>
              <a:t>‹Nº›</a:t>
            </a:fld>
            <a:endParaRPr lang="es-CL"/>
          </a:p>
        </p:txBody>
      </p:sp>
      <p:sp>
        <p:nvSpPr>
          <p:cNvPr id="15" name="14 Rectángulo"/>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CL" dirty="0" smtClean="0"/>
              <a:t>Estado del arte y evaluación técnica económica de software y hardware para robots</a:t>
            </a:r>
            <a:endParaRPr lang="es-CL" dirty="0"/>
          </a:p>
        </p:txBody>
      </p:sp>
      <p:sp>
        <p:nvSpPr>
          <p:cNvPr id="3" name="Subtítulo 2"/>
          <p:cNvSpPr>
            <a:spLocks noGrp="1"/>
          </p:cNvSpPr>
          <p:nvPr>
            <p:ph type="subTitle" idx="1"/>
          </p:nvPr>
        </p:nvSpPr>
        <p:spPr/>
        <p:txBody>
          <a:bodyPr/>
          <a:lstStyle/>
          <a:p>
            <a:r>
              <a:rPr lang="es-CL" dirty="0" smtClean="0"/>
              <a:t>Alumnos:</a:t>
            </a:r>
          </a:p>
          <a:p>
            <a:r>
              <a:rPr lang="es-CL" dirty="0" smtClean="0"/>
              <a:t>Andrés Muñoz</a:t>
            </a:r>
          </a:p>
          <a:p>
            <a:r>
              <a:rPr lang="es-CL" dirty="0" smtClean="0"/>
              <a:t>Rodrigo Lara</a:t>
            </a:r>
            <a:endParaRPr lang="es-CL" dirty="0"/>
          </a:p>
        </p:txBody>
      </p:sp>
    </p:spTree>
    <p:extLst>
      <p:ext uri="{BB962C8B-B14F-4D97-AF65-F5344CB8AC3E}">
        <p14:creationId xmlns:p14="http://schemas.microsoft.com/office/powerpoint/2010/main" xmlns="" val="3506008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811369"/>
          </a:xfrm>
        </p:spPr>
        <p:txBody>
          <a:bodyPr/>
          <a:lstStyle/>
          <a:p>
            <a:r>
              <a:rPr lang="es-CL" dirty="0" smtClean="0"/>
              <a:t>Comparación de robots</a:t>
            </a:r>
            <a:endParaRPr lang="es-CL" dirty="0"/>
          </a:p>
        </p:txBody>
      </p:sp>
      <p:sp>
        <p:nvSpPr>
          <p:cNvPr id="3" name="Marcador de contenido 2"/>
          <p:cNvSpPr>
            <a:spLocks noGrp="1"/>
          </p:cNvSpPr>
          <p:nvPr>
            <p:ph idx="1"/>
          </p:nvPr>
        </p:nvSpPr>
        <p:spPr>
          <a:xfrm>
            <a:off x="232893" y="811369"/>
            <a:ext cx="10515600" cy="4351338"/>
          </a:xfrm>
        </p:spPr>
        <p:txBody>
          <a:bodyPr>
            <a:normAutofit lnSpcReduction="10000"/>
          </a:bodyPr>
          <a:lstStyle/>
          <a:p>
            <a:r>
              <a:rPr lang="es-CL" dirty="0" smtClean="0"/>
              <a:t>Robots educativos: Brazo-robot </a:t>
            </a:r>
            <a:r>
              <a:rPr lang="es-CL" dirty="0"/>
              <a:t>con mando </a:t>
            </a:r>
            <a:r>
              <a:rPr lang="es-CL" dirty="0" err="1"/>
              <a:t>Cebek</a:t>
            </a:r>
            <a:endParaRPr lang="es-CL" dirty="0"/>
          </a:p>
          <a:p>
            <a:pPr lvl="1"/>
            <a:r>
              <a:rPr lang="es-CL" dirty="0"/>
              <a:t>Este es un brazo-robot con cinco grados de libertad. Esta equipado con 5 motores independientes, las palancas de la unidad de control controlan la rotación de la base, el movimiento del codo y de la muñeca, y la apertura y cierre de la pinza. </a:t>
            </a:r>
            <a:endParaRPr lang="es-CL" sz="2000" dirty="0"/>
          </a:p>
          <a:p>
            <a:pPr lvl="1"/>
            <a:r>
              <a:rPr lang="es-CL" dirty="0" smtClean="0"/>
              <a:t>Se </a:t>
            </a:r>
            <a:r>
              <a:rPr lang="es-CL" dirty="0"/>
              <a:t>suministra con su mando por cable. Es ideal para prácticas de Ciclos Formativos y de robótica. Manual muy gráfico. Esta recomendado a partir de 10-12 años.</a:t>
            </a:r>
            <a:endParaRPr lang="es-CL" sz="2000" dirty="0"/>
          </a:p>
          <a:p>
            <a:pPr lvl="1"/>
            <a:r>
              <a:rPr lang="es-CL" dirty="0"/>
              <a:t>Permite una carga máxima de 100 gramos. </a:t>
            </a:r>
            <a:endParaRPr lang="es-CL" dirty="0" smtClean="0"/>
          </a:p>
          <a:p>
            <a:pPr lvl="1"/>
            <a:r>
              <a:rPr lang="es-CL" dirty="0" smtClean="0"/>
              <a:t>Valor en US$:36.35</a:t>
            </a:r>
            <a:endParaRPr lang="es-CL" dirty="0"/>
          </a:p>
          <a:p>
            <a:endParaRPr lang="es-CL" b="1" dirty="0"/>
          </a:p>
        </p:txBody>
      </p:sp>
      <p:pic>
        <p:nvPicPr>
          <p:cNvPr id="4" name="Imagen 3" descr="Brazo robot"/>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957490" y="3870962"/>
            <a:ext cx="5142212" cy="2987038"/>
          </a:xfrm>
          <a:prstGeom prst="rect">
            <a:avLst/>
          </a:prstGeom>
          <a:noFill/>
          <a:ln>
            <a:noFill/>
          </a:ln>
        </p:spPr>
      </p:pic>
    </p:spTree>
    <p:extLst>
      <p:ext uri="{BB962C8B-B14F-4D97-AF65-F5344CB8AC3E}">
        <p14:creationId xmlns:p14="http://schemas.microsoft.com/office/powerpoint/2010/main" xmlns="" val="3754395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4103" y="1130165"/>
            <a:ext cx="11126273" cy="4291841"/>
          </a:xfrm>
        </p:spPr>
        <p:txBody>
          <a:bodyPr/>
          <a:lstStyle/>
          <a:p>
            <a:r>
              <a:rPr lang="es-CL" dirty="0" smtClean="0"/>
              <a:t>Robot educativo: </a:t>
            </a:r>
            <a:r>
              <a:rPr lang="es-CL" dirty="0"/>
              <a:t> Brazo robótico AL5B S300123</a:t>
            </a:r>
          </a:p>
          <a:p>
            <a:pPr lvl="1" algn="just"/>
            <a:r>
              <a:rPr lang="es-CL" dirty="0" smtClean="0"/>
              <a:t>El </a:t>
            </a:r>
            <a:r>
              <a:rPr lang="es-CL" dirty="0"/>
              <a:t>brazo tiene 5 ejes, pero se puede ampliar a un sexto eje con un kit de expansión que añade la rotación de la muñeca.  Altura máxima: 400 </a:t>
            </a:r>
            <a:r>
              <a:rPr lang="es-CL" dirty="0" err="1"/>
              <a:t>Mm.</a:t>
            </a:r>
            <a:r>
              <a:rPr lang="es-CL" dirty="0"/>
              <a:t> Carga máxima con brazo extendido: 140 gr.  Este equipo funciona con un software RIOS S370120. El programa incluye funcione avanzadas para la realización de toda clase de movimientos con el brazo robot incluyendo compensación de gravedad y peso. Permite utilizar un </a:t>
            </a:r>
            <a:r>
              <a:rPr lang="es-CL" dirty="0" err="1"/>
              <a:t>JoyStick</a:t>
            </a:r>
            <a:r>
              <a:rPr lang="es-CL" dirty="0"/>
              <a:t> del tipo </a:t>
            </a:r>
            <a:r>
              <a:rPr lang="es-CL" dirty="0" err="1"/>
              <a:t>Playstation</a:t>
            </a:r>
            <a:r>
              <a:rPr lang="es-CL" dirty="0"/>
              <a:t> para controlar el brazo robot</a:t>
            </a:r>
          </a:p>
          <a:p>
            <a:pPr lvl="1"/>
            <a:r>
              <a:rPr lang="es-CL" dirty="0" smtClean="0"/>
              <a:t>                                                                Valor en US$ </a:t>
            </a:r>
            <a:r>
              <a:rPr lang="es-CL" dirty="0"/>
              <a:t>479.24</a:t>
            </a:r>
          </a:p>
        </p:txBody>
      </p:sp>
      <p:sp>
        <p:nvSpPr>
          <p:cNvPr id="4" name="Título 1"/>
          <p:cNvSpPr txBox="1">
            <a:spLocks/>
          </p:cNvSpPr>
          <p:nvPr/>
        </p:nvSpPr>
        <p:spPr>
          <a:xfrm>
            <a:off x="0" y="0"/>
            <a:ext cx="10515600" cy="8113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mtClean="0"/>
              <a:t>Comparación de robots</a:t>
            </a:r>
            <a:endParaRPr lang="es-CL" dirty="0"/>
          </a:p>
        </p:txBody>
      </p:sp>
      <p:pic>
        <p:nvPicPr>
          <p:cNvPr id="5" name="Imagen 4" descr="KIT BRAZO ROBOT 5 EJES COMPLETO AL5B. Clic para ampliar"/>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83335" y="3686765"/>
            <a:ext cx="3720922" cy="2817066"/>
          </a:xfrm>
          <a:prstGeom prst="rect">
            <a:avLst/>
          </a:prstGeom>
          <a:noFill/>
          <a:ln>
            <a:noFill/>
          </a:ln>
        </p:spPr>
      </p:pic>
    </p:spTree>
    <p:extLst>
      <p:ext uri="{BB962C8B-B14F-4D97-AF65-F5344CB8AC3E}">
        <p14:creationId xmlns:p14="http://schemas.microsoft.com/office/powerpoint/2010/main" xmlns="" val="283098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
            <a:ext cx="8203842" cy="824248"/>
          </a:xfrm>
        </p:spPr>
        <p:txBody>
          <a:bodyPr/>
          <a:lstStyle/>
          <a:p>
            <a:r>
              <a:rPr lang="es-CL" dirty="0" smtClean="0"/>
              <a:t>Comparación de robots</a:t>
            </a:r>
            <a:endParaRPr lang="es-CL" dirty="0"/>
          </a:p>
        </p:txBody>
      </p:sp>
      <p:sp>
        <p:nvSpPr>
          <p:cNvPr id="3" name="Marcador de contenido 2"/>
          <p:cNvSpPr>
            <a:spLocks noGrp="1"/>
          </p:cNvSpPr>
          <p:nvPr>
            <p:ph idx="1"/>
          </p:nvPr>
        </p:nvSpPr>
        <p:spPr>
          <a:xfrm>
            <a:off x="91225" y="953037"/>
            <a:ext cx="10515600" cy="5486400"/>
          </a:xfrm>
        </p:spPr>
        <p:txBody>
          <a:bodyPr>
            <a:normAutofit fontScale="92500" lnSpcReduction="20000"/>
          </a:bodyPr>
          <a:lstStyle/>
          <a:p>
            <a:r>
              <a:rPr lang="es-CL" i="1" dirty="0" err="1"/>
              <a:t>Kids</a:t>
            </a:r>
            <a:r>
              <a:rPr lang="es-CL" dirty="0"/>
              <a:t> </a:t>
            </a:r>
            <a:r>
              <a:rPr lang="es-CL" dirty="0" smtClean="0"/>
              <a:t>educativos: Pack </a:t>
            </a:r>
            <a:r>
              <a:rPr lang="es-CL" dirty="0"/>
              <a:t>Educativo LEGO MINDSTORMS </a:t>
            </a:r>
            <a:r>
              <a:rPr lang="es-CL" dirty="0" err="1"/>
              <a:t>Education</a:t>
            </a:r>
            <a:r>
              <a:rPr lang="es-CL" dirty="0"/>
              <a:t> EV3</a:t>
            </a:r>
          </a:p>
          <a:p>
            <a:r>
              <a:rPr lang="es-CL" dirty="0"/>
              <a:t>El valor de este kit completo es de US$ </a:t>
            </a:r>
            <a:r>
              <a:rPr lang="es-CL" dirty="0" smtClean="0"/>
              <a:t>494.85</a:t>
            </a:r>
          </a:p>
          <a:p>
            <a:r>
              <a:rPr lang="es-CL" dirty="0" smtClean="0"/>
              <a:t>Está </a:t>
            </a:r>
            <a:r>
              <a:rPr lang="es-CL" dirty="0"/>
              <a:t>optimizado para su uso </a:t>
            </a:r>
            <a:r>
              <a:rPr lang="es-CL" dirty="0" smtClean="0"/>
              <a:t>educativo. </a:t>
            </a:r>
            <a:r>
              <a:rPr lang="es-CL" dirty="0"/>
              <a:t>Permite a los estudiantes construir, programar y probar sus soluciones basadas en la tecnología robótica de vida real. Contiene el ladrillo inteligente EV3, un pequeño pero potente ordenador que </a:t>
            </a:r>
            <a:r>
              <a:rPr lang="es-CL" dirty="0" smtClean="0"/>
              <a:t/>
            </a:r>
            <a:br>
              <a:rPr lang="es-CL" dirty="0" smtClean="0"/>
            </a:br>
            <a:r>
              <a:rPr lang="es-CL" dirty="0" smtClean="0"/>
              <a:t>hace </a:t>
            </a:r>
            <a:r>
              <a:rPr lang="es-CL" dirty="0"/>
              <a:t>posible el control de </a:t>
            </a:r>
            <a:r>
              <a:rPr lang="es-CL" dirty="0" smtClean="0"/>
              <a:t/>
            </a:r>
            <a:br>
              <a:rPr lang="es-CL" dirty="0" smtClean="0"/>
            </a:br>
            <a:r>
              <a:rPr lang="es-CL" dirty="0" smtClean="0"/>
              <a:t>servo-motores </a:t>
            </a:r>
            <a:r>
              <a:rPr lang="es-CL" dirty="0"/>
              <a:t>y captar </a:t>
            </a:r>
            <a:r>
              <a:rPr lang="es-CL" dirty="0" smtClean="0"/>
              <a:t/>
            </a:r>
            <a:br>
              <a:rPr lang="es-CL" dirty="0" smtClean="0"/>
            </a:br>
            <a:r>
              <a:rPr lang="es-CL" dirty="0" smtClean="0"/>
              <a:t>información </a:t>
            </a:r>
            <a:r>
              <a:rPr lang="es-CL" dirty="0"/>
              <a:t>de sensores. </a:t>
            </a:r>
            <a:r>
              <a:rPr lang="es-CL" dirty="0" smtClean="0"/>
              <a:t/>
            </a:r>
            <a:br>
              <a:rPr lang="es-CL" dirty="0" smtClean="0"/>
            </a:br>
            <a:r>
              <a:rPr lang="es-CL" dirty="0" smtClean="0"/>
              <a:t>También </a:t>
            </a:r>
            <a:r>
              <a:rPr lang="es-CL" dirty="0"/>
              <a:t>permite la comunicación </a:t>
            </a:r>
            <a:r>
              <a:rPr lang="es-CL" dirty="0" smtClean="0"/>
              <a:t/>
            </a:r>
            <a:br>
              <a:rPr lang="es-CL" dirty="0" smtClean="0"/>
            </a:br>
            <a:r>
              <a:rPr lang="es-CL" dirty="0" smtClean="0"/>
              <a:t>BT </a:t>
            </a:r>
            <a:r>
              <a:rPr lang="es-CL" dirty="0"/>
              <a:t>y </a:t>
            </a:r>
            <a:r>
              <a:rPr lang="es-CL" dirty="0" err="1"/>
              <a:t>WiFi</a:t>
            </a:r>
            <a:r>
              <a:rPr lang="es-CL" dirty="0"/>
              <a:t>, así como la </a:t>
            </a:r>
            <a:r>
              <a:rPr lang="es-CL" dirty="0" smtClean="0"/>
              <a:t/>
            </a:r>
            <a:br>
              <a:rPr lang="es-CL" dirty="0" smtClean="0"/>
            </a:br>
            <a:r>
              <a:rPr lang="es-CL" dirty="0" smtClean="0"/>
              <a:t>programación </a:t>
            </a:r>
            <a:r>
              <a:rPr lang="es-CL" dirty="0"/>
              <a:t>y registro de </a:t>
            </a:r>
            <a:r>
              <a:rPr lang="es-CL" dirty="0" smtClean="0"/>
              <a:t/>
            </a:r>
            <a:br>
              <a:rPr lang="es-CL" dirty="0" smtClean="0"/>
            </a:br>
            <a:r>
              <a:rPr lang="es-CL" dirty="0" smtClean="0"/>
              <a:t>datos </a:t>
            </a:r>
            <a:r>
              <a:rPr lang="es-CL" dirty="0"/>
              <a:t>("data </a:t>
            </a:r>
            <a:r>
              <a:rPr lang="es-CL" dirty="0" err="1"/>
              <a:t>logging</a:t>
            </a:r>
            <a:r>
              <a:rPr lang="es-CL" dirty="0"/>
              <a:t>").</a:t>
            </a:r>
          </a:p>
          <a:p>
            <a:endParaRPr lang="es-CL" dirty="0"/>
          </a:p>
          <a:p>
            <a:endParaRPr lang="es-CL" dirty="0"/>
          </a:p>
        </p:txBody>
      </p:sp>
      <p:pic>
        <p:nvPicPr>
          <p:cNvPr id="4" name="Imagen 3" descr="http://manager.ro-botica.com/uploads/productos/ITEM_5713_FOTOPROD.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55087" y="3487536"/>
            <a:ext cx="5808976" cy="3370464"/>
          </a:xfrm>
          <a:prstGeom prst="rect">
            <a:avLst/>
          </a:prstGeom>
          <a:noFill/>
          <a:ln>
            <a:noFill/>
          </a:ln>
        </p:spPr>
      </p:pic>
    </p:spTree>
    <p:extLst>
      <p:ext uri="{BB962C8B-B14F-4D97-AF65-F5344CB8AC3E}">
        <p14:creationId xmlns:p14="http://schemas.microsoft.com/office/powerpoint/2010/main" xmlns="" val="2341507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0" y="1"/>
            <a:ext cx="8203842" cy="824248"/>
          </a:xfrm>
        </p:spPr>
        <p:txBody>
          <a:bodyPr/>
          <a:lstStyle/>
          <a:p>
            <a:r>
              <a:rPr lang="es-CL" dirty="0" smtClean="0"/>
              <a:t>Comparación de robots</a:t>
            </a:r>
            <a:endParaRPr lang="es-CL" dirty="0"/>
          </a:p>
        </p:txBody>
      </p:sp>
      <p:sp>
        <p:nvSpPr>
          <p:cNvPr id="3" name="Marcador de contenido 2"/>
          <p:cNvSpPr>
            <a:spLocks noGrp="1"/>
          </p:cNvSpPr>
          <p:nvPr>
            <p:ph idx="1"/>
          </p:nvPr>
        </p:nvSpPr>
        <p:spPr>
          <a:xfrm>
            <a:off x="0" y="824249"/>
            <a:ext cx="10515600" cy="4351338"/>
          </a:xfrm>
        </p:spPr>
        <p:txBody>
          <a:bodyPr/>
          <a:lstStyle/>
          <a:p>
            <a:r>
              <a:rPr lang="es-CL" dirty="0" smtClean="0"/>
              <a:t>Robot educativo: </a:t>
            </a:r>
            <a:r>
              <a:rPr lang="es-CL" dirty="0"/>
              <a:t>Pack educativo Training </a:t>
            </a:r>
            <a:r>
              <a:rPr lang="es-CL" dirty="0" err="1"/>
              <a:t>Lab</a:t>
            </a:r>
            <a:r>
              <a:rPr lang="es-CL" dirty="0"/>
              <a:t> - </a:t>
            </a:r>
            <a:r>
              <a:rPr lang="es-CL" dirty="0" err="1"/>
              <a:t>Fischertechnik</a:t>
            </a:r>
            <a:r>
              <a:rPr lang="es-CL" dirty="0"/>
              <a:t> </a:t>
            </a:r>
            <a:r>
              <a:rPr lang="es-CL" dirty="0" smtClean="0"/>
              <a:t>ROBOTICS</a:t>
            </a:r>
          </a:p>
          <a:p>
            <a:r>
              <a:rPr lang="es-CL" dirty="0"/>
              <a:t>El costo de este kit completo asciende a US$ 400.16. </a:t>
            </a:r>
          </a:p>
          <a:p>
            <a:r>
              <a:rPr lang="es-CL" dirty="0"/>
              <a:t>Este pack educativo de </a:t>
            </a:r>
            <a:r>
              <a:rPr lang="es-CL" dirty="0" err="1"/>
              <a:t>Fischertechnik</a:t>
            </a:r>
            <a:r>
              <a:rPr lang="es-CL" dirty="0"/>
              <a:t> es ideal para los niños que se están iniciando en la robótica. Está diseñado para poder  construir 11 modelos (sistema de transporte exento de conductor, detección de obstáculos, búsqueda de </a:t>
            </a:r>
            <a:r>
              <a:rPr lang="es-CL" dirty="0" smtClean="0"/>
              <a:t>pista) </a:t>
            </a:r>
            <a:r>
              <a:rPr lang="es-CL" dirty="0"/>
              <a:t>o los diseños robóticos de creación propia. </a:t>
            </a:r>
          </a:p>
        </p:txBody>
      </p:sp>
      <p:pic>
        <p:nvPicPr>
          <p:cNvPr id="5" name="Imagen 4" descr="Pack educativo Training Lab - Fischertechnik"/>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255960" y="3810907"/>
            <a:ext cx="4038811" cy="3192998"/>
          </a:xfrm>
          <a:prstGeom prst="rect">
            <a:avLst/>
          </a:prstGeom>
          <a:noFill/>
          <a:ln>
            <a:noFill/>
          </a:ln>
        </p:spPr>
      </p:pic>
    </p:spTree>
    <p:extLst>
      <p:ext uri="{BB962C8B-B14F-4D97-AF65-F5344CB8AC3E}">
        <p14:creationId xmlns:p14="http://schemas.microsoft.com/office/powerpoint/2010/main" xmlns="" val="811292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CL" dirty="0" smtClean="0"/>
              <a:t>Comparación de robots</a:t>
            </a:r>
            <a:endParaRPr lang="es-CL" dirty="0"/>
          </a:p>
        </p:txBody>
      </p:sp>
      <p:sp>
        <p:nvSpPr>
          <p:cNvPr id="3" name="Marcador de contenido 2"/>
          <p:cNvSpPr>
            <a:spLocks noGrp="1"/>
          </p:cNvSpPr>
          <p:nvPr>
            <p:ph idx="1"/>
          </p:nvPr>
        </p:nvSpPr>
        <p:spPr>
          <a:xfrm>
            <a:off x="0" y="1065771"/>
            <a:ext cx="7963816" cy="5296392"/>
          </a:xfrm>
        </p:spPr>
        <p:txBody>
          <a:bodyPr>
            <a:normAutofit lnSpcReduction="10000"/>
          </a:bodyPr>
          <a:lstStyle/>
          <a:p>
            <a:r>
              <a:rPr lang="es-CL" dirty="0"/>
              <a:t>Robots de </a:t>
            </a:r>
            <a:r>
              <a:rPr lang="es-CL" dirty="0" smtClean="0"/>
              <a:t>investigación: </a:t>
            </a:r>
            <a:r>
              <a:rPr lang="es-CL" dirty="0" err="1" smtClean="0"/>
              <a:t>Curiosity</a:t>
            </a:r>
            <a:endParaRPr lang="es-CL" dirty="0"/>
          </a:p>
          <a:p>
            <a:pPr algn="just"/>
            <a:r>
              <a:rPr lang="es-CL" dirty="0"/>
              <a:t>Tiene una longitud de 3 metros y un ancho de 2,8 metros. La altura máxima del vehículo es de 2,2 metros, equipado además, con un brazo robótico de 2,1 metros de largo. El  robot se moviliza sobre seis ruedas de 50 centímetros de diámetro y cada una de ellas posee un motor eléctrico independiente, facultadas para superar con total seguridad obstáculos de hasta 65 centímetros de altura.</a:t>
            </a:r>
          </a:p>
          <a:p>
            <a:endParaRPr lang="es-CL" dirty="0"/>
          </a:p>
        </p:txBody>
      </p:sp>
      <p:pic>
        <p:nvPicPr>
          <p:cNvPr id="4" name="Imagen 3" descr="Instrumentos MSL "/>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63816" y="1421170"/>
            <a:ext cx="4052173" cy="3678863"/>
          </a:xfrm>
          <a:prstGeom prst="rect">
            <a:avLst/>
          </a:prstGeom>
          <a:noFill/>
          <a:ln>
            <a:noFill/>
          </a:ln>
        </p:spPr>
      </p:pic>
    </p:spTree>
    <p:extLst>
      <p:ext uri="{BB962C8B-B14F-4D97-AF65-F5344CB8AC3E}">
        <p14:creationId xmlns:p14="http://schemas.microsoft.com/office/powerpoint/2010/main" xmlns="" val="4184293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Comparación Software de Simulación</a:t>
            </a:r>
            <a:endParaRPr lang="es-CL" dirty="0"/>
          </a:p>
        </p:txBody>
      </p:sp>
      <p:sp>
        <p:nvSpPr>
          <p:cNvPr id="3" name="2 Marcador de contenido"/>
          <p:cNvSpPr>
            <a:spLocks noGrp="1"/>
          </p:cNvSpPr>
          <p:nvPr>
            <p:ph idx="1"/>
          </p:nvPr>
        </p:nvSpPr>
        <p:spPr/>
        <p:txBody>
          <a:bodyPr>
            <a:normAutofit fontScale="92500" lnSpcReduction="20000"/>
          </a:bodyPr>
          <a:lstStyle/>
          <a:p>
            <a:r>
              <a:rPr lang="es-CL" dirty="0" smtClean="0"/>
              <a:t>Las simulaciones en robótica permiten al investigador o desarrollador </a:t>
            </a:r>
            <a:r>
              <a:rPr lang="es-CL" dirty="0" err="1" smtClean="0"/>
              <a:t>agilìzar</a:t>
            </a:r>
            <a:r>
              <a:rPr lang="es-CL" dirty="0" smtClean="0"/>
              <a:t> el desarrollo de etapas que de otro modo deberían ser realizadas con prototipos reales. Estas simulaciones, debido al aumento del poder computacional de los últimos años, han ido ganando popularidad debido a que disminuyen el costo de desarrollo en robótica, ya sea el costo en tiempo, ya que es posible comprimir el espacio temporal de pruebas de larga duración, así como el costo monetario de realizarlas con prototipos reales. Una ventaja derivada de lo anterior es la depuración más rápida de los algoritmos utilizados, debido a la capacidad de las simulaciones de ser repetibles y controlables </a:t>
            </a:r>
            <a:endParaRPr lang="es-CL"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err="1" smtClean="0"/>
              <a:t>Gazebo</a:t>
            </a:r>
            <a:endParaRPr lang="es-CL" dirty="0"/>
          </a:p>
        </p:txBody>
      </p:sp>
      <p:sp>
        <p:nvSpPr>
          <p:cNvPr id="3" name="2 Marcador de contenido"/>
          <p:cNvSpPr>
            <a:spLocks noGrp="1"/>
          </p:cNvSpPr>
          <p:nvPr>
            <p:ph idx="1"/>
          </p:nvPr>
        </p:nvSpPr>
        <p:spPr/>
        <p:txBody>
          <a:bodyPr>
            <a:normAutofit fontScale="92500"/>
          </a:bodyPr>
          <a:lstStyle/>
          <a:p>
            <a:r>
              <a:rPr lang="es-CL" dirty="0" smtClean="0"/>
              <a:t>Es un simulador </a:t>
            </a:r>
            <a:r>
              <a:rPr lang="es-CL" dirty="0" err="1" smtClean="0"/>
              <a:t>multirobot</a:t>
            </a:r>
            <a:r>
              <a:rPr lang="es-CL" dirty="0" smtClean="0"/>
              <a:t> 3D, que ofrece la capacidad de simular eficientemente poblaciones de robots en ambientes complejos en interiores o exteriores. Posee motores de física robustos, </a:t>
            </a:r>
            <a:r>
              <a:rPr lang="es-CL" dirty="0" err="1" smtClean="0"/>
              <a:t>gràficos</a:t>
            </a:r>
            <a:r>
              <a:rPr lang="es-CL" dirty="0" smtClean="0"/>
              <a:t> de alta calidad e interfaces </a:t>
            </a:r>
            <a:r>
              <a:rPr lang="es-CL" dirty="0" err="1" smtClean="0"/>
              <a:t>gráfigas</a:t>
            </a:r>
            <a:r>
              <a:rPr lang="es-CL" dirty="0" smtClean="0"/>
              <a:t> convenientes para la programación.</a:t>
            </a:r>
          </a:p>
          <a:p>
            <a:r>
              <a:rPr lang="es-CL" dirty="0" smtClean="0"/>
              <a:t>Posee una comunidad muy activa en el desarrollo Open </a:t>
            </a:r>
            <a:r>
              <a:rPr lang="es-CL" dirty="0" err="1" smtClean="0"/>
              <a:t>Source</a:t>
            </a:r>
            <a:r>
              <a:rPr lang="es-CL" dirty="0" smtClean="0"/>
              <a:t> del producto, y es gratuito. Actualmente la versión estable es Gazebo5, sin embargo Gazebo6 será lanzado en Julio del 2015 y añadirá soporte para Windows, además del actual soporte para las plataformas GNU/Linux y </a:t>
            </a:r>
            <a:r>
              <a:rPr lang="es-CL" dirty="0" err="1" smtClean="0"/>
              <a:t>Mac.</a:t>
            </a:r>
            <a:endParaRPr lang="es-CL" dirty="0" smtClean="0"/>
          </a:p>
          <a:p>
            <a:pPr>
              <a:buNone/>
            </a:pPr>
            <a:endParaRPr lang="es-CL"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Características</a:t>
            </a:r>
            <a:endParaRPr lang="es-CL" dirty="0"/>
          </a:p>
        </p:txBody>
      </p:sp>
      <p:sp>
        <p:nvSpPr>
          <p:cNvPr id="3" name="2 Marcador de contenido"/>
          <p:cNvSpPr>
            <a:spLocks noGrp="1"/>
          </p:cNvSpPr>
          <p:nvPr>
            <p:ph idx="1"/>
          </p:nvPr>
        </p:nvSpPr>
        <p:spPr/>
        <p:txBody>
          <a:bodyPr>
            <a:normAutofit fontScale="62500" lnSpcReduction="20000"/>
          </a:bodyPr>
          <a:lstStyle/>
          <a:p>
            <a:pPr lvl="0"/>
            <a:r>
              <a:rPr lang="es-CL" dirty="0" smtClean="0"/>
              <a:t>Incluye motores físicos como ODE, </a:t>
            </a:r>
            <a:r>
              <a:rPr lang="es-CL" dirty="0" err="1" smtClean="0"/>
              <a:t>Bullet</a:t>
            </a:r>
            <a:r>
              <a:rPr lang="es-CL" dirty="0" smtClean="0"/>
              <a:t>, </a:t>
            </a:r>
            <a:r>
              <a:rPr lang="es-CL" dirty="0" err="1" smtClean="0"/>
              <a:t>Simbody</a:t>
            </a:r>
            <a:r>
              <a:rPr lang="es-CL" dirty="0" smtClean="0"/>
              <a:t> y DART</a:t>
            </a:r>
          </a:p>
          <a:p>
            <a:pPr lvl="0"/>
            <a:r>
              <a:rPr lang="es-CL" dirty="0" smtClean="0"/>
              <a:t>Utiliza OGRE para los gráficos 3D incluyendo luces, sombras y texturas de alta calidad.</a:t>
            </a:r>
          </a:p>
          <a:p>
            <a:pPr lvl="0"/>
            <a:r>
              <a:rPr lang="es-CL" dirty="0" smtClean="0"/>
              <a:t>Puede generar datos de sensores, opcionalmente con ruido, desde </a:t>
            </a:r>
            <a:r>
              <a:rPr lang="es-CL" i="1" dirty="0" smtClean="0"/>
              <a:t>laser </a:t>
            </a:r>
            <a:r>
              <a:rPr lang="es-CL" i="1" dirty="0" err="1" smtClean="0"/>
              <a:t>range</a:t>
            </a:r>
            <a:r>
              <a:rPr lang="es-CL" i="1" dirty="0" smtClean="0"/>
              <a:t> </a:t>
            </a:r>
            <a:r>
              <a:rPr lang="es-CL" i="1" dirty="0" err="1" smtClean="0"/>
              <a:t>finders</a:t>
            </a:r>
            <a:r>
              <a:rPr lang="es-CL" dirty="0" smtClean="0"/>
              <a:t>, cámaras 2D/3D, sensores tipo </a:t>
            </a:r>
            <a:r>
              <a:rPr lang="es-CL" dirty="0" err="1" smtClean="0"/>
              <a:t>Kinect</a:t>
            </a:r>
            <a:r>
              <a:rPr lang="es-CL" dirty="0" smtClean="0"/>
              <a:t>, sensores </a:t>
            </a:r>
            <a:r>
              <a:rPr lang="es-CL" dirty="0" err="1" smtClean="0"/>
              <a:t>decontacto</a:t>
            </a:r>
            <a:r>
              <a:rPr lang="es-CL" dirty="0" smtClean="0"/>
              <a:t>, sensores de fuerza y torque, etc.</a:t>
            </a:r>
          </a:p>
          <a:p>
            <a:pPr lvl="0"/>
            <a:r>
              <a:rPr lang="es-CL" dirty="0" smtClean="0"/>
              <a:t>Se pueden realizar </a:t>
            </a:r>
            <a:r>
              <a:rPr lang="es-CL" i="1" dirty="0" err="1" smtClean="0"/>
              <a:t>plugins</a:t>
            </a:r>
            <a:r>
              <a:rPr lang="es-CL" dirty="0" smtClean="0"/>
              <a:t>(extensiones) personalizadas para robots, sensores y control del entorno.</a:t>
            </a:r>
          </a:p>
          <a:p>
            <a:pPr lvl="0"/>
            <a:r>
              <a:rPr lang="es-CL" dirty="0" smtClean="0"/>
              <a:t>Existen modelos de robots pre-creados como PR2, Pioneer2DX, </a:t>
            </a:r>
            <a:r>
              <a:rPr lang="es-CL" dirty="0" err="1" smtClean="0"/>
              <a:t>iRobot</a:t>
            </a:r>
            <a:r>
              <a:rPr lang="es-CL" dirty="0" smtClean="0"/>
              <a:t> </a:t>
            </a:r>
            <a:r>
              <a:rPr lang="es-CL" dirty="0" err="1" smtClean="0"/>
              <a:t>Create</a:t>
            </a:r>
            <a:r>
              <a:rPr lang="es-CL" dirty="0" smtClean="0"/>
              <a:t> y </a:t>
            </a:r>
            <a:r>
              <a:rPr lang="es-CL" dirty="0" err="1" smtClean="0"/>
              <a:t>TurtleBot</a:t>
            </a:r>
            <a:r>
              <a:rPr lang="es-CL" dirty="0" smtClean="0"/>
              <a:t>, además permite crear nuevos usando el editor SDF.</a:t>
            </a:r>
          </a:p>
          <a:p>
            <a:pPr lvl="0"/>
            <a:r>
              <a:rPr lang="es-CL" dirty="0" smtClean="0"/>
              <a:t>Permite ejecutar simulaciones en servidores remotos y conectarlos a </a:t>
            </a:r>
            <a:r>
              <a:rPr lang="es-CL" dirty="0" err="1" smtClean="0"/>
              <a:t>Gazebo</a:t>
            </a:r>
            <a:r>
              <a:rPr lang="es-CL" dirty="0" smtClean="0"/>
              <a:t> mediante el protocolo TCP/IP usando Google </a:t>
            </a:r>
            <a:r>
              <a:rPr lang="es-CL" dirty="0" err="1" smtClean="0"/>
              <a:t>Protobufs</a:t>
            </a:r>
            <a:r>
              <a:rPr lang="es-CL" dirty="0" smtClean="0"/>
              <a:t>.</a:t>
            </a:r>
          </a:p>
          <a:p>
            <a:pPr lvl="0"/>
            <a:r>
              <a:rPr lang="es-CL" dirty="0" smtClean="0"/>
              <a:t>Permite realizar simulación en la nube usando </a:t>
            </a:r>
            <a:r>
              <a:rPr lang="es-CL" dirty="0" err="1" smtClean="0"/>
              <a:t>CloudSim</a:t>
            </a:r>
            <a:r>
              <a:rPr lang="es-CL" dirty="0" smtClean="0"/>
              <a:t> para ejecutar </a:t>
            </a:r>
            <a:r>
              <a:rPr lang="es-CL" dirty="0" err="1" smtClean="0"/>
              <a:t>Gazebo</a:t>
            </a:r>
            <a:r>
              <a:rPr lang="es-CL" dirty="0" smtClean="0"/>
              <a:t> en Amazon, </a:t>
            </a:r>
            <a:r>
              <a:rPr lang="es-CL" dirty="0" err="1" smtClean="0"/>
              <a:t>SoftLayer</a:t>
            </a:r>
            <a:r>
              <a:rPr lang="es-CL" dirty="0" smtClean="0"/>
              <a:t> u </a:t>
            </a:r>
            <a:r>
              <a:rPr lang="es-CL" dirty="0" err="1" smtClean="0"/>
              <a:t>OpenStack</a:t>
            </a:r>
            <a:r>
              <a:rPr lang="es-CL" dirty="0" smtClean="0"/>
              <a:t>.</a:t>
            </a:r>
          </a:p>
          <a:p>
            <a:pPr lvl="0"/>
            <a:r>
              <a:rPr lang="es-CL" dirty="0" smtClean="0"/>
              <a:t>Posee herramientas de línea de comandos que facilitan el control de las simulaciones.</a:t>
            </a:r>
          </a:p>
          <a:p>
            <a:endParaRPr lang="es-CL"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err="1" smtClean="0"/>
              <a:t>Webots</a:t>
            </a:r>
            <a:endParaRPr lang="es-CL" dirty="0"/>
          </a:p>
        </p:txBody>
      </p:sp>
      <p:sp>
        <p:nvSpPr>
          <p:cNvPr id="3" name="2 Marcador de contenido"/>
          <p:cNvSpPr>
            <a:spLocks noGrp="1"/>
          </p:cNvSpPr>
          <p:nvPr>
            <p:ph idx="1"/>
          </p:nvPr>
        </p:nvSpPr>
        <p:spPr/>
        <p:txBody>
          <a:bodyPr/>
          <a:lstStyle/>
          <a:p>
            <a:r>
              <a:rPr lang="es-CL" dirty="0" smtClean="0"/>
              <a:t>Es un entorno de desarrollo que se usa para modelar, programar y simular robots móviles. Permite modelar cada objeto y sus características como forma, textura, masa, fricción, etc. Posee una gran cantidad de sensores y actuadores para equipar cada robot. Es bastante usado en universidades y centros de investigación alrededor del mundo (hasta 1200).</a:t>
            </a:r>
          </a:p>
          <a:p>
            <a:pPr>
              <a:buNone/>
            </a:pPr>
            <a:endParaRPr lang="es-CL"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Características</a:t>
            </a:r>
            <a:endParaRPr lang="es-CL" dirty="0"/>
          </a:p>
        </p:txBody>
      </p:sp>
      <p:sp>
        <p:nvSpPr>
          <p:cNvPr id="3" name="2 Marcador de contenido"/>
          <p:cNvSpPr>
            <a:spLocks noGrp="1"/>
          </p:cNvSpPr>
          <p:nvPr>
            <p:ph idx="1"/>
          </p:nvPr>
        </p:nvSpPr>
        <p:spPr/>
        <p:txBody>
          <a:bodyPr>
            <a:normAutofit fontScale="70000" lnSpcReduction="20000"/>
          </a:bodyPr>
          <a:lstStyle/>
          <a:p>
            <a:pPr lvl="0"/>
            <a:r>
              <a:rPr lang="es-CL" dirty="0" smtClean="0"/>
              <a:t>Está disponible para Windows, Mac y Linux</a:t>
            </a:r>
          </a:p>
          <a:p>
            <a:pPr lvl="0"/>
            <a:r>
              <a:rPr lang="es-CL" dirty="0" smtClean="0"/>
              <a:t>Posee una versión educativa que es más barata aunque limitada.</a:t>
            </a:r>
          </a:p>
          <a:p>
            <a:pPr lvl="0"/>
            <a:r>
              <a:rPr lang="es-CL" dirty="0" smtClean="0"/>
              <a:t>Se puede programar con C/C++, Java, </a:t>
            </a:r>
            <a:r>
              <a:rPr lang="es-CL" dirty="0" err="1" smtClean="0"/>
              <a:t>Python</a:t>
            </a:r>
            <a:r>
              <a:rPr lang="es-CL" dirty="0" smtClean="0"/>
              <a:t>, </a:t>
            </a:r>
            <a:r>
              <a:rPr lang="es-CL" dirty="0" err="1" smtClean="0"/>
              <a:t>Matlab</a:t>
            </a:r>
            <a:r>
              <a:rPr lang="es-CL" dirty="0" smtClean="0"/>
              <a:t>, URBI y usar librerías externas como </a:t>
            </a:r>
            <a:r>
              <a:rPr lang="es-CL" dirty="0" err="1" smtClean="0"/>
              <a:t>OpenCV</a:t>
            </a:r>
            <a:r>
              <a:rPr lang="es-CL" dirty="0" smtClean="0"/>
              <a:t>.</a:t>
            </a:r>
          </a:p>
          <a:p>
            <a:pPr lvl="0"/>
            <a:r>
              <a:rPr lang="es-CL" dirty="0" smtClean="0"/>
              <a:t>Se puede realizar una interfaz con ROS (</a:t>
            </a:r>
            <a:r>
              <a:rPr lang="es-CL" i="1" dirty="0" smtClean="0"/>
              <a:t>Robot </a:t>
            </a:r>
            <a:r>
              <a:rPr lang="es-CL" i="1" dirty="0" err="1" smtClean="0"/>
              <a:t>Operating</a:t>
            </a:r>
            <a:r>
              <a:rPr lang="es-CL" i="1" dirty="0" smtClean="0"/>
              <a:t> </a:t>
            </a:r>
            <a:r>
              <a:rPr lang="es-CL" i="1" dirty="0" err="1" smtClean="0"/>
              <a:t>System</a:t>
            </a:r>
            <a:r>
              <a:rPr lang="es-CL" dirty="0" smtClean="0"/>
              <a:t>)</a:t>
            </a:r>
          </a:p>
          <a:p>
            <a:pPr lvl="0"/>
            <a:r>
              <a:rPr lang="es-CL" dirty="0" smtClean="0"/>
              <a:t>Los modelos 3D se pueden diseñar en </a:t>
            </a:r>
            <a:r>
              <a:rPr lang="es-CL" dirty="0" err="1" smtClean="0"/>
              <a:t>Solidworks</a:t>
            </a:r>
            <a:r>
              <a:rPr lang="es-CL" dirty="0" smtClean="0"/>
              <a:t>, </a:t>
            </a:r>
            <a:r>
              <a:rPr lang="es-CL" dirty="0" err="1" smtClean="0"/>
              <a:t>AutoCAD</a:t>
            </a:r>
            <a:r>
              <a:rPr lang="es-CL" dirty="0" smtClean="0"/>
              <a:t>, </a:t>
            </a:r>
            <a:r>
              <a:rPr lang="es-CL" dirty="0" err="1" smtClean="0"/>
              <a:t>Blender</a:t>
            </a:r>
            <a:r>
              <a:rPr lang="es-CL" dirty="0" smtClean="0"/>
              <a:t>, 3D Studio Max, </a:t>
            </a:r>
            <a:r>
              <a:rPr lang="es-CL" dirty="0" err="1" smtClean="0"/>
              <a:t>Sketchup</a:t>
            </a:r>
            <a:r>
              <a:rPr lang="es-CL" dirty="0" smtClean="0"/>
              <a:t>, etc.</a:t>
            </a:r>
          </a:p>
          <a:p>
            <a:pPr lvl="0"/>
            <a:r>
              <a:rPr lang="es-CL" dirty="0" smtClean="0"/>
              <a:t>Librerías pre diseñadas de objetos como mesas y sillas.</a:t>
            </a:r>
          </a:p>
          <a:p>
            <a:pPr lvl="0"/>
            <a:r>
              <a:rPr lang="es-CL" dirty="0" smtClean="0"/>
              <a:t>Dispositivo de simulación de cámaras integradas con el robot</a:t>
            </a:r>
          </a:p>
          <a:p>
            <a:pPr lvl="0"/>
            <a:r>
              <a:rPr lang="es-CL" dirty="0" smtClean="0"/>
              <a:t>Se pueden crear y personalizar los motores utilizados.</a:t>
            </a:r>
          </a:p>
          <a:p>
            <a:pPr lvl="0"/>
            <a:r>
              <a:rPr lang="es-CL" dirty="0" smtClean="0"/>
              <a:t>Posee una ventana de simulación 3D interactiva con gráficos realistas</a:t>
            </a:r>
          </a:p>
          <a:p>
            <a:pPr lvl="0"/>
            <a:r>
              <a:rPr lang="es-CL" dirty="0" smtClean="0"/>
              <a:t>Y cuenta con librerías de robots populares como Nao y </a:t>
            </a:r>
            <a:r>
              <a:rPr lang="es-CL" dirty="0" err="1" smtClean="0"/>
              <a:t>epuck</a:t>
            </a:r>
            <a:r>
              <a:rPr lang="es-CL" dirty="0" smtClean="0"/>
              <a:t>.</a:t>
            </a:r>
          </a:p>
          <a:p>
            <a:pPr lvl="0"/>
            <a:r>
              <a:rPr lang="es-CL" dirty="0" smtClean="0"/>
              <a:t>Usa ODE para la simulación de la física del entorno.</a:t>
            </a:r>
          </a:p>
          <a:p>
            <a:endParaRPr lang="es-CL"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b="1" dirty="0"/>
              <a:t>Comparación de </a:t>
            </a:r>
            <a:r>
              <a:rPr lang="es-CL" b="1" dirty="0" smtClean="0"/>
              <a:t>robots</a:t>
            </a:r>
            <a:endParaRPr lang="es-CL" dirty="0"/>
          </a:p>
        </p:txBody>
      </p:sp>
      <p:sp>
        <p:nvSpPr>
          <p:cNvPr id="3" name="Marcador de contenido 2"/>
          <p:cNvSpPr>
            <a:spLocks noGrp="1"/>
          </p:cNvSpPr>
          <p:nvPr>
            <p:ph idx="1"/>
          </p:nvPr>
        </p:nvSpPr>
        <p:spPr>
          <a:xfrm>
            <a:off x="566670" y="1690688"/>
            <a:ext cx="10787130" cy="4486275"/>
          </a:xfrm>
        </p:spPr>
        <p:txBody>
          <a:bodyPr/>
          <a:lstStyle/>
          <a:p>
            <a:r>
              <a:rPr lang="es-CL" b="1" dirty="0"/>
              <a:t>Robots industriales</a:t>
            </a:r>
          </a:p>
          <a:p>
            <a:pPr lvl="1"/>
            <a:r>
              <a:rPr lang="es-CL" dirty="0"/>
              <a:t>Los robots industriales son divididos principalmente por cantidad de ejes, peso máximo soportado o alcance máximo. En este caso, la comparación de hardware se realizara comparando la carga máxima que pueden soportar, ya que es una clasificación mucho más acotada que realizar una comparación por alcance o por uso, ya que estos son múltiples. </a:t>
            </a:r>
          </a:p>
          <a:p>
            <a:endParaRPr lang="es-CL" dirty="0"/>
          </a:p>
        </p:txBody>
      </p:sp>
    </p:spTree>
    <p:extLst>
      <p:ext uri="{BB962C8B-B14F-4D97-AF65-F5344CB8AC3E}">
        <p14:creationId xmlns:p14="http://schemas.microsoft.com/office/powerpoint/2010/main" xmlns="" val="4027587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err="1" smtClean="0"/>
              <a:t>USARSim</a:t>
            </a:r>
            <a:endParaRPr lang="es-CL" dirty="0"/>
          </a:p>
        </p:txBody>
      </p:sp>
      <p:sp>
        <p:nvSpPr>
          <p:cNvPr id="3" name="2 Marcador de contenido"/>
          <p:cNvSpPr>
            <a:spLocks noGrp="1"/>
          </p:cNvSpPr>
          <p:nvPr>
            <p:ph idx="1"/>
          </p:nvPr>
        </p:nvSpPr>
        <p:spPr/>
        <p:txBody>
          <a:bodyPr/>
          <a:lstStyle/>
          <a:p>
            <a:r>
              <a:rPr lang="es-CL" dirty="0" smtClean="0"/>
              <a:t>Es un simulador de alta fidelidad basado en el motor gráfico y físico del juego </a:t>
            </a:r>
            <a:r>
              <a:rPr lang="es-CL" dirty="0" err="1" smtClean="0"/>
              <a:t>Unreal</a:t>
            </a:r>
            <a:r>
              <a:rPr lang="es-CL" dirty="0" smtClean="0"/>
              <a:t> </a:t>
            </a:r>
            <a:r>
              <a:rPr lang="es-CL" dirty="0" err="1" smtClean="0"/>
              <a:t>Tournament</a:t>
            </a:r>
            <a:r>
              <a:rPr lang="es-CL" dirty="0" smtClean="0"/>
              <a:t>. Es Open </a:t>
            </a:r>
            <a:r>
              <a:rPr lang="es-CL" dirty="0" err="1" smtClean="0"/>
              <a:t>Source</a:t>
            </a:r>
            <a:r>
              <a:rPr lang="es-CL" dirty="0" smtClean="0"/>
              <a:t> sin embargo el motor gráfico del juego no lo es por lo que se debe pagar el valor del juego (USD$19.99). Tiene fines de investigación y es la base para la competencia </a:t>
            </a:r>
            <a:r>
              <a:rPr lang="es-CL" dirty="0" err="1" smtClean="0"/>
              <a:t>RoboCUP</a:t>
            </a:r>
            <a:r>
              <a:rPr lang="es-CL" dirty="0" smtClean="0"/>
              <a:t> rescate virtual con robots.</a:t>
            </a:r>
          </a:p>
          <a:p>
            <a:pPr>
              <a:buNone/>
            </a:pPr>
            <a:endParaRPr lang="es-CL"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Características</a:t>
            </a:r>
            <a:endParaRPr lang="es-CL" dirty="0"/>
          </a:p>
        </p:txBody>
      </p:sp>
      <p:sp>
        <p:nvSpPr>
          <p:cNvPr id="3" name="2 Marcador de contenido"/>
          <p:cNvSpPr>
            <a:spLocks noGrp="1"/>
          </p:cNvSpPr>
          <p:nvPr>
            <p:ph idx="1"/>
          </p:nvPr>
        </p:nvSpPr>
        <p:spPr/>
        <p:txBody>
          <a:bodyPr>
            <a:normAutofit fontScale="85000" lnSpcReduction="20000"/>
          </a:bodyPr>
          <a:lstStyle/>
          <a:p>
            <a:pPr lvl="0"/>
            <a:r>
              <a:rPr lang="es-CL" dirty="0" smtClean="0"/>
              <a:t>Soporta principalmente robots bípedos y móviles, sin embargo es posible añadir otros tipos de robots.</a:t>
            </a:r>
          </a:p>
          <a:p>
            <a:pPr lvl="0"/>
            <a:r>
              <a:rPr lang="es-CL" dirty="0" smtClean="0"/>
              <a:t>Los robots y objetos se crean en programas CAD 3D y los ambientes se crean usando una utilidad incluida.</a:t>
            </a:r>
          </a:p>
          <a:p>
            <a:pPr lvl="0"/>
            <a:r>
              <a:rPr lang="es-CL" dirty="0" smtClean="0"/>
              <a:t>Los robots pueden ser programados usando la utilidad UNREAL Script o controlados sobre una conexión de red usando el protocolo UDP implementado en </a:t>
            </a:r>
            <a:r>
              <a:rPr lang="es-CL" dirty="0" err="1" smtClean="0"/>
              <a:t>USARSim</a:t>
            </a:r>
            <a:r>
              <a:rPr lang="es-CL" dirty="0" smtClean="0"/>
              <a:t>.</a:t>
            </a:r>
          </a:p>
          <a:p>
            <a:pPr lvl="0"/>
            <a:r>
              <a:rPr lang="es-CL" dirty="0" smtClean="0"/>
              <a:t>Posee procesamiento </a:t>
            </a:r>
            <a:r>
              <a:rPr lang="es-CL" dirty="0" err="1" smtClean="0"/>
              <a:t>multihilo</a:t>
            </a:r>
            <a:endParaRPr lang="es-CL" dirty="0" smtClean="0"/>
          </a:p>
          <a:p>
            <a:pPr lvl="0"/>
            <a:r>
              <a:rPr lang="es-CL" dirty="0" smtClean="0"/>
              <a:t>Es altamente extensible</a:t>
            </a:r>
          </a:p>
          <a:p>
            <a:pPr lvl="0"/>
            <a:r>
              <a:rPr lang="es-CL" dirty="0" smtClean="0"/>
              <a:t>El motor gráfico de </a:t>
            </a:r>
            <a:r>
              <a:rPr lang="es-CL" dirty="0" err="1" smtClean="0"/>
              <a:t>Unreal</a:t>
            </a:r>
            <a:r>
              <a:rPr lang="es-CL" dirty="0" smtClean="0"/>
              <a:t> </a:t>
            </a:r>
            <a:r>
              <a:rPr lang="es-CL" dirty="0" err="1" smtClean="0"/>
              <a:t>Tournament</a:t>
            </a:r>
            <a:r>
              <a:rPr lang="es-CL" dirty="0" smtClean="0"/>
              <a:t> está basado en </a:t>
            </a:r>
            <a:r>
              <a:rPr lang="es-CL" dirty="0" err="1" smtClean="0"/>
              <a:t>PhysX</a:t>
            </a:r>
            <a:r>
              <a:rPr lang="es-CL" dirty="0" smtClean="0"/>
              <a:t> que es desarrollado por </a:t>
            </a:r>
            <a:r>
              <a:rPr lang="es-CL" dirty="0" err="1" smtClean="0"/>
              <a:t>Nvidia</a:t>
            </a:r>
            <a:r>
              <a:rPr lang="es-CL" dirty="0" smtClean="0"/>
              <a:t> y posee mejores características y algoritmos optimizados en comparación con ODE</a:t>
            </a:r>
            <a:r>
              <a:rPr lang="es-CL" dirty="0" smtClean="0"/>
              <a:t>.</a:t>
            </a:r>
            <a:endParaRPr lang="es-CL"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Microsoft </a:t>
            </a:r>
            <a:r>
              <a:rPr lang="es-CL" dirty="0" err="1" smtClean="0"/>
              <a:t>Robotics</a:t>
            </a:r>
            <a:r>
              <a:rPr lang="es-CL" dirty="0" smtClean="0"/>
              <a:t> </a:t>
            </a:r>
            <a:r>
              <a:rPr lang="es-CL" dirty="0" err="1" smtClean="0"/>
              <a:t>Developer</a:t>
            </a:r>
            <a:r>
              <a:rPr lang="es-CL" dirty="0" smtClean="0"/>
              <a:t> </a:t>
            </a:r>
            <a:r>
              <a:rPr lang="es-CL" dirty="0" smtClean="0"/>
              <a:t>Studio</a:t>
            </a:r>
            <a:endParaRPr lang="es-CL" dirty="0"/>
          </a:p>
        </p:txBody>
      </p:sp>
      <p:sp>
        <p:nvSpPr>
          <p:cNvPr id="3" name="2 Marcador de contenido"/>
          <p:cNvSpPr>
            <a:spLocks noGrp="1"/>
          </p:cNvSpPr>
          <p:nvPr>
            <p:ph idx="1"/>
          </p:nvPr>
        </p:nvSpPr>
        <p:spPr/>
        <p:txBody>
          <a:bodyPr/>
          <a:lstStyle/>
          <a:p>
            <a:r>
              <a:rPr lang="es-CL" dirty="0" smtClean="0"/>
              <a:t>Está orientado para una amplia gama de usuarios, desde amateurs hasta profesionales para el desarrollo de aplicaciones robóticas.</a:t>
            </a:r>
          </a:p>
          <a:p>
            <a:pPr>
              <a:buNone/>
            </a:pPr>
            <a:endParaRPr lang="es-CL"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Características</a:t>
            </a:r>
            <a:endParaRPr lang="es-CL" dirty="0"/>
          </a:p>
        </p:txBody>
      </p:sp>
      <p:sp>
        <p:nvSpPr>
          <p:cNvPr id="3" name="2 Marcador de contenido"/>
          <p:cNvSpPr>
            <a:spLocks noGrp="1"/>
          </p:cNvSpPr>
          <p:nvPr>
            <p:ph idx="1"/>
          </p:nvPr>
        </p:nvSpPr>
        <p:spPr/>
        <p:txBody>
          <a:bodyPr>
            <a:normAutofit fontScale="77500" lnSpcReduction="20000"/>
          </a:bodyPr>
          <a:lstStyle/>
          <a:p>
            <a:pPr lvl="0"/>
            <a:r>
              <a:rPr lang="es-CL" dirty="0" smtClean="0"/>
              <a:t>Utiliza </a:t>
            </a:r>
            <a:r>
              <a:rPr lang="es-CL" dirty="0" err="1" smtClean="0"/>
              <a:t>PhysX</a:t>
            </a:r>
            <a:r>
              <a:rPr lang="es-CL" dirty="0" smtClean="0"/>
              <a:t> como simulador de alta fidelidad de física</a:t>
            </a:r>
          </a:p>
          <a:p>
            <a:pPr lvl="0"/>
            <a:r>
              <a:rPr lang="es-CL" dirty="0" smtClean="0"/>
              <a:t>Posee soporte para </a:t>
            </a:r>
            <a:r>
              <a:rPr lang="es-CL" dirty="0" err="1" smtClean="0"/>
              <a:t>Kinect</a:t>
            </a:r>
            <a:endParaRPr lang="es-CL" dirty="0" smtClean="0"/>
          </a:p>
          <a:p>
            <a:pPr lvl="0"/>
            <a:r>
              <a:rPr lang="es-CL" dirty="0" smtClean="0"/>
              <a:t>Procesamiento paralelo</a:t>
            </a:r>
          </a:p>
          <a:p>
            <a:pPr lvl="0"/>
            <a:r>
              <a:rPr lang="es-CL" dirty="0" smtClean="0"/>
              <a:t>No permite crear sensores</a:t>
            </a:r>
          </a:p>
          <a:p>
            <a:pPr lvl="0"/>
            <a:r>
              <a:rPr lang="es-CL" dirty="0" smtClean="0"/>
              <a:t>Se programa </a:t>
            </a:r>
            <a:r>
              <a:rPr lang="es-CL" dirty="0" err="1" smtClean="0"/>
              <a:t>prncipalmente</a:t>
            </a:r>
            <a:r>
              <a:rPr lang="es-CL" dirty="0" smtClean="0"/>
              <a:t> en C++ o C# Además del lenguaje VLP (Visual </a:t>
            </a:r>
            <a:r>
              <a:rPr lang="es-CL" dirty="0" err="1" smtClean="0"/>
              <a:t>Programming</a:t>
            </a:r>
            <a:r>
              <a:rPr lang="es-CL" dirty="0" smtClean="0"/>
              <a:t> </a:t>
            </a:r>
            <a:r>
              <a:rPr lang="es-CL" dirty="0" err="1" smtClean="0"/>
              <a:t>Languaje</a:t>
            </a:r>
            <a:r>
              <a:rPr lang="es-CL" dirty="0" smtClean="0"/>
              <a:t>)</a:t>
            </a:r>
          </a:p>
          <a:p>
            <a:pPr lvl="0"/>
            <a:r>
              <a:rPr lang="es-CL" dirty="0" smtClean="0"/>
              <a:t>Existe una gran cantidad de robots y sensores</a:t>
            </a:r>
          </a:p>
          <a:p>
            <a:pPr lvl="0"/>
            <a:r>
              <a:rPr lang="es-CL" dirty="0" smtClean="0"/>
              <a:t>Solo puede se usado en Windows</a:t>
            </a:r>
          </a:p>
          <a:p>
            <a:pPr lvl="0"/>
            <a:r>
              <a:rPr lang="es-CL" dirty="0" smtClean="0"/>
              <a:t>Existen ambientes simulados prediseñados (Casa, fábrica, exteriores, urbana)</a:t>
            </a:r>
          </a:p>
          <a:p>
            <a:pPr lvl="0"/>
            <a:r>
              <a:rPr lang="es-CL" dirty="0" smtClean="0"/>
              <a:t>Es de licencia gratuita</a:t>
            </a:r>
          </a:p>
          <a:p>
            <a:pPr lvl="0"/>
            <a:r>
              <a:rPr lang="es-CL" dirty="0" smtClean="0"/>
              <a:t>No tiene soporte desde el 2012 y Microsoft canceló la división encargada de desarrollar el software</a:t>
            </a:r>
            <a:r>
              <a:rPr lang="es-CL" dirty="0" smtClean="0"/>
              <a:t>.</a:t>
            </a:r>
            <a:endParaRPr lang="es-CL"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Tabla comparativa</a:t>
            </a:r>
            <a:endParaRPr lang="es-CL" dirty="0"/>
          </a:p>
        </p:txBody>
      </p:sp>
      <p:graphicFrame>
        <p:nvGraphicFramePr>
          <p:cNvPr id="4" name="3 Marcador de contenido"/>
          <p:cNvGraphicFramePr>
            <a:graphicFrameLocks noGrp="1"/>
          </p:cNvGraphicFramePr>
          <p:nvPr>
            <p:ph idx="1"/>
          </p:nvPr>
        </p:nvGraphicFramePr>
        <p:xfrm>
          <a:off x="838200" y="1825627"/>
          <a:ext cx="10356670" cy="4806537"/>
        </p:xfrm>
        <a:graphic>
          <a:graphicData uri="http://schemas.openxmlformats.org/drawingml/2006/table">
            <a:tbl>
              <a:tblPr firstRow="1" bandRow="1">
                <a:tableStyleId>{5C22544A-7EE6-4342-B048-85BDC9FD1C3A}</a:tableStyleId>
              </a:tblPr>
              <a:tblGrid>
                <a:gridCol w="2071334"/>
                <a:gridCol w="2071334"/>
                <a:gridCol w="2071334"/>
                <a:gridCol w="2071334"/>
                <a:gridCol w="2071334"/>
              </a:tblGrid>
              <a:tr h="211707">
                <a:tc>
                  <a:txBody>
                    <a:bodyPr/>
                    <a:lstStyle/>
                    <a:p>
                      <a:pPr>
                        <a:lnSpc>
                          <a:spcPct val="107000"/>
                        </a:lnSpc>
                        <a:spcAft>
                          <a:spcPts val="0"/>
                        </a:spcAft>
                      </a:pPr>
                      <a:r>
                        <a:rPr lang="es-CL" sz="1100" b="1" dirty="0">
                          <a:latin typeface="Calibri"/>
                          <a:ea typeface="Calibri"/>
                          <a:cs typeface="Times New Roman"/>
                        </a:rPr>
                        <a:t>Características</a:t>
                      </a:r>
                      <a:endParaRPr lang="es-CL" sz="1100" dirty="0">
                        <a:latin typeface="Calibri"/>
                        <a:ea typeface="Calibri"/>
                        <a:cs typeface="Times New Roman"/>
                      </a:endParaRPr>
                    </a:p>
                  </a:txBody>
                  <a:tcPr marL="68580" marR="68580" marT="0" marB="0"/>
                </a:tc>
                <a:tc>
                  <a:txBody>
                    <a:bodyPr/>
                    <a:lstStyle/>
                    <a:p>
                      <a:pPr>
                        <a:lnSpc>
                          <a:spcPct val="107000"/>
                        </a:lnSpc>
                        <a:spcAft>
                          <a:spcPts val="0"/>
                        </a:spcAft>
                      </a:pPr>
                      <a:r>
                        <a:rPr lang="es-CL" sz="1100" b="1">
                          <a:latin typeface="Calibri"/>
                          <a:ea typeface="Calibri"/>
                          <a:cs typeface="Times New Roman"/>
                        </a:rPr>
                        <a:t>USARSim</a:t>
                      </a:r>
                      <a:endParaRPr lang="es-CL" sz="1100">
                        <a:latin typeface="Calibri"/>
                        <a:ea typeface="Calibri"/>
                        <a:cs typeface="Times New Roman"/>
                      </a:endParaRPr>
                    </a:p>
                  </a:txBody>
                  <a:tcPr marL="68580" marR="68580" marT="0" marB="0"/>
                </a:tc>
                <a:tc>
                  <a:txBody>
                    <a:bodyPr/>
                    <a:lstStyle/>
                    <a:p>
                      <a:pPr>
                        <a:lnSpc>
                          <a:spcPct val="107000"/>
                        </a:lnSpc>
                        <a:spcAft>
                          <a:spcPts val="0"/>
                        </a:spcAft>
                      </a:pPr>
                      <a:r>
                        <a:rPr lang="es-CL" sz="1100" b="1">
                          <a:latin typeface="Calibri"/>
                          <a:ea typeface="Calibri"/>
                          <a:cs typeface="Times New Roman"/>
                        </a:rPr>
                        <a:t>Microsoft RDS</a:t>
                      </a:r>
                      <a:endParaRPr lang="es-CL" sz="1100">
                        <a:latin typeface="Calibri"/>
                        <a:ea typeface="Calibri"/>
                        <a:cs typeface="Times New Roman"/>
                      </a:endParaRPr>
                    </a:p>
                  </a:txBody>
                  <a:tcPr marL="68580" marR="68580" marT="0" marB="0"/>
                </a:tc>
                <a:tc>
                  <a:txBody>
                    <a:bodyPr/>
                    <a:lstStyle/>
                    <a:p>
                      <a:pPr>
                        <a:lnSpc>
                          <a:spcPct val="107000"/>
                        </a:lnSpc>
                        <a:spcAft>
                          <a:spcPts val="0"/>
                        </a:spcAft>
                      </a:pPr>
                      <a:r>
                        <a:rPr lang="es-CL" sz="1100" b="1">
                          <a:latin typeface="Calibri"/>
                          <a:ea typeface="Calibri"/>
                          <a:cs typeface="Times New Roman"/>
                        </a:rPr>
                        <a:t>Webots</a:t>
                      </a:r>
                      <a:endParaRPr lang="es-CL" sz="1100">
                        <a:latin typeface="Calibri"/>
                        <a:ea typeface="Calibri"/>
                        <a:cs typeface="Times New Roman"/>
                      </a:endParaRPr>
                    </a:p>
                  </a:txBody>
                  <a:tcPr marL="68580" marR="68580" marT="0" marB="0"/>
                </a:tc>
                <a:tc>
                  <a:txBody>
                    <a:bodyPr/>
                    <a:lstStyle/>
                    <a:p>
                      <a:pPr>
                        <a:lnSpc>
                          <a:spcPct val="107000"/>
                        </a:lnSpc>
                        <a:spcAft>
                          <a:spcPts val="0"/>
                        </a:spcAft>
                      </a:pPr>
                      <a:r>
                        <a:rPr lang="es-CL" sz="1100" b="1">
                          <a:latin typeface="Calibri"/>
                          <a:ea typeface="Calibri"/>
                          <a:cs typeface="Times New Roman"/>
                        </a:rPr>
                        <a:t>Gazebo</a:t>
                      </a:r>
                      <a:endParaRPr lang="es-CL" sz="1100">
                        <a:latin typeface="Calibri"/>
                        <a:ea typeface="Calibri"/>
                        <a:cs typeface="Times New Roman"/>
                      </a:endParaRPr>
                    </a:p>
                  </a:txBody>
                  <a:tcPr marL="68580" marR="68580" marT="0" marB="0"/>
                </a:tc>
              </a:tr>
              <a:tr h="211707">
                <a:tc>
                  <a:txBody>
                    <a:bodyPr/>
                    <a:lstStyle/>
                    <a:p>
                      <a:pPr>
                        <a:lnSpc>
                          <a:spcPct val="107000"/>
                        </a:lnSpc>
                        <a:spcAft>
                          <a:spcPts val="0"/>
                        </a:spcAft>
                      </a:pPr>
                      <a:r>
                        <a:rPr lang="es-CL" sz="1100">
                          <a:latin typeface="Calibri"/>
                          <a:ea typeface="Calibri"/>
                          <a:cs typeface="Times New Roman"/>
                        </a:rPr>
                        <a:t>Importar modelos 3D</a:t>
                      </a:r>
                    </a:p>
                  </a:txBody>
                  <a:tcPr marL="68580" marR="68580" marT="0" marB="0"/>
                </a:tc>
                <a:tc>
                  <a:txBody>
                    <a:bodyPr/>
                    <a:lstStyle/>
                    <a:p>
                      <a:pPr>
                        <a:lnSpc>
                          <a:spcPct val="107000"/>
                        </a:lnSpc>
                        <a:spcAft>
                          <a:spcPts val="0"/>
                        </a:spcAft>
                      </a:pPr>
                      <a:r>
                        <a:rPr lang="es-CL" sz="1100">
                          <a:latin typeface="Calibri"/>
                          <a:ea typeface="Calibri"/>
                          <a:cs typeface="Times New Roman"/>
                        </a:rPr>
                        <a:t>Sí</a:t>
                      </a:r>
                    </a:p>
                  </a:txBody>
                  <a:tcPr marL="68580" marR="68580" marT="0" marB="0"/>
                </a:tc>
                <a:tc>
                  <a:txBody>
                    <a:bodyPr/>
                    <a:lstStyle/>
                    <a:p>
                      <a:pPr>
                        <a:lnSpc>
                          <a:spcPct val="107000"/>
                        </a:lnSpc>
                        <a:spcAft>
                          <a:spcPts val="0"/>
                        </a:spcAft>
                      </a:pPr>
                      <a:r>
                        <a:rPr lang="es-CL" sz="1100">
                          <a:latin typeface="Calibri"/>
                          <a:ea typeface="Calibri"/>
                          <a:cs typeface="Times New Roman"/>
                        </a:rPr>
                        <a:t>Sí</a:t>
                      </a:r>
                    </a:p>
                  </a:txBody>
                  <a:tcPr marL="68580" marR="68580" marT="0" marB="0"/>
                </a:tc>
                <a:tc>
                  <a:txBody>
                    <a:bodyPr/>
                    <a:lstStyle/>
                    <a:p>
                      <a:pPr>
                        <a:lnSpc>
                          <a:spcPct val="107000"/>
                        </a:lnSpc>
                        <a:spcAft>
                          <a:spcPts val="0"/>
                        </a:spcAft>
                      </a:pPr>
                      <a:r>
                        <a:rPr lang="es-CL" sz="1100">
                          <a:latin typeface="Calibri"/>
                          <a:ea typeface="Calibri"/>
                          <a:cs typeface="Times New Roman"/>
                        </a:rPr>
                        <a:t>Si</a:t>
                      </a:r>
                    </a:p>
                  </a:txBody>
                  <a:tcPr marL="68580" marR="68580" marT="0" marB="0"/>
                </a:tc>
                <a:tc>
                  <a:txBody>
                    <a:bodyPr/>
                    <a:lstStyle/>
                    <a:p>
                      <a:pPr>
                        <a:lnSpc>
                          <a:spcPct val="107000"/>
                        </a:lnSpc>
                        <a:spcAft>
                          <a:spcPts val="0"/>
                        </a:spcAft>
                      </a:pPr>
                      <a:r>
                        <a:rPr lang="es-CL" sz="1100">
                          <a:latin typeface="Calibri"/>
                          <a:ea typeface="Calibri"/>
                          <a:cs typeface="Times New Roman"/>
                        </a:rPr>
                        <a:t>No</a:t>
                      </a:r>
                    </a:p>
                  </a:txBody>
                  <a:tcPr marL="68580" marR="68580" marT="0" marB="0"/>
                </a:tc>
              </a:tr>
              <a:tr h="211707">
                <a:tc>
                  <a:txBody>
                    <a:bodyPr/>
                    <a:lstStyle/>
                    <a:p>
                      <a:pPr>
                        <a:lnSpc>
                          <a:spcPct val="107000"/>
                        </a:lnSpc>
                        <a:spcAft>
                          <a:spcPts val="0"/>
                        </a:spcAft>
                      </a:pPr>
                      <a:r>
                        <a:rPr lang="es-CL" sz="1100">
                          <a:latin typeface="Calibri"/>
                          <a:ea typeface="Calibri"/>
                          <a:cs typeface="Times New Roman"/>
                        </a:rPr>
                        <a:t>Lenguajes de programación</a:t>
                      </a:r>
                    </a:p>
                  </a:txBody>
                  <a:tcPr marL="68580" marR="68580" marT="0" marB="0"/>
                </a:tc>
                <a:tc>
                  <a:txBody>
                    <a:bodyPr/>
                    <a:lstStyle/>
                    <a:p>
                      <a:pPr>
                        <a:lnSpc>
                          <a:spcPct val="107000"/>
                        </a:lnSpc>
                        <a:spcAft>
                          <a:spcPts val="0"/>
                        </a:spcAft>
                      </a:pPr>
                      <a:r>
                        <a:rPr lang="es-CL" sz="1100">
                          <a:latin typeface="Calibri"/>
                          <a:ea typeface="Calibri"/>
                          <a:cs typeface="Times New Roman"/>
                        </a:rPr>
                        <a:t>Cualquiera (por protocolo UDP)</a:t>
                      </a:r>
                    </a:p>
                  </a:txBody>
                  <a:tcPr marL="68580" marR="68580" marT="0" marB="0"/>
                </a:tc>
                <a:tc>
                  <a:txBody>
                    <a:bodyPr/>
                    <a:lstStyle/>
                    <a:p>
                      <a:pPr>
                        <a:lnSpc>
                          <a:spcPct val="107000"/>
                        </a:lnSpc>
                        <a:spcAft>
                          <a:spcPts val="0"/>
                        </a:spcAft>
                      </a:pPr>
                      <a:r>
                        <a:rPr lang="es-CL" sz="1100">
                          <a:latin typeface="Calibri"/>
                          <a:ea typeface="Calibri"/>
                          <a:cs typeface="Times New Roman"/>
                        </a:rPr>
                        <a:t>C#, VB, VLP</a:t>
                      </a:r>
                    </a:p>
                  </a:txBody>
                  <a:tcPr marL="68580" marR="68580" marT="0" marB="0"/>
                </a:tc>
                <a:tc>
                  <a:txBody>
                    <a:bodyPr/>
                    <a:lstStyle/>
                    <a:p>
                      <a:pPr>
                        <a:lnSpc>
                          <a:spcPct val="107000"/>
                        </a:lnSpc>
                        <a:spcAft>
                          <a:spcPts val="0"/>
                        </a:spcAft>
                      </a:pPr>
                      <a:r>
                        <a:rPr lang="es-CL" sz="1100">
                          <a:latin typeface="Calibri"/>
                          <a:ea typeface="Calibri"/>
                          <a:cs typeface="Times New Roman"/>
                        </a:rPr>
                        <a:t>C, C++, Java, Python, Matlab</a:t>
                      </a:r>
                    </a:p>
                  </a:txBody>
                  <a:tcPr marL="68580" marR="68580" marT="0" marB="0"/>
                </a:tc>
                <a:tc>
                  <a:txBody>
                    <a:bodyPr/>
                    <a:lstStyle/>
                    <a:p>
                      <a:pPr>
                        <a:lnSpc>
                          <a:spcPct val="107000"/>
                        </a:lnSpc>
                        <a:spcAft>
                          <a:spcPts val="0"/>
                        </a:spcAft>
                      </a:pPr>
                      <a:r>
                        <a:rPr lang="es-CL" sz="1100">
                          <a:latin typeface="Calibri"/>
                          <a:ea typeface="Calibri"/>
                          <a:cs typeface="Times New Roman"/>
                        </a:rPr>
                        <a:t>Cualquiera (TCP/UDP)</a:t>
                      </a:r>
                    </a:p>
                  </a:txBody>
                  <a:tcPr marL="68580" marR="68580" marT="0" marB="0"/>
                </a:tc>
              </a:tr>
              <a:tr h="211707">
                <a:tc>
                  <a:txBody>
                    <a:bodyPr/>
                    <a:lstStyle/>
                    <a:p>
                      <a:pPr>
                        <a:lnSpc>
                          <a:spcPct val="107000"/>
                        </a:lnSpc>
                        <a:spcAft>
                          <a:spcPts val="0"/>
                        </a:spcAft>
                      </a:pPr>
                      <a:r>
                        <a:rPr lang="es-CL" sz="1100">
                          <a:latin typeface="Calibri"/>
                          <a:ea typeface="Calibri"/>
                          <a:cs typeface="Times New Roman"/>
                        </a:rPr>
                        <a:t>Soporte programas externos</a:t>
                      </a:r>
                    </a:p>
                  </a:txBody>
                  <a:tcPr marL="68580" marR="68580" marT="0" marB="0"/>
                </a:tc>
                <a:tc>
                  <a:txBody>
                    <a:bodyPr/>
                    <a:lstStyle/>
                    <a:p>
                      <a:pPr>
                        <a:lnSpc>
                          <a:spcPct val="107000"/>
                        </a:lnSpc>
                        <a:spcAft>
                          <a:spcPts val="0"/>
                        </a:spcAft>
                      </a:pPr>
                      <a:r>
                        <a:rPr lang="es-CL" sz="1100">
                          <a:latin typeface="Calibri"/>
                          <a:ea typeface="Calibri"/>
                          <a:cs typeface="Times New Roman"/>
                        </a:rPr>
                        <a:t>Si</a:t>
                      </a:r>
                    </a:p>
                  </a:txBody>
                  <a:tcPr marL="68580" marR="68580" marT="0" marB="0"/>
                </a:tc>
                <a:tc>
                  <a:txBody>
                    <a:bodyPr/>
                    <a:lstStyle/>
                    <a:p>
                      <a:pPr>
                        <a:lnSpc>
                          <a:spcPct val="107000"/>
                        </a:lnSpc>
                        <a:spcAft>
                          <a:spcPts val="0"/>
                        </a:spcAft>
                      </a:pPr>
                      <a:r>
                        <a:rPr lang="es-CL" sz="1100">
                          <a:latin typeface="Calibri"/>
                          <a:ea typeface="Calibri"/>
                          <a:cs typeface="Times New Roman"/>
                        </a:rPr>
                        <a:t>No</a:t>
                      </a:r>
                    </a:p>
                  </a:txBody>
                  <a:tcPr marL="68580" marR="68580" marT="0" marB="0"/>
                </a:tc>
                <a:tc>
                  <a:txBody>
                    <a:bodyPr/>
                    <a:lstStyle/>
                    <a:p>
                      <a:pPr>
                        <a:lnSpc>
                          <a:spcPct val="107000"/>
                        </a:lnSpc>
                        <a:spcAft>
                          <a:spcPts val="0"/>
                        </a:spcAft>
                      </a:pPr>
                      <a:r>
                        <a:rPr lang="es-CL" sz="1100">
                          <a:latin typeface="Calibri"/>
                          <a:ea typeface="Calibri"/>
                          <a:cs typeface="Times New Roman"/>
                        </a:rPr>
                        <a:t>No</a:t>
                      </a:r>
                    </a:p>
                  </a:txBody>
                  <a:tcPr marL="68580" marR="68580" marT="0" marB="0"/>
                </a:tc>
                <a:tc>
                  <a:txBody>
                    <a:bodyPr/>
                    <a:lstStyle/>
                    <a:p>
                      <a:pPr>
                        <a:lnSpc>
                          <a:spcPct val="107000"/>
                        </a:lnSpc>
                        <a:spcAft>
                          <a:spcPts val="0"/>
                        </a:spcAft>
                      </a:pPr>
                      <a:r>
                        <a:rPr lang="es-CL" sz="1100">
                          <a:latin typeface="Calibri"/>
                          <a:ea typeface="Calibri"/>
                          <a:cs typeface="Times New Roman"/>
                        </a:rPr>
                        <a:t>Si</a:t>
                      </a:r>
                    </a:p>
                  </a:txBody>
                  <a:tcPr marL="68580" marR="68580" marT="0" marB="0"/>
                </a:tc>
              </a:tr>
              <a:tr h="211707">
                <a:tc>
                  <a:txBody>
                    <a:bodyPr/>
                    <a:lstStyle/>
                    <a:p>
                      <a:pPr>
                        <a:lnSpc>
                          <a:spcPct val="107000"/>
                        </a:lnSpc>
                        <a:spcAft>
                          <a:spcPts val="0"/>
                        </a:spcAft>
                      </a:pPr>
                      <a:r>
                        <a:rPr lang="es-CL" sz="1100">
                          <a:latin typeface="Calibri"/>
                          <a:ea typeface="Calibri"/>
                          <a:cs typeface="Times New Roman"/>
                        </a:rPr>
                        <a:t>Soporte Multihilo</a:t>
                      </a:r>
                    </a:p>
                  </a:txBody>
                  <a:tcPr marL="68580" marR="68580" marT="0" marB="0"/>
                </a:tc>
                <a:tc>
                  <a:txBody>
                    <a:bodyPr/>
                    <a:lstStyle/>
                    <a:p>
                      <a:pPr>
                        <a:lnSpc>
                          <a:spcPct val="107000"/>
                        </a:lnSpc>
                        <a:spcAft>
                          <a:spcPts val="0"/>
                        </a:spcAft>
                      </a:pPr>
                      <a:r>
                        <a:rPr lang="es-CL" sz="1100">
                          <a:latin typeface="Calibri"/>
                          <a:ea typeface="Calibri"/>
                          <a:cs typeface="Times New Roman"/>
                        </a:rPr>
                        <a:t>Si</a:t>
                      </a:r>
                    </a:p>
                  </a:txBody>
                  <a:tcPr marL="68580" marR="68580" marT="0" marB="0"/>
                </a:tc>
                <a:tc>
                  <a:txBody>
                    <a:bodyPr/>
                    <a:lstStyle/>
                    <a:p>
                      <a:pPr>
                        <a:lnSpc>
                          <a:spcPct val="107000"/>
                        </a:lnSpc>
                        <a:spcAft>
                          <a:spcPts val="0"/>
                        </a:spcAft>
                      </a:pPr>
                      <a:r>
                        <a:rPr lang="es-CL" sz="1100">
                          <a:latin typeface="Calibri"/>
                          <a:ea typeface="Calibri"/>
                          <a:cs typeface="Times New Roman"/>
                        </a:rPr>
                        <a:t>Si</a:t>
                      </a:r>
                    </a:p>
                  </a:txBody>
                  <a:tcPr marL="68580" marR="68580" marT="0" marB="0"/>
                </a:tc>
                <a:tc>
                  <a:txBody>
                    <a:bodyPr/>
                    <a:lstStyle/>
                    <a:p>
                      <a:pPr>
                        <a:lnSpc>
                          <a:spcPct val="107000"/>
                        </a:lnSpc>
                        <a:spcAft>
                          <a:spcPts val="0"/>
                        </a:spcAft>
                      </a:pPr>
                      <a:r>
                        <a:rPr lang="es-CL" sz="1100">
                          <a:latin typeface="Calibri"/>
                          <a:ea typeface="Calibri"/>
                          <a:cs typeface="Times New Roman"/>
                        </a:rPr>
                        <a:t>No</a:t>
                      </a:r>
                    </a:p>
                  </a:txBody>
                  <a:tcPr marL="68580" marR="68580" marT="0" marB="0"/>
                </a:tc>
                <a:tc>
                  <a:txBody>
                    <a:bodyPr/>
                    <a:lstStyle/>
                    <a:p>
                      <a:pPr>
                        <a:lnSpc>
                          <a:spcPct val="107000"/>
                        </a:lnSpc>
                        <a:spcAft>
                          <a:spcPts val="0"/>
                        </a:spcAft>
                      </a:pPr>
                      <a:r>
                        <a:rPr lang="es-CL" sz="1100">
                          <a:latin typeface="Calibri"/>
                          <a:ea typeface="Calibri"/>
                          <a:cs typeface="Times New Roman"/>
                        </a:rPr>
                        <a:t>No</a:t>
                      </a:r>
                    </a:p>
                  </a:txBody>
                  <a:tcPr marL="68580" marR="68580" marT="0" marB="0"/>
                </a:tc>
              </a:tr>
              <a:tr h="211707">
                <a:tc>
                  <a:txBody>
                    <a:bodyPr/>
                    <a:lstStyle/>
                    <a:p>
                      <a:pPr>
                        <a:lnSpc>
                          <a:spcPct val="107000"/>
                        </a:lnSpc>
                        <a:spcAft>
                          <a:spcPts val="0"/>
                        </a:spcAft>
                      </a:pPr>
                      <a:r>
                        <a:rPr lang="es-CL" sz="1100">
                          <a:latin typeface="Calibri"/>
                          <a:ea typeface="Calibri"/>
                          <a:cs typeface="Times New Roman"/>
                        </a:rPr>
                        <a:t>Motor Físico</a:t>
                      </a:r>
                    </a:p>
                  </a:txBody>
                  <a:tcPr marL="68580" marR="68580" marT="0" marB="0"/>
                </a:tc>
                <a:tc>
                  <a:txBody>
                    <a:bodyPr/>
                    <a:lstStyle/>
                    <a:p>
                      <a:pPr>
                        <a:lnSpc>
                          <a:spcPct val="107000"/>
                        </a:lnSpc>
                        <a:spcAft>
                          <a:spcPts val="0"/>
                        </a:spcAft>
                      </a:pPr>
                      <a:r>
                        <a:rPr lang="es-CL" sz="1100">
                          <a:latin typeface="Calibri"/>
                          <a:ea typeface="Calibri"/>
                          <a:cs typeface="Times New Roman"/>
                        </a:rPr>
                        <a:t>UT3 con PhysX</a:t>
                      </a:r>
                    </a:p>
                  </a:txBody>
                  <a:tcPr marL="68580" marR="68580" marT="0" marB="0"/>
                </a:tc>
                <a:tc>
                  <a:txBody>
                    <a:bodyPr/>
                    <a:lstStyle/>
                    <a:p>
                      <a:pPr>
                        <a:lnSpc>
                          <a:spcPct val="107000"/>
                        </a:lnSpc>
                        <a:spcAft>
                          <a:spcPts val="0"/>
                        </a:spcAft>
                      </a:pPr>
                      <a:r>
                        <a:rPr lang="es-CL" sz="1100">
                          <a:latin typeface="Calibri"/>
                          <a:ea typeface="Calibri"/>
                          <a:cs typeface="Times New Roman"/>
                        </a:rPr>
                        <a:t>PhysX</a:t>
                      </a:r>
                    </a:p>
                  </a:txBody>
                  <a:tcPr marL="68580" marR="68580" marT="0" marB="0"/>
                </a:tc>
                <a:tc>
                  <a:txBody>
                    <a:bodyPr/>
                    <a:lstStyle/>
                    <a:p>
                      <a:pPr>
                        <a:lnSpc>
                          <a:spcPct val="107000"/>
                        </a:lnSpc>
                        <a:spcAft>
                          <a:spcPts val="0"/>
                        </a:spcAft>
                      </a:pPr>
                      <a:r>
                        <a:rPr lang="es-CL" sz="1100">
                          <a:latin typeface="Calibri"/>
                          <a:ea typeface="Calibri"/>
                          <a:cs typeface="Times New Roman"/>
                        </a:rPr>
                        <a:t>ODE</a:t>
                      </a:r>
                    </a:p>
                  </a:txBody>
                  <a:tcPr marL="68580" marR="68580" marT="0" marB="0"/>
                </a:tc>
                <a:tc>
                  <a:txBody>
                    <a:bodyPr/>
                    <a:lstStyle/>
                    <a:p>
                      <a:pPr>
                        <a:lnSpc>
                          <a:spcPct val="107000"/>
                        </a:lnSpc>
                        <a:spcAft>
                          <a:spcPts val="0"/>
                        </a:spcAft>
                      </a:pPr>
                      <a:r>
                        <a:rPr lang="es-CL" sz="1100">
                          <a:latin typeface="Calibri"/>
                          <a:ea typeface="Calibri"/>
                          <a:cs typeface="Times New Roman"/>
                        </a:rPr>
                        <a:t>ODE</a:t>
                      </a:r>
                    </a:p>
                  </a:txBody>
                  <a:tcPr marL="68580" marR="68580" marT="0" marB="0"/>
                </a:tc>
              </a:tr>
              <a:tr h="799565">
                <a:tc>
                  <a:txBody>
                    <a:bodyPr/>
                    <a:lstStyle/>
                    <a:p>
                      <a:pPr>
                        <a:lnSpc>
                          <a:spcPct val="107000"/>
                        </a:lnSpc>
                        <a:spcAft>
                          <a:spcPts val="0"/>
                        </a:spcAft>
                      </a:pPr>
                      <a:r>
                        <a:rPr lang="es-CL" sz="1100">
                          <a:latin typeface="Calibri"/>
                          <a:ea typeface="Calibri"/>
                          <a:cs typeface="Times New Roman"/>
                        </a:rPr>
                        <a:t>Licencia</a:t>
                      </a:r>
                    </a:p>
                  </a:txBody>
                  <a:tcPr marL="68580" marR="68580" marT="0" marB="0"/>
                </a:tc>
                <a:tc>
                  <a:txBody>
                    <a:bodyPr/>
                    <a:lstStyle/>
                    <a:p>
                      <a:pPr>
                        <a:lnSpc>
                          <a:spcPct val="107000"/>
                        </a:lnSpc>
                        <a:spcAft>
                          <a:spcPts val="0"/>
                        </a:spcAft>
                      </a:pPr>
                      <a:r>
                        <a:rPr lang="es-CL" sz="1100">
                          <a:latin typeface="Calibri"/>
                          <a:ea typeface="Calibri"/>
                          <a:cs typeface="Times New Roman"/>
                        </a:rPr>
                        <a:t>Open Source (PhysX UT3= USD19.99)</a:t>
                      </a:r>
                    </a:p>
                  </a:txBody>
                  <a:tcPr marL="68580" marR="68580" marT="0" marB="0"/>
                </a:tc>
                <a:tc>
                  <a:txBody>
                    <a:bodyPr/>
                    <a:lstStyle/>
                    <a:p>
                      <a:pPr>
                        <a:lnSpc>
                          <a:spcPct val="107000"/>
                        </a:lnSpc>
                        <a:spcAft>
                          <a:spcPts val="0"/>
                        </a:spcAft>
                      </a:pPr>
                      <a:r>
                        <a:rPr lang="es-CL" sz="1100">
                          <a:latin typeface="Calibri"/>
                          <a:ea typeface="Calibri"/>
                          <a:cs typeface="Times New Roman"/>
                        </a:rPr>
                        <a:t>Gratis</a:t>
                      </a:r>
                    </a:p>
                  </a:txBody>
                  <a:tcPr marL="68580" marR="68580" marT="0" marB="0"/>
                </a:tc>
                <a:tc>
                  <a:txBody>
                    <a:bodyPr/>
                    <a:lstStyle/>
                    <a:p>
                      <a:pPr>
                        <a:lnSpc>
                          <a:spcPct val="107000"/>
                        </a:lnSpc>
                        <a:spcAft>
                          <a:spcPts val="0"/>
                        </a:spcAft>
                      </a:pPr>
                      <a:r>
                        <a:rPr lang="es-CL" sz="1100">
                          <a:latin typeface="Calibri"/>
                          <a:ea typeface="Calibri"/>
                          <a:cs typeface="Times New Roman"/>
                        </a:rPr>
                        <a:t>Comercial</a:t>
                      </a:r>
                      <a:br>
                        <a:rPr lang="es-CL" sz="1100">
                          <a:latin typeface="Calibri"/>
                          <a:ea typeface="Calibri"/>
                          <a:cs typeface="Times New Roman"/>
                        </a:rPr>
                      </a:br>
                      <a:r>
                        <a:rPr lang="es-CL" sz="1100">
                          <a:latin typeface="Calibri"/>
                          <a:ea typeface="Calibri"/>
                          <a:cs typeface="Times New Roman"/>
                        </a:rPr>
                        <a:t>USD3900 v.Pro</a:t>
                      </a:r>
                    </a:p>
                    <a:p>
                      <a:pPr>
                        <a:lnSpc>
                          <a:spcPct val="107000"/>
                        </a:lnSpc>
                        <a:spcAft>
                          <a:spcPts val="0"/>
                        </a:spcAft>
                      </a:pPr>
                      <a:r>
                        <a:rPr lang="es-CL" sz="1100">
                          <a:latin typeface="Calibri"/>
                          <a:ea typeface="Calibri"/>
                          <a:cs typeface="Times New Roman"/>
                        </a:rPr>
                        <a:t>USD2500 con descuento académico</a:t>
                      </a:r>
                    </a:p>
                    <a:p>
                      <a:pPr>
                        <a:lnSpc>
                          <a:spcPct val="107000"/>
                        </a:lnSpc>
                        <a:spcAft>
                          <a:spcPts val="0"/>
                        </a:spcAft>
                      </a:pPr>
                      <a:r>
                        <a:rPr lang="es-CL" sz="1100">
                          <a:latin typeface="Calibri"/>
                          <a:ea typeface="Calibri"/>
                          <a:cs typeface="Times New Roman"/>
                        </a:rPr>
                        <a:t>USD 500 renovación anual</a:t>
                      </a:r>
                    </a:p>
                  </a:txBody>
                  <a:tcPr marL="68580" marR="68580" marT="0" marB="0"/>
                </a:tc>
                <a:tc>
                  <a:txBody>
                    <a:bodyPr/>
                    <a:lstStyle/>
                    <a:p>
                      <a:pPr>
                        <a:lnSpc>
                          <a:spcPct val="107000"/>
                        </a:lnSpc>
                        <a:spcAft>
                          <a:spcPts val="0"/>
                        </a:spcAft>
                      </a:pPr>
                      <a:r>
                        <a:rPr lang="es-CL" sz="1100">
                          <a:latin typeface="Calibri"/>
                          <a:ea typeface="Calibri"/>
                          <a:cs typeface="Times New Roman"/>
                        </a:rPr>
                        <a:t>Open Source</a:t>
                      </a:r>
                    </a:p>
                    <a:p>
                      <a:pPr>
                        <a:lnSpc>
                          <a:spcPct val="107000"/>
                        </a:lnSpc>
                        <a:spcAft>
                          <a:spcPts val="0"/>
                        </a:spcAft>
                      </a:pPr>
                      <a:r>
                        <a:rPr lang="es-CL" sz="1100">
                          <a:latin typeface="Calibri"/>
                          <a:ea typeface="Calibri"/>
                          <a:cs typeface="Times New Roman"/>
                        </a:rPr>
                        <a:t>(Gratuito)</a:t>
                      </a:r>
                    </a:p>
                  </a:txBody>
                  <a:tcPr marL="68580" marR="68580" marT="0" marB="0"/>
                </a:tc>
              </a:tr>
              <a:tr h="479739">
                <a:tc>
                  <a:txBody>
                    <a:bodyPr/>
                    <a:lstStyle/>
                    <a:p>
                      <a:pPr>
                        <a:lnSpc>
                          <a:spcPct val="107000"/>
                        </a:lnSpc>
                        <a:spcAft>
                          <a:spcPts val="0"/>
                        </a:spcAft>
                      </a:pPr>
                      <a:r>
                        <a:rPr lang="es-CL" sz="1100">
                          <a:latin typeface="Calibri"/>
                          <a:ea typeface="Calibri"/>
                          <a:cs typeface="Times New Roman"/>
                        </a:rPr>
                        <a:t>Plataforma</a:t>
                      </a:r>
                    </a:p>
                  </a:txBody>
                  <a:tcPr marL="68580" marR="68580" marT="0" marB="0"/>
                </a:tc>
                <a:tc>
                  <a:txBody>
                    <a:bodyPr/>
                    <a:lstStyle/>
                    <a:p>
                      <a:pPr>
                        <a:lnSpc>
                          <a:spcPct val="107000"/>
                        </a:lnSpc>
                        <a:spcAft>
                          <a:spcPts val="0"/>
                        </a:spcAft>
                      </a:pPr>
                      <a:r>
                        <a:rPr lang="es-CL" sz="1100">
                          <a:latin typeface="Calibri"/>
                          <a:ea typeface="Calibri"/>
                          <a:cs typeface="Times New Roman"/>
                        </a:rPr>
                        <a:t>Windows, Mac y Linux</a:t>
                      </a:r>
                    </a:p>
                  </a:txBody>
                  <a:tcPr marL="68580" marR="68580" marT="0" marB="0"/>
                </a:tc>
                <a:tc>
                  <a:txBody>
                    <a:bodyPr/>
                    <a:lstStyle/>
                    <a:p>
                      <a:pPr>
                        <a:lnSpc>
                          <a:spcPct val="107000"/>
                        </a:lnSpc>
                        <a:spcAft>
                          <a:spcPts val="0"/>
                        </a:spcAft>
                      </a:pPr>
                      <a:r>
                        <a:rPr lang="es-CL" sz="1100">
                          <a:latin typeface="Calibri"/>
                          <a:ea typeface="Calibri"/>
                          <a:cs typeface="Times New Roman"/>
                        </a:rPr>
                        <a:t>Sólo Windows</a:t>
                      </a:r>
                    </a:p>
                  </a:txBody>
                  <a:tcPr marL="68580" marR="68580" marT="0" marB="0"/>
                </a:tc>
                <a:tc>
                  <a:txBody>
                    <a:bodyPr/>
                    <a:lstStyle/>
                    <a:p>
                      <a:pPr>
                        <a:lnSpc>
                          <a:spcPct val="107000"/>
                        </a:lnSpc>
                        <a:spcAft>
                          <a:spcPts val="0"/>
                        </a:spcAft>
                      </a:pPr>
                      <a:r>
                        <a:rPr lang="es-CL" sz="1100">
                          <a:latin typeface="Calibri"/>
                          <a:ea typeface="Calibri"/>
                          <a:cs typeface="Times New Roman"/>
                        </a:rPr>
                        <a:t>Windows, Mac y Linux</a:t>
                      </a:r>
                    </a:p>
                  </a:txBody>
                  <a:tcPr marL="68580" marR="68580" marT="0" marB="0"/>
                </a:tc>
                <a:tc>
                  <a:txBody>
                    <a:bodyPr/>
                    <a:lstStyle/>
                    <a:p>
                      <a:pPr>
                        <a:lnSpc>
                          <a:spcPct val="107000"/>
                        </a:lnSpc>
                        <a:spcAft>
                          <a:spcPts val="0"/>
                        </a:spcAft>
                      </a:pPr>
                      <a:r>
                        <a:rPr lang="es-CL" sz="1100">
                          <a:latin typeface="Calibri"/>
                          <a:ea typeface="Calibri"/>
                          <a:cs typeface="Times New Roman"/>
                        </a:rPr>
                        <a:t>Linux y Mac, próxima versión compatible con Windows (Julio 2015)</a:t>
                      </a:r>
                    </a:p>
                  </a:txBody>
                  <a:tcPr marL="68580" marR="68580" marT="0" marB="0"/>
                </a:tc>
              </a:tr>
              <a:tr h="211707">
                <a:tc>
                  <a:txBody>
                    <a:bodyPr/>
                    <a:lstStyle/>
                    <a:p>
                      <a:pPr>
                        <a:lnSpc>
                          <a:spcPct val="107000"/>
                        </a:lnSpc>
                        <a:spcAft>
                          <a:spcPts val="0"/>
                        </a:spcAft>
                      </a:pPr>
                      <a:r>
                        <a:rPr lang="es-CL" sz="1100">
                          <a:latin typeface="Calibri"/>
                          <a:ea typeface="Calibri"/>
                          <a:cs typeface="Times New Roman"/>
                        </a:rPr>
                        <a:t>Sensores</a:t>
                      </a:r>
                    </a:p>
                  </a:txBody>
                  <a:tcPr marL="68580" marR="68580" marT="0" marB="0"/>
                </a:tc>
                <a:tc>
                  <a:txBody>
                    <a:bodyPr/>
                    <a:lstStyle/>
                    <a:p>
                      <a:pPr>
                        <a:lnSpc>
                          <a:spcPct val="107000"/>
                        </a:lnSpc>
                        <a:spcAft>
                          <a:spcPts val="0"/>
                        </a:spcAft>
                      </a:pPr>
                      <a:endParaRPr lang="es-CL" sz="1100">
                        <a:latin typeface="Calibri"/>
                        <a:ea typeface="Calibri"/>
                        <a:cs typeface="Times New Roman"/>
                      </a:endParaRPr>
                    </a:p>
                  </a:txBody>
                  <a:tcPr marL="68580" marR="68580" marT="0" marB="0"/>
                </a:tc>
                <a:tc>
                  <a:txBody>
                    <a:bodyPr/>
                    <a:lstStyle/>
                    <a:p>
                      <a:pPr>
                        <a:lnSpc>
                          <a:spcPct val="107000"/>
                        </a:lnSpc>
                        <a:spcAft>
                          <a:spcPts val="0"/>
                        </a:spcAft>
                      </a:pPr>
                      <a:endParaRPr lang="es-CL" sz="1100">
                        <a:latin typeface="Calibri"/>
                        <a:ea typeface="Calibri"/>
                        <a:cs typeface="Times New Roman"/>
                      </a:endParaRPr>
                    </a:p>
                  </a:txBody>
                  <a:tcPr marL="68580" marR="68580" marT="0" marB="0"/>
                </a:tc>
                <a:tc>
                  <a:txBody>
                    <a:bodyPr/>
                    <a:lstStyle/>
                    <a:p>
                      <a:pPr>
                        <a:lnSpc>
                          <a:spcPct val="107000"/>
                        </a:lnSpc>
                        <a:spcAft>
                          <a:spcPts val="0"/>
                        </a:spcAft>
                      </a:pPr>
                      <a:endParaRPr lang="es-CL" sz="1100">
                        <a:latin typeface="Calibri"/>
                        <a:ea typeface="Calibri"/>
                        <a:cs typeface="Times New Roman"/>
                      </a:endParaRPr>
                    </a:p>
                  </a:txBody>
                  <a:tcPr marL="68580" marR="68580" marT="0" marB="0"/>
                </a:tc>
                <a:tc>
                  <a:txBody>
                    <a:bodyPr/>
                    <a:lstStyle/>
                    <a:p>
                      <a:pPr>
                        <a:lnSpc>
                          <a:spcPct val="107000"/>
                        </a:lnSpc>
                        <a:spcAft>
                          <a:spcPts val="0"/>
                        </a:spcAft>
                      </a:pPr>
                      <a:endParaRPr lang="es-CL" sz="1100">
                        <a:latin typeface="Calibri"/>
                        <a:ea typeface="Calibri"/>
                        <a:cs typeface="Times New Roman"/>
                      </a:endParaRPr>
                    </a:p>
                  </a:txBody>
                  <a:tcPr marL="68580" marR="68580" marT="0" marB="0"/>
                </a:tc>
              </a:tr>
              <a:tr h="211707">
                <a:tc>
                  <a:txBody>
                    <a:bodyPr/>
                    <a:lstStyle/>
                    <a:p>
                      <a:pPr>
                        <a:lnSpc>
                          <a:spcPct val="107000"/>
                        </a:lnSpc>
                        <a:spcAft>
                          <a:spcPts val="0"/>
                        </a:spcAft>
                      </a:pPr>
                      <a:r>
                        <a:rPr lang="es-CL" sz="1100">
                          <a:latin typeface="Calibri"/>
                          <a:ea typeface="Calibri"/>
                          <a:cs typeface="Times New Roman"/>
                        </a:rPr>
                        <a:t>Cámara</a:t>
                      </a:r>
                    </a:p>
                  </a:txBody>
                  <a:tcPr marL="68580" marR="68580" marT="0" marB="0"/>
                </a:tc>
                <a:tc>
                  <a:txBody>
                    <a:bodyPr/>
                    <a:lstStyle/>
                    <a:p>
                      <a:pPr>
                        <a:lnSpc>
                          <a:spcPct val="107000"/>
                        </a:lnSpc>
                        <a:spcAft>
                          <a:spcPts val="0"/>
                        </a:spcAft>
                      </a:pPr>
                      <a:r>
                        <a:rPr lang="es-CL" sz="1100">
                          <a:latin typeface="Calibri"/>
                          <a:ea typeface="Calibri"/>
                          <a:cs typeface="Times New Roman"/>
                        </a:rPr>
                        <a:t>Si</a:t>
                      </a:r>
                    </a:p>
                  </a:txBody>
                  <a:tcPr marL="68580" marR="68580" marT="0" marB="0"/>
                </a:tc>
                <a:tc>
                  <a:txBody>
                    <a:bodyPr/>
                    <a:lstStyle/>
                    <a:p>
                      <a:pPr>
                        <a:lnSpc>
                          <a:spcPct val="107000"/>
                        </a:lnSpc>
                        <a:spcAft>
                          <a:spcPts val="0"/>
                        </a:spcAft>
                      </a:pPr>
                      <a:r>
                        <a:rPr lang="es-CL" sz="1100">
                          <a:latin typeface="Calibri"/>
                          <a:ea typeface="Calibri"/>
                          <a:cs typeface="Times New Roman"/>
                        </a:rPr>
                        <a:t>Si</a:t>
                      </a:r>
                    </a:p>
                  </a:txBody>
                  <a:tcPr marL="68580" marR="68580" marT="0" marB="0"/>
                </a:tc>
                <a:tc>
                  <a:txBody>
                    <a:bodyPr/>
                    <a:lstStyle/>
                    <a:p>
                      <a:pPr>
                        <a:lnSpc>
                          <a:spcPct val="107000"/>
                        </a:lnSpc>
                        <a:spcAft>
                          <a:spcPts val="0"/>
                        </a:spcAft>
                      </a:pPr>
                      <a:r>
                        <a:rPr lang="es-CL" sz="1100">
                          <a:latin typeface="Calibri"/>
                          <a:ea typeface="Calibri"/>
                          <a:cs typeface="Times New Roman"/>
                        </a:rPr>
                        <a:t>Si</a:t>
                      </a:r>
                    </a:p>
                  </a:txBody>
                  <a:tcPr marL="68580" marR="68580" marT="0" marB="0"/>
                </a:tc>
                <a:tc>
                  <a:txBody>
                    <a:bodyPr/>
                    <a:lstStyle/>
                    <a:p>
                      <a:pPr>
                        <a:lnSpc>
                          <a:spcPct val="107000"/>
                        </a:lnSpc>
                        <a:spcAft>
                          <a:spcPts val="0"/>
                        </a:spcAft>
                      </a:pPr>
                      <a:r>
                        <a:rPr lang="es-CL" sz="1100">
                          <a:latin typeface="Calibri"/>
                          <a:ea typeface="Calibri"/>
                          <a:cs typeface="Times New Roman"/>
                        </a:rPr>
                        <a:t>Si</a:t>
                      </a:r>
                    </a:p>
                  </a:txBody>
                  <a:tcPr marL="68580" marR="68580" marT="0" marB="0"/>
                </a:tc>
              </a:tr>
              <a:tr h="211707">
                <a:tc>
                  <a:txBody>
                    <a:bodyPr/>
                    <a:lstStyle/>
                    <a:p>
                      <a:pPr>
                        <a:lnSpc>
                          <a:spcPct val="107000"/>
                        </a:lnSpc>
                        <a:spcAft>
                          <a:spcPts val="0"/>
                        </a:spcAft>
                      </a:pPr>
                      <a:r>
                        <a:rPr lang="es-CL" sz="1100">
                          <a:latin typeface="Calibri"/>
                          <a:ea typeface="Calibri"/>
                          <a:cs typeface="Times New Roman"/>
                        </a:rPr>
                        <a:t>Sensores de contacto</a:t>
                      </a:r>
                    </a:p>
                  </a:txBody>
                  <a:tcPr marL="68580" marR="68580" marT="0" marB="0"/>
                </a:tc>
                <a:tc>
                  <a:txBody>
                    <a:bodyPr/>
                    <a:lstStyle/>
                    <a:p>
                      <a:pPr>
                        <a:lnSpc>
                          <a:spcPct val="107000"/>
                        </a:lnSpc>
                        <a:spcAft>
                          <a:spcPts val="0"/>
                        </a:spcAft>
                      </a:pPr>
                      <a:r>
                        <a:rPr lang="es-CL" sz="1100">
                          <a:latin typeface="Calibri"/>
                          <a:ea typeface="Calibri"/>
                          <a:cs typeface="Times New Roman"/>
                        </a:rPr>
                        <a:t>No</a:t>
                      </a:r>
                    </a:p>
                  </a:txBody>
                  <a:tcPr marL="68580" marR="68580" marT="0" marB="0"/>
                </a:tc>
                <a:tc>
                  <a:txBody>
                    <a:bodyPr/>
                    <a:lstStyle/>
                    <a:p>
                      <a:pPr>
                        <a:lnSpc>
                          <a:spcPct val="107000"/>
                        </a:lnSpc>
                        <a:spcAft>
                          <a:spcPts val="0"/>
                        </a:spcAft>
                      </a:pPr>
                      <a:r>
                        <a:rPr lang="es-CL" sz="1100">
                          <a:latin typeface="Calibri"/>
                          <a:ea typeface="Calibri"/>
                          <a:cs typeface="Times New Roman"/>
                        </a:rPr>
                        <a:t>Si</a:t>
                      </a:r>
                    </a:p>
                  </a:txBody>
                  <a:tcPr marL="68580" marR="68580" marT="0" marB="0"/>
                </a:tc>
                <a:tc>
                  <a:txBody>
                    <a:bodyPr/>
                    <a:lstStyle/>
                    <a:p>
                      <a:pPr>
                        <a:lnSpc>
                          <a:spcPct val="107000"/>
                        </a:lnSpc>
                        <a:spcAft>
                          <a:spcPts val="0"/>
                        </a:spcAft>
                      </a:pPr>
                      <a:r>
                        <a:rPr lang="es-CL" sz="1100">
                          <a:latin typeface="Calibri"/>
                          <a:ea typeface="Calibri"/>
                          <a:cs typeface="Times New Roman"/>
                        </a:rPr>
                        <a:t>Si</a:t>
                      </a:r>
                    </a:p>
                  </a:txBody>
                  <a:tcPr marL="68580" marR="68580" marT="0" marB="0"/>
                </a:tc>
                <a:tc>
                  <a:txBody>
                    <a:bodyPr/>
                    <a:lstStyle/>
                    <a:p>
                      <a:pPr>
                        <a:lnSpc>
                          <a:spcPct val="107000"/>
                        </a:lnSpc>
                        <a:spcAft>
                          <a:spcPts val="0"/>
                        </a:spcAft>
                      </a:pPr>
                      <a:r>
                        <a:rPr lang="es-CL" sz="1100">
                          <a:latin typeface="Calibri"/>
                          <a:ea typeface="Calibri"/>
                          <a:cs typeface="Times New Roman"/>
                        </a:rPr>
                        <a:t>Si</a:t>
                      </a:r>
                    </a:p>
                  </a:txBody>
                  <a:tcPr marL="68580" marR="68580" marT="0" marB="0"/>
                </a:tc>
              </a:tr>
              <a:tr h="211707">
                <a:tc>
                  <a:txBody>
                    <a:bodyPr/>
                    <a:lstStyle/>
                    <a:p>
                      <a:pPr>
                        <a:lnSpc>
                          <a:spcPct val="107000"/>
                        </a:lnSpc>
                        <a:spcAft>
                          <a:spcPts val="0"/>
                        </a:spcAft>
                      </a:pPr>
                      <a:r>
                        <a:rPr lang="es-CL" sz="1100">
                          <a:latin typeface="Calibri"/>
                          <a:ea typeface="Calibri"/>
                          <a:cs typeface="Times New Roman"/>
                        </a:rPr>
                        <a:t>Sonar</a:t>
                      </a:r>
                    </a:p>
                  </a:txBody>
                  <a:tcPr marL="68580" marR="68580" marT="0" marB="0"/>
                </a:tc>
                <a:tc>
                  <a:txBody>
                    <a:bodyPr/>
                    <a:lstStyle/>
                    <a:p>
                      <a:pPr>
                        <a:lnSpc>
                          <a:spcPct val="107000"/>
                        </a:lnSpc>
                        <a:spcAft>
                          <a:spcPts val="0"/>
                        </a:spcAft>
                      </a:pPr>
                      <a:r>
                        <a:rPr lang="es-CL" sz="1100">
                          <a:latin typeface="Calibri"/>
                          <a:ea typeface="Calibri"/>
                          <a:cs typeface="Times New Roman"/>
                        </a:rPr>
                        <a:t>Si</a:t>
                      </a:r>
                    </a:p>
                  </a:txBody>
                  <a:tcPr marL="68580" marR="68580" marT="0" marB="0"/>
                </a:tc>
                <a:tc>
                  <a:txBody>
                    <a:bodyPr/>
                    <a:lstStyle/>
                    <a:p>
                      <a:pPr>
                        <a:lnSpc>
                          <a:spcPct val="107000"/>
                        </a:lnSpc>
                        <a:spcAft>
                          <a:spcPts val="0"/>
                        </a:spcAft>
                      </a:pPr>
                      <a:r>
                        <a:rPr lang="es-CL" sz="1100">
                          <a:latin typeface="Calibri"/>
                          <a:ea typeface="Calibri"/>
                          <a:cs typeface="Times New Roman"/>
                        </a:rPr>
                        <a:t>Si</a:t>
                      </a:r>
                    </a:p>
                  </a:txBody>
                  <a:tcPr marL="68580" marR="68580" marT="0" marB="0"/>
                </a:tc>
                <a:tc>
                  <a:txBody>
                    <a:bodyPr/>
                    <a:lstStyle/>
                    <a:p>
                      <a:pPr>
                        <a:lnSpc>
                          <a:spcPct val="107000"/>
                        </a:lnSpc>
                        <a:spcAft>
                          <a:spcPts val="0"/>
                        </a:spcAft>
                      </a:pPr>
                      <a:r>
                        <a:rPr lang="es-CL" sz="1100">
                          <a:latin typeface="Calibri"/>
                          <a:ea typeface="Calibri"/>
                          <a:cs typeface="Times New Roman"/>
                        </a:rPr>
                        <a:t>Si</a:t>
                      </a:r>
                    </a:p>
                  </a:txBody>
                  <a:tcPr marL="68580" marR="68580" marT="0" marB="0"/>
                </a:tc>
                <a:tc>
                  <a:txBody>
                    <a:bodyPr/>
                    <a:lstStyle/>
                    <a:p>
                      <a:pPr>
                        <a:lnSpc>
                          <a:spcPct val="107000"/>
                        </a:lnSpc>
                        <a:spcAft>
                          <a:spcPts val="0"/>
                        </a:spcAft>
                      </a:pPr>
                      <a:r>
                        <a:rPr lang="es-CL" sz="1100">
                          <a:latin typeface="Calibri"/>
                          <a:ea typeface="Calibri"/>
                          <a:cs typeface="Times New Roman"/>
                        </a:rPr>
                        <a:t>Si</a:t>
                      </a:r>
                    </a:p>
                  </a:txBody>
                  <a:tcPr marL="68580" marR="68580" marT="0" marB="0"/>
                </a:tc>
              </a:tr>
              <a:tr h="211707">
                <a:tc>
                  <a:txBody>
                    <a:bodyPr/>
                    <a:lstStyle/>
                    <a:p>
                      <a:pPr>
                        <a:lnSpc>
                          <a:spcPct val="107000"/>
                        </a:lnSpc>
                        <a:spcAft>
                          <a:spcPts val="0"/>
                        </a:spcAft>
                      </a:pPr>
                      <a:r>
                        <a:rPr lang="es-CL" sz="1100">
                          <a:latin typeface="Calibri"/>
                          <a:ea typeface="Calibri"/>
                          <a:cs typeface="Times New Roman"/>
                        </a:rPr>
                        <a:t>Infra-rojo</a:t>
                      </a:r>
                    </a:p>
                  </a:txBody>
                  <a:tcPr marL="68580" marR="68580" marT="0" marB="0"/>
                </a:tc>
                <a:tc>
                  <a:txBody>
                    <a:bodyPr/>
                    <a:lstStyle/>
                    <a:p>
                      <a:pPr>
                        <a:lnSpc>
                          <a:spcPct val="107000"/>
                        </a:lnSpc>
                        <a:spcAft>
                          <a:spcPts val="0"/>
                        </a:spcAft>
                      </a:pPr>
                      <a:r>
                        <a:rPr lang="es-CL" sz="1100">
                          <a:latin typeface="Calibri"/>
                          <a:ea typeface="Calibri"/>
                          <a:cs typeface="Times New Roman"/>
                        </a:rPr>
                        <a:t>Si</a:t>
                      </a:r>
                    </a:p>
                  </a:txBody>
                  <a:tcPr marL="68580" marR="68580" marT="0" marB="0"/>
                </a:tc>
                <a:tc>
                  <a:txBody>
                    <a:bodyPr/>
                    <a:lstStyle/>
                    <a:p>
                      <a:pPr>
                        <a:lnSpc>
                          <a:spcPct val="107000"/>
                        </a:lnSpc>
                        <a:spcAft>
                          <a:spcPts val="0"/>
                        </a:spcAft>
                      </a:pPr>
                      <a:r>
                        <a:rPr lang="es-CL" sz="1100">
                          <a:latin typeface="Calibri"/>
                          <a:ea typeface="Calibri"/>
                          <a:cs typeface="Times New Roman"/>
                        </a:rPr>
                        <a:t>Si</a:t>
                      </a:r>
                    </a:p>
                  </a:txBody>
                  <a:tcPr marL="68580" marR="68580" marT="0" marB="0"/>
                </a:tc>
                <a:tc>
                  <a:txBody>
                    <a:bodyPr/>
                    <a:lstStyle/>
                    <a:p>
                      <a:pPr>
                        <a:lnSpc>
                          <a:spcPct val="107000"/>
                        </a:lnSpc>
                        <a:spcAft>
                          <a:spcPts val="0"/>
                        </a:spcAft>
                      </a:pPr>
                      <a:r>
                        <a:rPr lang="es-CL" sz="1100">
                          <a:latin typeface="Calibri"/>
                          <a:ea typeface="Calibri"/>
                          <a:cs typeface="Times New Roman"/>
                        </a:rPr>
                        <a:t>Si</a:t>
                      </a:r>
                    </a:p>
                  </a:txBody>
                  <a:tcPr marL="68580" marR="68580" marT="0" marB="0"/>
                </a:tc>
                <a:tc>
                  <a:txBody>
                    <a:bodyPr/>
                    <a:lstStyle/>
                    <a:p>
                      <a:pPr>
                        <a:lnSpc>
                          <a:spcPct val="107000"/>
                        </a:lnSpc>
                        <a:spcAft>
                          <a:spcPts val="0"/>
                        </a:spcAft>
                      </a:pPr>
                      <a:r>
                        <a:rPr lang="es-CL" sz="1100">
                          <a:latin typeface="Calibri"/>
                          <a:ea typeface="Calibri"/>
                          <a:cs typeface="Times New Roman"/>
                        </a:rPr>
                        <a:t>Si</a:t>
                      </a:r>
                    </a:p>
                  </a:txBody>
                  <a:tcPr marL="68580" marR="68580" marT="0" marB="0"/>
                </a:tc>
              </a:tr>
              <a:tr h="211707">
                <a:tc>
                  <a:txBody>
                    <a:bodyPr/>
                    <a:lstStyle/>
                    <a:p>
                      <a:pPr>
                        <a:lnSpc>
                          <a:spcPct val="107000"/>
                        </a:lnSpc>
                        <a:spcAft>
                          <a:spcPts val="0"/>
                        </a:spcAft>
                      </a:pPr>
                      <a:r>
                        <a:rPr lang="es-CL" sz="1100">
                          <a:latin typeface="Calibri"/>
                          <a:ea typeface="Calibri"/>
                          <a:cs typeface="Times New Roman"/>
                        </a:rPr>
                        <a:t>Sensores de sonido</a:t>
                      </a:r>
                    </a:p>
                  </a:txBody>
                  <a:tcPr marL="68580" marR="68580" marT="0" marB="0"/>
                </a:tc>
                <a:tc>
                  <a:txBody>
                    <a:bodyPr/>
                    <a:lstStyle/>
                    <a:p>
                      <a:pPr>
                        <a:lnSpc>
                          <a:spcPct val="107000"/>
                        </a:lnSpc>
                        <a:spcAft>
                          <a:spcPts val="0"/>
                        </a:spcAft>
                      </a:pPr>
                      <a:r>
                        <a:rPr lang="es-CL" sz="1100">
                          <a:latin typeface="Calibri"/>
                          <a:ea typeface="Calibri"/>
                          <a:cs typeface="Times New Roman"/>
                        </a:rPr>
                        <a:t>Si</a:t>
                      </a:r>
                    </a:p>
                  </a:txBody>
                  <a:tcPr marL="68580" marR="68580" marT="0" marB="0"/>
                </a:tc>
                <a:tc>
                  <a:txBody>
                    <a:bodyPr/>
                    <a:lstStyle/>
                    <a:p>
                      <a:pPr>
                        <a:lnSpc>
                          <a:spcPct val="107000"/>
                        </a:lnSpc>
                        <a:spcAft>
                          <a:spcPts val="0"/>
                        </a:spcAft>
                      </a:pPr>
                      <a:r>
                        <a:rPr lang="es-CL" sz="1100">
                          <a:latin typeface="Calibri"/>
                          <a:ea typeface="Calibri"/>
                          <a:cs typeface="Times New Roman"/>
                        </a:rPr>
                        <a:t>No</a:t>
                      </a:r>
                    </a:p>
                  </a:txBody>
                  <a:tcPr marL="68580" marR="68580" marT="0" marB="0"/>
                </a:tc>
                <a:tc>
                  <a:txBody>
                    <a:bodyPr/>
                    <a:lstStyle/>
                    <a:p>
                      <a:pPr>
                        <a:lnSpc>
                          <a:spcPct val="107000"/>
                        </a:lnSpc>
                        <a:spcAft>
                          <a:spcPts val="0"/>
                        </a:spcAft>
                      </a:pPr>
                      <a:r>
                        <a:rPr lang="es-CL" sz="1100">
                          <a:latin typeface="Calibri"/>
                          <a:ea typeface="Calibri"/>
                          <a:cs typeface="Times New Roman"/>
                        </a:rPr>
                        <a:t>No</a:t>
                      </a:r>
                    </a:p>
                  </a:txBody>
                  <a:tcPr marL="68580" marR="68580" marT="0" marB="0"/>
                </a:tc>
                <a:tc>
                  <a:txBody>
                    <a:bodyPr/>
                    <a:lstStyle/>
                    <a:p>
                      <a:pPr>
                        <a:lnSpc>
                          <a:spcPct val="107000"/>
                        </a:lnSpc>
                        <a:spcAft>
                          <a:spcPts val="0"/>
                        </a:spcAft>
                      </a:pPr>
                      <a:r>
                        <a:rPr lang="es-CL" sz="1100">
                          <a:latin typeface="Calibri"/>
                          <a:ea typeface="Calibri"/>
                          <a:cs typeface="Times New Roman"/>
                        </a:rPr>
                        <a:t>No</a:t>
                      </a:r>
                    </a:p>
                  </a:txBody>
                  <a:tcPr marL="68580" marR="68580" marT="0" marB="0"/>
                </a:tc>
              </a:tr>
              <a:tr h="211707">
                <a:tc>
                  <a:txBody>
                    <a:bodyPr/>
                    <a:lstStyle/>
                    <a:p>
                      <a:pPr>
                        <a:lnSpc>
                          <a:spcPct val="107000"/>
                        </a:lnSpc>
                        <a:spcAft>
                          <a:spcPts val="0"/>
                        </a:spcAft>
                      </a:pPr>
                      <a:r>
                        <a:rPr lang="es-CL" sz="1100">
                          <a:latin typeface="Calibri"/>
                          <a:ea typeface="Calibri"/>
                          <a:cs typeface="Times New Roman"/>
                        </a:rPr>
                        <a:t>GPS</a:t>
                      </a:r>
                    </a:p>
                  </a:txBody>
                  <a:tcPr marL="68580" marR="68580" marT="0" marB="0"/>
                </a:tc>
                <a:tc>
                  <a:txBody>
                    <a:bodyPr/>
                    <a:lstStyle/>
                    <a:p>
                      <a:pPr>
                        <a:lnSpc>
                          <a:spcPct val="107000"/>
                        </a:lnSpc>
                        <a:spcAft>
                          <a:spcPts val="0"/>
                        </a:spcAft>
                      </a:pPr>
                      <a:r>
                        <a:rPr lang="es-CL" sz="1100">
                          <a:latin typeface="Calibri"/>
                          <a:ea typeface="Calibri"/>
                          <a:cs typeface="Times New Roman"/>
                        </a:rPr>
                        <a:t>Si</a:t>
                      </a:r>
                    </a:p>
                  </a:txBody>
                  <a:tcPr marL="68580" marR="68580" marT="0" marB="0"/>
                </a:tc>
                <a:tc>
                  <a:txBody>
                    <a:bodyPr/>
                    <a:lstStyle/>
                    <a:p>
                      <a:pPr>
                        <a:lnSpc>
                          <a:spcPct val="107000"/>
                        </a:lnSpc>
                        <a:spcAft>
                          <a:spcPts val="0"/>
                        </a:spcAft>
                      </a:pPr>
                      <a:r>
                        <a:rPr lang="es-CL" sz="1100">
                          <a:latin typeface="Calibri"/>
                          <a:ea typeface="Calibri"/>
                          <a:cs typeface="Times New Roman"/>
                        </a:rPr>
                        <a:t>Si</a:t>
                      </a:r>
                    </a:p>
                  </a:txBody>
                  <a:tcPr marL="68580" marR="68580" marT="0" marB="0"/>
                </a:tc>
                <a:tc>
                  <a:txBody>
                    <a:bodyPr/>
                    <a:lstStyle/>
                    <a:p>
                      <a:pPr>
                        <a:lnSpc>
                          <a:spcPct val="107000"/>
                        </a:lnSpc>
                        <a:spcAft>
                          <a:spcPts val="0"/>
                        </a:spcAft>
                      </a:pPr>
                      <a:r>
                        <a:rPr lang="es-CL" sz="1100">
                          <a:latin typeface="Calibri"/>
                          <a:ea typeface="Calibri"/>
                          <a:cs typeface="Times New Roman"/>
                        </a:rPr>
                        <a:t>Si</a:t>
                      </a:r>
                    </a:p>
                  </a:txBody>
                  <a:tcPr marL="68580" marR="68580" marT="0" marB="0"/>
                </a:tc>
                <a:tc>
                  <a:txBody>
                    <a:bodyPr/>
                    <a:lstStyle/>
                    <a:p>
                      <a:pPr>
                        <a:lnSpc>
                          <a:spcPct val="107000"/>
                        </a:lnSpc>
                        <a:spcAft>
                          <a:spcPts val="0"/>
                        </a:spcAft>
                      </a:pPr>
                      <a:r>
                        <a:rPr lang="es-CL" sz="1100">
                          <a:latin typeface="Calibri"/>
                          <a:ea typeface="Calibri"/>
                          <a:cs typeface="Times New Roman"/>
                        </a:rPr>
                        <a:t>Si</a:t>
                      </a:r>
                    </a:p>
                  </a:txBody>
                  <a:tcPr marL="68580" marR="68580" marT="0" marB="0"/>
                </a:tc>
              </a:tr>
              <a:tr h="211707">
                <a:tc>
                  <a:txBody>
                    <a:bodyPr/>
                    <a:lstStyle/>
                    <a:p>
                      <a:pPr>
                        <a:lnSpc>
                          <a:spcPct val="107000"/>
                        </a:lnSpc>
                        <a:spcAft>
                          <a:spcPts val="0"/>
                        </a:spcAft>
                      </a:pPr>
                      <a:r>
                        <a:rPr lang="es-CL" sz="1100">
                          <a:latin typeface="Calibri"/>
                          <a:ea typeface="Calibri"/>
                          <a:cs typeface="Times New Roman"/>
                        </a:rPr>
                        <a:t>RFID</a:t>
                      </a:r>
                    </a:p>
                  </a:txBody>
                  <a:tcPr marL="68580" marR="68580" marT="0" marB="0"/>
                </a:tc>
                <a:tc>
                  <a:txBody>
                    <a:bodyPr/>
                    <a:lstStyle/>
                    <a:p>
                      <a:pPr>
                        <a:lnSpc>
                          <a:spcPct val="107000"/>
                        </a:lnSpc>
                        <a:spcAft>
                          <a:spcPts val="0"/>
                        </a:spcAft>
                      </a:pPr>
                      <a:r>
                        <a:rPr lang="es-CL" sz="1100">
                          <a:latin typeface="Calibri"/>
                          <a:ea typeface="Calibri"/>
                          <a:cs typeface="Times New Roman"/>
                        </a:rPr>
                        <a:t>Si</a:t>
                      </a:r>
                    </a:p>
                  </a:txBody>
                  <a:tcPr marL="68580" marR="68580" marT="0" marB="0"/>
                </a:tc>
                <a:tc>
                  <a:txBody>
                    <a:bodyPr/>
                    <a:lstStyle/>
                    <a:p>
                      <a:pPr>
                        <a:lnSpc>
                          <a:spcPct val="107000"/>
                        </a:lnSpc>
                        <a:spcAft>
                          <a:spcPts val="0"/>
                        </a:spcAft>
                      </a:pPr>
                      <a:r>
                        <a:rPr lang="es-CL" sz="1100">
                          <a:latin typeface="Calibri"/>
                          <a:ea typeface="Calibri"/>
                          <a:cs typeface="Times New Roman"/>
                        </a:rPr>
                        <a:t>No</a:t>
                      </a:r>
                    </a:p>
                  </a:txBody>
                  <a:tcPr marL="68580" marR="68580" marT="0" marB="0"/>
                </a:tc>
                <a:tc>
                  <a:txBody>
                    <a:bodyPr/>
                    <a:lstStyle/>
                    <a:p>
                      <a:pPr>
                        <a:lnSpc>
                          <a:spcPct val="107000"/>
                        </a:lnSpc>
                        <a:spcAft>
                          <a:spcPts val="0"/>
                        </a:spcAft>
                      </a:pPr>
                      <a:r>
                        <a:rPr lang="es-CL" sz="1100">
                          <a:latin typeface="Calibri"/>
                          <a:ea typeface="Calibri"/>
                          <a:cs typeface="Times New Roman"/>
                        </a:rPr>
                        <a:t>No</a:t>
                      </a:r>
                    </a:p>
                  </a:txBody>
                  <a:tcPr marL="68580" marR="68580" marT="0" marB="0"/>
                </a:tc>
                <a:tc>
                  <a:txBody>
                    <a:bodyPr/>
                    <a:lstStyle/>
                    <a:p>
                      <a:pPr>
                        <a:lnSpc>
                          <a:spcPct val="107000"/>
                        </a:lnSpc>
                        <a:spcAft>
                          <a:spcPts val="0"/>
                        </a:spcAft>
                      </a:pPr>
                      <a:r>
                        <a:rPr lang="es-CL" sz="1100">
                          <a:latin typeface="Calibri"/>
                          <a:ea typeface="Calibri"/>
                          <a:cs typeface="Times New Roman"/>
                        </a:rPr>
                        <a:t>Si</a:t>
                      </a:r>
                    </a:p>
                  </a:txBody>
                  <a:tcPr marL="68580" marR="68580" marT="0" marB="0"/>
                </a:tc>
              </a:tr>
              <a:tr h="211707">
                <a:tc>
                  <a:txBody>
                    <a:bodyPr/>
                    <a:lstStyle/>
                    <a:p>
                      <a:pPr>
                        <a:lnSpc>
                          <a:spcPct val="107000"/>
                        </a:lnSpc>
                        <a:spcAft>
                          <a:spcPts val="0"/>
                        </a:spcAft>
                      </a:pPr>
                      <a:r>
                        <a:rPr lang="es-CL" sz="1100">
                          <a:latin typeface="Calibri"/>
                          <a:ea typeface="Calibri"/>
                          <a:cs typeface="Times New Roman"/>
                        </a:rPr>
                        <a:t>Laser Range Finders</a:t>
                      </a:r>
                    </a:p>
                  </a:txBody>
                  <a:tcPr marL="68580" marR="68580" marT="0" marB="0"/>
                </a:tc>
                <a:tc>
                  <a:txBody>
                    <a:bodyPr/>
                    <a:lstStyle/>
                    <a:p>
                      <a:pPr>
                        <a:lnSpc>
                          <a:spcPct val="107000"/>
                        </a:lnSpc>
                        <a:spcAft>
                          <a:spcPts val="0"/>
                        </a:spcAft>
                      </a:pPr>
                      <a:r>
                        <a:rPr lang="es-CL" sz="1100">
                          <a:latin typeface="Calibri"/>
                          <a:ea typeface="Calibri"/>
                          <a:cs typeface="Times New Roman"/>
                        </a:rPr>
                        <a:t>Si</a:t>
                      </a:r>
                    </a:p>
                  </a:txBody>
                  <a:tcPr marL="68580" marR="68580" marT="0" marB="0"/>
                </a:tc>
                <a:tc>
                  <a:txBody>
                    <a:bodyPr/>
                    <a:lstStyle/>
                    <a:p>
                      <a:pPr>
                        <a:lnSpc>
                          <a:spcPct val="107000"/>
                        </a:lnSpc>
                        <a:spcAft>
                          <a:spcPts val="0"/>
                        </a:spcAft>
                      </a:pPr>
                      <a:r>
                        <a:rPr lang="es-CL" sz="1100">
                          <a:latin typeface="Calibri"/>
                          <a:ea typeface="Calibri"/>
                          <a:cs typeface="Times New Roman"/>
                        </a:rPr>
                        <a:t>Si</a:t>
                      </a:r>
                    </a:p>
                  </a:txBody>
                  <a:tcPr marL="68580" marR="68580" marT="0" marB="0"/>
                </a:tc>
                <a:tc>
                  <a:txBody>
                    <a:bodyPr/>
                    <a:lstStyle/>
                    <a:p>
                      <a:pPr>
                        <a:lnSpc>
                          <a:spcPct val="107000"/>
                        </a:lnSpc>
                        <a:spcAft>
                          <a:spcPts val="0"/>
                        </a:spcAft>
                      </a:pPr>
                      <a:r>
                        <a:rPr lang="es-CL" sz="1100">
                          <a:latin typeface="Calibri"/>
                          <a:ea typeface="Calibri"/>
                          <a:cs typeface="Times New Roman"/>
                        </a:rPr>
                        <a:t>Si</a:t>
                      </a:r>
                    </a:p>
                  </a:txBody>
                  <a:tcPr marL="68580" marR="68580" marT="0" marB="0"/>
                </a:tc>
                <a:tc>
                  <a:txBody>
                    <a:bodyPr/>
                    <a:lstStyle/>
                    <a:p>
                      <a:pPr>
                        <a:lnSpc>
                          <a:spcPct val="107000"/>
                        </a:lnSpc>
                        <a:spcAft>
                          <a:spcPts val="0"/>
                        </a:spcAft>
                      </a:pPr>
                      <a:r>
                        <a:rPr lang="es-CL" sz="1100">
                          <a:latin typeface="Calibri"/>
                          <a:ea typeface="Calibri"/>
                          <a:cs typeface="Times New Roman"/>
                        </a:rPr>
                        <a:t>Si</a:t>
                      </a:r>
                    </a:p>
                  </a:txBody>
                  <a:tcPr marL="68580" marR="68580" marT="0" marB="0"/>
                </a:tc>
              </a:tr>
              <a:tr h="211707">
                <a:tc>
                  <a:txBody>
                    <a:bodyPr/>
                    <a:lstStyle/>
                    <a:p>
                      <a:pPr>
                        <a:lnSpc>
                          <a:spcPct val="107000"/>
                        </a:lnSpc>
                        <a:spcAft>
                          <a:spcPts val="0"/>
                        </a:spcAft>
                      </a:pPr>
                      <a:r>
                        <a:rPr lang="es-CL" sz="1100">
                          <a:latin typeface="Calibri"/>
                          <a:ea typeface="Calibri"/>
                          <a:cs typeface="Times New Roman"/>
                        </a:rPr>
                        <a:t>Crear sensores nuevos</a:t>
                      </a:r>
                    </a:p>
                  </a:txBody>
                  <a:tcPr marL="68580" marR="68580" marT="0" marB="0"/>
                </a:tc>
                <a:tc>
                  <a:txBody>
                    <a:bodyPr/>
                    <a:lstStyle/>
                    <a:p>
                      <a:pPr>
                        <a:lnSpc>
                          <a:spcPct val="107000"/>
                        </a:lnSpc>
                        <a:spcAft>
                          <a:spcPts val="0"/>
                        </a:spcAft>
                      </a:pPr>
                      <a:r>
                        <a:rPr lang="es-CL" sz="1100">
                          <a:latin typeface="Calibri"/>
                          <a:ea typeface="Calibri"/>
                          <a:cs typeface="Times New Roman"/>
                        </a:rPr>
                        <a:t>Si</a:t>
                      </a:r>
                    </a:p>
                  </a:txBody>
                  <a:tcPr marL="68580" marR="68580" marT="0" marB="0"/>
                </a:tc>
                <a:tc>
                  <a:txBody>
                    <a:bodyPr/>
                    <a:lstStyle/>
                    <a:p>
                      <a:pPr>
                        <a:lnSpc>
                          <a:spcPct val="107000"/>
                        </a:lnSpc>
                        <a:spcAft>
                          <a:spcPts val="0"/>
                        </a:spcAft>
                      </a:pPr>
                      <a:r>
                        <a:rPr lang="es-CL" sz="1100">
                          <a:latin typeface="Calibri"/>
                          <a:ea typeface="Calibri"/>
                          <a:cs typeface="Times New Roman"/>
                        </a:rPr>
                        <a:t>No</a:t>
                      </a:r>
                    </a:p>
                  </a:txBody>
                  <a:tcPr marL="68580" marR="68580" marT="0" marB="0"/>
                </a:tc>
                <a:tc>
                  <a:txBody>
                    <a:bodyPr/>
                    <a:lstStyle/>
                    <a:p>
                      <a:pPr>
                        <a:lnSpc>
                          <a:spcPct val="107000"/>
                        </a:lnSpc>
                        <a:spcAft>
                          <a:spcPts val="0"/>
                        </a:spcAft>
                      </a:pPr>
                      <a:r>
                        <a:rPr lang="es-CL" sz="1100">
                          <a:latin typeface="Calibri"/>
                          <a:ea typeface="Calibri"/>
                          <a:cs typeface="Times New Roman"/>
                        </a:rPr>
                        <a:t>Si</a:t>
                      </a:r>
                    </a:p>
                  </a:txBody>
                  <a:tcPr marL="68580" marR="68580" marT="0" marB="0"/>
                </a:tc>
                <a:tc>
                  <a:txBody>
                    <a:bodyPr/>
                    <a:lstStyle/>
                    <a:p>
                      <a:pPr>
                        <a:lnSpc>
                          <a:spcPct val="107000"/>
                        </a:lnSpc>
                        <a:spcAft>
                          <a:spcPts val="0"/>
                        </a:spcAft>
                      </a:pPr>
                      <a:r>
                        <a:rPr lang="es-CL" sz="1100" dirty="0">
                          <a:latin typeface="Calibri"/>
                          <a:ea typeface="Calibri"/>
                          <a:cs typeface="Times New Roman"/>
                        </a:rPr>
                        <a:t>Si</a:t>
                      </a:r>
                    </a:p>
                  </a:txBody>
                  <a:tcPr marL="68580" marR="68580" marT="0" marB="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Conclusiones</a:t>
            </a:r>
            <a:endParaRPr lang="es-CL" dirty="0"/>
          </a:p>
        </p:txBody>
      </p:sp>
      <p:sp>
        <p:nvSpPr>
          <p:cNvPr id="3" name="2 Marcador de contenido"/>
          <p:cNvSpPr>
            <a:spLocks noGrp="1"/>
          </p:cNvSpPr>
          <p:nvPr>
            <p:ph idx="1"/>
          </p:nvPr>
        </p:nvSpPr>
        <p:spPr/>
        <p:txBody>
          <a:bodyPr/>
          <a:lstStyle/>
          <a:p>
            <a:r>
              <a:rPr lang="es-CL" dirty="0" smtClean="0"/>
              <a:t>En esta sección del trabajo pudimos comparar las principales alternativas de hardware de robots industriales y educativos, además de los software de simulación más ampliamente utilizados en los centros de investigación y universidades, desde donde surgen principalmente los aportes a la industria a futuro.</a:t>
            </a:r>
            <a:endParaRPr lang="es-CL"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Gracias por su atención</a:t>
            </a:r>
            <a:endParaRPr lang="es-CL"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0" y="1"/>
            <a:ext cx="10515600" cy="798490"/>
          </a:xfrm>
        </p:spPr>
        <p:txBody>
          <a:bodyPr/>
          <a:lstStyle/>
          <a:p>
            <a:r>
              <a:rPr lang="es-CL" dirty="0"/>
              <a:t>Comparación de </a:t>
            </a:r>
            <a:r>
              <a:rPr lang="es-CL" dirty="0" smtClean="0"/>
              <a:t>robots</a:t>
            </a:r>
            <a:endParaRPr lang="es-CL" dirty="0"/>
          </a:p>
        </p:txBody>
      </p:sp>
      <p:sp>
        <p:nvSpPr>
          <p:cNvPr id="3" name="Marcador de contenido 2"/>
          <p:cNvSpPr>
            <a:spLocks noGrp="1"/>
          </p:cNvSpPr>
          <p:nvPr>
            <p:ph idx="1"/>
          </p:nvPr>
        </p:nvSpPr>
        <p:spPr>
          <a:xfrm>
            <a:off x="0" y="962740"/>
            <a:ext cx="10515600" cy="4351338"/>
          </a:xfrm>
        </p:spPr>
        <p:txBody>
          <a:bodyPr/>
          <a:lstStyle/>
          <a:p>
            <a:r>
              <a:rPr lang="es-CL" dirty="0"/>
              <a:t>Carga ligera</a:t>
            </a:r>
          </a:p>
          <a:p>
            <a:endParaRPr lang="es-CL" dirty="0"/>
          </a:p>
        </p:txBody>
      </p:sp>
      <p:graphicFrame>
        <p:nvGraphicFramePr>
          <p:cNvPr id="5" name="Tabla 4"/>
          <p:cNvGraphicFramePr>
            <a:graphicFrameLocks noGrp="1"/>
          </p:cNvGraphicFramePr>
          <p:nvPr>
            <p:extLst>
              <p:ext uri="{D42A27DB-BD31-4B8C-83A1-F6EECF244321}">
                <p14:modId xmlns:p14="http://schemas.microsoft.com/office/powerpoint/2010/main" xmlns="" val="1418073633"/>
              </p:ext>
            </p:extLst>
          </p:nvPr>
        </p:nvGraphicFramePr>
        <p:xfrm>
          <a:off x="1021152" y="1522877"/>
          <a:ext cx="9677327" cy="5083638"/>
        </p:xfrm>
        <a:graphic>
          <a:graphicData uri="http://schemas.openxmlformats.org/drawingml/2006/table">
            <a:tbl>
              <a:tblPr firstRow="1" firstCol="1" bandRow="1">
                <a:tableStyleId>{5C22544A-7EE6-4342-B048-85BDC9FD1C3A}</a:tableStyleId>
              </a:tblPr>
              <a:tblGrid>
                <a:gridCol w="2361887"/>
                <a:gridCol w="3170023"/>
                <a:gridCol w="4145417"/>
              </a:tblGrid>
              <a:tr h="243670">
                <a:tc gridSpan="2">
                  <a:txBody>
                    <a:bodyPr/>
                    <a:lstStyle/>
                    <a:p>
                      <a:pPr>
                        <a:lnSpc>
                          <a:spcPct val="107000"/>
                        </a:lnSpc>
                        <a:spcAft>
                          <a:spcPts val="0"/>
                        </a:spcAft>
                      </a:pPr>
                      <a:r>
                        <a:rPr lang="es-CL" sz="1800" dirty="0">
                          <a:effectLst/>
                        </a:rPr>
                        <a:t>Robot KUKA KR 5-2 </a:t>
                      </a:r>
                      <a:r>
                        <a:rPr lang="es-CL" sz="1800" dirty="0" err="1">
                          <a:effectLst/>
                        </a:rPr>
                        <a:t>arc</a:t>
                      </a:r>
                      <a:r>
                        <a:rPr lang="es-CL" sz="1800" dirty="0">
                          <a:effectLst/>
                        </a:rPr>
                        <a:t> HW (</a:t>
                      </a:r>
                      <a:r>
                        <a:rPr lang="es-CL" sz="1800" dirty="0" err="1">
                          <a:effectLst/>
                        </a:rPr>
                        <a:t>Hollow</a:t>
                      </a:r>
                      <a:r>
                        <a:rPr lang="es-CL" sz="1800" dirty="0">
                          <a:effectLst/>
                        </a:rPr>
                        <a:t> </a:t>
                      </a:r>
                      <a:r>
                        <a:rPr lang="es-CL" sz="1800" dirty="0" err="1">
                          <a:effectLst/>
                        </a:rPr>
                        <a:t>Wrist</a:t>
                      </a:r>
                      <a:r>
                        <a:rPr lang="es-CL" sz="1800" dirty="0">
                          <a:effectLst/>
                        </a:rPr>
                        <a:t>)</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L"/>
                    </a:p>
                  </a:txBody>
                  <a:tcPr/>
                </a:tc>
                <a:tc rowSpan="10">
                  <a:txBody>
                    <a:bodyPr/>
                    <a:lstStyle/>
                    <a:p>
                      <a:pPr>
                        <a:lnSpc>
                          <a:spcPct val="107000"/>
                        </a:lnSpc>
                        <a:spcAft>
                          <a:spcPts val="0"/>
                        </a:spcAft>
                      </a:pPr>
                      <a:endParaRPr lang="es-CL"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1949360">
                <a:tc>
                  <a:txBody>
                    <a:bodyPr/>
                    <a:lstStyle/>
                    <a:p>
                      <a:pPr>
                        <a:lnSpc>
                          <a:spcPct val="107000"/>
                        </a:lnSpc>
                        <a:spcAft>
                          <a:spcPts val="0"/>
                        </a:spcAft>
                      </a:pPr>
                      <a:r>
                        <a:rPr lang="es-CL" sz="1800" dirty="0">
                          <a:effectLst/>
                        </a:rPr>
                        <a:t>Aplicación</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800" dirty="0">
                          <a:effectLst/>
                        </a:rPr>
                        <a:t>Soldadura al arco, soldadura en atmosfera protectora, manipulación de carga y descarga, aplicación de pegamentos y sellantes, montaje, medición, testeado y control. </a:t>
                      </a:r>
                    </a:p>
                    <a:p>
                      <a:pPr>
                        <a:lnSpc>
                          <a:spcPct val="107000"/>
                        </a:lnSpc>
                        <a:spcAft>
                          <a:spcPts val="0"/>
                        </a:spcAft>
                      </a:pPr>
                      <a:r>
                        <a:rPr lang="es-CL" sz="1800" dirty="0">
                          <a:effectLst/>
                        </a:rPr>
                        <a:t> </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r h="243670">
                <a:tc>
                  <a:txBody>
                    <a:bodyPr/>
                    <a:lstStyle/>
                    <a:p>
                      <a:pPr>
                        <a:lnSpc>
                          <a:spcPct val="107000"/>
                        </a:lnSpc>
                        <a:spcAft>
                          <a:spcPts val="0"/>
                        </a:spcAft>
                      </a:pPr>
                      <a:r>
                        <a:rPr lang="es-CL" sz="1800">
                          <a:effectLst/>
                        </a:rPr>
                        <a:t>Carga</a:t>
                      </a:r>
                      <a:endParaRPr lang="es-C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800" dirty="0">
                          <a:effectLst/>
                        </a:rPr>
                        <a:t>5 kg</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r h="243670">
                <a:tc>
                  <a:txBody>
                    <a:bodyPr/>
                    <a:lstStyle/>
                    <a:p>
                      <a:pPr>
                        <a:lnSpc>
                          <a:spcPct val="107000"/>
                        </a:lnSpc>
                        <a:spcAft>
                          <a:spcPts val="0"/>
                        </a:spcAft>
                      </a:pPr>
                      <a:r>
                        <a:rPr lang="es-CL" sz="1800">
                          <a:effectLst/>
                        </a:rPr>
                        <a:t>Carga adicional </a:t>
                      </a:r>
                      <a:endParaRPr lang="es-C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800" dirty="0">
                          <a:effectLst/>
                        </a:rPr>
                        <a:t>12 kg</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r h="243670">
                <a:tc>
                  <a:txBody>
                    <a:bodyPr/>
                    <a:lstStyle/>
                    <a:p>
                      <a:pPr>
                        <a:lnSpc>
                          <a:spcPct val="107000"/>
                        </a:lnSpc>
                        <a:spcAft>
                          <a:spcPts val="0"/>
                        </a:spcAft>
                      </a:pPr>
                      <a:r>
                        <a:rPr lang="es-CL" sz="1800">
                          <a:effectLst/>
                        </a:rPr>
                        <a:t>Máximo alcance</a:t>
                      </a:r>
                      <a:endParaRPr lang="es-C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800" dirty="0">
                          <a:effectLst/>
                        </a:rPr>
                        <a:t>1.423 m</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r h="243670">
                <a:tc>
                  <a:txBody>
                    <a:bodyPr/>
                    <a:lstStyle/>
                    <a:p>
                      <a:pPr>
                        <a:lnSpc>
                          <a:spcPct val="107000"/>
                        </a:lnSpc>
                        <a:spcAft>
                          <a:spcPts val="0"/>
                        </a:spcAft>
                      </a:pPr>
                      <a:r>
                        <a:rPr lang="es-CL" sz="1800">
                          <a:effectLst/>
                        </a:rPr>
                        <a:t>Número de ejes</a:t>
                      </a:r>
                      <a:endParaRPr lang="es-C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800" dirty="0">
                          <a:effectLst/>
                        </a:rPr>
                        <a:t>6</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r h="243670">
                <a:tc>
                  <a:txBody>
                    <a:bodyPr/>
                    <a:lstStyle/>
                    <a:p>
                      <a:pPr>
                        <a:lnSpc>
                          <a:spcPct val="107000"/>
                        </a:lnSpc>
                        <a:spcAft>
                          <a:spcPts val="0"/>
                        </a:spcAft>
                      </a:pPr>
                      <a:r>
                        <a:rPr lang="es-CL" sz="1800">
                          <a:effectLst/>
                        </a:rPr>
                        <a:t>Repetitividad</a:t>
                      </a:r>
                      <a:endParaRPr lang="es-C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800" dirty="0">
                          <a:effectLst/>
                        </a:rPr>
                        <a:t>&lt;±0,04 mm</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r h="243670">
                <a:tc>
                  <a:txBody>
                    <a:bodyPr/>
                    <a:lstStyle/>
                    <a:p>
                      <a:pPr>
                        <a:lnSpc>
                          <a:spcPct val="107000"/>
                        </a:lnSpc>
                        <a:spcAft>
                          <a:spcPts val="0"/>
                        </a:spcAft>
                      </a:pPr>
                      <a:r>
                        <a:rPr lang="es-CL" sz="1800">
                          <a:effectLst/>
                        </a:rPr>
                        <a:t>Peso</a:t>
                      </a:r>
                      <a:endParaRPr lang="es-C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800" dirty="0">
                          <a:effectLst/>
                        </a:rPr>
                        <a:t>126 kg</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r h="487340">
                <a:tc>
                  <a:txBody>
                    <a:bodyPr/>
                    <a:lstStyle/>
                    <a:p>
                      <a:pPr>
                        <a:lnSpc>
                          <a:spcPct val="107000"/>
                        </a:lnSpc>
                        <a:spcAft>
                          <a:spcPts val="0"/>
                        </a:spcAft>
                      </a:pPr>
                      <a:r>
                        <a:rPr lang="es-CL" sz="1800">
                          <a:effectLst/>
                        </a:rPr>
                        <a:t>Posición de montaje</a:t>
                      </a:r>
                      <a:endParaRPr lang="es-C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800" dirty="0">
                          <a:effectLst/>
                        </a:rPr>
                        <a:t>Suelo, techo</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r h="487340">
                <a:tc>
                  <a:txBody>
                    <a:bodyPr/>
                    <a:lstStyle/>
                    <a:p>
                      <a:pPr>
                        <a:lnSpc>
                          <a:spcPct val="107000"/>
                        </a:lnSpc>
                        <a:spcAft>
                          <a:spcPts val="0"/>
                        </a:spcAft>
                      </a:pPr>
                      <a:r>
                        <a:rPr lang="es-CL" sz="1800">
                          <a:effectLst/>
                        </a:rPr>
                        <a:t>Clase de protección </a:t>
                      </a:r>
                      <a:endParaRPr lang="es-C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800" dirty="0">
                          <a:effectLst/>
                        </a:rPr>
                        <a:t>IP54</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bl>
          </a:graphicData>
        </a:graphic>
      </p:graphicFrame>
      <p:pic>
        <p:nvPicPr>
          <p:cNvPr id="2049" name="Imagen 1" descr="Robot KUKA KR 5 arc HW"/>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461941" y="1603075"/>
            <a:ext cx="3479833" cy="467374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21990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CL" dirty="0" smtClean="0"/>
              <a:t>Comparación de robots</a:t>
            </a:r>
            <a:endParaRPr lang="es-CL"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xmlns="" val="3439996280"/>
              </p:ext>
            </p:extLst>
          </p:nvPr>
        </p:nvGraphicFramePr>
        <p:xfrm>
          <a:off x="953037" y="1674252"/>
          <a:ext cx="8950816" cy="4610641"/>
        </p:xfrm>
        <a:graphic>
          <a:graphicData uri="http://schemas.openxmlformats.org/drawingml/2006/table">
            <a:tbl>
              <a:tblPr firstRow="1" firstCol="1" bandRow="1">
                <a:tableStyleId>{5C22544A-7EE6-4342-B048-85BDC9FD1C3A}</a:tableStyleId>
              </a:tblPr>
              <a:tblGrid>
                <a:gridCol w="2369712"/>
                <a:gridCol w="2347007"/>
                <a:gridCol w="4234097"/>
              </a:tblGrid>
              <a:tr h="831952">
                <a:tc gridSpan="2">
                  <a:txBody>
                    <a:bodyPr/>
                    <a:lstStyle/>
                    <a:p>
                      <a:pPr>
                        <a:lnSpc>
                          <a:spcPct val="107000"/>
                        </a:lnSpc>
                        <a:spcAft>
                          <a:spcPts val="0"/>
                        </a:spcAft>
                      </a:pPr>
                      <a:r>
                        <a:rPr lang="es-CL" sz="1800" dirty="0">
                          <a:effectLst/>
                        </a:rPr>
                        <a:t>Robot ABB IRB 1600ID</a:t>
                      </a:r>
                    </a:p>
                    <a:p>
                      <a:pPr>
                        <a:lnSpc>
                          <a:spcPct val="107000"/>
                        </a:lnSpc>
                        <a:spcAft>
                          <a:spcPts val="0"/>
                        </a:spcAft>
                      </a:pPr>
                      <a:r>
                        <a:rPr lang="es-CL" sz="1800" dirty="0">
                          <a:effectLst/>
                        </a:rPr>
                        <a:t> </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L"/>
                    </a:p>
                  </a:txBody>
                  <a:tcPr/>
                </a:tc>
                <a:tc rowSpan="10">
                  <a:txBody>
                    <a:bodyPr/>
                    <a:lstStyle/>
                    <a:p>
                      <a:pPr>
                        <a:lnSpc>
                          <a:spcPct val="107000"/>
                        </a:lnSpc>
                        <a:spcAft>
                          <a:spcPts val="0"/>
                        </a:spcAft>
                      </a:pPr>
                      <a:endParaRPr lang="es-CL"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27609">
                <a:tc>
                  <a:txBody>
                    <a:bodyPr/>
                    <a:lstStyle/>
                    <a:p>
                      <a:pPr>
                        <a:lnSpc>
                          <a:spcPct val="107000"/>
                        </a:lnSpc>
                        <a:spcAft>
                          <a:spcPts val="0"/>
                        </a:spcAft>
                      </a:pPr>
                      <a:r>
                        <a:rPr lang="es-CL" sz="1800">
                          <a:effectLst/>
                        </a:rPr>
                        <a:t>Aplicación</a:t>
                      </a:r>
                      <a:endParaRPr lang="es-C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800">
                          <a:effectLst/>
                        </a:rPr>
                        <a:t>Soldadura por arco</a:t>
                      </a:r>
                      <a:endParaRPr lang="es-C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r h="427609">
                <a:tc>
                  <a:txBody>
                    <a:bodyPr/>
                    <a:lstStyle/>
                    <a:p>
                      <a:pPr>
                        <a:lnSpc>
                          <a:spcPct val="107000"/>
                        </a:lnSpc>
                        <a:spcAft>
                          <a:spcPts val="0"/>
                        </a:spcAft>
                      </a:pPr>
                      <a:r>
                        <a:rPr lang="es-CL" sz="1800">
                          <a:effectLst/>
                        </a:rPr>
                        <a:t>Carga</a:t>
                      </a:r>
                      <a:endParaRPr lang="es-C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800">
                          <a:effectLst/>
                        </a:rPr>
                        <a:t>4 kg</a:t>
                      </a:r>
                      <a:endParaRPr lang="es-C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r h="404345">
                <a:tc>
                  <a:txBody>
                    <a:bodyPr/>
                    <a:lstStyle/>
                    <a:p>
                      <a:pPr>
                        <a:lnSpc>
                          <a:spcPct val="107000"/>
                        </a:lnSpc>
                        <a:spcAft>
                          <a:spcPts val="0"/>
                        </a:spcAft>
                      </a:pPr>
                      <a:r>
                        <a:rPr lang="es-CL" sz="1800">
                          <a:effectLst/>
                        </a:rPr>
                        <a:t>Carga adicional </a:t>
                      </a:r>
                      <a:endParaRPr lang="es-C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800">
                          <a:effectLst/>
                        </a:rPr>
                        <a:t>No encontrado</a:t>
                      </a:r>
                      <a:endParaRPr lang="es-C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r h="427609">
                <a:tc>
                  <a:txBody>
                    <a:bodyPr/>
                    <a:lstStyle/>
                    <a:p>
                      <a:pPr>
                        <a:lnSpc>
                          <a:spcPct val="107000"/>
                        </a:lnSpc>
                        <a:spcAft>
                          <a:spcPts val="0"/>
                        </a:spcAft>
                      </a:pPr>
                      <a:r>
                        <a:rPr lang="es-CL" sz="1800" dirty="0">
                          <a:effectLst/>
                        </a:rPr>
                        <a:t>Máximo alcance</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800">
                          <a:effectLst/>
                        </a:rPr>
                        <a:t>1.5 m</a:t>
                      </a:r>
                      <a:endParaRPr lang="es-C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r h="404345">
                <a:tc>
                  <a:txBody>
                    <a:bodyPr/>
                    <a:lstStyle/>
                    <a:p>
                      <a:pPr>
                        <a:lnSpc>
                          <a:spcPct val="107000"/>
                        </a:lnSpc>
                        <a:spcAft>
                          <a:spcPts val="0"/>
                        </a:spcAft>
                      </a:pPr>
                      <a:r>
                        <a:rPr lang="es-CL" sz="1800">
                          <a:effectLst/>
                        </a:rPr>
                        <a:t>Número de ejes</a:t>
                      </a:r>
                      <a:endParaRPr lang="es-C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800">
                          <a:effectLst/>
                        </a:rPr>
                        <a:t>6</a:t>
                      </a:r>
                      <a:endParaRPr lang="es-C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r h="427609">
                <a:tc>
                  <a:txBody>
                    <a:bodyPr/>
                    <a:lstStyle/>
                    <a:p>
                      <a:pPr>
                        <a:lnSpc>
                          <a:spcPct val="107000"/>
                        </a:lnSpc>
                        <a:spcAft>
                          <a:spcPts val="0"/>
                        </a:spcAft>
                      </a:pPr>
                      <a:r>
                        <a:rPr lang="es-CL" sz="1800">
                          <a:effectLst/>
                        </a:rPr>
                        <a:t>Repetitividad</a:t>
                      </a:r>
                      <a:endParaRPr lang="es-C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800">
                          <a:effectLst/>
                        </a:rPr>
                        <a:t>&lt;±0,48 mm</a:t>
                      </a:r>
                      <a:endParaRPr lang="es-C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r h="404345">
                <a:tc>
                  <a:txBody>
                    <a:bodyPr/>
                    <a:lstStyle/>
                    <a:p>
                      <a:pPr>
                        <a:lnSpc>
                          <a:spcPct val="107000"/>
                        </a:lnSpc>
                        <a:spcAft>
                          <a:spcPts val="0"/>
                        </a:spcAft>
                      </a:pPr>
                      <a:r>
                        <a:rPr lang="es-CL" sz="1800">
                          <a:effectLst/>
                        </a:rPr>
                        <a:t>Peso</a:t>
                      </a:r>
                      <a:endParaRPr lang="es-C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800">
                          <a:effectLst/>
                        </a:rPr>
                        <a:t>250 kg</a:t>
                      </a:r>
                      <a:endParaRPr lang="es-C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r h="427609">
                <a:tc>
                  <a:txBody>
                    <a:bodyPr/>
                    <a:lstStyle/>
                    <a:p>
                      <a:pPr>
                        <a:lnSpc>
                          <a:spcPct val="107000"/>
                        </a:lnSpc>
                        <a:spcAft>
                          <a:spcPts val="0"/>
                        </a:spcAft>
                      </a:pPr>
                      <a:r>
                        <a:rPr lang="es-CL" sz="1800">
                          <a:effectLst/>
                        </a:rPr>
                        <a:t>Posición de montaje</a:t>
                      </a:r>
                      <a:endParaRPr lang="es-C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800">
                          <a:effectLst/>
                        </a:rPr>
                        <a:t>Suelo, techo, paredes</a:t>
                      </a:r>
                      <a:endParaRPr lang="es-C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r h="427609">
                <a:tc>
                  <a:txBody>
                    <a:bodyPr/>
                    <a:lstStyle/>
                    <a:p>
                      <a:pPr>
                        <a:lnSpc>
                          <a:spcPct val="107000"/>
                        </a:lnSpc>
                        <a:spcAft>
                          <a:spcPts val="0"/>
                        </a:spcAft>
                      </a:pPr>
                      <a:r>
                        <a:rPr lang="es-CL" sz="1800">
                          <a:effectLst/>
                        </a:rPr>
                        <a:t>Clase de protección </a:t>
                      </a:r>
                      <a:endParaRPr lang="es-C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800" dirty="0">
                          <a:effectLst/>
                        </a:rPr>
                        <a:t>IP40</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bl>
          </a:graphicData>
        </a:graphic>
      </p:graphicFrame>
      <p:pic>
        <p:nvPicPr>
          <p:cNvPr id="3073" name="Imagen 4" descr="http://abbib.cloudapp.net/public/default/product/9AAC132058/presentation"/>
          <p:cNvPicPr>
            <a:picLocks noChangeAspect="1" noChangeArrowheads="1"/>
          </p:cNvPicPr>
          <p:nvPr/>
        </p:nvPicPr>
        <p:blipFill>
          <a:blip r:embed="rId2" cstate="print">
            <a:extLst>
              <a:ext uri="{28A0092B-C50C-407E-A947-70E740481C1C}">
                <a14:useLocalDpi xmlns:a14="http://schemas.microsoft.com/office/drawing/2010/main" xmlns="" val="0"/>
              </a:ext>
            </a:extLst>
          </a:blip>
          <a:srcRect t="7555"/>
          <a:stretch>
            <a:fillRect/>
          </a:stretch>
        </p:blipFill>
        <p:spPr bwMode="auto">
          <a:xfrm>
            <a:off x="5877372" y="2288303"/>
            <a:ext cx="3896093" cy="3335628"/>
          </a:xfrm>
          <a:prstGeom prst="rect">
            <a:avLst/>
          </a:prstGeom>
          <a:noFill/>
          <a:extLst>
            <a:ext uri="{909E8E84-426E-40DD-AFC4-6F175D3DCCD1}">
              <a14:hiddenFill xmlns:a14="http://schemas.microsoft.com/office/drawing/2010/main" xmlns="">
                <a:solidFill>
                  <a:srgbClr val="FFFFFF"/>
                </a:solidFill>
              </a14:hiddenFill>
            </a:ext>
          </a:extLst>
        </p:spPr>
      </p:pic>
      <p:sp>
        <p:nvSpPr>
          <p:cNvPr id="6" name="Marcador de contenido 2"/>
          <p:cNvSpPr txBox="1">
            <a:spLocks/>
          </p:cNvSpPr>
          <p:nvPr/>
        </p:nvSpPr>
        <p:spPr>
          <a:xfrm>
            <a:off x="0" y="962740"/>
            <a:ext cx="6903076" cy="8918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L" dirty="0" smtClean="0"/>
              <a:t>Carga ligera</a:t>
            </a:r>
          </a:p>
          <a:p>
            <a:endParaRPr lang="es-CL" dirty="0"/>
          </a:p>
        </p:txBody>
      </p:sp>
    </p:spTree>
    <p:extLst>
      <p:ext uri="{BB962C8B-B14F-4D97-AF65-F5344CB8AC3E}">
        <p14:creationId xmlns:p14="http://schemas.microsoft.com/office/powerpoint/2010/main" xmlns="" val="1660690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
            <a:ext cx="8886423" cy="798490"/>
          </a:xfrm>
        </p:spPr>
        <p:txBody>
          <a:bodyPr/>
          <a:lstStyle/>
          <a:p>
            <a:r>
              <a:rPr lang="es-CL" dirty="0" smtClean="0"/>
              <a:t>Comparación de robots</a:t>
            </a:r>
            <a:endParaRPr lang="es-CL" dirty="0"/>
          </a:p>
        </p:txBody>
      </p:sp>
      <p:sp>
        <p:nvSpPr>
          <p:cNvPr id="3" name="Marcador de contenido 2"/>
          <p:cNvSpPr>
            <a:spLocks noGrp="1"/>
          </p:cNvSpPr>
          <p:nvPr>
            <p:ph idx="1"/>
          </p:nvPr>
        </p:nvSpPr>
        <p:spPr>
          <a:xfrm>
            <a:off x="0" y="798491"/>
            <a:ext cx="4803820" cy="811368"/>
          </a:xfrm>
        </p:spPr>
        <p:txBody>
          <a:bodyPr/>
          <a:lstStyle/>
          <a:p>
            <a:r>
              <a:rPr lang="es-CL" dirty="0" smtClean="0"/>
              <a:t>Carga ligera</a:t>
            </a:r>
            <a:endParaRPr lang="es-CL" dirty="0"/>
          </a:p>
        </p:txBody>
      </p:sp>
      <p:graphicFrame>
        <p:nvGraphicFramePr>
          <p:cNvPr id="4" name="Tabla 3"/>
          <p:cNvGraphicFramePr>
            <a:graphicFrameLocks noGrp="1"/>
          </p:cNvGraphicFramePr>
          <p:nvPr>
            <p:extLst>
              <p:ext uri="{D42A27DB-BD31-4B8C-83A1-F6EECF244321}">
                <p14:modId xmlns:p14="http://schemas.microsoft.com/office/powerpoint/2010/main" xmlns="" val="4290712932"/>
              </p:ext>
            </p:extLst>
          </p:nvPr>
        </p:nvGraphicFramePr>
        <p:xfrm>
          <a:off x="1416678" y="1609859"/>
          <a:ext cx="9238903" cy="4687910"/>
        </p:xfrm>
        <a:graphic>
          <a:graphicData uri="http://schemas.openxmlformats.org/drawingml/2006/table">
            <a:tbl>
              <a:tblPr firstRow="1" firstCol="1" bandRow="1">
                <a:tableStyleId>{5C22544A-7EE6-4342-B048-85BDC9FD1C3A}</a:tableStyleId>
              </a:tblPr>
              <a:tblGrid>
                <a:gridCol w="2368333"/>
                <a:gridCol w="2819392"/>
                <a:gridCol w="4051178"/>
              </a:tblGrid>
              <a:tr h="929744">
                <a:tc gridSpan="2">
                  <a:txBody>
                    <a:bodyPr/>
                    <a:lstStyle/>
                    <a:p>
                      <a:pPr>
                        <a:lnSpc>
                          <a:spcPct val="107000"/>
                        </a:lnSpc>
                        <a:spcAft>
                          <a:spcPts val="0"/>
                        </a:spcAft>
                      </a:pPr>
                      <a:r>
                        <a:rPr lang="es-CL" sz="1800" dirty="0">
                          <a:effectLst/>
                        </a:rPr>
                        <a:t>Robot FANUC ARC Mate 100 </a:t>
                      </a:r>
                      <a:r>
                        <a:rPr lang="es-CL" sz="1800" dirty="0" err="1">
                          <a:effectLst/>
                        </a:rPr>
                        <a:t>iC</a:t>
                      </a:r>
                      <a:r>
                        <a:rPr lang="es-CL" sz="1800" dirty="0">
                          <a:effectLst/>
                        </a:rPr>
                        <a:t>/7L </a:t>
                      </a:r>
                    </a:p>
                    <a:p>
                      <a:pPr>
                        <a:lnSpc>
                          <a:spcPct val="107000"/>
                        </a:lnSpc>
                        <a:spcAft>
                          <a:spcPts val="0"/>
                        </a:spcAft>
                      </a:pPr>
                      <a:r>
                        <a:rPr lang="es-CL" sz="1800" dirty="0">
                          <a:effectLst/>
                        </a:rPr>
                        <a:t> </a:t>
                      </a:r>
                    </a:p>
                    <a:p>
                      <a:pPr>
                        <a:lnSpc>
                          <a:spcPct val="107000"/>
                        </a:lnSpc>
                        <a:spcAft>
                          <a:spcPts val="0"/>
                        </a:spcAft>
                      </a:pPr>
                      <a:r>
                        <a:rPr lang="es-CL" sz="1800" dirty="0">
                          <a:effectLst/>
                        </a:rPr>
                        <a:t> </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L"/>
                    </a:p>
                  </a:txBody>
                  <a:tcPr/>
                </a:tc>
                <a:tc rowSpan="10">
                  <a:txBody>
                    <a:bodyPr/>
                    <a:lstStyle/>
                    <a:p>
                      <a:pPr>
                        <a:lnSpc>
                          <a:spcPct val="107000"/>
                        </a:lnSpc>
                        <a:spcAft>
                          <a:spcPts val="0"/>
                        </a:spcAft>
                      </a:pPr>
                      <a:endParaRPr lang="es-CL"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25286">
                <a:tc>
                  <a:txBody>
                    <a:bodyPr/>
                    <a:lstStyle/>
                    <a:p>
                      <a:pPr>
                        <a:lnSpc>
                          <a:spcPct val="107000"/>
                        </a:lnSpc>
                        <a:spcAft>
                          <a:spcPts val="0"/>
                        </a:spcAft>
                      </a:pPr>
                      <a:r>
                        <a:rPr lang="es-CL" sz="1800" dirty="0">
                          <a:effectLst/>
                        </a:rPr>
                        <a:t>Aplicación</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800">
                          <a:effectLst/>
                        </a:rPr>
                        <a:t>Soldadura por arco</a:t>
                      </a:r>
                      <a:endParaRPr lang="es-C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r h="425286">
                <a:tc>
                  <a:txBody>
                    <a:bodyPr/>
                    <a:lstStyle/>
                    <a:p>
                      <a:pPr>
                        <a:lnSpc>
                          <a:spcPct val="107000"/>
                        </a:lnSpc>
                        <a:spcAft>
                          <a:spcPts val="0"/>
                        </a:spcAft>
                      </a:pPr>
                      <a:r>
                        <a:rPr lang="es-CL" sz="1800" dirty="0">
                          <a:effectLst/>
                        </a:rPr>
                        <a:t>Carga</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800">
                          <a:effectLst/>
                        </a:rPr>
                        <a:t>Kg</a:t>
                      </a:r>
                      <a:endParaRPr lang="es-C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r h="402150">
                <a:tc>
                  <a:txBody>
                    <a:bodyPr/>
                    <a:lstStyle/>
                    <a:p>
                      <a:pPr>
                        <a:lnSpc>
                          <a:spcPct val="107000"/>
                        </a:lnSpc>
                        <a:spcAft>
                          <a:spcPts val="0"/>
                        </a:spcAft>
                      </a:pPr>
                      <a:r>
                        <a:rPr lang="es-CL" sz="1800" dirty="0">
                          <a:effectLst/>
                        </a:rPr>
                        <a:t>Carga adicional </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800">
                          <a:effectLst/>
                        </a:rPr>
                        <a:t>No encontrado</a:t>
                      </a:r>
                      <a:endParaRPr lang="es-C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r h="425286">
                <a:tc>
                  <a:txBody>
                    <a:bodyPr/>
                    <a:lstStyle/>
                    <a:p>
                      <a:pPr>
                        <a:lnSpc>
                          <a:spcPct val="107000"/>
                        </a:lnSpc>
                        <a:spcAft>
                          <a:spcPts val="0"/>
                        </a:spcAft>
                      </a:pPr>
                      <a:r>
                        <a:rPr lang="es-CL" sz="1800" dirty="0">
                          <a:effectLst/>
                        </a:rPr>
                        <a:t>Máximo alcance</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800" dirty="0">
                          <a:effectLst/>
                        </a:rPr>
                        <a:t>1.633 m</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r h="402150">
                <a:tc>
                  <a:txBody>
                    <a:bodyPr/>
                    <a:lstStyle/>
                    <a:p>
                      <a:pPr>
                        <a:lnSpc>
                          <a:spcPct val="107000"/>
                        </a:lnSpc>
                        <a:spcAft>
                          <a:spcPts val="0"/>
                        </a:spcAft>
                      </a:pPr>
                      <a:r>
                        <a:rPr lang="es-CL" sz="1800">
                          <a:effectLst/>
                        </a:rPr>
                        <a:t>Número de ejes</a:t>
                      </a:r>
                      <a:endParaRPr lang="es-C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800" dirty="0">
                          <a:effectLst/>
                        </a:rPr>
                        <a:t>6</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r h="425286">
                <a:tc>
                  <a:txBody>
                    <a:bodyPr/>
                    <a:lstStyle/>
                    <a:p>
                      <a:pPr>
                        <a:lnSpc>
                          <a:spcPct val="107000"/>
                        </a:lnSpc>
                        <a:spcAft>
                          <a:spcPts val="0"/>
                        </a:spcAft>
                      </a:pPr>
                      <a:r>
                        <a:rPr lang="es-CL" sz="1800">
                          <a:effectLst/>
                        </a:rPr>
                        <a:t>Repetitividad</a:t>
                      </a:r>
                      <a:endParaRPr lang="es-C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800" dirty="0">
                          <a:effectLst/>
                        </a:rPr>
                        <a:t>± 0.08</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r h="402150">
                <a:tc>
                  <a:txBody>
                    <a:bodyPr/>
                    <a:lstStyle/>
                    <a:p>
                      <a:pPr>
                        <a:lnSpc>
                          <a:spcPct val="107000"/>
                        </a:lnSpc>
                        <a:spcAft>
                          <a:spcPts val="0"/>
                        </a:spcAft>
                      </a:pPr>
                      <a:r>
                        <a:rPr lang="es-CL" sz="1800">
                          <a:effectLst/>
                        </a:rPr>
                        <a:t>Peso</a:t>
                      </a:r>
                      <a:endParaRPr lang="es-C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800" dirty="0">
                          <a:effectLst/>
                        </a:rPr>
                        <a:t>135 kg</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r h="425286">
                <a:tc>
                  <a:txBody>
                    <a:bodyPr/>
                    <a:lstStyle/>
                    <a:p>
                      <a:pPr>
                        <a:lnSpc>
                          <a:spcPct val="107000"/>
                        </a:lnSpc>
                        <a:spcAft>
                          <a:spcPts val="0"/>
                        </a:spcAft>
                      </a:pPr>
                      <a:r>
                        <a:rPr lang="es-CL" sz="1800">
                          <a:effectLst/>
                        </a:rPr>
                        <a:t>Posición de montaje</a:t>
                      </a:r>
                      <a:endParaRPr lang="es-C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800" dirty="0">
                          <a:effectLst/>
                        </a:rPr>
                        <a:t>Suelo, techo</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r h="425286">
                <a:tc>
                  <a:txBody>
                    <a:bodyPr/>
                    <a:lstStyle/>
                    <a:p>
                      <a:pPr>
                        <a:lnSpc>
                          <a:spcPct val="107000"/>
                        </a:lnSpc>
                        <a:spcAft>
                          <a:spcPts val="0"/>
                        </a:spcAft>
                      </a:pPr>
                      <a:r>
                        <a:rPr lang="es-CL" sz="1800">
                          <a:effectLst/>
                        </a:rPr>
                        <a:t>Clase de protección </a:t>
                      </a:r>
                      <a:endParaRPr lang="es-C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800" dirty="0">
                          <a:effectLst/>
                        </a:rPr>
                        <a:t>IP 54 - IP55</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bl>
          </a:graphicData>
        </a:graphic>
      </p:graphicFrame>
      <p:pic>
        <p:nvPicPr>
          <p:cNvPr id="4097" name="Imagen 6" descr="http://www.fanuc.eu/%7E/media/corporate/products/robots/arcmate/generic/400x600/int-ro-pr-am1007l-l-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131929" y="1854558"/>
            <a:ext cx="2977986" cy="431973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80679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
            <a:ext cx="6684135" cy="888642"/>
          </a:xfrm>
        </p:spPr>
        <p:txBody>
          <a:bodyPr/>
          <a:lstStyle/>
          <a:p>
            <a:r>
              <a:rPr lang="es-CL" dirty="0" smtClean="0"/>
              <a:t>Comparación de robots</a:t>
            </a:r>
            <a:endParaRPr lang="es-CL" dirty="0"/>
          </a:p>
        </p:txBody>
      </p:sp>
      <p:sp>
        <p:nvSpPr>
          <p:cNvPr id="3" name="Marcador de contenido 2"/>
          <p:cNvSpPr>
            <a:spLocks noGrp="1"/>
          </p:cNvSpPr>
          <p:nvPr>
            <p:ph idx="1"/>
          </p:nvPr>
        </p:nvSpPr>
        <p:spPr>
          <a:xfrm>
            <a:off x="0" y="888643"/>
            <a:ext cx="3309870" cy="566670"/>
          </a:xfrm>
        </p:spPr>
        <p:txBody>
          <a:bodyPr>
            <a:normAutofit lnSpcReduction="10000"/>
          </a:bodyPr>
          <a:lstStyle/>
          <a:p>
            <a:r>
              <a:rPr lang="es-CL" dirty="0" smtClean="0"/>
              <a:t>Carga mediana</a:t>
            </a:r>
            <a:endParaRPr lang="es-CL" dirty="0"/>
          </a:p>
        </p:txBody>
      </p:sp>
      <p:graphicFrame>
        <p:nvGraphicFramePr>
          <p:cNvPr id="4" name="Tabla 3"/>
          <p:cNvGraphicFramePr>
            <a:graphicFrameLocks noGrp="1"/>
          </p:cNvGraphicFramePr>
          <p:nvPr>
            <p:extLst>
              <p:ext uri="{D42A27DB-BD31-4B8C-83A1-F6EECF244321}">
                <p14:modId xmlns:p14="http://schemas.microsoft.com/office/powerpoint/2010/main" xmlns="" val="3759342579"/>
              </p:ext>
            </p:extLst>
          </p:nvPr>
        </p:nvGraphicFramePr>
        <p:xfrm>
          <a:off x="0" y="1455313"/>
          <a:ext cx="5605780" cy="5267009"/>
        </p:xfrm>
        <a:graphic>
          <a:graphicData uri="http://schemas.openxmlformats.org/drawingml/2006/table">
            <a:tbl>
              <a:tblPr firstRow="1" firstCol="1" bandRow="1">
                <a:tableStyleId>{5C22544A-7EE6-4342-B048-85BDC9FD1C3A}</a:tableStyleId>
              </a:tblPr>
              <a:tblGrid>
                <a:gridCol w="1502410"/>
                <a:gridCol w="1662430"/>
                <a:gridCol w="2440940"/>
              </a:tblGrid>
              <a:tr h="0">
                <a:tc gridSpan="2">
                  <a:txBody>
                    <a:bodyPr/>
                    <a:lstStyle/>
                    <a:p>
                      <a:pPr>
                        <a:lnSpc>
                          <a:spcPct val="107000"/>
                        </a:lnSpc>
                        <a:spcAft>
                          <a:spcPts val="0"/>
                        </a:spcAft>
                      </a:pPr>
                      <a:r>
                        <a:rPr lang="es-CL" sz="1600" dirty="0">
                          <a:effectLst/>
                        </a:rPr>
                        <a:t>Robot KUKA KR 30 HA</a:t>
                      </a:r>
                    </a:p>
                    <a:p>
                      <a:pPr>
                        <a:lnSpc>
                          <a:spcPct val="107000"/>
                        </a:lnSpc>
                        <a:spcAft>
                          <a:spcPts val="0"/>
                        </a:spcAft>
                      </a:pPr>
                      <a:r>
                        <a:rPr lang="es-CL" sz="1600" dirty="0">
                          <a:effectLst/>
                        </a:rPr>
                        <a:t> </a:t>
                      </a:r>
                      <a:endParaRPr lang="es-CL"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L"/>
                    </a:p>
                  </a:txBody>
                  <a:tcPr/>
                </a:tc>
                <a:tc rowSpan="10">
                  <a:txBody>
                    <a:bodyPr/>
                    <a:lstStyle/>
                    <a:p>
                      <a:pPr>
                        <a:lnSpc>
                          <a:spcPct val="107000"/>
                        </a:lnSpc>
                        <a:spcAft>
                          <a:spcPts val="0"/>
                        </a:spcAft>
                      </a:pPr>
                      <a:endParaRPr lang="es-CL"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1467485">
                <a:tc>
                  <a:txBody>
                    <a:bodyPr/>
                    <a:lstStyle/>
                    <a:p>
                      <a:pPr>
                        <a:lnSpc>
                          <a:spcPct val="107000"/>
                        </a:lnSpc>
                        <a:spcAft>
                          <a:spcPts val="0"/>
                        </a:spcAft>
                      </a:pPr>
                      <a:r>
                        <a:rPr lang="es-CL" sz="1600" dirty="0">
                          <a:effectLst/>
                        </a:rPr>
                        <a:t>Aplicación</a:t>
                      </a:r>
                      <a:endParaRPr lang="es-CL"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s-CL" sz="1600" dirty="0">
                          <a:effectLst/>
                        </a:rPr>
                        <a:t>aplicaciones de láser, medición de piezas</a:t>
                      </a:r>
                      <a:endParaRPr lang="es-CL"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s-CL"/>
                    </a:p>
                  </a:txBody>
                  <a:tcPr/>
                </a:tc>
              </a:tr>
              <a:tr h="0">
                <a:tc>
                  <a:txBody>
                    <a:bodyPr/>
                    <a:lstStyle/>
                    <a:p>
                      <a:pPr>
                        <a:lnSpc>
                          <a:spcPct val="107000"/>
                        </a:lnSpc>
                        <a:spcAft>
                          <a:spcPts val="0"/>
                        </a:spcAft>
                      </a:pPr>
                      <a:r>
                        <a:rPr lang="es-CL" sz="1600">
                          <a:effectLst/>
                        </a:rPr>
                        <a:t>Carga</a:t>
                      </a:r>
                      <a:endParaRPr lang="es-CL"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s-CL" sz="1600" dirty="0">
                          <a:effectLst/>
                        </a:rPr>
                        <a:t>30 kg </a:t>
                      </a:r>
                      <a:endParaRPr lang="es-CL"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s-CL"/>
                    </a:p>
                  </a:txBody>
                  <a:tcPr/>
                </a:tc>
              </a:tr>
              <a:tr h="0">
                <a:tc>
                  <a:txBody>
                    <a:bodyPr/>
                    <a:lstStyle/>
                    <a:p>
                      <a:pPr>
                        <a:lnSpc>
                          <a:spcPct val="107000"/>
                        </a:lnSpc>
                        <a:spcAft>
                          <a:spcPts val="0"/>
                        </a:spcAft>
                      </a:pPr>
                      <a:r>
                        <a:rPr lang="es-CL" sz="1600">
                          <a:effectLst/>
                        </a:rPr>
                        <a:t>Carga adicional </a:t>
                      </a:r>
                      <a:endParaRPr lang="es-CL"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s-CL" sz="1600" dirty="0">
                          <a:effectLst/>
                        </a:rPr>
                        <a:t>36 kg </a:t>
                      </a:r>
                      <a:endParaRPr lang="es-CL"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s-CL"/>
                    </a:p>
                  </a:txBody>
                  <a:tcPr/>
                </a:tc>
              </a:tr>
              <a:tr h="0">
                <a:tc>
                  <a:txBody>
                    <a:bodyPr/>
                    <a:lstStyle/>
                    <a:p>
                      <a:pPr>
                        <a:lnSpc>
                          <a:spcPct val="107000"/>
                        </a:lnSpc>
                        <a:spcAft>
                          <a:spcPts val="0"/>
                        </a:spcAft>
                      </a:pPr>
                      <a:r>
                        <a:rPr lang="es-CL" sz="1600">
                          <a:effectLst/>
                        </a:rPr>
                        <a:t>Máximo alcance</a:t>
                      </a:r>
                      <a:endParaRPr lang="es-CL"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s-CL" sz="1600" dirty="0">
                          <a:effectLst/>
                        </a:rPr>
                        <a:t>2.033 m</a:t>
                      </a:r>
                      <a:endParaRPr lang="es-CL"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s-CL"/>
                    </a:p>
                  </a:txBody>
                  <a:tcPr/>
                </a:tc>
              </a:tr>
              <a:tr h="0">
                <a:tc>
                  <a:txBody>
                    <a:bodyPr/>
                    <a:lstStyle/>
                    <a:p>
                      <a:pPr>
                        <a:lnSpc>
                          <a:spcPct val="107000"/>
                        </a:lnSpc>
                        <a:spcAft>
                          <a:spcPts val="0"/>
                        </a:spcAft>
                      </a:pPr>
                      <a:r>
                        <a:rPr lang="es-CL" sz="1600">
                          <a:effectLst/>
                        </a:rPr>
                        <a:t>Número de ejes</a:t>
                      </a:r>
                      <a:endParaRPr lang="es-CL"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s-CL" sz="1600" dirty="0">
                          <a:effectLst/>
                        </a:rPr>
                        <a:t>6</a:t>
                      </a:r>
                      <a:endParaRPr lang="es-CL"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s-CL"/>
                    </a:p>
                  </a:txBody>
                  <a:tcPr/>
                </a:tc>
              </a:tr>
              <a:tr h="0">
                <a:tc>
                  <a:txBody>
                    <a:bodyPr/>
                    <a:lstStyle/>
                    <a:p>
                      <a:pPr>
                        <a:lnSpc>
                          <a:spcPct val="107000"/>
                        </a:lnSpc>
                        <a:spcAft>
                          <a:spcPts val="0"/>
                        </a:spcAft>
                      </a:pPr>
                      <a:r>
                        <a:rPr lang="es-CL" sz="1600">
                          <a:effectLst/>
                        </a:rPr>
                        <a:t>Repetitividad</a:t>
                      </a:r>
                      <a:endParaRPr lang="es-CL"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s-CL" sz="1600" dirty="0">
                          <a:effectLst/>
                        </a:rPr>
                        <a:t>&lt;±0,05 mm</a:t>
                      </a:r>
                      <a:endParaRPr lang="es-CL"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s-CL"/>
                    </a:p>
                  </a:txBody>
                  <a:tcPr/>
                </a:tc>
              </a:tr>
              <a:tr h="0">
                <a:tc>
                  <a:txBody>
                    <a:bodyPr/>
                    <a:lstStyle/>
                    <a:p>
                      <a:pPr>
                        <a:lnSpc>
                          <a:spcPct val="107000"/>
                        </a:lnSpc>
                        <a:spcAft>
                          <a:spcPts val="0"/>
                        </a:spcAft>
                      </a:pPr>
                      <a:r>
                        <a:rPr lang="es-CL" sz="1600">
                          <a:effectLst/>
                        </a:rPr>
                        <a:t>Peso</a:t>
                      </a:r>
                      <a:endParaRPr lang="es-CL"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s-CL" sz="1600" dirty="0">
                          <a:effectLst/>
                        </a:rPr>
                        <a:t>665 kg</a:t>
                      </a:r>
                      <a:endParaRPr lang="es-CL"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s-CL"/>
                    </a:p>
                  </a:txBody>
                  <a:tcPr/>
                </a:tc>
              </a:tr>
              <a:tr h="0">
                <a:tc>
                  <a:txBody>
                    <a:bodyPr/>
                    <a:lstStyle/>
                    <a:p>
                      <a:pPr>
                        <a:lnSpc>
                          <a:spcPct val="107000"/>
                        </a:lnSpc>
                        <a:spcAft>
                          <a:spcPts val="0"/>
                        </a:spcAft>
                      </a:pPr>
                      <a:r>
                        <a:rPr lang="es-CL" sz="1600">
                          <a:effectLst/>
                        </a:rPr>
                        <a:t>Posición de montaje</a:t>
                      </a:r>
                      <a:endParaRPr lang="es-CL"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s-CL" sz="1600" dirty="0">
                          <a:effectLst/>
                        </a:rPr>
                        <a:t>Suelo, techo</a:t>
                      </a:r>
                      <a:endParaRPr lang="es-CL"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s-CL"/>
                    </a:p>
                  </a:txBody>
                  <a:tcPr/>
                </a:tc>
              </a:tr>
              <a:tr h="0">
                <a:tc>
                  <a:txBody>
                    <a:bodyPr/>
                    <a:lstStyle/>
                    <a:p>
                      <a:pPr>
                        <a:lnSpc>
                          <a:spcPct val="107000"/>
                        </a:lnSpc>
                        <a:spcAft>
                          <a:spcPts val="0"/>
                        </a:spcAft>
                      </a:pPr>
                      <a:r>
                        <a:rPr lang="es-CL" sz="1600">
                          <a:effectLst/>
                        </a:rPr>
                        <a:t>Clase de protección </a:t>
                      </a:r>
                      <a:endParaRPr lang="es-CL"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s-CL" sz="1600" dirty="0">
                          <a:effectLst/>
                        </a:rPr>
                        <a:t>IP 64</a:t>
                      </a:r>
                      <a:endParaRPr lang="es-CL"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s-CL"/>
                    </a:p>
                  </a:txBody>
                  <a:tcPr/>
                </a:tc>
              </a:tr>
            </a:tbl>
          </a:graphicData>
        </a:graphic>
      </p:graphicFrame>
      <p:pic>
        <p:nvPicPr>
          <p:cNvPr id="5121" name="Imagen 9" descr="Robot KUKA KR 30 HA (alta precisión)"/>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309870" y="2343955"/>
            <a:ext cx="2149475" cy="3009900"/>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5" name="Tabla 4"/>
          <p:cNvGraphicFramePr>
            <a:graphicFrameLocks noGrp="1"/>
          </p:cNvGraphicFramePr>
          <p:nvPr>
            <p:extLst>
              <p:ext uri="{D42A27DB-BD31-4B8C-83A1-F6EECF244321}">
                <p14:modId xmlns:p14="http://schemas.microsoft.com/office/powerpoint/2010/main" xmlns="" val="1764687094"/>
              </p:ext>
            </p:extLst>
          </p:nvPr>
        </p:nvGraphicFramePr>
        <p:xfrm>
          <a:off x="5624185" y="1455313"/>
          <a:ext cx="6567815" cy="4981970"/>
        </p:xfrm>
        <a:graphic>
          <a:graphicData uri="http://schemas.openxmlformats.org/drawingml/2006/table">
            <a:tbl>
              <a:tblPr firstRow="1" firstCol="1" bandRow="1">
                <a:tableStyleId>{5C22544A-7EE6-4342-B048-85BDC9FD1C3A}</a:tableStyleId>
              </a:tblPr>
              <a:tblGrid>
                <a:gridCol w="1760246"/>
                <a:gridCol w="1947727"/>
                <a:gridCol w="2859842"/>
              </a:tblGrid>
              <a:tr h="502276">
                <a:tc gridSpan="2">
                  <a:txBody>
                    <a:bodyPr/>
                    <a:lstStyle/>
                    <a:p>
                      <a:pPr>
                        <a:lnSpc>
                          <a:spcPct val="107000"/>
                        </a:lnSpc>
                        <a:spcAft>
                          <a:spcPts val="0"/>
                        </a:spcAft>
                      </a:pPr>
                      <a:r>
                        <a:rPr lang="es-CL" sz="1600" dirty="0">
                          <a:effectLst/>
                        </a:rPr>
                        <a:t>Robot ABB IRB </a:t>
                      </a:r>
                      <a:r>
                        <a:rPr lang="es-CL" sz="1600" dirty="0" smtClean="0">
                          <a:effectLst/>
                        </a:rPr>
                        <a:t>4600</a:t>
                      </a:r>
                      <a:endParaRPr lang="es-CL" sz="1600" dirty="0">
                        <a:effectLst/>
                      </a:endParaRPr>
                    </a:p>
                    <a:p>
                      <a:pPr>
                        <a:lnSpc>
                          <a:spcPct val="107000"/>
                        </a:lnSpc>
                        <a:spcAft>
                          <a:spcPts val="0"/>
                        </a:spcAft>
                      </a:pPr>
                      <a:r>
                        <a:rPr lang="es-CL" sz="1600" dirty="0">
                          <a:effectLst/>
                        </a:rPr>
                        <a:t> </a:t>
                      </a:r>
                      <a:endParaRPr lang="es-CL"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L"/>
                    </a:p>
                  </a:txBody>
                  <a:tcPr/>
                </a:tc>
                <a:tc rowSpan="10">
                  <a:txBody>
                    <a:bodyPr/>
                    <a:lstStyle/>
                    <a:p>
                      <a:pPr>
                        <a:lnSpc>
                          <a:spcPct val="107000"/>
                        </a:lnSpc>
                        <a:spcAft>
                          <a:spcPts val="0"/>
                        </a:spcAft>
                      </a:pPr>
                      <a:endParaRPr lang="es-CL"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1965209">
                <a:tc>
                  <a:txBody>
                    <a:bodyPr/>
                    <a:lstStyle/>
                    <a:p>
                      <a:pPr>
                        <a:lnSpc>
                          <a:spcPct val="107000"/>
                        </a:lnSpc>
                        <a:spcAft>
                          <a:spcPts val="0"/>
                        </a:spcAft>
                      </a:pPr>
                      <a:r>
                        <a:rPr lang="es-CL" sz="1600">
                          <a:effectLst/>
                        </a:rPr>
                        <a:t>Aplicación</a:t>
                      </a:r>
                      <a:endParaRPr lang="es-CL"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600">
                          <a:effectLst/>
                        </a:rPr>
                        <a:t>Manejo de materiales, soldadura por arco, corte, dispensación, ensamblaje, paletizado y empaque, medición</a:t>
                      </a:r>
                      <a:endParaRPr lang="es-CL"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r h="229600">
                <a:tc>
                  <a:txBody>
                    <a:bodyPr/>
                    <a:lstStyle/>
                    <a:p>
                      <a:pPr>
                        <a:lnSpc>
                          <a:spcPct val="107000"/>
                        </a:lnSpc>
                        <a:spcAft>
                          <a:spcPts val="0"/>
                        </a:spcAft>
                      </a:pPr>
                      <a:r>
                        <a:rPr lang="es-CL" sz="1600">
                          <a:effectLst/>
                        </a:rPr>
                        <a:t>Carga</a:t>
                      </a:r>
                      <a:endParaRPr lang="es-CL"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600">
                          <a:effectLst/>
                        </a:rPr>
                        <a:t>60 kg</a:t>
                      </a:r>
                      <a:endParaRPr lang="es-CL"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r h="229600">
                <a:tc>
                  <a:txBody>
                    <a:bodyPr/>
                    <a:lstStyle/>
                    <a:p>
                      <a:pPr>
                        <a:lnSpc>
                          <a:spcPct val="107000"/>
                        </a:lnSpc>
                        <a:spcAft>
                          <a:spcPts val="0"/>
                        </a:spcAft>
                      </a:pPr>
                      <a:r>
                        <a:rPr lang="es-CL" sz="1600">
                          <a:effectLst/>
                        </a:rPr>
                        <a:t>Carga adicional </a:t>
                      </a:r>
                      <a:endParaRPr lang="es-CL"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600">
                          <a:effectLst/>
                        </a:rPr>
                        <a:t>No encontrado</a:t>
                      </a:r>
                      <a:endParaRPr lang="es-CL"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r h="229600">
                <a:tc>
                  <a:txBody>
                    <a:bodyPr/>
                    <a:lstStyle/>
                    <a:p>
                      <a:pPr>
                        <a:lnSpc>
                          <a:spcPct val="107000"/>
                        </a:lnSpc>
                        <a:spcAft>
                          <a:spcPts val="0"/>
                        </a:spcAft>
                      </a:pPr>
                      <a:r>
                        <a:rPr lang="es-CL" sz="1600">
                          <a:effectLst/>
                        </a:rPr>
                        <a:t>Máximo alcance</a:t>
                      </a:r>
                      <a:endParaRPr lang="es-CL"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600">
                          <a:effectLst/>
                        </a:rPr>
                        <a:t>2.05 m</a:t>
                      </a:r>
                      <a:endParaRPr lang="es-CL"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r h="229600">
                <a:tc>
                  <a:txBody>
                    <a:bodyPr/>
                    <a:lstStyle/>
                    <a:p>
                      <a:pPr>
                        <a:lnSpc>
                          <a:spcPct val="107000"/>
                        </a:lnSpc>
                        <a:spcAft>
                          <a:spcPts val="0"/>
                        </a:spcAft>
                      </a:pPr>
                      <a:r>
                        <a:rPr lang="es-CL" sz="1600">
                          <a:effectLst/>
                        </a:rPr>
                        <a:t>Número de ejes</a:t>
                      </a:r>
                      <a:endParaRPr lang="es-CL"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600">
                          <a:effectLst/>
                        </a:rPr>
                        <a:t>6 + 3 externos</a:t>
                      </a:r>
                      <a:endParaRPr lang="es-CL"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r h="229600">
                <a:tc>
                  <a:txBody>
                    <a:bodyPr/>
                    <a:lstStyle/>
                    <a:p>
                      <a:pPr>
                        <a:lnSpc>
                          <a:spcPct val="107000"/>
                        </a:lnSpc>
                        <a:spcAft>
                          <a:spcPts val="0"/>
                        </a:spcAft>
                      </a:pPr>
                      <a:r>
                        <a:rPr lang="es-CL" sz="1600">
                          <a:effectLst/>
                        </a:rPr>
                        <a:t>Repetitividad</a:t>
                      </a:r>
                      <a:endParaRPr lang="es-CL"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600">
                          <a:effectLst/>
                        </a:rPr>
                        <a:t>0.05 - 0.06 mm</a:t>
                      </a:r>
                      <a:endParaRPr lang="es-CL"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r h="229600">
                <a:tc>
                  <a:txBody>
                    <a:bodyPr/>
                    <a:lstStyle/>
                    <a:p>
                      <a:pPr>
                        <a:lnSpc>
                          <a:spcPct val="107000"/>
                        </a:lnSpc>
                        <a:spcAft>
                          <a:spcPts val="0"/>
                        </a:spcAft>
                      </a:pPr>
                      <a:r>
                        <a:rPr lang="es-CL" sz="1600">
                          <a:effectLst/>
                        </a:rPr>
                        <a:t>Peso</a:t>
                      </a:r>
                      <a:endParaRPr lang="es-CL"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600">
                          <a:effectLst/>
                        </a:rPr>
                        <a:t>435 kg</a:t>
                      </a:r>
                      <a:endParaRPr lang="es-CL"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r h="469831">
                <a:tc>
                  <a:txBody>
                    <a:bodyPr/>
                    <a:lstStyle/>
                    <a:p>
                      <a:pPr>
                        <a:lnSpc>
                          <a:spcPct val="107000"/>
                        </a:lnSpc>
                        <a:spcAft>
                          <a:spcPts val="0"/>
                        </a:spcAft>
                      </a:pPr>
                      <a:r>
                        <a:rPr lang="es-CL" sz="1600">
                          <a:effectLst/>
                        </a:rPr>
                        <a:t>Posición de montaje</a:t>
                      </a:r>
                      <a:endParaRPr lang="es-CL"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600" dirty="0">
                          <a:effectLst/>
                        </a:rPr>
                        <a:t>Suelo, anaquel, invertido o inclinado</a:t>
                      </a:r>
                      <a:endParaRPr lang="es-CL"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r h="229600">
                <a:tc>
                  <a:txBody>
                    <a:bodyPr/>
                    <a:lstStyle/>
                    <a:p>
                      <a:pPr>
                        <a:lnSpc>
                          <a:spcPct val="107000"/>
                        </a:lnSpc>
                        <a:spcAft>
                          <a:spcPts val="0"/>
                        </a:spcAft>
                      </a:pPr>
                      <a:r>
                        <a:rPr lang="es-CL" sz="1600">
                          <a:effectLst/>
                        </a:rPr>
                        <a:t>Clase de protección </a:t>
                      </a:r>
                      <a:endParaRPr lang="es-CL"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600" dirty="0">
                          <a:effectLst/>
                        </a:rPr>
                        <a:t>IP 67</a:t>
                      </a:r>
                      <a:endParaRPr lang="es-CL"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bl>
          </a:graphicData>
        </a:graphic>
      </p:graphicFrame>
      <p:pic>
        <p:nvPicPr>
          <p:cNvPr id="5122" name="Imagen 11" descr="http://abbib.cloudapp.net/public/default/product/9AAC157634/presentation"/>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536202" y="1725101"/>
            <a:ext cx="2487338" cy="424760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34870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5872766" cy="695459"/>
          </a:xfrm>
        </p:spPr>
        <p:txBody>
          <a:bodyPr>
            <a:normAutofit fontScale="90000"/>
          </a:bodyPr>
          <a:lstStyle/>
          <a:p>
            <a:r>
              <a:rPr lang="es-CL" dirty="0" smtClean="0"/>
              <a:t>Comparación de robots</a:t>
            </a:r>
            <a:endParaRPr lang="es-CL" dirty="0"/>
          </a:p>
        </p:txBody>
      </p:sp>
      <p:sp>
        <p:nvSpPr>
          <p:cNvPr id="3" name="Marcador de contenido 2"/>
          <p:cNvSpPr>
            <a:spLocks noGrp="1"/>
          </p:cNvSpPr>
          <p:nvPr>
            <p:ph idx="1"/>
          </p:nvPr>
        </p:nvSpPr>
        <p:spPr>
          <a:xfrm>
            <a:off x="0" y="695459"/>
            <a:ext cx="2833352" cy="708338"/>
          </a:xfrm>
        </p:spPr>
        <p:txBody>
          <a:bodyPr>
            <a:normAutofit fontScale="92500"/>
          </a:bodyPr>
          <a:lstStyle/>
          <a:p>
            <a:r>
              <a:rPr lang="es-CL" dirty="0" smtClean="0"/>
              <a:t>Carga mediana</a:t>
            </a:r>
            <a:endParaRPr lang="es-CL" dirty="0"/>
          </a:p>
        </p:txBody>
      </p:sp>
      <p:graphicFrame>
        <p:nvGraphicFramePr>
          <p:cNvPr id="4" name="Tabla 3"/>
          <p:cNvGraphicFramePr>
            <a:graphicFrameLocks noGrp="1"/>
          </p:cNvGraphicFramePr>
          <p:nvPr>
            <p:extLst>
              <p:ext uri="{D42A27DB-BD31-4B8C-83A1-F6EECF244321}">
                <p14:modId xmlns:p14="http://schemas.microsoft.com/office/powerpoint/2010/main" xmlns="" val="2016447100"/>
              </p:ext>
            </p:extLst>
          </p:nvPr>
        </p:nvGraphicFramePr>
        <p:xfrm>
          <a:off x="1416676" y="1390918"/>
          <a:ext cx="8435662" cy="5325486"/>
        </p:xfrm>
        <a:graphic>
          <a:graphicData uri="http://schemas.openxmlformats.org/drawingml/2006/table">
            <a:tbl>
              <a:tblPr firstRow="1" firstCol="1" bandRow="1">
                <a:tableStyleId>{5C22544A-7EE6-4342-B048-85BDC9FD1C3A}</a:tableStyleId>
              </a:tblPr>
              <a:tblGrid>
                <a:gridCol w="2182493"/>
                <a:gridCol w="2688939"/>
                <a:gridCol w="3564230"/>
              </a:tblGrid>
              <a:tr h="966134">
                <a:tc gridSpan="2">
                  <a:txBody>
                    <a:bodyPr/>
                    <a:lstStyle/>
                    <a:p>
                      <a:pPr>
                        <a:lnSpc>
                          <a:spcPct val="107000"/>
                        </a:lnSpc>
                        <a:spcAft>
                          <a:spcPts val="0"/>
                        </a:spcAft>
                      </a:pPr>
                      <a:r>
                        <a:rPr lang="es-CL" sz="1800" dirty="0">
                          <a:effectLst/>
                        </a:rPr>
                        <a:t>Robot FANUC M-710iC/45M</a:t>
                      </a:r>
                    </a:p>
                    <a:p>
                      <a:pPr>
                        <a:lnSpc>
                          <a:spcPct val="107000"/>
                        </a:lnSpc>
                        <a:spcAft>
                          <a:spcPts val="0"/>
                        </a:spcAft>
                      </a:pPr>
                      <a:r>
                        <a:rPr lang="es-CL" sz="1800" dirty="0">
                          <a:effectLst/>
                        </a:rPr>
                        <a:t> </a:t>
                      </a:r>
                    </a:p>
                    <a:p>
                      <a:pPr>
                        <a:lnSpc>
                          <a:spcPct val="107000"/>
                        </a:lnSpc>
                        <a:spcAft>
                          <a:spcPts val="0"/>
                        </a:spcAft>
                      </a:pPr>
                      <a:r>
                        <a:rPr lang="es-CL" sz="1800" dirty="0">
                          <a:effectLst/>
                        </a:rPr>
                        <a:t> </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L"/>
                    </a:p>
                  </a:txBody>
                  <a:tcPr/>
                </a:tc>
                <a:tc rowSpan="10">
                  <a:txBody>
                    <a:bodyPr/>
                    <a:lstStyle/>
                    <a:p>
                      <a:pPr>
                        <a:lnSpc>
                          <a:spcPct val="107000"/>
                        </a:lnSpc>
                        <a:spcAft>
                          <a:spcPts val="0"/>
                        </a:spcAft>
                      </a:pPr>
                      <a:r>
                        <a:rPr lang="es-CL" sz="1100" dirty="0">
                          <a:effectLst/>
                        </a:rPr>
                        <a:t> </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407129">
                <a:tc>
                  <a:txBody>
                    <a:bodyPr/>
                    <a:lstStyle/>
                    <a:p>
                      <a:pPr>
                        <a:lnSpc>
                          <a:spcPct val="107000"/>
                        </a:lnSpc>
                        <a:spcAft>
                          <a:spcPts val="0"/>
                        </a:spcAft>
                      </a:pPr>
                      <a:r>
                        <a:rPr lang="es-CL" sz="1800" dirty="0">
                          <a:effectLst/>
                        </a:rPr>
                        <a:t>Aplicación</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800" dirty="0">
                          <a:effectLst/>
                        </a:rPr>
                        <a:t>Manipulación en espacios reducidos.</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r h="295724">
                <a:tc>
                  <a:txBody>
                    <a:bodyPr/>
                    <a:lstStyle/>
                    <a:p>
                      <a:pPr>
                        <a:lnSpc>
                          <a:spcPct val="107000"/>
                        </a:lnSpc>
                        <a:spcAft>
                          <a:spcPts val="0"/>
                        </a:spcAft>
                      </a:pPr>
                      <a:r>
                        <a:rPr lang="es-CL" sz="1800">
                          <a:effectLst/>
                        </a:rPr>
                        <a:t>Carga</a:t>
                      </a:r>
                      <a:endParaRPr lang="es-C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800" dirty="0">
                          <a:effectLst/>
                        </a:rPr>
                        <a:t>45 kg</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r h="295724">
                <a:tc>
                  <a:txBody>
                    <a:bodyPr/>
                    <a:lstStyle/>
                    <a:p>
                      <a:pPr>
                        <a:lnSpc>
                          <a:spcPct val="107000"/>
                        </a:lnSpc>
                        <a:spcAft>
                          <a:spcPts val="0"/>
                        </a:spcAft>
                      </a:pPr>
                      <a:r>
                        <a:rPr lang="es-CL" sz="1800">
                          <a:effectLst/>
                        </a:rPr>
                        <a:t>Carga adicional </a:t>
                      </a:r>
                      <a:endParaRPr lang="es-C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800" dirty="0">
                          <a:effectLst/>
                        </a:rPr>
                        <a:t>No encontrado</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r h="295724">
                <a:tc>
                  <a:txBody>
                    <a:bodyPr/>
                    <a:lstStyle/>
                    <a:p>
                      <a:pPr>
                        <a:lnSpc>
                          <a:spcPct val="107000"/>
                        </a:lnSpc>
                        <a:spcAft>
                          <a:spcPts val="0"/>
                        </a:spcAft>
                      </a:pPr>
                      <a:r>
                        <a:rPr lang="es-CL" sz="1800">
                          <a:effectLst/>
                        </a:rPr>
                        <a:t>Máximo alcance</a:t>
                      </a:r>
                      <a:endParaRPr lang="es-C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800" dirty="0">
                          <a:effectLst/>
                        </a:rPr>
                        <a:t>2.606 mm</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r h="295724">
                <a:tc>
                  <a:txBody>
                    <a:bodyPr/>
                    <a:lstStyle/>
                    <a:p>
                      <a:pPr>
                        <a:lnSpc>
                          <a:spcPct val="107000"/>
                        </a:lnSpc>
                        <a:spcAft>
                          <a:spcPts val="0"/>
                        </a:spcAft>
                      </a:pPr>
                      <a:r>
                        <a:rPr lang="es-CL" sz="1800">
                          <a:effectLst/>
                        </a:rPr>
                        <a:t>Número de ejes</a:t>
                      </a:r>
                      <a:endParaRPr lang="es-C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800" dirty="0">
                          <a:effectLst/>
                        </a:rPr>
                        <a:t>6</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r h="295724">
                <a:tc>
                  <a:txBody>
                    <a:bodyPr/>
                    <a:lstStyle/>
                    <a:p>
                      <a:pPr>
                        <a:lnSpc>
                          <a:spcPct val="107000"/>
                        </a:lnSpc>
                        <a:spcAft>
                          <a:spcPts val="0"/>
                        </a:spcAft>
                      </a:pPr>
                      <a:r>
                        <a:rPr lang="es-CL" sz="1800">
                          <a:effectLst/>
                        </a:rPr>
                        <a:t>Repetitividad</a:t>
                      </a:r>
                      <a:endParaRPr lang="es-C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800" dirty="0">
                          <a:effectLst/>
                        </a:rPr>
                        <a:t>± 0.1 mm</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r h="295724">
                <a:tc>
                  <a:txBody>
                    <a:bodyPr/>
                    <a:lstStyle/>
                    <a:p>
                      <a:pPr>
                        <a:lnSpc>
                          <a:spcPct val="107000"/>
                        </a:lnSpc>
                        <a:spcAft>
                          <a:spcPts val="0"/>
                        </a:spcAft>
                      </a:pPr>
                      <a:r>
                        <a:rPr lang="es-CL" sz="1800">
                          <a:effectLst/>
                        </a:rPr>
                        <a:t>Peso</a:t>
                      </a:r>
                      <a:endParaRPr lang="es-C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800" dirty="0">
                          <a:effectLst/>
                        </a:rPr>
                        <a:t>750 kg</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r h="605172">
                <a:tc>
                  <a:txBody>
                    <a:bodyPr/>
                    <a:lstStyle/>
                    <a:p>
                      <a:pPr>
                        <a:lnSpc>
                          <a:spcPct val="107000"/>
                        </a:lnSpc>
                        <a:spcAft>
                          <a:spcPts val="0"/>
                        </a:spcAft>
                      </a:pPr>
                      <a:r>
                        <a:rPr lang="es-CL" sz="1800">
                          <a:effectLst/>
                        </a:rPr>
                        <a:t>Posición de montaje</a:t>
                      </a:r>
                      <a:endParaRPr lang="es-C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800" dirty="0">
                          <a:effectLst/>
                        </a:rPr>
                        <a:t>Suelo, techo</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r h="295724">
                <a:tc>
                  <a:txBody>
                    <a:bodyPr/>
                    <a:lstStyle/>
                    <a:p>
                      <a:pPr>
                        <a:lnSpc>
                          <a:spcPct val="107000"/>
                        </a:lnSpc>
                        <a:spcAft>
                          <a:spcPts val="0"/>
                        </a:spcAft>
                      </a:pPr>
                      <a:r>
                        <a:rPr lang="es-CL" sz="1800">
                          <a:effectLst/>
                        </a:rPr>
                        <a:t>Clase de protección </a:t>
                      </a:r>
                      <a:endParaRPr lang="es-C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L" sz="1800" dirty="0">
                          <a:effectLst/>
                        </a:rPr>
                        <a:t>IP 67</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CL"/>
                    </a:p>
                  </a:txBody>
                  <a:tcPr/>
                </a:tc>
              </a:tr>
            </a:tbl>
          </a:graphicData>
        </a:graphic>
      </p:graphicFrame>
      <p:pic>
        <p:nvPicPr>
          <p:cNvPr id="6145" name="Imagen 13" descr="http://www.fanuc.eu/%7E/media/corporate/products/robots/m710/generic/400x600/int-ro-pr-m71045m-l-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570537" y="1611672"/>
            <a:ext cx="3001060" cy="450159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14588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5950039" cy="746975"/>
          </a:xfrm>
        </p:spPr>
        <p:txBody>
          <a:bodyPr/>
          <a:lstStyle/>
          <a:p>
            <a:r>
              <a:rPr lang="es-CL" dirty="0" smtClean="0"/>
              <a:t>Comparación de robots</a:t>
            </a:r>
            <a:endParaRPr lang="es-CL" dirty="0"/>
          </a:p>
        </p:txBody>
      </p:sp>
      <p:sp>
        <p:nvSpPr>
          <p:cNvPr id="3" name="Marcador de contenido 2"/>
          <p:cNvSpPr>
            <a:spLocks noGrp="1"/>
          </p:cNvSpPr>
          <p:nvPr>
            <p:ph idx="1"/>
          </p:nvPr>
        </p:nvSpPr>
        <p:spPr>
          <a:xfrm>
            <a:off x="0" y="756679"/>
            <a:ext cx="12192000" cy="4351338"/>
          </a:xfrm>
        </p:spPr>
        <p:txBody>
          <a:bodyPr/>
          <a:lstStyle/>
          <a:p>
            <a:pPr algn="just"/>
            <a:r>
              <a:rPr lang="es-CL" dirty="0" smtClean="0"/>
              <a:t>Los </a:t>
            </a:r>
            <a:r>
              <a:rPr lang="es-CL" dirty="0" err="1"/>
              <a:t>softwares</a:t>
            </a:r>
            <a:r>
              <a:rPr lang="es-CL" dirty="0"/>
              <a:t> de los robots industriales mostrados son específicos por aplicación, poseen un mismo entorno gráfico por fabricante. Cada uno de los programas incluye todos los modelos de robots que posee la empresa y se implementan en la aplicación deseada. Hay software específicos para soldadura al arco, manipulación, </a:t>
            </a:r>
            <a:r>
              <a:rPr lang="es-CL" dirty="0" err="1"/>
              <a:t>paletizado</a:t>
            </a:r>
            <a:r>
              <a:rPr lang="es-CL" dirty="0"/>
              <a:t>, pegado, etc.</a:t>
            </a:r>
          </a:p>
          <a:p>
            <a:endParaRPr lang="es-CL" dirty="0"/>
          </a:p>
        </p:txBody>
      </p:sp>
      <p:pic>
        <p:nvPicPr>
          <p:cNvPr id="4" name="Imagen 3" descr="http://abbib.cloudapp.net/public/default/product/9AAC100659/presentation"/>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40197" y="2997038"/>
            <a:ext cx="5438641" cy="3519672"/>
          </a:xfrm>
          <a:prstGeom prst="rect">
            <a:avLst/>
          </a:prstGeom>
          <a:noFill/>
          <a:ln>
            <a:noFill/>
          </a:ln>
        </p:spPr>
      </p:pic>
    </p:spTree>
    <p:extLst>
      <p:ext uri="{BB962C8B-B14F-4D97-AF65-F5344CB8AC3E}">
        <p14:creationId xmlns:p14="http://schemas.microsoft.com/office/powerpoint/2010/main" xmlns="" val="1928807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837127"/>
          </a:xfrm>
        </p:spPr>
        <p:txBody>
          <a:bodyPr/>
          <a:lstStyle/>
          <a:p>
            <a:r>
              <a:rPr lang="es-CL" dirty="0" smtClean="0"/>
              <a:t>Datos obtenidos</a:t>
            </a:r>
            <a:endParaRPr lang="es-CL"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xmlns="" val="4278979380"/>
              </p:ext>
            </p:extLst>
          </p:nvPr>
        </p:nvGraphicFramePr>
        <p:xfrm>
          <a:off x="1687129" y="2472738"/>
          <a:ext cx="8287558" cy="3312023"/>
        </p:xfrm>
        <a:graphic>
          <a:graphicData uri="http://schemas.openxmlformats.org/drawingml/2006/table">
            <a:tbl>
              <a:tblPr firstRow="1" firstCol="1" bandRow="1">
                <a:tableStyleId>{5C22544A-7EE6-4342-B048-85BDC9FD1C3A}</a:tableStyleId>
              </a:tblPr>
              <a:tblGrid>
                <a:gridCol w="4143779"/>
                <a:gridCol w="4143779"/>
              </a:tblGrid>
              <a:tr h="543060">
                <a:tc>
                  <a:txBody>
                    <a:bodyPr/>
                    <a:lstStyle/>
                    <a:p>
                      <a:pPr algn="ctr">
                        <a:lnSpc>
                          <a:spcPct val="107000"/>
                        </a:lnSpc>
                        <a:spcAft>
                          <a:spcPts val="0"/>
                        </a:spcAft>
                      </a:pPr>
                      <a:r>
                        <a:rPr lang="es-CL" sz="2000" dirty="0">
                          <a:effectLst/>
                        </a:rPr>
                        <a:t>Tipo de robot</a:t>
                      </a:r>
                      <a:endParaRPr lang="es-C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CL" sz="2000">
                          <a:effectLst/>
                        </a:rPr>
                        <a:t>Valor aproximado en dolares</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43060">
                <a:tc>
                  <a:txBody>
                    <a:bodyPr/>
                    <a:lstStyle/>
                    <a:p>
                      <a:pPr algn="ctr">
                        <a:lnSpc>
                          <a:spcPct val="107000"/>
                        </a:lnSpc>
                        <a:spcAft>
                          <a:spcPts val="0"/>
                        </a:spcAft>
                      </a:pPr>
                      <a:r>
                        <a:rPr lang="es-CL" sz="2000">
                          <a:effectLst/>
                        </a:rPr>
                        <a:t>Robot 6 ejes – 10 kg</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CL" sz="2000">
                          <a:effectLst/>
                        </a:rPr>
                        <a:t>38000</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43060">
                <a:tc>
                  <a:txBody>
                    <a:bodyPr/>
                    <a:lstStyle/>
                    <a:p>
                      <a:pPr algn="ctr">
                        <a:lnSpc>
                          <a:spcPct val="107000"/>
                        </a:lnSpc>
                        <a:spcAft>
                          <a:spcPts val="0"/>
                        </a:spcAft>
                      </a:pPr>
                      <a:r>
                        <a:rPr lang="es-CL" sz="2000">
                          <a:effectLst/>
                        </a:rPr>
                        <a:t>Robot 6 ejes – 50 kg</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CL" sz="2000">
                          <a:effectLst/>
                        </a:rPr>
                        <a:t>40000-45000</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43060">
                <a:tc>
                  <a:txBody>
                    <a:bodyPr/>
                    <a:lstStyle/>
                    <a:p>
                      <a:pPr algn="ctr">
                        <a:lnSpc>
                          <a:spcPct val="107000"/>
                        </a:lnSpc>
                        <a:spcAft>
                          <a:spcPts val="0"/>
                        </a:spcAft>
                      </a:pPr>
                      <a:r>
                        <a:rPr lang="es-CL" sz="2000" dirty="0">
                          <a:effectLst/>
                        </a:rPr>
                        <a:t>Robot 6 ejes – 165 kg</a:t>
                      </a:r>
                      <a:endParaRPr lang="es-C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CL" sz="2000">
                          <a:effectLst/>
                        </a:rPr>
                        <a:t>48000-50000</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96723">
                <a:tc>
                  <a:txBody>
                    <a:bodyPr/>
                    <a:lstStyle/>
                    <a:p>
                      <a:pPr algn="ctr">
                        <a:lnSpc>
                          <a:spcPct val="107000"/>
                        </a:lnSpc>
                        <a:spcAft>
                          <a:spcPts val="0"/>
                        </a:spcAft>
                      </a:pPr>
                      <a:r>
                        <a:rPr lang="es-CL" sz="2000">
                          <a:effectLst/>
                        </a:rPr>
                        <a:t>Robot 4 ejes -  185 y 165 kg</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CL" sz="2000">
                          <a:effectLst/>
                        </a:rPr>
                        <a:t>55000</a:t>
                      </a:r>
                      <a:endParaRPr lang="es-C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43060">
                <a:tc>
                  <a:txBody>
                    <a:bodyPr/>
                    <a:lstStyle/>
                    <a:p>
                      <a:pPr algn="ctr">
                        <a:lnSpc>
                          <a:spcPct val="107000"/>
                        </a:lnSpc>
                        <a:spcAft>
                          <a:spcPts val="0"/>
                        </a:spcAft>
                      </a:pPr>
                      <a:r>
                        <a:rPr lang="es-CL" sz="2000" dirty="0">
                          <a:effectLst/>
                        </a:rPr>
                        <a:t>Robot 4 ejes tipo delta – 6 kg</a:t>
                      </a:r>
                      <a:endParaRPr lang="es-C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CL" sz="2000" dirty="0">
                          <a:effectLst/>
                        </a:rPr>
                        <a:t>38000</a:t>
                      </a:r>
                      <a:endParaRPr lang="es-C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6" name="Marcador de contenido 2"/>
          <p:cNvSpPr txBox="1">
            <a:spLocks/>
          </p:cNvSpPr>
          <p:nvPr/>
        </p:nvSpPr>
        <p:spPr>
          <a:xfrm>
            <a:off x="0" y="756679"/>
            <a:ext cx="12192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CL" dirty="0"/>
          </a:p>
        </p:txBody>
      </p:sp>
      <p:sp>
        <p:nvSpPr>
          <p:cNvPr id="7" name="Marcador de contenido 2"/>
          <p:cNvSpPr txBox="1">
            <a:spLocks/>
          </p:cNvSpPr>
          <p:nvPr/>
        </p:nvSpPr>
        <p:spPr>
          <a:xfrm>
            <a:off x="152400" y="909079"/>
            <a:ext cx="12192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L" dirty="0"/>
              <a:t>Para esta etapa del proyecto, se logró conseguir una entrevista con miembros de la empresa </a:t>
            </a:r>
            <a:r>
              <a:rPr lang="es-CL" dirty="0" err="1"/>
              <a:t>Roboris</a:t>
            </a:r>
            <a:r>
              <a:rPr lang="es-CL" dirty="0"/>
              <a:t>. Ellos trabajan con la marca japonesa FANUC. </a:t>
            </a:r>
          </a:p>
          <a:p>
            <a:endParaRPr lang="es-CL" dirty="0"/>
          </a:p>
        </p:txBody>
      </p:sp>
    </p:spTree>
    <p:extLst>
      <p:ext uri="{BB962C8B-B14F-4D97-AF65-F5344CB8AC3E}">
        <p14:creationId xmlns:p14="http://schemas.microsoft.com/office/powerpoint/2010/main" xmlns="" val="25815548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io">
  <a:themeElements>
    <a:clrScheme name="Solsticio">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i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61</TotalTime>
  <Words>1814</Words>
  <Application>Microsoft Office PowerPoint</Application>
  <PresentationFormat>Personalizado</PresentationFormat>
  <Paragraphs>320</Paragraphs>
  <Slides>26</Slides>
  <Notes>0</Notes>
  <HiddenSlides>0</HiddenSlides>
  <MMClips>0</MMClips>
  <ScaleCrop>false</ScaleCrop>
  <HeadingPairs>
    <vt:vector size="4" baseType="variant">
      <vt:variant>
        <vt:lpstr>Tema</vt:lpstr>
      </vt:variant>
      <vt:variant>
        <vt:i4>1</vt:i4>
      </vt:variant>
      <vt:variant>
        <vt:lpstr>Títulos de diapositiva</vt:lpstr>
      </vt:variant>
      <vt:variant>
        <vt:i4>26</vt:i4>
      </vt:variant>
    </vt:vector>
  </HeadingPairs>
  <TitlesOfParts>
    <vt:vector size="27" baseType="lpstr">
      <vt:lpstr>Solsticio</vt:lpstr>
      <vt:lpstr>Estado del arte y evaluación técnica económica de software y hardware para robots</vt:lpstr>
      <vt:lpstr>Comparación de robots</vt:lpstr>
      <vt:lpstr>Comparación de robots</vt:lpstr>
      <vt:lpstr>Comparación de robots</vt:lpstr>
      <vt:lpstr>Comparación de robots</vt:lpstr>
      <vt:lpstr>Comparación de robots</vt:lpstr>
      <vt:lpstr>Comparación de robots</vt:lpstr>
      <vt:lpstr>Comparación de robots</vt:lpstr>
      <vt:lpstr>Datos obtenidos</vt:lpstr>
      <vt:lpstr>Comparación de robots</vt:lpstr>
      <vt:lpstr>Diapositiva 11</vt:lpstr>
      <vt:lpstr>Comparación de robots</vt:lpstr>
      <vt:lpstr>Comparación de robots</vt:lpstr>
      <vt:lpstr>Comparación de robots</vt:lpstr>
      <vt:lpstr>Comparación Software de Simulación</vt:lpstr>
      <vt:lpstr>Gazebo</vt:lpstr>
      <vt:lpstr>Características</vt:lpstr>
      <vt:lpstr>Webots</vt:lpstr>
      <vt:lpstr>Características</vt:lpstr>
      <vt:lpstr>USARSim</vt:lpstr>
      <vt:lpstr>Características</vt:lpstr>
      <vt:lpstr>Microsoft Robotics Developer Studio</vt:lpstr>
      <vt:lpstr>Características</vt:lpstr>
      <vt:lpstr>Tabla comparativa</vt:lpstr>
      <vt:lpstr>Conclusiones</vt:lpstr>
      <vt:lpstr>Gracias por su atención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Andres Muñoz Herrera</dc:creator>
  <cp:lastModifiedBy>Angelica</cp:lastModifiedBy>
  <cp:revision>12</cp:revision>
  <dcterms:created xsi:type="dcterms:W3CDTF">2015-06-05T04:28:47Z</dcterms:created>
  <dcterms:modified xsi:type="dcterms:W3CDTF">2015-06-05T05:52:06Z</dcterms:modified>
</cp:coreProperties>
</file>