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x="18288000" cy="10287000"/>
  <p:notesSz cx="6858000" cy="9144000"/>
  <p:embeddedFontLst>
    <p:embeddedFont>
      <p:font typeface="Agrandir" charset="1" panose="00000500000000000000"/>
      <p:regular r:id="rId66"/>
    </p:embeddedFont>
    <p:embeddedFont>
      <p:font typeface="Agrandir Bold" charset="1" panose="00000800000000000000"/>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fonts/font66.fntdata" Type="http://schemas.openxmlformats.org/officeDocument/2006/relationships/font"/><Relationship Id="rId67" Target="fonts/font67.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7.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9.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22.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gif" Type="http://schemas.openxmlformats.org/officeDocument/2006/relationships/image"/><Relationship Id="rId3" Target="../media/image1.gif" Type="http://schemas.openxmlformats.org/officeDocument/2006/relationships/image"/><Relationship Id="rId4" Target="../media/image24.gif" Type="http://schemas.openxmlformats.org/officeDocument/2006/relationships/image"/><Relationship Id="rId5" Target="../media/image7.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gif" Type="http://schemas.openxmlformats.org/officeDocument/2006/relationships/image"/><Relationship Id="rId4" Target="../media/image7.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grpSp>
        <p:nvGrpSpPr>
          <p:cNvPr name="Group 3" id="3"/>
          <p:cNvGrpSpPr/>
          <p:nvPr/>
        </p:nvGrpSpPr>
        <p:grpSpPr>
          <a:xfrm rot="0">
            <a:off x="1444707" y="2916696"/>
            <a:ext cx="15398587" cy="4453608"/>
            <a:chOff x="0" y="0"/>
            <a:chExt cx="20531449" cy="5938145"/>
          </a:xfrm>
        </p:grpSpPr>
        <p:sp>
          <p:nvSpPr>
            <p:cNvPr name="TextBox 4" id="4"/>
            <p:cNvSpPr txBox="true"/>
            <p:nvPr/>
          </p:nvSpPr>
          <p:spPr>
            <a:xfrm rot="0">
              <a:off x="0" y="-221615"/>
              <a:ext cx="20531449" cy="5061797"/>
            </a:xfrm>
            <a:prstGeom prst="rect">
              <a:avLst/>
            </a:prstGeom>
          </p:spPr>
          <p:txBody>
            <a:bodyPr anchor="t" rtlCol="false" tIns="0" lIns="0" bIns="0" rIns="0">
              <a:spAutoFit/>
            </a:bodyPr>
            <a:lstStyle/>
            <a:p>
              <a:pPr algn="ctr">
                <a:lnSpc>
                  <a:spcPts val="13667"/>
                </a:lnSpc>
              </a:pPr>
              <a:r>
                <a:rPr lang="en-US" sz="12425">
                  <a:solidFill>
                    <a:srgbClr val="2B2B2B"/>
                  </a:solidFill>
                  <a:latin typeface="Agrandir"/>
                  <a:ea typeface="Agrandir"/>
                  <a:cs typeface="Agrandir"/>
                  <a:sym typeface="Agrandir"/>
                </a:rPr>
                <a:t>Week 1 </a:t>
              </a:r>
            </a:p>
            <a:p>
              <a:pPr algn="ctr">
                <a:lnSpc>
                  <a:spcPts val="13667"/>
                </a:lnSpc>
              </a:pPr>
              <a:r>
                <a:rPr lang="en-US" sz="12425">
                  <a:solidFill>
                    <a:srgbClr val="2B2B2B"/>
                  </a:solidFill>
                  <a:latin typeface="Agrandir"/>
                  <a:ea typeface="Agrandir"/>
                  <a:cs typeface="Agrandir"/>
                  <a:sym typeface="Agrandir"/>
                </a:rPr>
                <a:t> Theoretical Work</a:t>
              </a:r>
            </a:p>
          </p:txBody>
        </p:sp>
        <p:sp>
          <p:nvSpPr>
            <p:cNvPr name="TextBox 5" id="5"/>
            <p:cNvSpPr txBox="true"/>
            <p:nvPr/>
          </p:nvSpPr>
          <p:spPr>
            <a:xfrm rot="0">
              <a:off x="0" y="5176304"/>
              <a:ext cx="20531449" cy="761841"/>
            </a:xfrm>
            <a:prstGeom prst="rect">
              <a:avLst/>
            </a:prstGeom>
          </p:spPr>
          <p:txBody>
            <a:bodyPr anchor="t" rtlCol="false" tIns="0" lIns="0" bIns="0" rIns="0">
              <a:spAutoFit/>
            </a:bodyPr>
            <a:lstStyle/>
            <a:p>
              <a:pPr algn="ctr">
                <a:lnSpc>
                  <a:spcPts val="4206"/>
                </a:lnSpc>
                <a:spcBef>
                  <a:spcPct val="0"/>
                </a:spcBef>
              </a:pPr>
              <a:r>
                <a:rPr lang="en-US" sz="3004">
                  <a:solidFill>
                    <a:srgbClr val="2B2B2B"/>
                  </a:solidFill>
                  <a:latin typeface="Agrandir"/>
                  <a:ea typeface="Agrandir"/>
                  <a:cs typeface="Agrandir"/>
                  <a:sym typeface="Agrandir"/>
                </a:rPr>
                <a:t>Aim: Understanding fundamentals of Reinforcement Learning (RL)</a:t>
              </a:r>
            </a:p>
          </p:txBody>
        </p:sp>
      </p:grpSp>
      <p:pic>
        <p:nvPicPr>
          <p:cNvPr name="Picture 6" id="6"/>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7" id="7"/>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149872" y="1587743"/>
            <a:ext cx="15271937" cy="6940065"/>
          </a:xfrm>
          <a:prstGeom prst="rect">
            <a:avLst/>
          </a:prstGeom>
        </p:spPr>
        <p:txBody>
          <a:bodyPr anchor="t" rtlCol="false" tIns="0" lIns="0" bIns="0" rIns="0">
            <a:spAutoFit/>
          </a:bodyPr>
          <a:lstStyle/>
          <a:p>
            <a:pPr algn="l" marL="0" indent="0" lvl="0">
              <a:lnSpc>
                <a:spcPts val="7682"/>
              </a:lnSpc>
              <a:spcBef>
                <a:spcPct val="0"/>
              </a:spcBef>
            </a:pPr>
            <a:r>
              <a:rPr lang="en-US" sz="6401">
                <a:solidFill>
                  <a:srgbClr val="2B2B2B"/>
                </a:solidFill>
                <a:latin typeface="Agrandir"/>
                <a:ea typeface="Agrandir"/>
                <a:cs typeface="Agrandir"/>
                <a:sym typeface="Agrandir"/>
              </a:rPr>
              <a:t>Definition: MDPs are a mathematical framework for modeling decision-making in environments where outcomes are partly random and partly under the agent's control. They are crucial for understanding how RL works in uncertain scenarios.</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755527" y="1048245"/>
            <a:ext cx="11598692" cy="8217795"/>
          </a:xfrm>
          <a:prstGeom prst="rect">
            <a:avLst/>
          </a:prstGeom>
        </p:spPr>
        <p:txBody>
          <a:bodyPr anchor="t" rtlCol="false" tIns="0" lIns="0" bIns="0" rIns="0">
            <a:spAutoFit/>
          </a:bodyPr>
          <a:lstStyle/>
          <a:p>
            <a:pPr algn="l">
              <a:lnSpc>
                <a:spcPts val="4325"/>
              </a:lnSpc>
            </a:pPr>
            <a:r>
              <a:rPr lang="en-US" sz="3089">
                <a:solidFill>
                  <a:srgbClr val="2B2B2B"/>
                </a:solidFill>
                <a:latin typeface="Agrandir Bold"/>
                <a:ea typeface="Agrandir Bold"/>
                <a:cs typeface="Agrandir Bold"/>
                <a:sym typeface="Agrandir Bold"/>
              </a:rPr>
              <a:t>Components of an MDP</a:t>
            </a:r>
          </a:p>
          <a:p>
            <a:pPr algn="l">
              <a:lnSpc>
                <a:spcPts val="4325"/>
              </a:lnSpc>
            </a:pPr>
          </a:p>
          <a:p>
            <a:pPr algn="l" marL="667081" indent="-333540" lvl="1">
              <a:lnSpc>
                <a:spcPts val="4325"/>
              </a:lnSpc>
              <a:buAutoNum type="arabicPeriod" startAt="1"/>
            </a:pPr>
            <a:r>
              <a:rPr lang="en-US" sz="3089">
                <a:solidFill>
                  <a:srgbClr val="2B2B2B"/>
                </a:solidFill>
                <a:latin typeface="Agrandir"/>
                <a:ea typeface="Agrandir"/>
                <a:cs typeface="Agrandir"/>
                <a:sym typeface="Agrandir"/>
              </a:rPr>
              <a:t>States (S): All possible situations the agent c</a:t>
            </a:r>
            <a:r>
              <a:rPr lang="en-US" sz="3089" u="none">
                <a:solidFill>
                  <a:srgbClr val="2B2B2B"/>
                </a:solidFill>
                <a:latin typeface="Agrandir"/>
                <a:ea typeface="Agrandir"/>
                <a:cs typeface="Agrandir"/>
                <a:sym typeface="Agrandir"/>
              </a:rPr>
              <a:t>an encounter, containing necessary decision-making information.</a:t>
            </a:r>
          </a:p>
          <a:p>
            <a:pPr algn="l" marL="667081" indent="-333540" lvl="1">
              <a:lnSpc>
                <a:spcPts val="4325"/>
              </a:lnSpc>
              <a:buAutoNum type="arabicPeriod" startAt="1"/>
            </a:pPr>
            <a:r>
              <a:rPr lang="en-US" sz="3089" u="none">
                <a:solidFill>
                  <a:srgbClr val="2B2B2B"/>
                </a:solidFill>
                <a:latin typeface="Agrandir"/>
                <a:ea typeface="Agrandir"/>
                <a:cs typeface="Agrandir"/>
                <a:sym typeface="Agrandir"/>
              </a:rPr>
              <a:t>Actions (A): Possible actions the agent can take to influence the environment.</a:t>
            </a:r>
          </a:p>
          <a:p>
            <a:pPr algn="l" marL="667081" indent="-333540" lvl="1">
              <a:lnSpc>
                <a:spcPts val="4325"/>
              </a:lnSpc>
              <a:buAutoNum type="arabicPeriod" startAt="1"/>
            </a:pPr>
            <a:r>
              <a:rPr lang="en-US" sz="3089" u="none">
                <a:solidFill>
                  <a:srgbClr val="2B2B2B"/>
                </a:solidFill>
                <a:latin typeface="Agrandir"/>
                <a:ea typeface="Agrandir"/>
                <a:cs typeface="Agrandir"/>
                <a:sym typeface="Agrandir"/>
              </a:rPr>
              <a:t>Transition Probability (P): Probability of moving from one state to another given an action, representing environment dynamics.</a:t>
            </a:r>
          </a:p>
          <a:p>
            <a:pPr algn="l" marL="667081" indent="-333540" lvl="1">
              <a:lnSpc>
                <a:spcPts val="4325"/>
              </a:lnSpc>
              <a:buAutoNum type="arabicPeriod" startAt="1"/>
            </a:pPr>
            <a:r>
              <a:rPr lang="en-US" sz="3089" u="none">
                <a:solidFill>
                  <a:srgbClr val="2B2B2B"/>
                </a:solidFill>
                <a:latin typeface="Agrandir"/>
                <a:ea typeface="Agrandir"/>
                <a:cs typeface="Agrandir"/>
                <a:sym typeface="Agrandir"/>
              </a:rPr>
              <a:t>Reward Function (R): Scalar reward received after transitioning between states, guiding the agent toward desirable outcomes.</a:t>
            </a:r>
          </a:p>
          <a:p>
            <a:pPr algn="l" marL="667081" indent="-333540" lvl="1">
              <a:lnSpc>
                <a:spcPts val="4325"/>
              </a:lnSpc>
              <a:buAutoNum type="arabicPeriod" startAt="1"/>
            </a:pPr>
            <a:r>
              <a:rPr lang="en-US" sz="3089" u="none">
                <a:solidFill>
                  <a:srgbClr val="2B2B2B"/>
                </a:solidFill>
                <a:latin typeface="Agrandir"/>
                <a:ea typeface="Agrandir"/>
                <a:cs typeface="Agrandir"/>
                <a:sym typeface="Agrandir"/>
              </a:rPr>
              <a:t>Discount Factor (γ): Determines the importance of future rewards, balancing short-term and long-term objectives.</a:t>
            </a:r>
          </a:p>
          <a:p>
            <a:pPr algn="l" marL="0" indent="0" lvl="0">
              <a:lnSpc>
                <a:spcPts val="432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3373540"/>
            <a:ext cx="12315058" cy="3387520"/>
          </a:xfrm>
          <a:prstGeom prst="rect">
            <a:avLst/>
          </a:prstGeom>
        </p:spPr>
        <p:txBody>
          <a:bodyPr anchor="t" rtlCol="false" tIns="0" lIns="0" bIns="0" rIns="0">
            <a:spAutoFit/>
          </a:bodyPr>
          <a:lstStyle/>
          <a:p>
            <a:pPr algn="l">
              <a:lnSpc>
                <a:spcPts val="4386"/>
              </a:lnSpc>
            </a:pPr>
            <a:r>
              <a:rPr lang="en-US" sz="3133">
                <a:solidFill>
                  <a:srgbClr val="2B2B2B"/>
                </a:solidFill>
                <a:latin typeface="Agrandir Bold"/>
                <a:ea typeface="Agrandir Bold"/>
                <a:cs typeface="Agrandir Bold"/>
                <a:sym typeface="Agrandir Bold"/>
              </a:rPr>
              <a:t>Agent’s Objective</a:t>
            </a:r>
          </a:p>
          <a:p>
            <a:pPr algn="l">
              <a:lnSpc>
                <a:spcPts val="4386"/>
              </a:lnSpc>
            </a:pPr>
          </a:p>
          <a:p>
            <a:pPr algn="l" marL="676427" indent="-338214" lvl="1">
              <a:lnSpc>
                <a:spcPts val="4386"/>
              </a:lnSpc>
              <a:buFont typeface="Arial"/>
              <a:buChar char="•"/>
            </a:pPr>
            <a:r>
              <a:rPr lang="en-US" sz="3133">
                <a:solidFill>
                  <a:srgbClr val="2B2B2B"/>
                </a:solidFill>
                <a:latin typeface="Agrandir"/>
                <a:ea typeface="Agrandir"/>
                <a:cs typeface="Agrandir"/>
                <a:sym typeface="Agrandir"/>
              </a:rPr>
              <a:t>Goal: Le</a:t>
            </a:r>
            <a:r>
              <a:rPr lang="en-US" sz="3133" u="none">
                <a:solidFill>
                  <a:srgbClr val="2B2B2B"/>
                </a:solidFill>
                <a:latin typeface="Agrandir"/>
                <a:ea typeface="Agrandir"/>
                <a:cs typeface="Agrandir"/>
                <a:sym typeface="Agrandir"/>
              </a:rPr>
              <a:t>arn a policy that maximizes the expected cumulative reward, typically expressed as the sum of discounted rewards over time.</a:t>
            </a:r>
          </a:p>
          <a:p>
            <a:pPr algn="l" marL="0" indent="0" lvl="0">
              <a:lnSpc>
                <a:spcPts val="438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176177" y="3124200"/>
            <a:ext cx="13935645" cy="381952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Exploration vs. Exploitation Dilemma in Reinforcement Learning</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1624952"/>
            <a:ext cx="13909271" cy="6875170"/>
          </a:xfrm>
          <a:prstGeom prst="rect">
            <a:avLst/>
          </a:prstGeom>
        </p:spPr>
        <p:txBody>
          <a:bodyPr anchor="t" rtlCol="false" tIns="0" lIns="0" bIns="0" rIns="0">
            <a:spAutoFit/>
          </a:bodyPr>
          <a:lstStyle/>
          <a:p>
            <a:pPr algn="l" marL="0" indent="0" lvl="0">
              <a:lnSpc>
                <a:spcPts val="6667"/>
              </a:lnSpc>
              <a:spcBef>
                <a:spcPct val="0"/>
              </a:spcBef>
            </a:pPr>
            <a:r>
              <a:rPr lang="en-US" sz="5555">
                <a:solidFill>
                  <a:srgbClr val="2B2B2B"/>
                </a:solidFill>
                <a:latin typeface="Agrandir"/>
                <a:ea typeface="Agrandir"/>
                <a:cs typeface="Agrandir"/>
                <a:sym typeface="Agrandir"/>
              </a:rPr>
              <a:t>• Definition: The exploration-exploitation dilemma is a key challenge in reinforcement learning (RL). It involves deciding whether an agent should continue exploiting known rewards (exploitation) or try new actions to discover potentially better rewards (exploration).</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19175" y="2285973"/>
            <a:ext cx="11521113" cy="5534079"/>
          </a:xfrm>
          <a:prstGeom prst="rect">
            <a:avLst/>
          </a:prstGeom>
        </p:spPr>
        <p:txBody>
          <a:bodyPr anchor="t" rtlCol="false" tIns="0" lIns="0" bIns="0" rIns="0">
            <a:spAutoFit/>
          </a:bodyPr>
          <a:lstStyle/>
          <a:p>
            <a:pPr algn="l">
              <a:lnSpc>
                <a:spcPts val="5425"/>
              </a:lnSpc>
            </a:pPr>
            <a:r>
              <a:rPr lang="en-US" sz="3875">
                <a:solidFill>
                  <a:srgbClr val="2B2B2B"/>
                </a:solidFill>
                <a:latin typeface="Agrandir"/>
                <a:ea typeface="Agrandir"/>
                <a:cs typeface="Agrandir"/>
                <a:sym typeface="Agrandir"/>
              </a:rPr>
              <a:t>Importance:</a:t>
            </a:r>
          </a:p>
          <a:p>
            <a:pPr algn="l">
              <a:lnSpc>
                <a:spcPts val="5425"/>
              </a:lnSpc>
            </a:pPr>
            <a:r>
              <a:rPr lang="en-US" sz="3875">
                <a:solidFill>
                  <a:srgbClr val="2B2B2B"/>
                </a:solidFill>
                <a:latin typeface="Agrandir"/>
                <a:ea typeface="Agrandir"/>
                <a:cs typeface="Agrandir"/>
                <a:sym typeface="Agrandir"/>
              </a:rPr>
              <a:t> • Exploration: Helps the agent discover new information about the environment.</a:t>
            </a:r>
          </a:p>
          <a:p>
            <a:pPr algn="l">
              <a:lnSpc>
                <a:spcPts val="5425"/>
              </a:lnSpc>
            </a:pPr>
            <a:r>
              <a:rPr lang="en-US" sz="3875">
                <a:solidFill>
                  <a:srgbClr val="2B2B2B"/>
                </a:solidFill>
                <a:latin typeface="Agrandir"/>
                <a:ea typeface="Agrandir"/>
                <a:cs typeface="Agrandir"/>
                <a:sym typeface="Agrandir"/>
              </a:rPr>
              <a:t> • Exploitation: Allows the agent to utilize known information to maximize immediate rewards.</a:t>
            </a:r>
          </a:p>
          <a:p>
            <a:pPr algn="l" marL="0" indent="0" lvl="0">
              <a:lnSpc>
                <a:spcPts val="5425"/>
              </a:lnSpc>
            </a:pPr>
            <a:r>
              <a:rPr lang="en-US" sz="3875">
                <a:solidFill>
                  <a:srgbClr val="2B2B2B"/>
                </a:solidFill>
                <a:latin typeface="Agrandir"/>
                <a:ea typeface="Agrandir"/>
                <a:cs typeface="Agrandir"/>
                <a:sym typeface="Agrandir"/>
              </a:rPr>
              <a:t> • Balance: Finding the right balance is crucial to avoid getting stuck in suboptimal policies or missing out on discovering optimal ones.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673247"/>
            <a:ext cx="13246266" cy="8807156"/>
          </a:xfrm>
          <a:prstGeom prst="rect">
            <a:avLst/>
          </a:prstGeom>
        </p:spPr>
        <p:txBody>
          <a:bodyPr anchor="t" rtlCol="false" tIns="0" lIns="0" bIns="0" rIns="0">
            <a:spAutoFit/>
          </a:bodyPr>
          <a:lstStyle/>
          <a:p>
            <a:pPr algn="l">
              <a:lnSpc>
                <a:spcPts val="3866"/>
              </a:lnSpc>
            </a:pPr>
            <a:r>
              <a:rPr lang="en-US" sz="2761">
                <a:solidFill>
                  <a:srgbClr val="2B2B2B"/>
                </a:solidFill>
                <a:latin typeface="Agrandir Bold"/>
                <a:ea typeface="Agrandir Bold"/>
                <a:cs typeface="Agrandir Bold"/>
                <a:sym typeface="Agrandir Bold"/>
              </a:rPr>
              <a:t>Epsilon-Greedy Method</a:t>
            </a:r>
          </a:p>
          <a:p>
            <a:pPr algn="l">
              <a:lnSpc>
                <a:spcPts val="3866"/>
              </a:lnSpc>
            </a:pPr>
          </a:p>
          <a:p>
            <a:pPr algn="l">
              <a:lnSpc>
                <a:spcPts val="3866"/>
              </a:lnSpc>
            </a:pPr>
            <a:r>
              <a:rPr lang="en-US" sz="2761">
                <a:solidFill>
                  <a:srgbClr val="2B2B2B"/>
                </a:solidFill>
                <a:latin typeface="Agrandir"/>
                <a:ea typeface="Agrandir"/>
                <a:cs typeface="Agrandir"/>
                <a:sym typeface="Agrandir"/>
              </a:rPr>
              <a:t> • Overview: A widely used strategy in RL for balancing exploration and exploitation.</a:t>
            </a:r>
          </a:p>
          <a:p>
            <a:pPr algn="l">
              <a:lnSpc>
                <a:spcPts val="3866"/>
              </a:lnSpc>
            </a:pPr>
          </a:p>
          <a:p>
            <a:pPr algn="l">
              <a:lnSpc>
                <a:spcPts val="3866"/>
              </a:lnSpc>
            </a:pPr>
            <a:r>
              <a:rPr lang="en-US" sz="2761">
                <a:solidFill>
                  <a:srgbClr val="2B2B2B"/>
                </a:solidFill>
                <a:latin typeface="Agrandir"/>
                <a:ea typeface="Agrandir"/>
                <a:cs typeface="Agrandir"/>
                <a:sym typeface="Agrandir"/>
              </a:rPr>
              <a:t>  Mechanism:</a:t>
            </a:r>
          </a:p>
          <a:p>
            <a:pPr algn="l">
              <a:lnSpc>
                <a:spcPts val="3866"/>
              </a:lnSpc>
            </a:pPr>
            <a:r>
              <a:rPr lang="en-US" sz="2761">
                <a:solidFill>
                  <a:srgbClr val="2B2B2B"/>
                </a:solidFill>
                <a:latin typeface="Agrandir"/>
                <a:ea typeface="Agrandir"/>
                <a:cs typeface="Agrandir"/>
                <a:sym typeface="Agrandir"/>
              </a:rPr>
              <a:t> • The agent usually selects the action with the highest estimated reward (exploitation).</a:t>
            </a:r>
          </a:p>
          <a:p>
            <a:pPr algn="l">
              <a:lnSpc>
                <a:spcPts val="3866"/>
              </a:lnSpc>
            </a:pPr>
            <a:r>
              <a:rPr lang="en-US" sz="2761">
                <a:solidFill>
                  <a:srgbClr val="2B2B2B"/>
                </a:solidFill>
                <a:latin typeface="Agrandir"/>
                <a:ea typeface="Agrandir"/>
                <a:cs typeface="Agrandir"/>
                <a:sym typeface="Agrandir"/>
              </a:rPr>
              <a:t> • Occasionally, with probability  epsilon , the agent selects a random action (exploration).</a:t>
            </a:r>
          </a:p>
          <a:p>
            <a:pPr algn="l">
              <a:lnSpc>
                <a:spcPts val="3866"/>
              </a:lnSpc>
            </a:pPr>
            <a:r>
              <a:rPr lang="en-US" sz="2761">
                <a:solidFill>
                  <a:srgbClr val="2B2B2B"/>
                </a:solidFill>
                <a:latin typeface="Agrandir"/>
                <a:ea typeface="Agrandir"/>
                <a:cs typeface="Agrandir"/>
                <a:sym typeface="Agrandir"/>
              </a:rPr>
              <a:t>   Mathematical Expression</a:t>
            </a:r>
          </a:p>
          <a:p>
            <a:pPr algn="l">
              <a:lnSpc>
                <a:spcPts val="3866"/>
              </a:lnSpc>
            </a:pPr>
          </a:p>
          <a:p>
            <a:pPr algn="l">
              <a:lnSpc>
                <a:spcPts val="3866"/>
              </a:lnSpc>
            </a:pPr>
          </a:p>
          <a:p>
            <a:pPr algn="l">
              <a:lnSpc>
                <a:spcPts val="3866"/>
              </a:lnSpc>
            </a:pPr>
          </a:p>
          <a:p>
            <a:pPr algn="l">
              <a:lnSpc>
                <a:spcPts val="3866"/>
              </a:lnSpc>
            </a:pPr>
            <a:r>
              <a:rPr lang="en-US" sz="2761">
                <a:solidFill>
                  <a:srgbClr val="2B2B2B"/>
                </a:solidFill>
                <a:latin typeface="Agrandir"/>
                <a:ea typeface="Agrandir"/>
                <a:cs typeface="Agrandir"/>
                <a:sym typeface="Agrandir"/>
              </a:rPr>
              <a:t>   Parameters:</a:t>
            </a:r>
          </a:p>
          <a:p>
            <a:pPr algn="l">
              <a:lnSpc>
                <a:spcPts val="3866"/>
              </a:lnSpc>
            </a:pPr>
            <a:r>
              <a:rPr lang="en-US" sz="2761">
                <a:solidFill>
                  <a:srgbClr val="2B2B2B"/>
                </a:solidFill>
                <a:latin typeface="Agrandir"/>
                <a:ea typeface="Agrandir"/>
                <a:cs typeface="Agrandir"/>
                <a:sym typeface="Agrandir"/>
              </a:rPr>
              <a:t> •  Q(s_t, a) : Estimated reward for taking action  a  in state  s_t .</a:t>
            </a:r>
          </a:p>
          <a:p>
            <a:pPr algn="l" marL="0" indent="0" lvl="0">
              <a:lnSpc>
                <a:spcPts val="3866"/>
              </a:lnSpc>
            </a:pPr>
            <a:r>
              <a:rPr lang="en-US" sz="2761">
                <a:solidFill>
                  <a:srgbClr val="2B2B2B"/>
                </a:solidFill>
                <a:latin typeface="Agrandir"/>
                <a:ea typeface="Agrandir"/>
                <a:cs typeface="Agrandir"/>
                <a:sym typeface="Agrandir"/>
              </a:rPr>
              <a:t> •  Epsilon : Tends to decrease over time as the agent gains more knowledge, shifting the focus from exploration to exploitation.</a:t>
            </a:r>
          </a:p>
        </p:txBody>
      </p:sp>
      <p:sp>
        <p:nvSpPr>
          <p:cNvPr name="Freeform 5" id="5"/>
          <p:cNvSpPr/>
          <p:nvPr/>
        </p:nvSpPr>
        <p:spPr>
          <a:xfrm flipH="false" flipV="false" rot="0">
            <a:off x="3624689" y="6128359"/>
            <a:ext cx="7627659" cy="1328484"/>
          </a:xfrm>
          <a:custGeom>
            <a:avLst/>
            <a:gdLst/>
            <a:ahLst/>
            <a:cxnLst/>
            <a:rect r="r" b="b" t="t" l="l"/>
            <a:pathLst>
              <a:path h="1328484" w="7627659">
                <a:moveTo>
                  <a:pt x="0" y="0"/>
                </a:moveTo>
                <a:lnTo>
                  <a:pt x="7627659" y="0"/>
                </a:lnTo>
                <a:lnTo>
                  <a:pt x="7627659" y="1328484"/>
                </a:lnTo>
                <a:lnTo>
                  <a:pt x="0" y="1328484"/>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987799" y="3124200"/>
            <a:ext cx="14312401" cy="381952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Applications of Multi-Agent Reinforcement Learning (MARL) in Computer Games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2999545"/>
            <a:ext cx="16230600" cy="4207329"/>
          </a:xfrm>
          <a:prstGeom prst="rect">
            <a:avLst/>
          </a:prstGeom>
        </p:spPr>
        <p:txBody>
          <a:bodyPr anchor="t" rtlCol="false" tIns="0" lIns="0" bIns="0" rIns="0">
            <a:spAutoFit/>
          </a:bodyPr>
          <a:lstStyle/>
          <a:p>
            <a:pPr algn="l" marL="0" indent="0" lvl="0">
              <a:lnSpc>
                <a:spcPts val="6499"/>
              </a:lnSpc>
              <a:spcBef>
                <a:spcPct val="0"/>
              </a:spcBef>
            </a:pPr>
            <a:r>
              <a:rPr lang="en-US" sz="4642">
                <a:solidFill>
                  <a:srgbClr val="2B2B2B"/>
                </a:solidFill>
                <a:latin typeface="Agrandir"/>
                <a:ea typeface="Agrandir"/>
                <a:cs typeface="Agrandir"/>
                <a:sym typeface="Agrandir"/>
              </a:rPr>
              <a:t>Definition: Multi-Agent Reinforcement Learning (MARL) involves multiple agents interacting within a shared environment, where each agent learns and adapts its strategies based on its experiences and the actions of others, either through collaboration, competition, or both.</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904875"/>
            <a:ext cx="16015525" cy="8287385"/>
          </a:xfrm>
          <a:prstGeom prst="rect">
            <a:avLst/>
          </a:prstGeom>
        </p:spPr>
        <p:txBody>
          <a:bodyPr anchor="t" rtlCol="false" tIns="0" lIns="0" bIns="0" rIns="0">
            <a:spAutoFit/>
          </a:bodyPr>
          <a:lstStyle/>
          <a:p>
            <a:pPr algn="l">
              <a:lnSpc>
                <a:spcPts val="3640"/>
              </a:lnSpc>
            </a:pPr>
            <a:r>
              <a:rPr lang="en-US" sz="2600">
                <a:solidFill>
                  <a:srgbClr val="2B2B2B"/>
                </a:solidFill>
                <a:latin typeface="Agrandir Bold"/>
                <a:ea typeface="Agrandir Bold"/>
                <a:cs typeface="Agrandir Bold"/>
                <a:sym typeface="Agrandir Bold"/>
              </a:rPr>
              <a:t>Applications of MARL</a:t>
            </a:r>
          </a:p>
          <a:p>
            <a:pPr algn="l">
              <a:lnSpc>
                <a:spcPts val="3640"/>
              </a:lnSpc>
            </a:pPr>
          </a:p>
          <a:p>
            <a:pPr algn="l">
              <a:lnSpc>
                <a:spcPts val="3640"/>
              </a:lnSpc>
            </a:pPr>
            <a:r>
              <a:rPr lang="en-US" sz="2600">
                <a:solidFill>
                  <a:srgbClr val="2B2B2B"/>
                </a:solidFill>
                <a:latin typeface="Agrandir"/>
                <a:ea typeface="Agrandir"/>
                <a:cs typeface="Agrandir"/>
                <a:sym typeface="Agrandir"/>
              </a:rPr>
              <a:t>1. Collaborative Agents:</a:t>
            </a:r>
          </a:p>
          <a:p>
            <a:pPr algn="l">
              <a:lnSpc>
                <a:spcPts val="3640"/>
              </a:lnSpc>
            </a:pPr>
            <a:r>
              <a:rPr lang="en-US" sz="2600">
                <a:solidFill>
                  <a:srgbClr val="2B2B2B"/>
                </a:solidFill>
                <a:latin typeface="Agrandir"/>
                <a:ea typeface="Agrandir"/>
                <a:cs typeface="Agrandir"/>
                <a:sym typeface="Agrandir"/>
              </a:rPr>
              <a:t> • Usage: MARL enables multiple agents to collaborate towards a common goal in team-based strategy games.</a:t>
            </a:r>
          </a:p>
          <a:p>
            <a:pPr algn="l">
              <a:lnSpc>
                <a:spcPts val="3640"/>
              </a:lnSpc>
            </a:pPr>
            <a:r>
              <a:rPr lang="en-US" sz="2600">
                <a:solidFill>
                  <a:srgbClr val="2B2B2B"/>
                </a:solidFill>
                <a:latin typeface="Agrandir"/>
                <a:ea typeface="Agrandir"/>
                <a:cs typeface="Agrandir"/>
                <a:sym typeface="Agrandir"/>
              </a:rPr>
              <a:t> • Example: AI-controlled units can work together to defend a base or coordinate attacks on opponents.</a:t>
            </a:r>
          </a:p>
          <a:p>
            <a:pPr algn="l">
              <a:lnSpc>
                <a:spcPts val="3640"/>
              </a:lnSpc>
            </a:pPr>
            <a:r>
              <a:rPr lang="en-US" sz="2600">
                <a:solidFill>
                  <a:srgbClr val="2B2B2B"/>
                </a:solidFill>
                <a:latin typeface="Agrandir"/>
                <a:ea typeface="Agrandir"/>
                <a:cs typeface="Agrandir"/>
                <a:sym typeface="Agrandir"/>
              </a:rPr>
              <a:t> 2. Competitive Agents:</a:t>
            </a:r>
          </a:p>
          <a:p>
            <a:pPr algn="l">
              <a:lnSpc>
                <a:spcPts val="3640"/>
              </a:lnSpc>
            </a:pPr>
            <a:r>
              <a:rPr lang="en-US" sz="2600">
                <a:solidFill>
                  <a:srgbClr val="2B2B2B"/>
                </a:solidFill>
                <a:latin typeface="Agrandir"/>
                <a:ea typeface="Agrandir"/>
                <a:cs typeface="Agrandir"/>
                <a:sym typeface="Agrandir"/>
              </a:rPr>
              <a:t> • Usage: MARL is applied in competitive scenarios where agents represent different players or teams.</a:t>
            </a:r>
          </a:p>
          <a:p>
            <a:pPr algn="l">
              <a:lnSpc>
                <a:spcPts val="3640"/>
              </a:lnSpc>
            </a:pPr>
            <a:r>
              <a:rPr lang="en-US" sz="2600">
                <a:solidFill>
                  <a:srgbClr val="2B2B2B"/>
                </a:solidFill>
                <a:latin typeface="Agrandir"/>
                <a:ea typeface="Agrandir"/>
                <a:cs typeface="Agrandir"/>
                <a:sym typeface="Agrandir"/>
              </a:rPr>
              <a:t> • Example: Agents learn to outmaneuver opponents by adapting strategies based on other agents’ actions.</a:t>
            </a:r>
          </a:p>
          <a:p>
            <a:pPr algn="l">
              <a:lnSpc>
                <a:spcPts val="3640"/>
              </a:lnSpc>
            </a:pPr>
            <a:r>
              <a:rPr lang="en-US" sz="2600">
                <a:solidFill>
                  <a:srgbClr val="2B2B2B"/>
                </a:solidFill>
                <a:latin typeface="Agrandir"/>
                <a:ea typeface="Agrandir"/>
                <a:cs typeface="Agrandir"/>
                <a:sym typeface="Agrandir"/>
              </a:rPr>
              <a:t> 3. Non-Player Character (NPC) Behavior:</a:t>
            </a:r>
          </a:p>
          <a:p>
            <a:pPr algn="l">
              <a:lnSpc>
                <a:spcPts val="3640"/>
              </a:lnSpc>
            </a:pPr>
            <a:r>
              <a:rPr lang="en-US" sz="2600">
                <a:solidFill>
                  <a:srgbClr val="2B2B2B"/>
                </a:solidFill>
                <a:latin typeface="Agrandir"/>
                <a:ea typeface="Agrandir"/>
                <a:cs typeface="Agrandir"/>
                <a:sym typeface="Agrandir"/>
              </a:rPr>
              <a:t> • Usage: MARL enhances NPC behavior by allowing them to learn from interactions with the environment, other NPCs, and players.</a:t>
            </a:r>
          </a:p>
          <a:p>
            <a:pPr algn="l">
              <a:lnSpc>
                <a:spcPts val="3640"/>
              </a:lnSpc>
            </a:pPr>
            <a:r>
              <a:rPr lang="en-US" sz="2600">
                <a:solidFill>
                  <a:srgbClr val="2B2B2B"/>
                </a:solidFill>
                <a:latin typeface="Agrandir"/>
                <a:ea typeface="Agrandir"/>
                <a:cs typeface="Agrandir"/>
                <a:sym typeface="Agrandir"/>
              </a:rPr>
              <a:t> • Impact: Leads to more dynamic and realistic in-game behaviors.</a:t>
            </a:r>
          </a:p>
          <a:p>
            <a:pPr algn="l">
              <a:lnSpc>
                <a:spcPts val="3640"/>
              </a:lnSpc>
            </a:pPr>
            <a:r>
              <a:rPr lang="en-US" sz="2600">
                <a:solidFill>
                  <a:srgbClr val="2B2B2B"/>
                </a:solidFill>
                <a:latin typeface="Agrandir"/>
                <a:ea typeface="Agrandir"/>
                <a:cs typeface="Agrandir"/>
                <a:sym typeface="Agrandir"/>
              </a:rPr>
              <a:t> 4. Simulation of Social Dynamics:</a:t>
            </a:r>
          </a:p>
          <a:p>
            <a:pPr algn="l">
              <a:lnSpc>
                <a:spcPts val="3640"/>
              </a:lnSpc>
            </a:pPr>
            <a:r>
              <a:rPr lang="en-US" sz="2600">
                <a:solidFill>
                  <a:srgbClr val="2B2B2B"/>
                </a:solidFill>
                <a:latin typeface="Agrandir"/>
                <a:ea typeface="Agrandir"/>
                <a:cs typeface="Agrandir"/>
                <a:sym typeface="Agrandir"/>
              </a:rPr>
              <a:t> • Usage: MARL models complex interactions in games that simulate social or economic dynamics.</a:t>
            </a:r>
          </a:p>
          <a:p>
            <a:pPr algn="l" marL="0" indent="0" lvl="0">
              <a:lnSpc>
                <a:spcPts val="3640"/>
              </a:lnSpc>
            </a:pPr>
            <a:r>
              <a:rPr lang="en-US" sz="2600">
                <a:solidFill>
                  <a:srgbClr val="2B2B2B"/>
                </a:solidFill>
                <a:latin typeface="Agrandir"/>
                <a:ea typeface="Agrandir"/>
                <a:cs typeface="Agrandir"/>
                <a:sym typeface="Agrandir"/>
              </a:rPr>
              <a:t> • Example: Multiple entities, each with unique goals and strategies, interact within the game.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3124200"/>
            <a:ext cx="9398198" cy="381952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What is Reinforcement Learning (RL)?</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819275"/>
            <a:ext cx="14934400" cy="6458585"/>
          </a:xfrm>
          <a:prstGeom prst="rect">
            <a:avLst/>
          </a:prstGeom>
        </p:spPr>
        <p:txBody>
          <a:bodyPr anchor="t" rtlCol="false" tIns="0" lIns="0" bIns="0" rIns="0">
            <a:spAutoFit/>
          </a:bodyPr>
          <a:lstStyle/>
          <a:p>
            <a:pPr algn="l">
              <a:lnSpc>
                <a:spcPts val="3640"/>
              </a:lnSpc>
            </a:pPr>
            <a:r>
              <a:rPr lang="en-US" sz="2600">
                <a:solidFill>
                  <a:srgbClr val="2B2B2B"/>
                </a:solidFill>
                <a:latin typeface="Agrandir Bold"/>
                <a:ea typeface="Agrandir Bold"/>
                <a:cs typeface="Agrandir Bold"/>
                <a:sym typeface="Agrandir Bold"/>
              </a:rPr>
              <a:t>Key Challenges of MARL</a:t>
            </a:r>
          </a:p>
          <a:p>
            <a:pPr algn="l">
              <a:lnSpc>
                <a:spcPts val="3640"/>
              </a:lnSpc>
            </a:pPr>
          </a:p>
          <a:p>
            <a:pPr algn="l">
              <a:lnSpc>
                <a:spcPts val="3640"/>
              </a:lnSpc>
            </a:pPr>
            <a:r>
              <a:rPr lang="en-US" sz="2600">
                <a:solidFill>
                  <a:srgbClr val="2B2B2B"/>
                </a:solidFill>
                <a:latin typeface="Agrandir"/>
                <a:ea typeface="Agrandir"/>
                <a:cs typeface="Agrandir"/>
                <a:sym typeface="Agrandir"/>
              </a:rPr>
              <a:t> 1. Scalability:</a:t>
            </a:r>
          </a:p>
          <a:p>
            <a:pPr algn="l">
              <a:lnSpc>
                <a:spcPts val="3640"/>
              </a:lnSpc>
            </a:pPr>
            <a:r>
              <a:rPr lang="en-US" sz="2600">
                <a:solidFill>
                  <a:srgbClr val="2B2B2B"/>
                </a:solidFill>
                <a:latin typeface="Agrandir"/>
                <a:ea typeface="Agrandir"/>
                <a:cs typeface="Agrandir"/>
                <a:sym typeface="Agrandir"/>
              </a:rPr>
              <a:t> • Issue: Complexity increases exponentially with the number of agents, making learning more difficult.</a:t>
            </a:r>
          </a:p>
          <a:p>
            <a:pPr algn="l">
              <a:lnSpc>
                <a:spcPts val="3640"/>
              </a:lnSpc>
            </a:pPr>
            <a:r>
              <a:rPr lang="en-US" sz="2600">
                <a:solidFill>
                  <a:srgbClr val="2B2B2B"/>
                </a:solidFill>
                <a:latin typeface="Agrandir"/>
                <a:ea typeface="Agrandir"/>
                <a:cs typeface="Agrandir"/>
                <a:sym typeface="Agrandir"/>
              </a:rPr>
              <a:t> 2. Credit Assignment:</a:t>
            </a:r>
          </a:p>
          <a:p>
            <a:pPr algn="l">
              <a:lnSpc>
                <a:spcPts val="3640"/>
              </a:lnSpc>
            </a:pPr>
            <a:r>
              <a:rPr lang="en-US" sz="2600">
                <a:solidFill>
                  <a:srgbClr val="2B2B2B"/>
                </a:solidFill>
                <a:latin typeface="Agrandir"/>
                <a:ea typeface="Agrandir"/>
                <a:cs typeface="Agrandir"/>
                <a:sym typeface="Agrandir"/>
              </a:rPr>
              <a:t> • Issue: Identifying which agent’s actions contributed to a particular outcome is challenging, especially in collaborative settings.</a:t>
            </a:r>
          </a:p>
          <a:p>
            <a:pPr algn="l">
              <a:lnSpc>
                <a:spcPts val="3640"/>
              </a:lnSpc>
            </a:pPr>
            <a:r>
              <a:rPr lang="en-US" sz="2600">
                <a:solidFill>
                  <a:srgbClr val="2B2B2B"/>
                </a:solidFill>
                <a:latin typeface="Agrandir"/>
                <a:ea typeface="Agrandir"/>
                <a:cs typeface="Agrandir"/>
                <a:sym typeface="Agrandir"/>
              </a:rPr>
              <a:t> 3. Coordination and Communication:</a:t>
            </a:r>
          </a:p>
          <a:p>
            <a:pPr algn="l">
              <a:lnSpc>
                <a:spcPts val="3640"/>
              </a:lnSpc>
            </a:pPr>
            <a:r>
              <a:rPr lang="en-US" sz="2600">
                <a:solidFill>
                  <a:srgbClr val="2B2B2B"/>
                </a:solidFill>
                <a:latin typeface="Agrandir"/>
                <a:ea typeface="Agrandir"/>
                <a:cs typeface="Agrandir"/>
                <a:sym typeface="Agrandir"/>
              </a:rPr>
              <a:t> • Issue: Effective communication and coordination between agents are difficult to achieve, especially in environments requiring collaboration for common goals.</a:t>
            </a:r>
          </a:p>
          <a:p>
            <a:pPr algn="l">
              <a:lnSpc>
                <a:spcPts val="3640"/>
              </a:lnSpc>
            </a:pPr>
            <a:r>
              <a:rPr lang="en-US" sz="2600">
                <a:solidFill>
                  <a:srgbClr val="2B2B2B"/>
                </a:solidFill>
                <a:latin typeface="Agrandir"/>
                <a:ea typeface="Agrandir"/>
                <a:cs typeface="Agrandir"/>
                <a:sym typeface="Agrandir"/>
              </a:rPr>
              <a:t> 4. Non-Stationarity:</a:t>
            </a:r>
          </a:p>
          <a:p>
            <a:pPr algn="l" marL="0" indent="0" lvl="0">
              <a:lnSpc>
                <a:spcPts val="3640"/>
              </a:lnSpc>
            </a:pPr>
            <a:r>
              <a:rPr lang="en-US" sz="2600">
                <a:solidFill>
                  <a:srgbClr val="2B2B2B"/>
                </a:solidFill>
                <a:latin typeface="Agrandir"/>
                <a:ea typeface="Agrandir"/>
                <a:cs typeface="Agrandir"/>
                <a:sym typeface="Agrandir"/>
              </a:rPr>
              <a:t> • Issue: The environment becomes non-stationary for each agent as the policies of other agents continuously change, complicating the learning of stable policies.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438268" y="3724275"/>
            <a:ext cx="13411464"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Dynamic Difficulty Adjustment Using RL Agents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135424" y="1400175"/>
            <a:ext cx="14936523" cy="7482204"/>
          </a:xfrm>
          <a:prstGeom prst="rect">
            <a:avLst/>
          </a:prstGeom>
        </p:spPr>
        <p:txBody>
          <a:bodyPr anchor="t" rtlCol="false" tIns="0" lIns="0" bIns="0" rIns="0">
            <a:spAutoFit/>
          </a:bodyPr>
          <a:lstStyle/>
          <a:p>
            <a:pPr algn="l">
              <a:lnSpc>
                <a:spcPts val="3920"/>
              </a:lnSpc>
            </a:pPr>
            <a:r>
              <a:rPr lang="en-US" sz="2800">
                <a:solidFill>
                  <a:srgbClr val="2B2B2B"/>
                </a:solidFill>
                <a:latin typeface="Agrandir"/>
                <a:ea typeface="Agrandir"/>
                <a:cs typeface="Agrandir"/>
                <a:sym typeface="Agrandir"/>
              </a:rPr>
              <a:t> 1. Real-Time Adaptation:</a:t>
            </a:r>
          </a:p>
          <a:p>
            <a:pPr algn="l">
              <a:lnSpc>
                <a:spcPts val="3920"/>
              </a:lnSpc>
            </a:pPr>
            <a:r>
              <a:rPr lang="en-US" sz="2800">
                <a:solidFill>
                  <a:srgbClr val="2B2B2B"/>
                </a:solidFill>
                <a:latin typeface="Agrandir"/>
                <a:ea typeface="Agrandir"/>
                <a:cs typeface="Agrandir"/>
                <a:sym typeface="Agrandir"/>
              </a:rPr>
              <a:t> • Function: RL agents adjust game difficulty in real-time based on player performance.</a:t>
            </a:r>
          </a:p>
          <a:p>
            <a:pPr algn="l">
              <a:lnSpc>
                <a:spcPts val="3920"/>
              </a:lnSpc>
            </a:pPr>
            <a:r>
              <a:rPr lang="en-US" sz="2800">
                <a:solidFill>
                  <a:srgbClr val="2B2B2B"/>
                </a:solidFill>
                <a:latin typeface="Agrandir"/>
                <a:ea typeface="Agrandir"/>
                <a:cs typeface="Agrandir"/>
                <a:sym typeface="Agrandir"/>
              </a:rPr>
              <a:t> • Example: If a player struggles, the agent might lower difficulty by weakening opponents or providing extra resources; if the player excels, the agent increases difficulty to keep the challenge engaging.</a:t>
            </a:r>
          </a:p>
          <a:p>
            <a:pPr algn="l">
              <a:lnSpc>
                <a:spcPts val="3920"/>
              </a:lnSpc>
            </a:pPr>
            <a:r>
              <a:rPr lang="en-US" sz="2800">
                <a:solidFill>
                  <a:srgbClr val="2B2B2B"/>
                </a:solidFill>
                <a:latin typeface="Agrandir"/>
                <a:ea typeface="Agrandir"/>
                <a:cs typeface="Agrandir"/>
                <a:sym typeface="Agrandir"/>
              </a:rPr>
              <a:t> 2. Personalized Gameplay Experience:</a:t>
            </a:r>
          </a:p>
          <a:p>
            <a:pPr algn="l">
              <a:lnSpc>
                <a:spcPts val="3920"/>
              </a:lnSpc>
            </a:pPr>
            <a:r>
              <a:rPr lang="en-US" sz="2800">
                <a:solidFill>
                  <a:srgbClr val="2B2B2B"/>
                </a:solidFill>
                <a:latin typeface="Agrandir"/>
                <a:ea typeface="Agrandir"/>
                <a:cs typeface="Agrandir"/>
                <a:sym typeface="Agrandir"/>
              </a:rPr>
              <a:t> • Function: RL agents tailor the game’s difficulty to individual player skill levels, ensuring a balanced and engaging experience that’s neither too easy nor too frustrating.</a:t>
            </a:r>
          </a:p>
          <a:p>
            <a:pPr algn="l">
              <a:lnSpc>
                <a:spcPts val="3920"/>
              </a:lnSpc>
            </a:pPr>
            <a:r>
              <a:rPr lang="en-US" sz="2800">
                <a:solidFill>
                  <a:srgbClr val="2B2B2B"/>
                </a:solidFill>
                <a:latin typeface="Agrandir"/>
                <a:ea typeface="Agrandir"/>
                <a:cs typeface="Agrandir"/>
                <a:sym typeface="Agrandir"/>
              </a:rPr>
              <a:t> 3. Behavioral Cloning and Imitation Learning:</a:t>
            </a:r>
          </a:p>
          <a:p>
            <a:pPr algn="l">
              <a:lnSpc>
                <a:spcPts val="3920"/>
              </a:lnSpc>
            </a:pPr>
            <a:r>
              <a:rPr lang="en-US" sz="2800">
                <a:solidFill>
                  <a:srgbClr val="2B2B2B"/>
                </a:solidFill>
                <a:latin typeface="Agrandir"/>
                <a:ea typeface="Agrandir"/>
                <a:cs typeface="Agrandir"/>
                <a:sym typeface="Agrandir"/>
              </a:rPr>
              <a:t> • Function: RL agents mimic human player behavior, adjusting difficulty to reflect the strategies used by players at varying skill levels.</a:t>
            </a:r>
          </a:p>
          <a:p>
            <a:pPr algn="l">
              <a:lnSpc>
                <a:spcPts val="3920"/>
              </a:lnSpc>
            </a:pPr>
            <a:r>
              <a:rPr lang="en-US" sz="2800">
                <a:solidFill>
                  <a:srgbClr val="2B2B2B"/>
                </a:solidFill>
                <a:latin typeface="Agrandir"/>
                <a:ea typeface="Agrandir"/>
                <a:cs typeface="Agrandir"/>
                <a:sym typeface="Agrandir"/>
              </a:rPr>
              <a:t> 4. Balancing Challenge and Enjoyment:</a:t>
            </a:r>
          </a:p>
          <a:p>
            <a:pPr algn="l" marL="0" indent="0" lvl="0">
              <a:lnSpc>
                <a:spcPts val="3920"/>
              </a:lnSpc>
              <a:spcBef>
                <a:spcPct val="0"/>
              </a:spcBef>
            </a:pPr>
            <a:r>
              <a:rPr lang="en-US" sz="2800">
                <a:solidFill>
                  <a:srgbClr val="2B2B2B"/>
                </a:solidFill>
                <a:latin typeface="Agrandir"/>
                <a:ea typeface="Agrandir"/>
                <a:cs typeface="Agrandir"/>
                <a:sym typeface="Agrandir"/>
              </a:rPr>
              <a:t> • Challenge: RL agents must learn to balance difficulty in a way that maximizes player enjoyment, avoiding frustration while maintaining engagement through appropriate challenges.</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3724275"/>
            <a:ext cx="9398198"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Q-Learning Overview</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393512" y="-171450"/>
            <a:ext cx="13777498" cy="9210086"/>
          </a:xfrm>
          <a:prstGeom prst="rect">
            <a:avLst/>
          </a:prstGeom>
        </p:spPr>
        <p:txBody>
          <a:bodyPr anchor="t" rtlCol="false" tIns="0" lIns="0" bIns="0" rIns="0">
            <a:spAutoFit/>
          </a:bodyPr>
          <a:lstStyle/>
          <a:p>
            <a:pPr algn="l">
              <a:lnSpc>
                <a:spcPts val="7181"/>
              </a:lnSpc>
            </a:pPr>
          </a:p>
          <a:p>
            <a:pPr algn="l">
              <a:lnSpc>
                <a:spcPts val="7181"/>
              </a:lnSpc>
            </a:pPr>
          </a:p>
          <a:p>
            <a:pPr algn="l" marL="0" indent="0" lvl="0">
              <a:lnSpc>
                <a:spcPts val="7181"/>
              </a:lnSpc>
              <a:spcBef>
                <a:spcPct val="0"/>
              </a:spcBef>
            </a:pPr>
            <a:r>
              <a:rPr lang="en-US" sz="5984">
                <a:solidFill>
                  <a:srgbClr val="2B2B2B"/>
                </a:solidFill>
                <a:latin typeface="Agrandir"/>
                <a:ea typeface="Agrandir"/>
                <a:cs typeface="Agrandir"/>
                <a:sym typeface="Agrandir"/>
              </a:rPr>
              <a:t>Definition: Q-Learning is a type of reinforcement learning algorithm used to find an optimal action-selection policy for any finite Markov decision process (MDP). It helps an agent maximize total rewards over time through interactions with the environment.</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Freeform 4" id="4"/>
          <p:cNvSpPr/>
          <p:nvPr/>
        </p:nvSpPr>
        <p:spPr>
          <a:xfrm flipH="false" flipV="false" rot="0">
            <a:off x="989280" y="3968197"/>
            <a:ext cx="8568769" cy="1340050"/>
          </a:xfrm>
          <a:custGeom>
            <a:avLst/>
            <a:gdLst/>
            <a:ahLst/>
            <a:cxnLst/>
            <a:rect r="r" b="b" t="t" l="l"/>
            <a:pathLst>
              <a:path h="1340050" w="8568769">
                <a:moveTo>
                  <a:pt x="0" y="0"/>
                </a:moveTo>
                <a:lnTo>
                  <a:pt x="8568769" y="0"/>
                </a:lnTo>
                <a:lnTo>
                  <a:pt x="8568769" y="1340049"/>
                </a:lnTo>
                <a:lnTo>
                  <a:pt x="0" y="1340049"/>
                </a:lnTo>
                <a:lnTo>
                  <a:pt x="0" y="0"/>
                </a:lnTo>
                <a:close/>
              </a:path>
            </a:pathLst>
          </a:custGeom>
          <a:blipFill>
            <a:blip r:embed="rId4"/>
            <a:stretch>
              <a:fillRect l="0" t="0" r="0" b="0"/>
            </a:stretch>
          </a:blipFill>
        </p:spPr>
      </p:sp>
      <p:sp>
        <p:nvSpPr>
          <p:cNvPr name="TextBox 5" id="5"/>
          <p:cNvSpPr txBox="true"/>
          <p:nvPr/>
        </p:nvSpPr>
        <p:spPr>
          <a:xfrm rot="0">
            <a:off x="1028700" y="752148"/>
            <a:ext cx="8489929" cy="3080241"/>
          </a:xfrm>
          <a:prstGeom prst="rect">
            <a:avLst/>
          </a:prstGeom>
        </p:spPr>
        <p:txBody>
          <a:bodyPr anchor="t" rtlCol="false" tIns="0" lIns="0" bIns="0" rIns="0">
            <a:spAutoFit/>
          </a:bodyPr>
          <a:lstStyle/>
          <a:p>
            <a:pPr algn="l">
              <a:lnSpc>
                <a:spcPts val="3997"/>
              </a:lnSpc>
            </a:pPr>
            <a:r>
              <a:rPr lang="en-US" sz="2855">
                <a:solidFill>
                  <a:srgbClr val="2B2B2B"/>
                </a:solidFill>
                <a:latin typeface="Agrandir Bold"/>
                <a:ea typeface="Agrandir Bold"/>
                <a:cs typeface="Agrandir Bold"/>
                <a:sym typeface="Agrandir Bold"/>
              </a:rPr>
              <a:t>How Q-Learning Works</a:t>
            </a:r>
          </a:p>
          <a:p>
            <a:pPr algn="l">
              <a:lnSpc>
                <a:spcPts val="3997"/>
              </a:lnSpc>
            </a:pPr>
          </a:p>
          <a:p>
            <a:pPr algn="l">
              <a:lnSpc>
                <a:spcPts val="3997"/>
              </a:lnSpc>
            </a:pPr>
            <a:r>
              <a:rPr lang="en-US" sz="2855">
                <a:solidFill>
                  <a:srgbClr val="2B2B2B"/>
                </a:solidFill>
                <a:latin typeface="Agrandir"/>
                <a:ea typeface="Agrandir"/>
                <a:cs typeface="Agrandir"/>
                <a:sym typeface="Agrandir"/>
              </a:rPr>
              <a:t> 1. Q-Values:</a:t>
            </a:r>
          </a:p>
          <a:p>
            <a:pPr algn="l">
              <a:lnSpc>
                <a:spcPts val="3997"/>
              </a:lnSpc>
            </a:pPr>
            <a:r>
              <a:rPr lang="en-US" sz="2855">
                <a:solidFill>
                  <a:srgbClr val="2B2B2B"/>
                </a:solidFill>
                <a:latin typeface="Agrandir"/>
                <a:ea typeface="Agrandir"/>
                <a:cs typeface="Agrandir"/>
                <a:sym typeface="Agrandir"/>
              </a:rPr>
              <a:t> • Definition: Q-values represent the expected utility of taking a specific action in a given state.</a:t>
            </a:r>
          </a:p>
          <a:p>
            <a:pPr algn="l" marL="0" indent="0" lvl="0">
              <a:lnSpc>
                <a:spcPts val="3997"/>
              </a:lnSpc>
            </a:pPr>
            <a:r>
              <a:rPr lang="en-US" sz="2855">
                <a:solidFill>
                  <a:srgbClr val="2B2B2B"/>
                </a:solidFill>
                <a:latin typeface="Agrandir"/>
                <a:ea typeface="Agrandir"/>
                <a:cs typeface="Agrandir"/>
                <a:sym typeface="Agrandir"/>
              </a:rPr>
              <a:t> • Updating Rule: The Q-value update formula is:</a:t>
            </a:r>
          </a:p>
        </p:txBody>
      </p:sp>
      <p:sp>
        <p:nvSpPr>
          <p:cNvPr name="TextBox 6" id="6"/>
          <p:cNvSpPr txBox="true"/>
          <p:nvPr/>
        </p:nvSpPr>
        <p:spPr>
          <a:xfrm rot="0">
            <a:off x="1068120" y="4989089"/>
            <a:ext cx="8489929" cy="4068537"/>
          </a:xfrm>
          <a:prstGeom prst="rect">
            <a:avLst/>
          </a:prstGeom>
        </p:spPr>
        <p:txBody>
          <a:bodyPr anchor="t" rtlCol="false" tIns="0" lIns="0" bIns="0" rIns="0">
            <a:spAutoFit/>
          </a:bodyPr>
          <a:lstStyle/>
          <a:p>
            <a:pPr algn="l">
              <a:lnSpc>
                <a:spcPts val="3997"/>
              </a:lnSpc>
            </a:pPr>
            <a:r>
              <a:rPr lang="en-US" sz="2855">
                <a:solidFill>
                  <a:srgbClr val="2B2B2B"/>
                </a:solidFill>
                <a:latin typeface="Agrandir"/>
                <a:ea typeface="Agrandir"/>
                <a:cs typeface="Agrandir"/>
                <a:sym typeface="Agrandir"/>
              </a:rPr>
              <a:t>  Parameters:</a:t>
            </a:r>
          </a:p>
          <a:p>
            <a:pPr algn="l">
              <a:lnSpc>
                <a:spcPts val="3997"/>
              </a:lnSpc>
            </a:pPr>
            <a:r>
              <a:rPr lang="en-US" sz="2855">
                <a:solidFill>
                  <a:srgbClr val="2B2B2B"/>
                </a:solidFill>
                <a:latin typeface="Agrandir"/>
                <a:ea typeface="Agrandir"/>
                <a:cs typeface="Agrandir"/>
                <a:sym typeface="Agrandir"/>
              </a:rPr>
              <a:t> • s: Current state</a:t>
            </a:r>
          </a:p>
          <a:p>
            <a:pPr algn="l">
              <a:lnSpc>
                <a:spcPts val="3997"/>
              </a:lnSpc>
            </a:pPr>
            <a:r>
              <a:rPr lang="en-US" sz="2855">
                <a:solidFill>
                  <a:srgbClr val="2B2B2B"/>
                </a:solidFill>
                <a:latin typeface="Agrandir"/>
                <a:ea typeface="Agrandir"/>
                <a:cs typeface="Agrandir"/>
                <a:sym typeface="Agrandir"/>
              </a:rPr>
              <a:t> • a: Action taken</a:t>
            </a:r>
          </a:p>
          <a:p>
            <a:pPr algn="l">
              <a:lnSpc>
                <a:spcPts val="3997"/>
              </a:lnSpc>
            </a:pPr>
            <a:r>
              <a:rPr lang="en-US" sz="2855">
                <a:solidFill>
                  <a:srgbClr val="2B2B2B"/>
                </a:solidFill>
                <a:latin typeface="Agrandir"/>
                <a:ea typeface="Agrandir"/>
                <a:cs typeface="Agrandir"/>
                <a:sym typeface="Agrandir"/>
              </a:rPr>
              <a:t> • r: Reward received after taking action a</a:t>
            </a:r>
          </a:p>
          <a:p>
            <a:pPr algn="l">
              <a:lnSpc>
                <a:spcPts val="3997"/>
              </a:lnSpc>
            </a:pPr>
            <a:r>
              <a:rPr lang="en-US" sz="2855">
                <a:solidFill>
                  <a:srgbClr val="2B2B2B"/>
                </a:solidFill>
                <a:latin typeface="Agrandir"/>
                <a:ea typeface="Agrandir"/>
                <a:cs typeface="Agrandir"/>
                <a:sym typeface="Agrandir"/>
              </a:rPr>
              <a:t> • s’: New state after taking action a</a:t>
            </a:r>
          </a:p>
          <a:p>
            <a:pPr algn="l">
              <a:lnSpc>
                <a:spcPts val="3997"/>
              </a:lnSpc>
            </a:pPr>
            <a:r>
              <a:rPr lang="en-US" sz="2855">
                <a:solidFill>
                  <a:srgbClr val="2B2B2B"/>
                </a:solidFill>
                <a:latin typeface="Agrandir"/>
                <a:ea typeface="Agrandir"/>
                <a:cs typeface="Agrandir"/>
                <a:sym typeface="Agrandir"/>
              </a:rPr>
              <a:t> • a’: Any possible action from s’</a:t>
            </a:r>
          </a:p>
          <a:p>
            <a:pPr algn="l">
              <a:lnSpc>
                <a:spcPts val="3997"/>
              </a:lnSpc>
            </a:pPr>
            <a:r>
              <a:rPr lang="en-US" sz="2855">
                <a:solidFill>
                  <a:srgbClr val="2B2B2B"/>
                </a:solidFill>
                <a:latin typeface="Agrandir"/>
                <a:ea typeface="Agrandir"/>
                <a:cs typeface="Agrandir"/>
                <a:sym typeface="Agrandir"/>
              </a:rPr>
              <a:t> • alpha: Learning rate</a:t>
            </a:r>
          </a:p>
          <a:p>
            <a:pPr algn="l" marL="0" indent="0" lvl="0">
              <a:lnSpc>
                <a:spcPts val="3997"/>
              </a:lnSpc>
            </a:pPr>
            <a:r>
              <a:rPr lang="en-US" sz="2855">
                <a:solidFill>
                  <a:srgbClr val="2B2B2B"/>
                </a:solidFill>
                <a:latin typeface="Agrandir"/>
                <a:ea typeface="Agrandir"/>
                <a:cs typeface="Agrandir"/>
                <a:sym typeface="Agrandir"/>
              </a:rPr>
              <a:t> • gamma: Discount factor</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Freeform 4" id="4"/>
          <p:cNvSpPr/>
          <p:nvPr/>
        </p:nvSpPr>
        <p:spPr>
          <a:xfrm flipH="false" flipV="false" rot="0">
            <a:off x="2683929" y="3322225"/>
            <a:ext cx="5258312" cy="958412"/>
          </a:xfrm>
          <a:custGeom>
            <a:avLst/>
            <a:gdLst/>
            <a:ahLst/>
            <a:cxnLst/>
            <a:rect r="r" b="b" t="t" l="l"/>
            <a:pathLst>
              <a:path h="958412" w="5258312">
                <a:moveTo>
                  <a:pt x="0" y="0"/>
                </a:moveTo>
                <a:lnTo>
                  <a:pt x="5258312" y="0"/>
                </a:lnTo>
                <a:lnTo>
                  <a:pt x="5258312" y="958412"/>
                </a:lnTo>
                <a:lnTo>
                  <a:pt x="0" y="958412"/>
                </a:lnTo>
                <a:lnTo>
                  <a:pt x="0" y="0"/>
                </a:lnTo>
                <a:close/>
              </a:path>
            </a:pathLst>
          </a:custGeom>
          <a:blipFill>
            <a:blip r:embed="rId4"/>
            <a:stretch>
              <a:fillRect l="0" t="0" r="0" b="0"/>
            </a:stretch>
          </a:blipFill>
        </p:spPr>
      </p:sp>
      <p:sp>
        <p:nvSpPr>
          <p:cNvPr name="TextBox 5" id="5"/>
          <p:cNvSpPr txBox="true"/>
          <p:nvPr/>
        </p:nvSpPr>
        <p:spPr>
          <a:xfrm rot="0">
            <a:off x="1028700" y="1262311"/>
            <a:ext cx="8489929" cy="2059914"/>
          </a:xfrm>
          <a:prstGeom prst="rect">
            <a:avLst/>
          </a:prstGeom>
        </p:spPr>
        <p:txBody>
          <a:bodyPr anchor="t" rtlCol="false" tIns="0" lIns="0" bIns="0" rIns="0">
            <a:spAutoFit/>
          </a:bodyPr>
          <a:lstStyle/>
          <a:p>
            <a:pPr algn="l">
              <a:lnSpc>
                <a:spcPts val="3997"/>
              </a:lnSpc>
            </a:pPr>
            <a:r>
              <a:rPr lang="en-US" sz="2855">
                <a:solidFill>
                  <a:srgbClr val="2B2B2B"/>
                </a:solidFill>
                <a:latin typeface="Agrandir"/>
                <a:ea typeface="Agrandir"/>
                <a:cs typeface="Agrandir"/>
                <a:sym typeface="Agrandir"/>
              </a:rPr>
              <a:t> 2. Policy Derivation:</a:t>
            </a:r>
          </a:p>
          <a:p>
            <a:pPr algn="l">
              <a:lnSpc>
                <a:spcPts val="3997"/>
              </a:lnSpc>
            </a:pPr>
            <a:r>
              <a:rPr lang="en-US" sz="2855">
                <a:solidFill>
                  <a:srgbClr val="2B2B2B"/>
                </a:solidFill>
                <a:latin typeface="Agrandir"/>
                <a:ea typeface="Agrandir"/>
                <a:cs typeface="Agrandir"/>
                <a:sym typeface="Agrandir"/>
              </a:rPr>
              <a:t> • Optimal Policy: The best action  pi*  is selected based on the highest Q-value for a state:</a:t>
            </a:r>
          </a:p>
          <a:p>
            <a:pPr algn="l" marL="0" indent="0" lvl="0">
              <a:lnSpc>
                <a:spcPts val="3997"/>
              </a:lnSpc>
            </a:pPr>
            <a:r>
              <a:rPr lang="en-US" sz="2855">
                <a:solidFill>
                  <a:srgbClr val="2B2B2B"/>
                </a:solidFill>
                <a:latin typeface="Agrandir"/>
                <a:ea typeface="Agrandir"/>
                <a:cs typeface="Agrandir"/>
                <a:sym typeface="Agrandir"/>
              </a:rPr>
              <a:t> </a:t>
            </a:r>
          </a:p>
        </p:txBody>
      </p:sp>
      <p:sp>
        <p:nvSpPr>
          <p:cNvPr name="TextBox 6" id="6"/>
          <p:cNvSpPr txBox="true"/>
          <p:nvPr/>
        </p:nvSpPr>
        <p:spPr>
          <a:xfrm rot="0">
            <a:off x="1068120" y="4793756"/>
            <a:ext cx="8489929" cy="4068537"/>
          </a:xfrm>
          <a:prstGeom prst="rect">
            <a:avLst/>
          </a:prstGeom>
        </p:spPr>
        <p:txBody>
          <a:bodyPr anchor="t" rtlCol="false" tIns="0" lIns="0" bIns="0" rIns="0">
            <a:spAutoFit/>
          </a:bodyPr>
          <a:lstStyle/>
          <a:p>
            <a:pPr algn="l">
              <a:lnSpc>
                <a:spcPts val="3997"/>
              </a:lnSpc>
            </a:pPr>
            <a:r>
              <a:rPr lang="en-US" sz="2855">
                <a:solidFill>
                  <a:srgbClr val="2B2B2B"/>
                </a:solidFill>
                <a:latin typeface="Agrandir"/>
                <a:ea typeface="Agrandir"/>
                <a:cs typeface="Agrandir"/>
                <a:sym typeface="Agrandir"/>
              </a:rPr>
              <a:t> 3. Exploration vs. Exploitation:</a:t>
            </a:r>
          </a:p>
          <a:p>
            <a:pPr algn="l">
              <a:lnSpc>
                <a:spcPts val="3997"/>
              </a:lnSpc>
            </a:pPr>
            <a:r>
              <a:rPr lang="en-US" sz="2855">
                <a:solidFill>
                  <a:srgbClr val="2B2B2B"/>
                </a:solidFill>
                <a:latin typeface="Agrandir"/>
                <a:ea typeface="Agrandir"/>
                <a:cs typeface="Agrandir"/>
                <a:sym typeface="Agrandir"/>
              </a:rPr>
              <a:t> • Trade-Off: Balancing between exploring new actions and exploiting known actions to maximize rewards.</a:t>
            </a:r>
          </a:p>
          <a:p>
            <a:pPr algn="l">
              <a:lnSpc>
                <a:spcPts val="3997"/>
              </a:lnSpc>
            </a:pPr>
            <a:r>
              <a:rPr lang="en-US" sz="2855">
                <a:solidFill>
                  <a:srgbClr val="2B2B2B"/>
                </a:solidFill>
                <a:latin typeface="Agrandir"/>
                <a:ea typeface="Agrandir"/>
                <a:cs typeface="Agrandir"/>
                <a:sym typeface="Agrandir"/>
              </a:rPr>
              <a:t> 4. Convergence:</a:t>
            </a:r>
          </a:p>
          <a:p>
            <a:pPr algn="l" marL="0" indent="0" lvl="0">
              <a:lnSpc>
                <a:spcPts val="3997"/>
              </a:lnSpc>
            </a:pPr>
            <a:r>
              <a:rPr lang="en-US" sz="2855">
                <a:solidFill>
                  <a:srgbClr val="2B2B2B"/>
                </a:solidFill>
                <a:latin typeface="Agrandir"/>
                <a:ea typeface="Agrandir"/>
                <a:cs typeface="Agrandir"/>
                <a:sym typeface="Agrandir"/>
              </a:rPr>
              <a:t> • Condition: With sufficient exploration, Q-Learning converges to the optimal policy for any state.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857454"/>
            <a:ext cx="10122934" cy="8476490"/>
          </a:xfrm>
          <a:prstGeom prst="rect">
            <a:avLst/>
          </a:prstGeom>
        </p:spPr>
        <p:txBody>
          <a:bodyPr anchor="t" rtlCol="false" tIns="0" lIns="0" bIns="0" rIns="0">
            <a:spAutoFit/>
          </a:bodyPr>
          <a:lstStyle/>
          <a:p>
            <a:pPr algn="l">
              <a:lnSpc>
                <a:spcPts val="4766"/>
              </a:lnSpc>
            </a:pPr>
            <a:r>
              <a:rPr lang="en-US" sz="3404">
                <a:solidFill>
                  <a:srgbClr val="2B2B2B"/>
                </a:solidFill>
                <a:latin typeface="Agrandir Bold"/>
                <a:ea typeface="Agrandir Bold"/>
                <a:cs typeface="Agrandir Bold"/>
                <a:sym typeface="Agrandir Bold"/>
              </a:rPr>
              <a:t>Role of the Q-Table in Decision-Making</a:t>
            </a:r>
          </a:p>
          <a:p>
            <a:pPr algn="l">
              <a:lnSpc>
                <a:spcPts val="4766"/>
              </a:lnSpc>
            </a:pPr>
          </a:p>
          <a:p>
            <a:pPr algn="l">
              <a:lnSpc>
                <a:spcPts val="4766"/>
              </a:lnSpc>
            </a:pPr>
            <a:r>
              <a:rPr lang="en-US" sz="3404">
                <a:solidFill>
                  <a:srgbClr val="2B2B2B"/>
                </a:solidFill>
                <a:latin typeface="Agrandir"/>
                <a:ea typeface="Agrandir"/>
                <a:cs typeface="Agrandir"/>
                <a:sym typeface="Agrandir"/>
              </a:rPr>
              <a:t> 1. Value Storage: Stores the expected rewards (Q-values) for state-action pairs.</a:t>
            </a:r>
          </a:p>
          <a:p>
            <a:pPr algn="l">
              <a:lnSpc>
                <a:spcPts val="4766"/>
              </a:lnSpc>
            </a:pPr>
            <a:r>
              <a:rPr lang="en-US" sz="3404">
                <a:solidFill>
                  <a:srgbClr val="2B2B2B"/>
                </a:solidFill>
                <a:latin typeface="Agrandir"/>
                <a:ea typeface="Agrandir"/>
                <a:cs typeface="Agrandir"/>
                <a:sym typeface="Agrandir"/>
              </a:rPr>
              <a:t> 2. Action Selection: Guides decision-making by selecting actions with the highest Q-values based on past experiences.</a:t>
            </a:r>
          </a:p>
          <a:p>
            <a:pPr algn="l">
              <a:lnSpc>
                <a:spcPts val="4766"/>
              </a:lnSpc>
            </a:pPr>
            <a:r>
              <a:rPr lang="en-US" sz="3404">
                <a:solidFill>
                  <a:srgbClr val="2B2B2B"/>
                </a:solidFill>
                <a:latin typeface="Agrandir"/>
                <a:ea typeface="Agrandir"/>
                <a:cs typeface="Agrandir"/>
                <a:sym typeface="Agrandir"/>
              </a:rPr>
              <a:t> 3. Learning from Experience: Continuously updates the Q-values based on feedback (rewards) from interactions with the environment.</a:t>
            </a:r>
          </a:p>
          <a:p>
            <a:pPr algn="l" marL="0" indent="0" lvl="0">
              <a:lnSpc>
                <a:spcPts val="4766"/>
              </a:lnSpc>
            </a:pPr>
            <a:r>
              <a:rPr lang="en-US" sz="3404">
                <a:solidFill>
                  <a:srgbClr val="2B2B2B"/>
                </a:solidFill>
                <a:latin typeface="Agrandir"/>
                <a:ea typeface="Agrandir"/>
                <a:cs typeface="Agrandir"/>
                <a:sym typeface="Agrandir"/>
              </a:rPr>
              <a:t> 4. Policy Improvement: Refining the policy by improving action predictions as more experiences accumulate.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3724275"/>
            <a:ext cx="9398198"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Deep Q-Networks (DQNs)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2618741"/>
            <a:ext cx="14758866" cy="4839968"/>
          </a:xfrm>
          <a:prstGeom prst="rect">
            <a:avLst/>
          </a:prstGeom>
        </p:spPr>
        <p:txBody>
          <a:bodyPr anchor="t" rtlCol="false" tIns="0" lIns="0" bIns="0" rIns="0">
            <a:spAutoFit/>
          </a:bodyPr>
          <a:lstStyle/>
          <a:p>
            <a:pPr algn="l">
              <a:lnSpc>
                <a:spcPts val="6230"/>
              </a:lnSpc>
            </a:pPr>
            <a:r>
              <a:rPr lang="en-US" sz="4450">
                <a:solidFill>
                  <a:srgbClr val="2B2B2B"/>
                </a:solidFill>
                <a:latin typeface="Agrandir Bold"/>
                <a:ea typeface="Agrandir Bold"/>
                <a:cs typeface="Agrandir Bold"/>
                <a:sym typeface="Agrandir Bold"/>
              </a:rPr>
              <a:t>What is Deep Q-Learning?</a:t>
            </a:r>
          </a:p>
          <a:p>
            <a:pPr algn="l">
              <a:lnSpc>
                <a:spcPts val="6230"/>
              </a:lnSpc>
            </a:pPr>
          </a:p>
          <a:p>
            <a:pPr algn="l">
              <a:lnSpc>
                <a:spcPts val="6230"/>
              </a:lnSpc>
            </a:pPr>
            <a:r>
              <a:rPr lang="en-US" sz="4450">
                <a:solidFill>
                  <a:srgbClr val="2B2B2B"/>
                </a:solidFill>
                <a:latin typeface="Agrandir"/>
                <a:ea typeface="Agrandir"/>
                <a:cs typeface="Agrandir"/>
                <a:sym typeface="Agrandir"/>
              </a:rPr>
              <a:t> • Combines Q-learning with neural networks to find the optimal Q-value function.</a:t>
            </a:r>
          </a:p>
          <a:p>
            <a:pPr algn="l" marL="0" indent="0" lvl="0">
              <a:lnSpc>
                <a:spcPts val="6230"/>
              </a:lnSpc>
              <a:spcBef>
                <a:spcPct val="0"/>
              </a:spcBef>
            </a:pPr>
            <a:r>
              <a:rPr lang="en-US" sz="4450">
                <a:solidFill>
                  <a:srgbClr val="2B2B2B"/>
                </a:solidFill>
                <a:latin typeface="Agrandir"/>
                <a:ea typeface="Agrandir"/>
                <a:cs typeface="Agrandir"/>
                <a:sym typeface="Agrandir"/>
              </a:rPr>
              <a:t> • The model inputs the state and outputs the optimal Q-value for each possible action.</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782211"/>
            <a:ext cx="19770751" cy="18262535"/>
          </a:xfrm>
          <a:prstGeom prst="rect">
            <a:avLst/>
          </a:prstGeom>
        </p:spPr>
      </p:pic>
      <p:sp>
        <p:nvSpPr>
          <p:cNvPr name="TextBox 3" id="3"/>
          <p:cNvSpPr txBox="true"/>
          <p:nvPr/>
        </p:nvSpPr>
        <p:spPr>
          <a:xfrm rot="0">
            <a:off x="1233708" y="1555748"/>
            <a:ext cx="15591750" cy="7591425"/>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2B2B2B"/>
                </a:solidFill>
                <a:latin typeface="Agrandir"/>
                <a:ea typeface="Agrandir"/>
                <a:cs typeface="Agrandir"/>
                <a:sym typeface="Agrandir"/>
              </a:rPr>
              <a:t>Definition: A machine learning technique where software learns to make decisions by trial and error, mimicking human behavior to achieve optimal results. Positive actions are reinforced; negative actions are discouraged.</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133475"/>
            <a:ext cx="12758732" cy="6915785"/>
          </a:xfrm>
          <a:prstGeom prst="rect">
            <a:avLst/>
          </a:prstGeom>
        </p:spPr>
        <p:txBody>
          <a:bodyPr anchor="t" rtlCol="false" tIns="0" lIns="0" bIns="0" rIns="0">
            <a:spAutoFit/>
          </a:bodyPr>
          <a:lstStyle/>
          <a:p>
            <a:pPr algn="l">
              <a:lnSpc>
                <a:spcPts val="3640"/>
              </a:lnSpc>
            </a:pPr>
            <a:r>
              <a:rPr lang="en-US" sz="2600">
                <a:solidFill>
                  <a:srgbClr val="2B2B2B"/>
                </a:solidFill>
                <a:latin typeface="Agrandir Bold"/>
                <a:ea typeface="Agrandir Bold"/>
                <a:cs typeface="Agrandir Bold"/>
                <a:sym typeface="Agrandir Bold"/>
              </a:rPr>
              <a:t>Key Concepts in Deep Q-Learning</a:t>
            </a:r>
          </a:p>
          <a:p>
            <a:pPr algn="l">
              <a:lnSpc>
                <a:spcPts val="3640"/>
              </a:lnSpc>
            </a:pPr>
          </a:p>
          <a:p>
            <a:pPr algn="l">
              <a:lnSpc>
                <a:spcPts val="3640"/>
              </a:lnSpc>
            </a:pPr>
            <a:r>
              <a:rPr lang="en-US" sz="2600">
                <a:solidFill>
                  <a:srgbClr val="2B2B2B"/>
                </a:solidFill>
                <a:latin typeface="Agrandir"/>
                <a:ea typeface="Agrandir"/>
                <a:cs typeface="Agrandir"/>
                <a:sym typeface="Agrandir"/>
              </a:rPr>
              <a:t> 1. Q-Value Calculation:</a:t>
            </a:r>
          </a:p>
          <a:p>
            <a:pPr algn="l">
              <a:lnSpc>
                <a:spcPts val="3640"/>
              </a:lnSpc>
            </a:pPr>
            <a:r>
              <a:rPr lang="en-US" sz="2600">
                <a:solidFill>
                  <a:srgbClr val="2B2B2B"/>
                </a:solidFill>
                <a:latin typeface="Agrandir"/>
                <a:ea typeface="Agrandir"/>
                <a:cs typeface="Agrandir"/>
                <a:sym typeface="Agrandir"/>
              </a:rPr>
              <a:t> • Uses past experiences stored in memory to calculate Q-values at state  s_t .</a:t>
            </a:r>
          </a:p>
          <a:p>
            <a:pPr algn="l">
              <a:lnSpc>
                <a:spcPts val="3640"/>
              </a:lnSpc>
            </a:pPr>
            <a:r>
              <a:rPr lang="en-US" sz="2600">
                <a:solidFill>
                  <a:srgbClr val="2B2B2B"/>
                </a:solidFill>
                <a:latin typeface="Agrandir"/>
                <a:ea typeface="Agrandir"/>
                <a:cs typeface="Agrandir"/>
                <a:sym typeface="Agrandir"/>
              </a:rPr>
              <a:t> • The target network calculates the Q-value for the next state  s_{t+1}  to stabilize training.</a:t>
            </a:r>
          </a:p>
          <a:p>
            <a:pPr algn="l">
              <a:lnSpc>
                <a:spcPts val="3640"/>
              </a:lnSpc>
            </a:pPr>
            <a:r>
              <a:rPr lang="en-US" sz="2600">
                <a:solidFill>
                  <a:srgbClr val="2B2B2B"/>
                </a:solidFill>
                <a:latin typeface="Agrandir"/>
                <a:ea typeface="Agrandir"/>
                <a:cs typeface="Agrandir"/>
                <a:sym typeface="Agrandir"/>
              </a:rPr>
              <a:t> 2. Target Network:</a:t>
            </a:r>
          </a:p>
          <a:p>
            <a:pPr algn="l">
              <a:lnSpc>
                <a:spcPts val="3640"/>
              </a:lnSpc>
            </a:pPr>
            <a:r>
              <a:rPr lang="en-US" sz="2600">
                <a:solidFill>
                  <a:srgbClr val="2B2B2B"/>
                </a:solidFill>
                <a:latin typeface="Agrandir"/>
                <a:ea typeface="Agrandir"/>
                <a:cs typeface="Agrandir"/>
                <a:sym typeface="Agrandir"/>
              </a:rPr>
              <a:t> • A copy of the Q-network used to provide stable targets during training, preventing abrupt changes in Q-values.</a:t>
            </a:r>
          </a:p>
          <a:p>
            <a:pPr algn="l">
              <a:lnSpc>
                <a:spcPts val="3640"/>
              </a:lnSpc>
            </a:pPr>
            <a:r>
              <a:rPr lang="en-US" sz="2600">
                <a:solidFill>
                  <a:srgbClr val="2B2B2B"/>
                </a:solidFill>
                <a:latin typeface="Agrandir"/>
                <a:ea typeface="Agrandir"/>
                <a:cs typeface="Agrandir"/>
                <a:sym typeface="Agrandir"/>
              </a:rPr>
              <a:t> 3. Experience Replay:</a:t>
            </a:r>
          </a:p>
          <a:p>
            <a:pPr algn="l">
              <a:lnSpc>
                <a:spcPts val="3640"/>
              </a:lnSpc>
            </a:pPr>
            <a:r>
              <a:rPr lang="en-US" sz="2600">
                <a:solidFill>
                  <a:srgbClr val="2B2B2B"/>
                </a:solidFill>
                <a:latin typeface="Agrandir"/>
                <a:ea typeface="Agrandir"/>
                <a:cs typeface="Agrandir"/>
                <a:sym typeface="Agrandir"/>
              </a:rPr>
              <a:t> • Stores experiences as tuples (State, Next State, Action, Reward) in memory.</a:t>
            </a:r>
          </a:p>
          <a:p>
            <a:pPr algn="l">
              <a:lnSpc>
                <a:spcPts val="3640"/>
              </a:lnSpc>
            </a:pPr>
            <a:r>
              <a:rPr lang="en-US" sz="2600">
                <a:solidFill>
                  <a:srgbClr val="2B2B2B"/>
                </a:solidFill>
                <a:latin typeface="Agrandir"/>
                <a:ea typeface="Agrandir"/>
                <a:cs typeface="Agrandir"/>
                <a:sym typeface="Agrandir"/>
              </a:rPr>
              <a:t> • A random sample from this memory is used to train the neural network, improving stability and performance.</a:t>
            </a:r>
          </a:p>
          <a:p>
            <a:pPr algn="l">
              <a:lnSpc>
                <a:spcPts val="3640"/>
              </a:lnSpc>
            </a:pPr>
            <a:r>
              <a:rPr lang="en-US" sz="2600">
                <a:solidFill>
                  <a:srgbClr val="2B2B2B"/>
                </a:solidFill>
                <a:latin typeface="Agrandir"/>
                <a:ea typeface="Agrandir"/>
                <a:cs typeface="Agrandir"/>
                <a:sym typeface="Agrandir"/>
              </a:rPr>
              <a:t> 4. Loss Function:</a:t>
            </a:r>
          </a:p>
          <a:p>
            <a:pPr algn="l" marL="0" indent="0" lvl="0">
              <a:lnSpc>
                <a:spcPts val="3640"/>
              </a:lnSpc>
            </a:pPr>
            <a:r>
              <a:rPr lang="en-US" sz="2600">
                <a:solidFill>
                  <a:srgbClr val="2B2B2B"/>
                </a:solidFill>
                <a:latin typeface="Agrandir"/>
                <a:ea typeface="Agrandir"/>
                <a:cs typeface="Agrandir"/>
                <a:sym typeface="Agrandir"/>
              </a:rPr>
              <a:t> • Measures the squared difference between the target and predicted Q-values:</a:t>
            </a:r>
          </a:p>
        </p:txBody>
      </p:sp>
      <p:sp>
        <p:nvSpPr>
          <p:cNvPr name="Freeform 5" id="5"/>
          <p:cNvSpPr/>
          <p:nvPr/>
        </p:nvSpPr>
        <p:spPr>
          <a:xfrm flipH="false" flipV="false" rot="0">
            <a:off x="2532331" y="8136835"/>
            <a:ext cx="8488695" cy="1450916"/>
          </a:xfrm>
          <a:custGeom>
            <a:avLst/>
            <a:gdLst/>
            <a:ahLst/>
            <a:cxnLst/>
            <a:rect r="r" b="b" t="t" l="l"/>
            <a:pathLst>
              <a:path h="1450916" w="8488695">
                <a:moveTo>
                  <a:pt x="0" y="0"/>
                </a:moveTo>
                <a:lnTo>
                  <a:pt x="8488695" y="0"/>
                </a:lnTo>
                <a:lnTo>
                  <a:pt x="8488695" y="1450916"/>
                </a:lnTo>
                <a:lnTo>
                  <a:pt x="0" y="1450916"/>
                </a:lnTo>
                <a:lnTo>
                  <a:pt x="0" y="0"/>
                </a:lnTo>
                <a:close/>
              </a:path>
            </a:pathLst>
          </a:custGeom>
          <a:blipFill>
            <a:blip r:embed="rId4"/>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603068"/>
            <a:ext cx="12257735" cy="6867567"/>
          </a:xfrm>
          <a:prstGeom prst="rect">
            <a:avLst/>
          </a:prstGeom>
        </p:spPr>
        <p:txBody>
          <a:bodyPr anchor="t" rtlCol="false" tIns="0" lIns="0" bIns="0" rIns="0">
            <a:spAutoFit/>
          </a:bodyPr>
          <a:lstStyle/>
          <a:p>
            <a:pPr algn="l">
              <a:lnSpc>
                <a:spcPts val="4197"/>
              </a:lnSpc>
            </a:pPr>
            <a:r>
              <a:rPr lang="en-US" sz="2998">
                <a:solidFill>
                  <a:srgbClr val="2B2B2B"/>
                </a:solidFill>
                <a:latin typeface="Agrandir Bold"/>
                <a:ea typeface="Agrandir Bold"/>
                <a:cs typeface="Agrandir Bold"/>
                <a:sym typeface="Agrandir Bold"/>
              </a:rPr>
              <a:t>Steps in Deep Q-Learning</a:t>
            </a:r>
          </a:p>
          <a:p>
            <a:pPr algn="l">
              <a:lnSpc>
                <a:spcPts val="4197"/>
              </a:lnSpc>
            </a:pPr>
          </a:p>
          <a:p>
            <a:pPr algn="l">
              <a:lnSpc>
                <a:spcPts val="4197"/>
              </a:lnSpc>
            </a:pPr>
            <a:r>
              <a:rPr lang="en-US" sz="2998">
                <a:solidFill>
                  <a:srgbClr val="2B2B2B"/>
                </a:solidFill>
                <a:latin typeface="Agrandir"/>
                <a:ea typeface="Agrandir"/>
                <a:cs typeface="Agrandir"/>
                <a:sym typeface="Agrandir"/>
              </a:rPr>
              <a:t> 1. Agent State Awareness: The agent learns about the current environmental state.</a:t>
            </a:r>
          </a:p>
          <a:p>
            <a:pPr algn="l">
              <a:lnSpc>
                <a:spcPts val="4197"/>
              </a:lnSpc>
            </a:pPr>
            <a:r>
              <a:rPr lang="en-US" sz="2998">
                <a:solidFill>
                  <a:srgbClr val="2B2B2B"/>
                </a:solidFill>
                <a:latin typeface="Agrandir"/>
                <a:ea typeface="Agrandir"/>
                <a:cs typeface="Agrandir"/>
                <a:sym typeface="Agrandir"/>
              </a:rPr>
              <a:t> 2. Action Selection: The agent selects actions based on Q-values.</a:t>
            </a:r>
          </a:p>
          <a:p>
            <a:pPr algn="l">
              <a:lnSpc>
                <a:spcPts val="4197"/>
              </a:lnSpc>
            </a:pPr>
            <a:r>
              <a:rPr lang="en-US" sz="2998">
                <a:solidFill>
                  <a:srgbClr val="2B2B2B"/>
                </a:solidFill>
                <a:latin typeface="Agrandir"/>
                <a:ea typeface="Agrandir"/>
                <a:cs typeface="Agrandir"/>
                <a:sym typeface="Agrandir"/>
              </a:rPr>
              <a:t> 3. Action Execution: The agent executes the action, receiving rewards or penalties.</a:t>
            </a:r>
          </a:p>
          <a:p>
            <a:pPr algn="l">
              <a:lnSpc>
                <a:spcPts val="4197"/>
              </a:lnSpc>
            </a:pPr>
            <a:r>
              <a:rPr lang="en-US" sz="2998">
                <a:solidFill>
                  <a:srgbClr val="2B2B2B"/>
                </a:solidFill>
                <a:latin typeface="Agrandir"/>
                <a:ea typeface="Agrandir"/>
                <a:cs typeface="Agrandir"/>
                <a:sym typeface="Agrandir"/>
              </a:rPr>
              <a:t> 4. Experience Tracking: The agent tracks outcomes and updates memory.</a:t>
            </a:r>
          </a:p>
          <a:p>
            <a:pPr algn="l">
              <a:lnSpc>
                <a:spcPts val="4197"/>
              </a:lnSpc>
            </a:pPr>
            <a:r>
              <a:rPr lang="en-US" sz="2998">
                <a:solidFill>
                  <a:srgbClr val="2B2B2B"/>
                </a:solidFill>
                <a:latin typeface="Agrandir"/>
                <a:ea typeface="Agrandir"/>
                <a:cs typeface="Agrandir"/>
                <a:sym typeface="Agrandir"/>
              </a:rPr>
              <a:t> 5. Network Training: The agent uses experience replay to train the network.</a:t>
            </a:r>
          </a:p>
          <a:p>
            <a:pPr algn="l" marL="0" indent="0" lvl="0">
              <a:lnSpc>
                <a:spcPts val="4197"/>
              </a:lnSpc>
            </a:pPr>
            <a:r>
              <a:rPr lang="en-US" sz="2998">
                <a:solidFill>
                  <a:srgbClr val="2B2B2B"/>
                </a:solidFill>
                <a:latin typeface="Agrandir"/>
                <a:ea typeface="Agrandir"/>
                <a:cs typeface="Agrandir"/>
                <a:sym typeface="Agrandir"/>
              </a:rPr>
              <a:t> 6. Iteration: The process repeats to continually refine the agent’s policy.</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603068"/>
            <a:ext cx="12257735" cy="6867567"/>
          </a:xfrm>
          <a:prstGeom prst="rect">
            <a:avLst/>
          </a:prstGeom>
        </p:spPr>
        <p:txBody>
          <a:bodyPr anchor="t" rtlCol="false" tIns="0" lIns="0" bIns="0" rIns="0">
            <a:spAutoFit/>
          </a:bodyPr>
          <a:lstStyle/>
          <a:p>
            <a:pPr algn="l">
              <a:lnSpc>
                <a:spcPts val="4197"/>
              </a:lnSpc>
            </a:pPr>
            <a:r>
              <a:rPr lang="en-US" sz="2998">
                <a:solidFill>
                  <a:srgbClr val="2B2B2B"/>
                </a:solidFill>
                <a:latin typeface="Agrandir Bold"/>
                <a:ea typeface="Agrandir Bold"/>
                <a:cs typeface="Agrandir Bold"/>
                <a:sym typeface="Agrandir Bold"/>
              </a:rPr>
              <a:t>Why ‘Deep’ Q-Learning?</a:t>
            </a:r>
          </a:p>
          <a:p>
            <a:pPr algn="l">
              <a:lnSpc>
                <a:spcPts val="4197"/>
              </a:lnSpc>
            </a:pPr>
          </a:p>
          <a:p>
            <a:pPr algn="l">
              <a:lnSpc>
                <a:spcPts val="4197"/>
              </a:lnSpc>
            </a:pPr>
            <a:r>
              <a:rPr lang="en-US" sz="2998">
                <a:solidFill>
                  <a:srgbClr val="2B2B2B"/>
                </a:solidFill>
                <a:latin typeface="Agrandir"/>
                <a:ea typeface="Agrandir"/>
                <a:cs typeface="Agrandir"/>
                <a:sym typeface="Agrandir"/>
              </a:rPr>
              <a:t>   Q-Learning Challenges:</a:t>
            </a:r>
          </a:p>
          <a:p>
            <a:pPr algn="l">
              <a:lnSpc>
                <a:spcPts val="4197"/>
              </a:lnSpc>
            </a:pPr>
            <a:r>
              <a:rPr lang="en-US" sz="2998">
                <a:solidFill>
                  <a:srgbClr val="2B2B2B"/>
                </a:solidFill>
                <a:latin typeface="Agrandir"/>
                <a:ea typeface="Agrandir"/>
                <a:cs typeface="Agrandir"/>
                <a:sym typeface="Agrandir"/>
              </a:rPr>
              <a:t> • As the number of states and actions increases, the size of the Q-table becomes unmanageable.</a:t>
            </a:r>
          </a:p>
          <a:p>
            <a:pPr algn="l">
              <a:lnSpc>
                <a:spcPts val="4197"/>
              </a:lnSpc>
            </a:pPr>
            <a:r>
              <a:rPr lang="en-US" sz="2998">
                <a:solidFill>
                  <a:srgbClr val="2B2B2B"/>
                </a:solidFill>
                <a:latin typeface="Agrandir"/>
                <a:ea typeface="Agrandir"/>
                <a:cs typeface="Agrandir"/>
                <a:sym typeface="Agrandir"/>
              </a:rPr>
              <a:t> • It’s impractical to explore every state and action combination to estimate Q-values.</a:t>
            </a:r>
          </a:p>
          <a:p>
            <a:pPr algn="l">
              <a:lnSpc>
                <a:spcPts val="4197"/>
              </a:lnSpc>
            </a:pPr>
          </a:p>
          <a:p>
            <a:pPr algn="l">
              <a:lnSpc>
                <a:spcPts val="4197"/>
              </a:lnSpc>
            </a:pPr>
            <a:r>
              <a:rPr lang="en-US" sz="2998">
                <a:solidFill>
                  <a:srgbClr val="2B2B2B"/>
                </a:solidFill>
                <a:latin typeface="Agrandir"/>
                <a:ea typeface="Agrandir"/>
                <a:cs typeface="Agrandir"/>
                <a:sym typeface="Agrandir"/>
              </a:rPr>
              <a:t>   Solution:</a:t>
            </a:r>
          </a:p>
          <a:p>
            <a:pPr algn="l">
              <a:lnSpc>
                <a:spcPts val="4197"/>
              </a:lnSpc>
            </a:pPr>
            <a:r>
              <a:rPr lang="en-US" sz="2998">
                <a:solidFill>
                  <a:srgbClr val="2B2B2B"/>
                </a:solidFill>
                <a:latin typeface="Agrandir"/>
                <a:ea typeface="Agrandir"/>
                <a:cs typeface="Agrandir"/>
                <a:sym typeface="Agrandir"/>
              </a:rPr>
              <a:t> • Neural Networks: Approximates the Q-value function, allowing the system to handle large, complex environments.</a:t>
            </a:r>
          </a:p>
          <a:p>
            <a:pPr algn="l" marL="0" indent="0" lvl="0">
              <a:lnSpc>
                <a:spcPts val="4197"/>
              </a:lnSpc>
            </a:pPr>
            <a:r>
              <a:rPr lang="en-US" sz="2998">
                <a:solidFill>
                  <a:srgbClr val="2B2B2B"/>
                </a:solidFill>
                <a:latin typeface="Agrandir"/>
                <a:ea typeface="Agrandir"/>
                <a:cs typeface="Agrandir"/>
                <a:sym typeface="Agrandir"/>
              </a:rPr>
              <a:t> • Takes the state as input and outputs Q-values for all possible actions, reducing memory and computational requirements.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603068"/>
            <a:ext cx="12257735" cy="6867567"/>
          </a:xfrm>
          <a:prstGeom prst="rect">
            <a:avLst/>
          </a:prstGeom>
        </p:spPr>
        <p:txBody>
          <a:bodyPr anchor="t" rtlCol="false" tIns="0" lIns="0" bIns="0" rIns="0">
            <a:spAutoFit/>
          </a:bodyPr>
          <a:lstStyle/>
          <a:p>
            <a:pPr algn="l">
              <a:lnSpc>
                <a:spcPts val="4197"/>
              </a:lnSpc>
            </a:pPr>
            <a:r>
              <a:rPr lang="en-US" sz="2998">
                <a:solidFill>
                  <a:srgbClr val="2B2B2B"/>
                </a:solidFill>
                <a:latin typeface="Agrandir Bold"/>
                <a:ea typeface="Agrandir Bold"/>
                <a:cs typeface="Agrandir Bold"/>
                <a:sym typeface="Agrandir Bold"/>
              </a:rPr>
              <a:t>Improvements Over Traditional Q-Learning</a:t>
            </a:r>
          </a:p>
          <a:p>
            <a:pPr algn="l">
              <a:lnSpc>
                <a:spcPts val="4197"/>
              </a:lnSpc>
            </a:pPr>
          </a:p>
          <a:p>
            <a:pPr algn="l">
              <a:lnSpc>
                <a:spcPts val="4197"/>
              </a:lnSpc>
            </a:pPr>
            <a:r>
              <a:rPr lang="en-US" sz="2998">
                <a:solidFill>
                  <a:srgbClr val="2B2B2B"/>
                </a:solidFill>
                <a:latin typeface="Agrandir"/>
                <a:ea typeface="Agrandir"/>
                <a:cs typeface="Agrandir"/>
                <a:sym typeface="Agrandir"/>
              </a:rPr>
              <a:t> 1. Scalability:</a:t>
            </a:r>
          </a:p>
          <a:p>
            <a:pPr algn="l">
              <a:lnSpc>
                <a:spcPts val="4197"/>
              </a:lnSpc>
            </a:pPr>
            <a:r>
              <a:rPr lang="en-US" sz="2998">
                <a:solidFill>
                  <a:srgbClr val="2B2B2B"/>
                </a:solidFill>
                <a:latin typeface="Agrandir"/>
                <a:ea typeface="Agrandir"/>
                <a:cs typeface="Agrandir"/>
                <a:sym typeface="Agrandir"/>
              </a:rPr>
              <a:t> • Deep Q-Networks (DQNs): Handle large state spaces, including high-dimensional inputs like images, which are challenging for traditional Q-learning.</a:t>
            </a:r>
          </a:p>
          <a:p>
            <a:pPr algn="l">
              <a:lnSpc>
                <a:spcPts val="4197"/>
              </a:lnSpc>
            </a:pPr>
            <a:r>
              <a:rPr lang="en-US" sz="2998">
                <a:solidFill>
                  <a:srgbClr val="2B2B2B"/>
                </a:solidFill>
                <a:latin typeface="Agrandir"/>
                <a:ea typeface="Agrandir"/>
                <a:cs typeface="Agrandir"/>
                <a:sym typeface="Agrandir"/>
              </a:rPr>
              <a:t> 2. Generalization:</a:t>
            </a:r>
          </a:p>
          <a:p>
            <a:pPr algn="l">
              <a:lnSpc>
                <a:spcPts val="4197"/>
              </a:lnSpc>
            </a:pPr>
            <a:r>
              <a:rPr lang="en-US" sz="2998">
                <a:solidFill>
                  <a:srgbClr val="2B2B2B"/>
                </a:solidFill>
                <a:latin typeface="Agrandir"/>
                <a:ea typeface="Agrandir"/>
                <a:cs typeface="Agrandir"/>
                <a:sym typeface="Agrandir"/>
              </a:rPr>
              <a:t> • Neural Networks: Enable DQNs to generalize learned behaviors to new, unseen states, making them more adaptable to dynamic environments.</a:t>
            </a:r>
          </a:p>
          <a:p>
            <a:pPr algn="l">
              <a:lnSpc>
                <a:spcPts val="4197"/>
              </a:lnSpc>
            </a:pPr>
            <a:r>
              <a:rPr lang="en-US" sz="2998">
                <a:solidFill>
                  <a:srgbClr val="2B2B2B"/>
                </a:solidFill>
                <a:latin typeface="Agrandir"/>
                <a:ea typeface="Agrandir"/>
                <a:cs typeface="Agrandir"/>
                <a:sym typeface="Agrandir"/>
              </a:rPr>
              <a:t> 3. Stable Learning:</a:t>
            </a:r>
          </a:p>
          <a:p>
            <a:pPr algn="l" marL="0" indent="0" lvl="0">
              <a:lnSpc>
                <a:spcPts val="4197"/>
              </a:lnSpc>
            </a:pPr>
            <a:r>
              <a:rPr lang="en-US" sz="2998">
                <a:solidFill>
                  <a:srgbClr val="2B2B2B"/>
                </a:solidFill>
                <a:latin typeface="Agrandir"/>
                <a:ea typeface="Agrandir"/>
                <a:cs typeface="Agrandir"/>
                <a:sym typeface="Agrandir"/>
              </a:rPr>
              <a:t> • Experience Replay &amp; Target Networks: Enhance stability by reducing the risk of divergence and improving convergence rates.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341130"/>
            <a:ext cx="12257735" cy="7391442"/>
          </a:xfrm>
          <a:prstGeom prst="rect">
            <a:avLst/>
          </a:prstGeom>
        </p:spPr>
        <p:txBody>
          <a:bodyPr anchor="t" rtlCol="false" tIns="0" lIns="0" bIns="0" rIns="0">
            <a:spAutoFit/>
          </a:bodyPr>
          <a:lstStyle/>
          <a:p>
            <a:pPr algn="l">
              <a:lnSpc>
                <a:spcPts val="4197"/>
              </a:lnSpc>
            </a:pPr>
            <a:r>
              <a:rPr lang="en-US" sz="2998">
                <a:solidFill>
                  <a:srgbClr val="2B2B2B"/>
                </a:solidFill>
                <a:latin typeface="Agrandir Bold"/>
                <a:ea typeface="Agrandir Bold"/>
                <a:cs typeface="Agrandir Bold"/>
                <a:sym typeface="Agrandir Bold"/>
              </a:rPr>
              <a:t>Steps in Reinforcement Learning Using DQNs</a:t>
            </a:r>
          </a:p>
          <a:p>
            <a:pPr algn="l">
              <a:lnSpc>
                <a:spcPts val="4197"/>
              </a:lnSpc>
            </a:pPr>
          </a:p>
          <a:p>
            <a:pPr algn="l">
              <a:lnSpc>
                <a:spcPts val="4197"/>
              </a:lnSpc>
            </a:pPr>
            <a:r>
              <a:rPr lang="en-US" sz="2998">
                <a:solidFill>
                  <a:srgbClr val="2B2B2B"/>
                </a:solidFill>
                <a:latin typeface="Agrandir"/>
                <a:ea typeface="Agrandir"/>
                <a:cs typeface="Agrandir"/>
                <a:sym typeface="Agrandir"/>
              </a:rPr>
              <a:t> 1. Experience Replay:</a:t>
            </a:r>
          </a:p>
          <a:p>
            <a:pPr algn="l">
              <a:lnSpc>
                <a:spcPts val="4197"/>
              </a:lnSpc>
            </a:pPr>
            <a:r>
              <a:rPr lang="en-US" sz="2998">
                <a:solidFill>
                  <a:srgbClr val="2B2B2B"/>
                </a:solidFill>
                <a:latin typeface="Agrandir"/>
                <a:ea typeface="Agrandir"/>
                <a:cs typeface="Agrandir"/>
                <a:sym typeface="Agrandir"/>
              </a:rPr>
              <a:t> • Stores user experiences in memory to use for training, improving learning stability.</a:t>
            </a:r>
          </a:p>
          <a:p>
            <a:pPr algn="l">
              <a:lnSpc>
                <a:spcPts val="4197"/>
              </a:lnSpc>
            </a:pPr>
            <a:r>
              <a:rPr lang="en-US" sz="2998">
                <a:solidFill>
                  <a:srgbClr val="2B2B2B"/>
                </a:solidFill>
                <a:latin typeface="Agrandir"/>
                <a:ea typeface="Agrandir"/>
                <a:cs typeface="Agrandir"/>
                <a:sym typeface="Agrandir"/>
              </a:rPr>
              <a:t> 2. Action Selection:</a:t>
            </a:r>
          </a:p>
          <a:p>
            <a:pPr algn="l">
              <a:lnSpc>
                <a:spcPts val="4197"/>
              </a:lnSpc>
            </a:pPr>
            <a:r>
              <a:rPr lang="en-US" sz="2998">
                <a:solidFill>
                  <a:srgbClr val="2B2B2B"/>
                </a:solidFill>
                <a:latin typeface="Agrandir"/>
                <a:ea typeface="Agrandir"/>
                <a:cs typeface="Agrandir"/>
                <a:sym typeface="Agrandir"/>
              </a:rPr>
              <a:t> • The Q-network decides the next action based on maximum Q-value output.</a:t>
            </a:r>
          </a:p>
          <a:p>
            <a:pPr algn="l">
              <a:lnSpc>
                <a:spcPts val="4197"/>
              </a:lnSpc>
            </a:pPr>
            <a:r>
              <a:rPr lang="en-US" sz="2998">
                <a:solidFill>
                  <a:srgbClr val="2B2B2B"/>
                </a:solidFill>
                <a:latin typeface="Agrandir"/>
                <a:ea typeface="Agrandir"/>
                <a:cs typeface="Agrandir"/>
                <a:sym typeface="Agrandir"/>
              </a:rPr>
              <a:t> 3. Loss Function:</a:t>
            </a:r>
          </a:p>
          <a:p>
            <a:pPr algn="l">
              <a:lnSpc>
                <a:spcPts val="4197"/>
              </a:lnSpc>
            </a:pPr>
            <a:r>
              <a:rPr lang="en-US" sz="2998">
                <a:solidFill>
                  <a:srgbClr val="2B2B2B"/>
                </a:solidFill>
                <a:latin typeface="Agrandir"/>
                <a:ea typeface="Agrandir"/>
                <a:cs typeface="Agrandir"/>
                <a:sym typeface="Agrandir"/>
              </a:rPr>
              <a:t> • The mean square error between the target Q-value Q* and the predicted Q-value is minimized to improve accuracy.</a:t>
            </a:r>
          </a:p>
          <a:p>
            <a:pPr algn="l">
              <a:lnSpc>
                <a:spcPts val="4197"/>
              </a:lnSpc>
            </a:pPr>
            <a:r>
              <a:rPr lang="en-US" sz="2998">
                <a:solidFill>
                  <a:srgbClr val="2B2B2B"/>
                </a:solidFill>
                <a:latin typeface="Agrandir"/>
                <a:ea typeface="Agrandir"/>
                <a:cs typeface="Agrandir"/>
                <a:sym typeface="Agrandir"/>
              </a:rPr>
              <a:t> 4. Batch Learning:</a:t>
            </a:r>
          </a:p>
          <a:p>
            <a:pPr algn="l" marL="0" indent="0" lvl="0">
              <a:lnSpc>
                <a:spcPts val="4197"/>
              </a:lnSpc>
            </a:pPr>
            <a:r>
              <a:rPr lang="en-US" sz="2998">
                <a:solidFill>
                  <a:srgbClr val="2B2B2B"/>
                </a:solidFill>
                <a:latin typeface="Agrandir"/>
                <a:ea typeface="Agrandir"/>
                <a:cs typeface="Agrandir"/>
                <a:sym typeface="Agrandir"/>
              </a:rPr>
              <a:t> • Experience replay enables batch learning, preventing the neural network from overfitting to specific state-action pairs.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511981" y="3724275"/>
            <a:ext cx="13264038"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Policy Gradient Methods in Complex Environments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831614" y="2645321"/>
            <a:ext cx="13084622" cy="4853483"/>
          </a:xfrm>
          <a:prstGeom prst="rect">
            <a:avLst/>
          </a:prstGeom>
        </p:spPr>
        <p:txBody>
          <a:bodyPr anchor="t" rtlCol="false" tIns="0" lIns="0" bIns="0" rIns="0">
            <a:spAutoFit/>
          </a:bodyPr>
          <a:lstStyle/>
          <a:p>
            <a:pPr algn="l">
              <a:lnSpc>
                <a:spcPts val="4209"/>
              </a:lnSpc>
            </a:pPr>
            <a:r>
              <a:rPr lang="en-US" sz="3006">
                <a:solidFill>
                  <a:srgbClr val="2B2B2B"/>
                </a:solidFill>
                <a:latin typeface="Agrandir"/>
                <a:ea typeface="Agrandir"/>
                <a:cs typeface="Agrandir"/>
                <a:sym typeface="Agrandir"/>
              </a:rPr>
              <a:t> Policy Definition:</a:t>
            </a:r>
          </a:p>
          <a:p>
            <a:pPr algn="l">
              <a:lnSpc>
                <a:spcPts val="4209"/>
              </a:lnSpc>
            </a:pPr>
            <a:r>
              <a:rPr lang="en-US" sz="3006">
                <a:solidFill>
                  <a:srgbClr val="2B2B2B"/>
                </a:solidFill>
                <a:latin typeface="Agrandir"/>
                <a:ea typeface="Agrandir"/>
                <a:cs typeface="Agrandir"/>
                <a:sym typeface="Agrandir"/>
              </a:rPr>
              <a:t> • A policy is a probability distribution of actions given a state.</a:t>
            </a:r>
          </a:p>
          <a:p>
            <a:pPr algn="l">
              <a:lnSpc>
                <a:spcPts val="4209"/>
              </a:lnSpc>
            </a:pPr>
          </a:p>
          <a:p>
            <a:pPr algn="l">
              <a:lnSpc>
                <a:spcPts val="4209"/>
              </a:lnSpc>
            </a:pPr>
            <a:r>
              <a:rPr lang="en-US" sz="3006">
                <a:solidFill>
                  <a:srgbClr val="2B2B2B"/>
                </a:solidFill>
                <a:latin typeface="Agrandir"/>
                <a:ea typeface="Agrandir"/>
                <a:cs typeface="Agrandir"/>
                <a:sym typeface="Agrandir"/>
              </a:rPr>
              <a:t> Overview:</a:t>
            </a:r>
          </a:p>
          <a:p>
            <a:pPr algn="l">
              <a:lnSpc>
                <a:spcPts val="4209"/>
              </a:lnSpc>
            </a:pPr>
            <a:r>
              <a:rPr lang="en-US" sz="3006">
                <a:solidFill>
                  <a:srgbClr val="2B2B2B"/>
                </a:solidFill>
                <a:latin typeface="Agrandir"/>
                <a:ea typeface="Agrandir"/>
                <a:cs typeface="Agrandir"/>
                <a:sym typeface="Agrandir"/>
              </a:rPr>
              <a:t> • Policy Gradient Methods optimize the policy directly by maximizing expected cumulative rewards. Unlike Q-learning, which derives a policy from a value function, Policy Gradient Methods learn the policy directly.</a:t>
            </a:r>
          </a:p>
          <a:p>
            <a:pPr algn="l" marL="0" indent="0" lvl="0">
              <a:lnSpc>
                <a:spcPts val="4209"/>
              </a:lnSpc>
              <a:spcBef>
                <a:spcPct val="0"/>
              </a:spcBef>
            </a:pPr>
            <a:r>
              <a:rPr lang="en-US" sz="3006">
                <a:solidFill>
                  <a:srgbClr val="2B2B2B"/>
                </a:solidFill>
                <a:latin typeface="Agrandir"/>
                <a:ea typeface="Agrandir"/>
                <a:cs typeface="Agrandir"/>
                <a:sym typeface="Agrandir"/>
              </a:rPr>
              <a:t> • Suitable for high-dimensional or continuous action spaces where defining a Q-value for each possible action is impractical.</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831614" y="1305012"/>
            <a:ext cx="13084622" cy="7534101"/>
          </a:xfrm>
          <a:prstGeom prst="rect">
            <a:avLst/>
          </a:prstGeom>
        </p:spPr>
        <p:txBody>
          <a:bodyPr anchor="t" rtlCol="false" tIns="0" lIns="0" bIns="0" rIns="0">
            <a:spAutoFit/>
          </a:bodyPr>
          <a:lstStyle/>
          <a:p>
            <a:pPr algn="l">
              <a:lnSpc>
                <a:spcPts val="4209"/>
              </a:lnSpc>
            </a:pPr>
            <a:r>
              <a:rPr lang="en-US" sz="3006">
                <a:solidFill>
                  <a:srgbClr val="2B2B2B"/>
                </a:solidFill>
                <a:latin typeface="Agrandir Bold"/>
                <a:ea typeface="Agrandir Bold"/>
                <a:cs typeface="Agrandir Bold"/>
                <a:sym typeface="Agrandir Bold"/>
              </a:rPr>
              <a:t>Vanilla Policy Gradient</a:t>
            </a:r>
          </a:p>
          <a:p>
            <a:pPr algn="l">
              <a:lnSpc>
                <a:spcPts val="4209"/>
              </a:lnSpc>
            </a:pPr>
            <a:r>
              <a:rPr lang="en-US" sz="3006">
                <a:solidFill>
                  <a:srgbClr val="2B2B2B"/>
                </a:solidFill>
                <a:latin typeface="Agrandir"/>
                <a:ea typeface="Agrandir"/>
                <a:cs typeface="Agrandir"/>
                <a:sym typeface="Agrandir"/>
              </a:rPr>
              <a:t> </a:t>
            </a:r>
          </a:p>
          <a:p>
            <a:pPr algn="l">
              <a:lnSpc>
                <a:spcPts val="4209"/>
              </a:lnSpc>
            </a:pPr>
            <a:r>
              <a:rPr lang="en-US" sz="3006">
                <a:solidFill>
                  <a:srgbClr val="2B2B2B"/>
                </a:solidFill>
                <a:latin typeface="Agrandir"/>
                <a:ea typeface="Agrandir"/>
                <a:cs typeface="Agrandir"/>
                <a:sym typeface="Agrandir"/>
              </a:rPr>
              <a:t> </a:t>
            </a:r>
            <a:r>
              <a:rPr lang="en-US" sz="3006">
                <a:solidFill>
                  <a:srgbClr val="2B2B2B"/>
                </a:solidFill>
                <a:latin typeface="Agrandir"/>
                <a:ea typeface="Agrandir"/>
                <a:cs typeface="Agrandir"/>
                <a:sym typeface="Agrandir"/>
              </a:rPr>
              <a:t>Objective:</a:t>
            </a:r>
          </a:p>
          <a:p>
            <a:pPr algn="l">
              <a:lnSpc>
                <a:spcPts val="4209"/>
              </a:lnSpc>
            </a:pPr>
            <a:r>
              <a:rPr lang="en-US" sz="3006">
                <a:solidFill>
                  <a:srgbClr val="2B2B2B"/>
                </a:solidFill>
                <a:latin typeface="Agrandir"/>
                <a:ea typeface="Agrandir"/>
                <a:cs typeface="Agrandir"/>
                <a:sym typeface="Agrandir"/>
              </a:rPr>
              <a:t> • Directly optimize the policy with respect to the expected discounted return:</a:t>
            </a:r>
          </a:p>
          <a:p>
            <a:pPr algn="l">
              <a:lnSpc>
                <a:spcPts val="4209"/>
              </a:lnSpc>
            </a:pPr>
          </a:p>
          <a:p>
            <a:pPr algn="l">
              <a:lnSpc>
                <a:spcPts val="4209"/>
              </a:lnSpc>
            </a:pPr>
          </a:p>
          <a:p>
            <a:pPr algn="l">
              <a:lnSpc>
                <a:spcPts val="4209"/>
              </a:lnSpc>
            </a:pPr>
          </a:p>
          <a:p>
            <a:pPr algn="l">
              <a:lnSpc>
                <a:spcPts val="4209"/>
              </a:lnSpc>
            </a:pPr>
          </a:p>
          <a:p>
            <a:pPr algn="l">
              <a:lnSpc>
                <a:spcPts val="4209"/>
              </a:lnSpc>
            </a:pPr>
          </a:p>
          <a:p>
            <a:pPr algn="l">
              <a:lnSpc>
                <a:spcPts val="4209"/>
              </a:lnSpc>
            </a:pPr>
            <a:r>
              <a:rPr lang="en-US" sz="3006">
                <a:solidFill>
                  <a:srgbClr val="2B2B2B"/>
                </a:solidFill>
                <a:latin typeface="Agrandir"/>
                <a:ea typeface="Agrandir"/>
                <a:cs typeface="Agrandir"/>
                <a:sym typeface="Agrandir"/>
              </a:rPr>
              <a:t>  Key Elements:</a:t>
            </a:r>
          </a:p>
          <a:p>
            <a:pPr algn="l">
              <a:lnSpc>
                <a:spcPts val="4209"/>
              </a:lnSpc>
            </a:pPr>
            <a:r>
              <a:rPr lang="en-US" sz="3006">
                <a:solidFill>
                  <a:srgbClr val="2B2B2B"/>
                </a:solidFill>
                <a:latin typeface="Agrandir"/>
                <a:ea typeface="Agrandir"/>
                <a:cs typeface="Agrandir"/>
                <a:sym typeface="Agrandir"/>
              </a:rPr>
              <a:t> • Theta: Policy parameters.</a:t>
            </a:r>
          </a:p>
          <a:p>
            <a:pPr algn="l">
              <a:lnSpc>
                <a:spcPts val="4209"/>
              </a:lnSpc>
            </a:pPr>
            <a:r>
              <a:rPr lang="en-US" sz="3006">
                <a:solidFill>
                  <a:srgbClr val="2B2B2B"/>
                </a:solidFill>
                <a:latin typeface="Agrandir"/>
                <a:ea typeface="Agrandir"/>
                <a:cs typeface="Agrandir"/>
                <a:sym typeface="Agrandir"/>
              </a:rPr>
              <a:t> • Tau: Trajectory following an unknown distribution rho_theta.</a:t>
            </a:r>
          </a:p>
          <a:p>
            <a:pPr algn="l" marL="0" indent="0" lvl="0">
              <a:lnSpc>
                <a:spcPts val="4209"/>
              </a:lnSpc>
              <a:spcBef>
                <a:spcPct val="0"/>
              </a:spcBef>
            </a:pPr>
            <a:r>
              <a:rPr lang="en-US" sz="3006">
                <a:solidFill>
                  <a:srgbClr val="2B2B2B"/>
                </a:solidFill>
                <a:latin typeface="Agrandir"/>
                <a:ea typeface="Agrandir"/>
                <a:cs typeface="Agrandir"/>
                <a:sym typeface="Agrandir"/>
              </a:rPr>
              <a:t> • R: Reward function.</a:t>
            </a:r>
          </a:p>
        </p:txBody>
      </p:sp>
      <p:sp>
        <p:nvSpPr>
          <p:cNvPr name="Freeform 5" id="5"/>
          <p:cNvSpPr/>
          <p:nvPr/>
        </p:nvSpPr>
        <p:spPr>
          <a:xfrm flipH="false" flipV="false" rot="0">
            <a:off x="2644157" y="4005151"/>
            <a:ext cx="9588722" cy="2276698"/>
          </a:xfrm>
          <a:custGeom>
            <a:avLst/>
            <a:gdLst/>
            <a:ahLst/>
            <a:cxnLst/>
            <a:rect r="r" b="b" t="t" l="l"/>
            <a:pathLst>
              <a:path h="2276698" w="9588722">
                <a:moveTo>
                  <a:pt x="0" y="0"/>
                </a:moveTo>
                <a:lnTo>
                  <a:pt x="9588722" y="0"/>
                </a:lnTo>
                <a:lnTo>
                  <a:pt x="9588722" y="2276698"/>
                </a:lnTo>
                <a:lnTo>
                  <a:pt x="0" y="2276698"/>
                </a:lnTo>
                <a:lnTo>
                  <a:pt x="0" y="0"/>
                </a:lnTo>
                <a:close/>
              </a:path>
            </a:pathLst>
          </a:custGeom>
          <a:blipFill>
            <a:blip r:embed="rId4"/>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831614" y="2905212"/>
            <a:ext cx="13084622" cy="4333701"/>
          </a:xfrm>
          <a:prstGeom prst="rect">
            <a:avLst/>
          </a:prstGeom>
        </p:spPr>
        <p:txBody>
          <a:bodyPr anchor="t" rtlCol="false" tIns="0" lIns="0" bIns="0" rIns="0">
            <a:spAutoFit/>
          </a:bodyPr>
          <a:lstStyle/>
          <a:p>
            <a:pPr algn="l">
              <a:lnSpc>
                <a:spcPts val="4209"/>
              </a:lnSpc>
            </a:pPr>
            <a:r>
              <a:rPr lang="en-US" sz="3006">
                <a:solidFill>
                  <a:srgbClr val="2B2B2B"/>
                </a:solidFill>
                <a:latin typeface="Agrandir"/>
                <a:ea typeface="Agrandir"/>
                <a:cs typeface="Agrandir"/>
                <a:sym typeface="Agrandir"/>
              </a:rPr>
              <a:t> </a:t>
            </a:r>
            <a:r>
              <a:rPr lang="en-US" sz="3006">
                <a:solidFill>
                  <a:srgbClr val="2B2B2B"/>
                </a:solidFill>
                <a:latin typeface="Agrandir Bold"/>
                <a:ea typeface="Agrandir Bold"/>
                <a:cs typeface="Agrandir Bold"/>
                <a:sym typeface="Agrandir Bold"/>
              </a:rPr>
              <a:t>Optimization</a:t>
            </a:r>
          </a:p>
          <a:p>
            <a:pPr algn="l">
              <a:lnSpc>
                <a:spcPts val="4209"/>
              </a:lnSpc>
            </a:pPr>
          </a:p>
          <a:p>
            <a:pPr algn="l">
              <a:lnSpc>
                <a:spcPts val="4209"/>
              </a:lnSpc>
            </a:pPr>
            <a:r>
              <a:rPr lang="en-US" sz="3006">
                <a:solidFill>
                  <a:srgbClr val="2B2B2B"/>
                </a:solidFill>
                <a:latin typeface="Agrandir"/>
                <a:ea typeface="Agrandir"/>
                <a:cs typeface="Agrandir"/>
                <a:sym typeface="Agrandir"/>
              </a:rPr>
              <a:t> • Gradient Ascent: The policy parameters theta are updated to maximize the objective:</a:t>
            </a:r>
          </a:p>
          <a:p>
            <a:pPr algn="l">
              <a:lnSpc>
                <a:spcPts val="4209"/>
              </a:lnSpc>
            </a:pPr>
          </a:p>
          <a:p>
            <a:pPr algn="l">
              <a:lnSpc>
                <a:spcPts val="4209"/>
              </a:lnSpc>
            </a:pPr>
          </a:p>
          <a:p>
            <a:pPr algn="l">
              <a:lnSpc>
                <a:spcPts val="4209"/>
              </a:lnSpc>
            </a:pPr>
          </a:p>
          <a:p>
            <a:pPr algn="l" marL="0" indent="0" lvl="0">
              <a:lnSpc>
                <a:spcPts val="4209"/>
              </a:lnSpc>
              <a:spcBef>
                <a:spcPct val="0"/>
              </a:spcBef>
            </a:pPr>
            <a:r>
              <a:rPr lang="en-US" sz="3006">
                <a:solidFill>
                  <a:srgbClr val="2B2B2B"/>
                </a:solidFill>
                <a:latin typeface="Agrandir"/>
                <a:ea typeface="Agrandir"/>
                <a:cs typeface="Agrandir"/>
                <a:sym typeface="Agrandir"/>
              </a:rPr>
              <a:t> • Alpha: Learning rate.</a:t>
            </a:r>
          </a:p>
        </p:txBody>
      </p:sp>
      <p:sp>
        <p:nvSpPr>
          <p:cNvPr name="Freeform 5" id="5"/>
          <p:cNvSpPr/>
          <p:nvPr/>
        </p:nvSpPr>
        <p:spPr>
          <a:xfrm flipH="false" flipV="false" rot="0">
            <a:off x="3384470" y="5438352"/>
            <a:ext cx="6539133" cy="848590"/>
          </a:xfrm>
          <a:custGeom>
            <a:avLst/>
            <a:gdLst/>
            <a:ahLst/>
            <a:cxnLst/>
            <a:rect r="r" b="b" t="t" l="l"/>
            <a:pathLst>
              <a:path h="848590" w="6539133">
                <a:moveTo>
                  <a:pt x="0" y="0"/>
                </a:moveTo>
                <a:lnTo>
                  <a:pt x="6539133" y="0"/>
                </a:lnTo>
                <a:lnTo>
                  <a:pt x="6539133" y="848590"/>
                </a:lnTo>
                <a:lnTo>
                  <a:pt x="0" y="848590"/>
                </a:lnTo>
                <a:lnTo>
                  <a:pt x="0" y="0"/>
                </a:lnTo>
                <a:close/>
              </a:path>
            </a:pathLst>
          </a:custGeom>
          <a:blipFill>
            <a:blip r:embed="rId4"/>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831614" y="3171912"/>
            <a:ext cx="13084622" cy="3800301"/>
          </a:xfrm>
          <a:prstGeom prst="rect">
            <a:avLst/>
          </a:prstGeom>
        </p:spPr>
        <p:txBody>
          <a:bodyPr anchor="t" rtlCol="false" tIns="0" lIns="0" bIns="0" rIns="0">
            <a:spAutoFit/>
          </a:bodyPr>
          <a:lstStyle/>
          <a:p>
            <a:pPr algn="l">
              <a:lnSpc>
                <a:spcPts val="4209"/>
              </a:lnSpc>
            </a:pPr>
            <a:r>
              <a:rPr lang="en-US" sz="3006">
                <a:solidFill>
                  <a:srgbClr val="2B2B2B"/>
                </a:solidFill>
                <a:latin typeface="Agrandir Bold"/>
                <a:ea typeface="Agrandir Bold"/>
                <a:cs typeface="Agrandir Bold"/>
                <a:sym typeface="Agrandir Bold"/>
              </a:rPr>
              <a:t> Policy Gradient Theorem</a:t>
            </a:r>
          </a:p>
          <a:p>
            <a:pPr algn="l">
              <a:lnSpc>
                <a:spcPts val="4209"/>
              </a:lnSpc>
            </a:pPr>
          </a:p>
          <a:p>
            <a:pPr algn="l">
              <a:lnSpc>
                <a:spcPts val="4209"/>
              </a:lnSpc>
            </a:pPr>
            <a:r>
              <a:rPr lang="en-US" sz="3006">
                <a:solidFill>
                  <a:srgbClr val="2B2B2B"/>
                </a:solidFill>
                <a:latin typeface="Agrandir"/>
                <a:ea typeface="Agrandir"/>
                <a:cs typeface="Agrandir"/>
                <a:sym typeface="Agrandir"/>
              </a:rPr>
              <a:t> • The gradient of the expected reward is the expectation of the reward times the gradient of the log of the policy:</a:t>
            </a:r>
          </a:p>
          <a:p>
            <a:pPr algn="l">
              <a:lnSpc>
                <a:spcPts val="4209"/>
              </a:lnSpc>
            </a:pPr>
          </a:p>
          <a:p>
            <a:pPr algn="l">
              <a:lnSpc>
                <a:spcPts val="4209"/>
              </a:lnSpc>
            </a:pPr>
          </a:p>
          <a:p>
            <a:pPr algn="l" marL="0" indent="0" lvl="0">
              <a:lnSpc>
                <a:spcPts val="4209"/>
              </a:lnSpc>
              <a:spcBef>
                <a:spcPct val="0"/>
              </a:spcBef>
            </a:pPr>
          </a:p>
        </p:txBody>
      </p:sp>
      <p:sp>
        <p:nvSpPr>
          <p:cNvPr name="Freeform 5" id="5"/>
          <p:cNvSpPr/>
          <p:nvPr/>
        </p:nvSpPr>
        <p:spPr>
          <a:xfrm flipH="false" flipV="false" rot="0">
            <a:off x="1028700" y="5817536"/>
            <a:ext cx="9661585" cy="1154677"/>
          </a:xfrm>
          <a:custGeom>
            <a:avLst/>
            <a:gdLst/>
            <a:ahLst/>
            <a:cxnLst/>
            <a:rect r="r" b="b" t="t" l="l"/>
            <a:pathLst>
              <a:path h="1154677" w="9661585">
                <a:moveTo>
                  <a:pt x="0" y="0"/>
                </a:moveTo>
                <a:lnTo>
                  <a:pt x="9661585" y="0"/>
                </a:lnTo>
                <a:lnTo>
                  <a:pt x="9661585" y="1154677"/>
                </a:lnTo>
                <a:lnTo>
                  <a:pt x="0" y="1154677"/>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726022"/>
            <a:ext cx="11398831" cy="6752134"/>
          </a:xfrm>
          <a:prstGeom prst="rect">
            <a:avLst/>
          </a:prstGeom>
        </p:spPr>
        <p:txBody>
          <a:bodyPr anchor="t" rtlCol="false" tIns="0" lIns="0" bIns="0" rIns="0">
            <a:spAutoFit/>
          </a:bodyPr>
          <a:lstStyle/>
          <a:p>
            <a:pPr algn="l" marL="0" indent="0" lvl="0">
              <a:lnSpc>
                <a:spcPts val="5310"/>
              </a:lnSpc>
            </a:pPr>
            <a:r>
              <a:rPr lang="en-US" sz="3792">
                <a:solidFill>
                  <a:srgbClr val="2B2B2B"/>
                </a:solidFill>
                <a:latin typeface="Agrandir Bold"/>
                <a:ea typeface="Agrandir Bold"/>
                <a:cs typeface="Agrandir Bold"/>
                <a:sym typeface="Agrandir Bold"/>
              </a:rPr>
              <a:t>RL vs. Supervised Le</a:t>
            </a:r>
            <a:r>
              <a:rPr lang="en-US" sz="3792" u="none">
                <a:solidFill>
                  <a:srgbClr val="2B2B2B"/>
                </a:solidFill>
                <a:latin typeface="Agrandir Bold"/>
                <a:ea typeface="Agrandir Bold"/>
                <a:cs typeface="Agrandir Bold"/>
                <a:sym typeface="Agrandir Bold"/>
              </a:rPr>
              <a:t>arning</a:t>
            </a:r>
          </a:p>
          <a:p>
            <a:pPr algn="l" marL="0" indent="0" lvl="0">
              <a:lnSpc>
                <a:spcPts val="5310"/>
              </a:lnSpc>
            </a:pPr>
          </a:p>
          <a:p>
            <a:pPr algn="l" marL="818902" indent="-409451" lvl="1">
              <a:lnSpc>
                <a:spcPts val="5310"/>
              </a:lnSpc>
              <a:buFont typeface="Arial"/>
              <a:buChar char="•"/>
            </a:pPr>
            <a:r>
              <a:rPr lang="en-US" sz="3792" u="none">
                <a:solidFill>
                  <a:srgbClr val="2B2B2B"/>
                </a:solidFill>
                <a:latin typeface="Agrandir"/>
                <a:ea typeface="Agrandir"/>
                <a:cs typeface="Agrandir"/>
                <a:sym typeface="Agrandir"/>
              </a:rPr>
              <a:t>Supervised Learning: Requires labeled data with clear input-output pairs. It predicts outcomes based on patterns in this data.</a:t>
            </a:r>
          </a:p>
          <a:p>
            <a:pPr algn="l" marL="818902" indent="-409451" lvl="1">
              <a:lnSpc>
                <a:spcPts val="5310"/>
              </a:lnSpc>
              <a:buFont typeface="Arial"/>
              <a:buChar char="•"/>
            </a:pPr>
            <a:r>
              <a:rPr lang="en-US" sz="3792" u="none">
                <a:solidFill>
                  <a:srgbClr val="2B2B2B"/>
                </a:solidFill>
                <a:latin typeface="Agrandir"/>
                <a:ea typeface="Agrandir"/>
                <a:cs typeface="Agrandir"/>
                <a:sym typeface="Agrandir"/>
              </a:rPr>
              <a:t>Reinforcement Learning: Focuses on achieving a goal without labeled data. It rewards actions leading to the best outcomes, learning through exploration and feedback.</a:t>
            </a:r>
          </a:p>
          <a:p>
            <a:pPr algn="l" marL="0" indent="0" lvl="0">
              <a:lnSpc>
                <a:spcPts val="5310"/>
              </a:lnSpc>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831614" y="1838412"/>
            <a:ext cx="13084622" cy="6467301"/>
          </a:xfrm>
          <a:prstGeom prst="rect">
            <a:avLst/>
          </a:prstGeom>
        </p:spPr>
        <p:txBody>
          <a:bodyPr anchor="t" rtlCol="false" tIns="0" lIns="0" bIns="0" rIns="0">
            <a:spAutoFit/>
          </a:bodyPr>
          <a:lstStyle/>
          <a:p>
            <a:pPr algn="l">
              <a:lnSpc>
                <a:spcPts val="4209"/>
              </a:lnSpc>
            </a:pPr>
            <a:r>
              <a:rPr lang="en-US" sz="3006">
                <a:solidFill>
                  <a:srgbClr val="2B2B2B"/>
                </a:solidFill>
                <a:latin typeface="Agrandir Bold"/>
                <a:ea typeface="Agrandir Bold"/>
                <a:cs typeface="Agrandir Bold"/>
                <a:sym typeface="Agrandir Bold"/>
              </a:rPr>
              <a:t>REINFORCE Algorithm</a:t>
            </a:r>
          </a:p>
          <a:p>
            <a:pPr algn="l">
              <a:lnSpc>
                <a:spcPts val="4209"/>
              </a:lnSpc>
            </a:pPr>
          </a:p>
          <a:p>
            <a:pPr algn="l">
              <a:lnSpc>
                <a:spcPts val="4209"/>
              </a:lnSpc>
            </a:pPr>
            <a:r>
              <a:rPr lang="en-US" sz="3006">
                <a:solidFill>
                  <a:srgbClr val="2B2B2B"/>
                </a:solidFill>
                <a:latin typeface="Agrandir"/>
                <a:ea typeface="Agrandir"/>
                <a:cs typeface="Agrandir"/>
                <a:sym typeface="Agrandir"/>
              </a:rPr>
              <a:t> Overview:</a:t>
            </a:r>
          </a:p>
          <a:p>
            <a:pPr algn="l">
              <a:lnSpc>
                <a:spcPts val="4209"/>
              </a:lnSpc>
            </a:pPr>
            <a:r>
              <a:rPr lang="en-US" sz="3006">
                <a:solidFill>
                  <a:srgbClr val="2B2B2B"/>
                </a:solidFill>
                <a:latin typeface="Agrandir"/>
                <a:ea typeface="Agrandir"/>
                <a:cs typeface="Agrandir"/>
                <a:sym typeface="Agrandir"/>
              </a:rPr>
              <a:t> • A simple Policy Gradient Method that uses the following update rule:</a:t>
            </a:r>
          </a:p>
          <a:p>
            <a:pPr algn="l">
              <a:lnSpc>
                <a:spcPts val="4209"/>
              </a:lnSpc>
            </a:pPr>
          </a:p>
          <a:p>
            <a:pPr algn="l">
              <a:lnSpc>
                <a:spcPts val="4209"/>
              </a:lnSpc>
            </a:pPr>
          </a:p>
          <a:p>
            <a:pPr algn="l">
              <a:lnSpc>
                <a:spcPts val="4209"/>
              </a:lnSpc>
            </a:pPr>
          </a:p>
          <a:p>
            <a:pPr algn="l">
              <a:lnSpc>
                <a:spcPts val="4209"/>
              </a:lnSpc>
            </a:pPr>
          </a:p>
          <a:p>
            <a:pPr algn="l">
              <a:lnSpc>
                <a:spcPts val="4209"/>
              </a:lnSpc>
            </a:pPr>
          </a:p>
          <a:p>
            <a:pPr algn="l">
              <a:lnSpc>
                <a:spcPts val="4209"/>
              </a:lnSpc>
            </a:pPr>
            <a:r>
              <a:rPr lang="en-US" sz="3006">
                <a:solidFill>
                  <a:srgbClr val="2B2B2B"/>
                </a:solidFill>
                <a:latin typeface="Agrandir"/>
                <a:ea typeface="Agrandir"/>
                <a:cs typeface="Agrandir"/>
                <a:sym typeface="Agrandir"/>
              </a:rPr>
              <a:t> • R(tau): Cumulative reward of the trajectory.</a:t>
            </a:r>
          </a:p>
          <a:p>
            <a:pPr algn="l">
              <a:lnSpc>
                <a:spcPts val="4209"/>
              </a:lnSpc>
            </a:pPr>
            <a:r>
              <a:rPr lang="en-US" sz="3006">
                <a:solidFill>
                  <a:srgbClr val="2B2B2B"/>
                </a:solidFill>
                <a:latin typeface="Agrandir"/>
                <a:ea typeface="Agrandir"/>
                <a:cs typeface="Agrandir"/>
                <a:sym typeface="Agrandir"/>
              </a:rPr>
              <a:t> • The gradient is estimated using Monte Carlo sampling.</a:t>
            </a:r>
          </a:p>
          <a:p>
            <a:pPr algn="l" marL="0" indent="0" lvl="0">
              <a:lnSpc>
                <a:spcPts val="4209"/>
              </a:lnSpc>
              <a:spcBef>
                <a:spcPct val="0"/>
              </a:spcBef>
            </a:pPr>
          </a:p>
        </p:txBody>
      </p:sp>
      <p:sp>
        <p:nvSpPr>
          <p:cNvPr name="Freeform 5" id="5"/>
          <p:cNvSpPr/>
          <p:nvPr/>
        </p:nvSpPr>
        <p:spPr>
          <a:xfrm flipH="false" flipV="false" rot="0">
            <a:off x="2071571" y="4310683"/>
            <a:ext cx="10733895" cy="2091531"/>
          </a:xfrm>
          <a:custGeom>
            <a:avLst/>
            <a:gdLst/>
            <a:ahLst/>
            <a:cxnLst/>
            <a:rect r="r" b="b" t="t" l="l"/>
            <a:pathLst>
              <a:path h="2091531" w="10733895">
                <a:moveTo>
                  <a:pt x="0" y="0"/>
                </a:moveTo>
                <a:lnTo>
                  <a:pt x="10733895" y="0"/>
                </a:lnTo>
                <a:lnTo>
                  <a:pt x="10733895" y="2091531"/>
                </a:lnTo>
                <a:lnTo>
                  <a:pt x="0" y="2091531"/>
                </a:lnTo>
                <a:lnTo>
                  <a:pt x="0" y="0"/>
                </a:lnTo>
                <a:close/>
              </a:path>
            </a:pathLst>
          </a:custGeom>
          <a:blipFill>
            <a:blip r:embed="rId4"/>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831614" y="1038312"/>
            <a:ext cx="13084622" cy="8067501"/>
          </a:xfrm>
          <a:prstGeom prst="rect">
            <a:avLst/>
          </a:prstGeom>
        </p:spPr>
        <p:txBody>
          <a:bodyPr anchor="t" rtlCol="false" tIns="0" lIns="0" bIns="0" rIns="0">
            <a:spAutoFit/>
          </a:bodyPr>
          <a:lstStyle/>
          <a:p>
            <a:pPr algn="l">
              <a:lnSpc>
                <a:spcPts val="4209"/>
              </a:lnSpc>
            </a:pPr>
            <a:r>
              <a:rPr lang="en-US" sz="3006">
                <a:solidFill>
                  <a:srgbClr val="2B2B2B"/>
                </a:solidFill>
                <a:latin typeface="Agrandir Bold"/>
                <a:ea typeface="Agrandir Bold"/>
                <a:cs typeface="Agrandir Bold"/>
                <a:sym typeface="Agrandir Bold"/>
              </a:rPr>
              <a:t>Applications of Policy Gradient Methods</a:t>
            </a:r>
          </a:p>
          <a:p>
            <a:pPr algn="l">
              <a:lnSpc>
                <a:spcPts val="4209"/>
              </a:lnSpc>
            </a:pPr>
          </a:p>
          <a:p>
            <a:pPr algn="l">
              <a:lnSpc>
                <a:spcPts val="4209"/>
              </a:lnSpc>
            </a:pPr>
            <a:r>
              <a:rPr lang="en-US" sz="3006">
                <a:solidFill>
                  <a:srgbClr val="2B2B2B"/>
                </a:solidFill>
                <a:latin typeface="Agrandir"/>
                <a:ea typeface="Agrandir"/>
                <a:cs typeface="Agrandir"/>
                <a:sym typeface="Agrandir"/>
              </a:rPr>
              <a:t> 1. Gaming:</a:t>
            </a:r>
          </a:p>
          <a:p>
            <a:pPr algn="l">
              <a:lnSpc>
                <a:spcPts val="4209"/>
              </a:lnSpc>
            </a:pPr>
            <a:r>
              <a:rPr lang="en-US" sz="3006">
                <a:solidFill>
                  <a:srgbClr val="2B2B2B"/>
                </a:solidFill>
                <a:latin typeface="Agrandir"/>
                <a:ea typeface="Agrandir"/>
                <a:cs typeface="Agrandir"/>
                <a:sym typeface="Agrandir"/>
              </a:rPr>
              <a:t> • Application: Used to develop AI agents for playing complex strategy games like chess, Go, and video games.</a:t>
            </a:r>
          </a:p>
          <a:p>
            <a:pPr algn="l">
              <a:lnSpc>
                <a:spcPts val="4209"/>
              </a:lnSpc>
            </a:pPr>
            <a:r>
              <a:rPr lang="en-US" sz="3006">
                <a:solidFill>
                  <a:srgbClr val="2B2B2B"/>
                </a:solidFill>
                <a:latin typeface="Agrandir"/>
                <a:ea typeface="Agrandir"/>
                <a:cs typeface="Agrandir"/>
                <a:sym typeface="Agrandir"/>
              </a:rPr>
              <a:t> • Impact: AI agents can surpass human specialists through self-play, continuously adapting to opponents’ strategies, enhancing the gaming experience, and pushing AI capabilities.</a:t>
            </a:r>
          </a:p>
          <a:p>
            <a:pPr algn="l">
              <a:lnSpc>
                <a:spcPts val="4209"/>
              </a:lnSpc>
            </a:pPr>
          </a:p>
          <a:p>
            <a:pPr algn="l">
              <a:lnSpc>
                <a:spcPts val="4209"/>
              </a:lnSpc>
            </a:pPr>
            <a:r>
              <a:rPr lang="en-US" sz="3006">
                <a:solidFill>
                  <a:srgbClr val="2B2B2B"/>
                </a:solidFill>
                <a:latin typeface="Agrandir"/>
                <a:ea typeface="Agrandir"/>
                <a:cs typeface="Agrandir"/>
                <a:sym typeface="Agrandir"/>
              </a:rPr>
              <a:t> 2. Robotics:</a:t>
            </a:r>
          </a:p>
          <a:p>
            <a:pPr algn="l">
              <a:lnSpc>
                <a:spcPts val="4209"/>
              </a:lnSpc>
            </a:pPr>
            <a:r>
              <a:rPr lang="en-US" sz="3006">
                <a:solidFill>
                  <a:srgbClr val="2B2B2B"/>
                </a:solidFill>
                <a:latin typeface="Agrandir"/>
                <a:ea typeface="Agrandir"/>
                <a:cs typeface="Agrandir"/>
                <a:sym typeface="Agrandir"/>
              </a:rPr>
              <a:t> • Application: Crucial in training agents for complex manipulation tasks, such as opening doors, pouring drinks, and grabbing objects.</a:t>
            </a:r>
          </a:p>
          <a:p>
            <a:pPr algn="l" marL="0" indent="0" lvl="0">
              <a:lnSpc>
                <a:spcPts val="4209"/>
              </a:lnSpc>
              <a:spcBef>
                <a:spcPct val="0"/>
              </a:spcBef>
            </a:pPr>
            <a:r>
              <a:rPr lang="en-US" sz="3006">
                <a:solidFill>
                  <a:srgbClr val="2B2B2B"/>
                </a:solidFill>
                <a:latin typeface="Agrandir"/>
                <a:ea typeface="Agrandir"/>
                <a:cs typeface="Agrandir"/>
                <a:sym typeface="Agrandir"/>
              </a:rPr>
              <a:t> • Impact: By learning from raw sensory inputs (e.g., camera images), these agents operate more autonomously in dynamic environments, increasing their utility in industrial, healthcare, and domestic settings.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831614" y="1038312"/>
            <a:ext cx="13084622" cy="8067501"/>
          </a:xfrm>
          <a:prstGeom prst="rect">
            <a:avLst/>
          </a:prstGeom>
        </p:spPr>
        <p:txBody>
          <a:bodyPr anchor="t" rtlCol="false" tIns="0" lIns="0" bIns="0" rIns="0">
            <a:spAutoFit/>
          </a:bodyPr>
          <a:lstStyle/>
          <a:p>
            <a:pPr algn="l">
              <a:lnSpc>
                <a:spcPts val="4209"/>
              </a:lnSpc>
            </a:pPr>
            <a:r>
              <a:rPr lang="en-US" sz="3006">
                <a:solidFill>
                  <a:srgbClr val="2B2B2B"/>
                </a:solidFill>
                <a:latin typeface="Agrandir"/>
                <a:ea typeface="Agrandir"/>
                <a:cs typeface="Agrandir"/>
                <a:sym typeface="Agrandir"/>
              </a:rPr>
              <a:t> 3. Finance:</a:t>
            </a:r>
          </a:p>
          <a:p>
            <a:pPr algn="l">
              <a:lnSpc>
                <a:spcPts val="4209"/>
              </a:lnSpc>
            </a:pPr>
            <a:r>
              <a:rPr lang="en-US" sz="3006">
                <a:solidFill>
                  <a:srgbClr val="2B2B2B"/>
                </a:solidFill>
                <a:latin typeface="Agrandir"/>
                <a:ea typeface="Agrandir"/>
                <a:cs typeface="Agrandir"/>
                <a:sym typeface="Agrandir"/>
              </a:rPr>
              <a:t> • Application: Utilized for developing trading strategies, portfolio optimization, and algorithmic trading.</a:t>
            </a:r>
          </a:p>
          <a:p>
            <a:pPr algn="l">
              <a:lnSpc>
                <a:spcPts val="4209"/>
              </a:lnSpc>
            </a:pPr>
            <a:r>
              <a:rPr lang="en-US" sz="3006">
                <a:solidFill>
                  <a:srgbClr val="2B2B2B"/>
                </a:solidFill>
                <a:latin typeface="Agrandir"/>
                <a:ea typeface="Agrandir"/>
                <a:cs typeface="Agrandir"/>
                <a:sym typeface="Agrandir"/>
              </a:rPr>
              <a:t> • Impact: RL agents simulate trading decisions to maximize profits and minimize risks, learning from historical market data and adapting to market conditions, thereby improving investment performance and risk management.</a:t>
            </a:r>
          </a:p>
          <a:p>
            <a:pPr algn="l">
              <a:lnSpc>
                <a:spcPts val="4209"/>
              </a:lnSpc>
            </a:pPr>
          </a:p>
          <a:p>
            <a:pPr algn="l">
              <a:lnSpc>
                <a:spcPts val="4209"/>
              </a:lnSpc>
            </a:pPr>
            <a:r>
              <a:rPr lang="en-US" sz="3006">
                <a:solidFill>
                  <a:srgbClr val="2B2B2B"/>
                </a:solidFill>
                <a:latin typeface="Agrandir"/>
                <a:ea typeface="Agrandir"/>
                <a:cs typeface="Agrandir"/>
                <a:sym typeface="Agrandir"/>
              </a:rPr>
              <a:t> 4. Healthcare:</a:t>
            </a:r>
          </a:p>
          <a:p>
            <a:pPr algn="l">
              <a:lnSpc>
                <a:spcPts val="4209"/>
              </a:lnSpc>
            </a:pPr>
            <a:r>
              <a:rPr lang="en-US" sz="3006">
                <a:solidFill>
                  <a:srgbClr val="2B2B2B"/>
                </a:solidFill>
                <a:latin typeface="Agrandir"/>
                <a:ea typeface="Agrandir"/>
                <a:cs typeface="Agrandir"/>
                <a:sym typeface="Agrandir"/>
              </a:rPr>
              <a:t> • Application: Significant in developing personalized treatment plans for chronic diseases like diabetes and cancer.</a:t>
            </a:r>
          </a:p>
          <a:p>
            <a:pPr algn="l" marL="0" indent="0" lvl="0">
              <a:lnSpc>
                <a:spcPts val="4209"/>
              </a:lnSpc>
              <a:spcBef>
                <a:spcPct val="0"/>
              </a:spcBef>
            </a:pPr>
            <a:r>
              <a:rPr lang="en-US" sz="3006">
                <a:solidFill>
                  <a:srgbClr val="2B2B2B"/>
                </a:solidFill>
                <a:latin typeface="Agrandir"/>
                <a:ea typeface="Agrandir"/>
                <a:cs typeface="Agrandir"/>
                <a:sym typeface="Agrandir"/>
              </a:rPr>
              <a:t> • Impact: By analyzing patient data, RL agents optimize medical care recommendations based on individual characteristics, improving patient outcomes, reducing adverse effects, and optimizing resource allocation in healthcare systems.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275240" y="3724275"/>
            <a:ext cx="15737520"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Real-World Examples of RL Applications in Computer Games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1078200"/>
            <a:ext cx="15587338" cy="8006775"/>
          </a:xfrm>
          <a:prstGeom prst="rect">
            <a:avLst/>
          </a:prstGeom>
        </p:spPr>
        <p:txBody>
          <a:bodyPr anchor="t" rtlCol="false" tIns="0" lIns="0" bIns="0" rIns="0">
            <a:spAutoFit/>
          </a:bodyPr>
          <a:lstStyle/>
          <a:p>
            <a:pPr algn="l">
              <a:lnSpc>
                <a:spcPts val="3526"/>
              </a:lnSpc>
            </a:pPr>
            <a:r>
              <a:rPr lang="en-US" sz="2519">
                <a:solidFill>
                  <a:srgbClr val="2B2B2B"/>
                </a:solidFill>
                <a:latin typeface="Agrandir"/>
                <a:ea typeface="Agrandir"/>
                <a:cs typeface="Agrandir"/>
                <a:sym typeface="Agrandir"/>
              </a:rPr>
              <a:t>1. StarCraft II (AlphaStar)</a:t>
            </a:r>
          </a:p>
          <a:p>
            <a:pPr algn="l">
              <a:lnSpc>
                <a:spcPts val="3526"/>
              </a:lnSpc>
            </a:pPr>
            <a:r>
              <a:rPr lang="en-US" sz="2519">
                <a:solidFill>
                  <a:srgbClr val="2B2B2B"/>
                </a:solidFill>
                <a:latin typeface="Agrandir"/>
                <a:ea typeface="Agrandir"/>
                <a:cs typeface="Agrandir"/>
                <a:sym typeface="Agrandir"/>
              </a:rPr>
              <a:t> • Developed by: DeepMind</a:t>
            </a:r>
          </a:p>
          <a:p>
            <a:pPr algn="l">
              <a:lnSpc>
                <a:spcPts val="3526"/>
              </a:lnSpc>
            </a:pPr>
            <a:r>
              <a:rPr lang="en-US" sz="2519">
                <a:solidFill>
                  <a:srgbClr val="2B2B2B"/>
                </a:solidFill>
                <a:latin typeface="Agrandir"/>
                <a:ea typeface="Agrandir"/>
                <a:cs typeface="Agrandir"/>
                <a:sym typeface="Agrandir"/>
              </a:rPr>
              <a:t> • Description: AlphaStar is an RL agent designed to play StarCraft II, a real-time strategy game. It achieved superhuman performance by learning complex strategies through deep reinforcement learning and imitation learning. AlphaStar manages various aspects of the game, including resource management, combat, and overall strategy.</a:t>
            </a:r>
          </a:p>
          <a:p>
            <a:pPr algn="l">
              <a:lnSpc>
                <a:spcPts val="3526"/>
              </a:lnSpc>
            </a:pPr>
          </a:p>
          <a:p>
            <a:pPr algn="l">
              <a:lnSpc>
                <a:spcPts val="3526"/>
              </a:lnSpc>
            </a:pPr>
            <a:r>
              <a:rPr lang="en-US" sz="2519">
                <a:solidFill>
                  <a:srgbClr val="2B2B2B"/>
                </a:solidFill>
                <a:latin typeface="Agrandir"/>
                <a:ea typeface="Agrandir"/>
                <a:cs typeface="Agrandir"/>
                <a:sym typeface="Agrandir"/>
              </a:rPr>
              <a:t> 2. Ms. Pac-Man</a:t>
            </a:r>
          </a:p>
          <a:p>
            <a:pPr algn="l">
              <a:lnSpc>
                <a:spcPts val="3526"/>
              </a:lnSpc>
            </a:pPr>
            <a:r>
              <a:rPr lang="en-US" sz="2519">
                <a:solidFill>
                  <a:srgbClr val="2B2B2B"/>
                </a:solidFill>
                <a:latin typeface="Agrandir"/>
                <a:ea typeface="Agrandir"/>
                <a:cs typeface="Agrandir"/>
                <a:sym typeface="Agrandir"/>
              </a:rPr>
              <a:t> • Developed by: Microsoft Research (using Hybrid Reward Architecture)</a:t>
            </a:r>
          </a:p>
          <a:p>
            <a:pPr algn="l">
              <a:lnSpc>
                <a:spcPts val="3526"/>
              </a:lnSpc>
            </a:pPr>
            <a:r>
              <a:rPr lang="en-US" sz="2519">
                <a:solidFill>
                  <a:srgbClr val="2B2B2B"/>
                </a:solidFill>
                <a:latin typeface="Agrandir"/>
                <a:ea typeface="Agrandir"/>
                <a:cs typeface="Agrandir"/>
                <a:sym typeface="Agrandir"/>
              </a:rPr>
              <a:t> • Description: Microsoft Research created an AI that achieved a perfect score in Ms. Pac-Man using reinforcement learning. The AI was built with a hybrid reward architecture, breaking down the game’s objectives into smaller tasks managed by different RL agents.</a:t>
            </a:r>
          </a:p>
          <a:p>
            <a:pPr algn="l">
              <a:lnSpc>
                <a:spcPts val="3526"/>
              </a:lnSpc>
            </a:pPr>
          </a:p>
          <a:p>
            <a:pPr algn="l">
              <a:lnSpc>
                <a:spcPts val="3526"/>
              </a:lnSpc>
            </a:pPr>
            <a:r>
              <a:rPr lang="en-US" sz="2519">
                <a:solidFill>
                  <a:srgbClr val="2B2B2B"/>
                </a:solidFill>
                <a:latin typeface="Agrandir"/>
                <a:ea typeface="Agrandir"/>
                <a:cs typeface="Agrandir"/>
                <a:sym typeface="Agrandir"/>
              </a:rPr>
              <a:t> 3. First-Person Shooter (FPS) Games</a:t>
            </a:r>
          </a:p>
          <a:p>
            <a:pPr algn="l">
              <a:lnSpc>
                <a:spcPts val="3526"/>
              </a:lnSpc>
            </a:pPr>
            <a:r>
              <a:rPr lang="en-US" sz="2519">
                <a:solidFill>
                  <a:srgbClr val="2B2B2B"/>
                </a:solidFill>
                <a:latin typeface="Agrandir"/>
                <a:ea typeface="Agrandir"/>
                <a:cs typeface="Agrandir"/>
                <a:sym typeface="Agrandir"/>
              </a:rPr>
              <a:t> • Example: Doom AI Competitions (e.g., VizDoom)</a:t>
            </a:r>
          </a:p>
          <a:p>
            <a:pPr algn="l" marL="0" indent="0" lvl="0">
              <a:lnSpc>
                <a:spcPts val="3526"/>
              </a:lnSpc>
              <a:spcBef>
                <a:spcPct val="0"/>
              </a:spcBef>
            </a:pPr>
            <a:r>
              <a:rPr lang="en-US" sz="2519">
                <a:solidFill>
                  <a:srgbClr val="2B2B2B"/>
                </a:solidFill>
                <a:latin typeface="Agrandir"/>
                <a:ea typeface="Agrandir"/>
                <a:cs typeface="Agrandir"/>
                <a:sym typeface="Agrandir"/>
              </a:rPr>
              <a:t> • Description: Reinforcement Learning has been applied to FPS games like Doom, where AI agents learn to navigate 3D environments, avoid enemies, and engage in combat. These agents are trained using deep Q-learning and policy gradients to improve their performance.</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142637" y="3124200"/>
            <a:ext cx="12002726" cy="381952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Role of RL in the Development of AlphaGo and AlphaZero</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937895"/>
            <a:ext cx="16230600" cy="8287385"/>
          </a:xfrm>
          <a:prstGeom prst="rect">
            <a:avLst/>
          </a:prstGeom>
        </p:spPr>
        <p:txBody>
          <a:bodyPr anchor="t" rtlCol="false" tIns="0" lIns="0" bIns="0" rIns="0">
            <a:spAutoFit/>
          </a:bodyPr>
          <a:lstStyle/>
          <a:p>
            <a:pPr algn="l">
              <a:lnSpc>
                <a:spcPts val="3640"/>
              </a:lnSpc>
            </a:pPr>
            <a:r>
              <a:rPr lang="en-US" sz="2600">
                <a:solidFill>
                  <a:srgbClr val="2B2B2B"/>
                </a:solidFill>
                <a:latin typeface="Agrandir Bold"/>
                <a:ea typeface="Agrandir Bold"/>
                <a:cs typeface="Agrandir Bold"/>
                <a:sym typeface="Agrandir Bold"/>
              </a:rPr>
              <a:t>AlphaGo</a:t>
            </a:r>
          </a:p>
          <a:p>
            <a:pPr algn="l">
              <a:lnSpc>
                <a:spcPts val="3640"/>
              </a:lnSpc>
            </a:pPr>
          </a:p>
          <a:p>
            <a:pPr algn="l">
              <a:lnSpc>
                <a:spcPts val="3640"/>
              </a:lnSpc>
            </a:pPr>
            <a:r>
              <a:rPr lang="en-US" sz="2600">
                <a:solidFill>
                  <a:srgbClr val="2B2B2B"/>
                </a:solidFill>
                <a:latin typeface="Agrandir"/>
                <a:ea typeface="Agrandir"/>
                <a:cs typeface="Agrandir"/>
                <a:sym typeface="Agrandir"/>
              </a:rPr>
              <a:t> • Significance: First AI to defeat a world champion Go player, marking a milestone in AI research.</a:t>
            </a:r>
          </a:p>
          <a:p>
            <a:pPr algn="l">
              <a:lnSpc>
                <a:spcPts val="3640"/>
              </a:lnSpc>
            </a:pPr>
          </a:p>
          <a:p>
            <a:pPr algn="l">
              <a:lnSpc>
                <a:spcPts val="3640"/>
              </a:lnSpc>
            </a:pPr>
            <a:r>
              <a:rPr lang="en-US" sz="2600">
                <a:solidFill>
                  <a:srgbClr val="2B2B2B"/>
                </a:solidFill>
                <a:latin typeface="Agrandir"/>
                <a:ea typeface="Agrandir"/>
                <a:cs typeface="Agrandir"/>
                <a:sym typeface="Agrandir"/>
              </a:rPr>
              <a:t> Key Techniques:</a:t>
            </a:r>
          </a:p>
          <a:p>
            <a:pPr algn="l">
              <a:lnSpc>
                <a:spcPts val="3640"/>
              </a:lnSpc>
            </a:pPr>
            <a:r>
              <a:rPr lang="en-US" sz="2600">
                <a:solidFill>
                  <a:srgbClr val="2B2B2B"/>
                </a:solidFill>
                <a:latin typeface="Agrandir"/>
                <a:ea typeface="Agrandir"/>
                <a:cs typeface="Agrandir"/>
                <a:sym typeface="Agrandir"/>
              </a:rPr>
              <a:t> 1. Policy Network and Value Network:</a:t>
            </a:r>
          </a:p>
          <a:p>
            <a:pPr algn="l">
              <a:lnSpc>
                <a:spcPts val="3640"/>
              </a:lnSpc>
            </a:pPr>
            <a:r>
              <a:rPr lang="en-US" sz="2600">
                <a:solidFill>
                  <a:srgbClr val="2B2B2B"/>
                </a:solidFill>
                <a:latin typeface="Agrandir"/>
                <a:ea typeface="Agrandir"/>
                <a:cs typeface="Agrandir"/>
                <a:sym typeface="Agrandir"/>
              </a:rPr>
              <a:t> • Policy Network: Predicted the next move.</a:t>
            </a:r>
          </a:p>
          <a:p>
            <a:pPr algn="l">
              <a:lnSpc>
                <a:spcPts val="3640"/>
              </a:lnSpc>
            </a:pPr>
            <a:r>
              <a:rPr lang="en-US" sz="2600">
                <a:solidFill>
                  <a:srgbClr val="2B2B2B"/>
                </a:solidFill>
                <a:latin typeface="Agrandir"/>
                <a:ea typeface="Agrandir"/>
                <a:cs typeface="Agrandir"/>
                <a:sym typeface="Agrandir"/>
              </a:rPr>
              <a:t> • Value Network: Evaluated the board position.</a:t>
            </a:r>
          </a:p>
          <a:p>
            <a:pPr algn="l">
              <a:lnSpc>
                <a:spcPts val="3640"/>
              </a:lnSpc>
            </a:pPr>
            <a:r>
              <a:rPr lang="en-US" sz="2600">
                <a:solidFill>
                  <a:srgbClr val="2B2B2B"/>
                </a:solidFill>
                <a:latin typeface="Agrandir"/>
                <a:ea typeface="Agrandir"/>
                <a:cs typeface="Agrandir"/>
                <a:sym typeface="Agrandir"/>
              </a:rPr>
              <a:t> • Training: Initially trained using supervised learning on human expert games, then refined via reinforcement learning through self-play.</a:t>
            </a:r>
          </a:p>
          <a:p>
            <a:pPr algn="l">
              <a:lnSpc>
                <a:spcPts val="3640"/>
              </a:lnSpc>
            </a:pPr>
            <a:r>
              <a:rPr lang="en-US" sz="2600">
                <a:solidFill>
                  <a:srgbClr val="2B2B2B"/>
                </a:solidFill>
                <a:latin typeface="Agrandir"/>
                <a:ea typeface="Agrandir"/>
                <a:cs typeface="Agrandir"/>
                <a:sym typeface="Agrandir"/>
              </a:rPr>
              <a:t> 2. Reinforcement Learning via Self-Play:</a:t>
            </a:r>
          </a:p>
          <a:p>
            <a:pPr algn="l">
              <a:lnSpc>
                <a:spcPts val="3640"/>
              </a:lnSpc>
            </a:pPr>
            <a:r>
              <a:rPr lang="en-US" sz="2600">
                <a:solidFill>
                  <a:srgbClr val="2B2B2B"/>
                </a:solidFill>
                <a:latin typeface="Agrandir"/>
                <a:ea typeface="Agrandir"/>
                <a:cs typeface="Agrandir"/>
                <a:sym typeface="Agrandir"/>
              </a:rPr>
              <a:t> • Process: AlphaGo played against itself (self-play) to improve.</a:t>
            </a:r>
          </a:p>
          <a:p>
            <a:pPr algn="l">
              <a:lnSpc>
                <a:spcPts val="3640"/>
              </a:lnSpc>
            </a:pPr>
            <a:r>
              <a:rPr lang="en-US" sz="2600">
                <a:solidFill>
                  <a:srgbClr val="2B2B2B"/>
                </a:solidFill>
                <a:latin typeface="Agrandir"/>
                <a:ea typeface="Agrandir"/>
                <a:cs typeface="Agrandir"/>
                <a:sym typeface="Agrandir"/>
              </a:rPr>
              <a:t> • Policy Gradient Methods: Adjusted neural network weights based on game outcomes to maximize the expected outcome (winning).</a:t>
            </a:r>
          </a:p>
          <a:p>
            <a:pPr algn="l">
              <a:lnSpc>
                <a:spcPts val="3640"/>
              </a:lnSpc>
            </a:pPr>
            <a:r>
              <a:rPr lang="en-US" sz="2600">
                <a:solidFill>
                  <a:srgbClr val="2B2B2B"/>
                </a:solidFill>
                <a:latin typeface="Agrandir"/>
                <a:ea typeface="Agrandir"/>
                <a:cs typeface="Agrandir"/>
                <a:sym typeface="Agrandir"/>
              </a:rPr>
              <a:t> 3. Monte Carlo Tree Search (MCTS):</a:t>
            </a:r>
          </a:p>
          <a:p>
            <a:pPr algn="l">
              <a:lnSpc>
                <a:spcPts val="3640"/>
              </a:lnSpc>
            </a:pPr>
            <a:r>
              <a:rPr lang="en-US" sz="2600">
                <a:solidFill>
                  <a:srgbClr val="2B2B2B"/>
                </a:solidFill>
                <a:latin typeface="Agrandir"/>
                <a:ea typeface="Agrandir"/>
                <a:cs typeface="Agrandir"/>
                <a:sym typeface="Agrandir"/>
              </a:rPr>
              <a:t> • Combination: RL combined with MCTS to simulate possible future moves and evaluate the best course of action.</a:t>
            </a:r>
          </a:p>
          <a:p>
            <a:pPr algn="l" marL="0" indent="0" lvl="0">
              <a:lnSpc>
                <a:spcPts val="3640"/>
              </a:lnSpc>
            </a:pPr>
            <a:r>
              <a:rPr lang="en-US" sz="2600">
                <a:solidFill>
                  <a:srgbClr val="2B2B2B"/>
                </a:solidFill>
                <a:latin typeface="Agrandir"/>
                <a:ea typeface="Agrandir"/>
                <a:cs typeface="Agrandir"/>
                <a:sym typeface="Agrandir"/>
              </a:rPr>
              <a:t> • Efficiency: Improved the efficiency and strength of the search by evaluating board positions.</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166495"/>
            <a:ext cx="16493526" cy="7830185"/>
          </a:xfrm>
          <a:prstGeom prst="rect">
            <a:avLst/>
          </a:prstGeom>
        </p:spPr>
        <p:txBody>
          <a:bodyPr anchor="t" rtlCol="false" tIns="0" lIns="0" bIns="0" rIns="0">
            <a:spAutoFit/>
          </a:bodyPr>
          <a:lstStyle/>
          <a:p>
            <a:pPr algn="l">
              <a:lnSpc>
                <a:spcPts val="3640"/>
              </a:lnSpc>
            </a:pPr>
            <a:r>
              <a:rPr lang="en-US" sz="2600">
                <a:solidFill>
                  <a:srgbClr val="2B2B2B"/>
                </a:solidFill>
                <a:latin typeface="Agrandir Bold"/>
                <a:ea typeface="Agrandir Bold"/>
                <a:cs typeface="Agrandir Bold"/>
                <a:sym typeface="Agrandir Bold"/>
              </a:rPr>
              <a:t>AlphaZero</a:t>
            </a:r>
          </a:p>
          <a:p>
            <a:pPr algn="l">
              <a:lnSpc>
                <a:spcPts val="3640"/>
              </a:lnSpc>
            </a:pPr>
          </a:p>
          <a:p>
            <a:pPr algn="l">
              <a:lnSpc>
                <a:spcPts val="3640"/>
              </a:lnSpc>
            </a:pPr>
            <a:r>
              <a:rPr lang="en-US" sz="2600">
                <a:solidFill>
                  <a:srgbClr val="2B2B2B"/>
                </a:solidFill>
                <a:latin typeface="Agrandir"/>
                <a:ea typeface="Agrandir"/>
                <a:cs typeface="Agrandir"/>
                <a:sym typeface="Agrandir"/>
              </a:rPr>
              <a:t> • Advancement: A more generalized version of AlphaGo, applying RL to other games like chess and shogi.</a:t>
            </a:r>
          </a:p>
          <a:p>
            <a:pPr algn="l">
              <a:lnSpc>
                <a:spcPts val="3640"/>
              </a:lnSpc>
            </a:pPr>
          </a:p>
          <a:p>
            <a:pPr algn="l">
              <a:lnSpc>
                <a:spcPts val="3640"/>
              </a:lnSpc>
            </a:pPr>
            <a:r>
              <a:rPr lang="en-US" sz="2600">
                <a:solidFill>
                  <a:srgbClr val="2B2B2B"/>
                </a:solidFill>
                <a:latin typeface="Agrandir"/>
                <a:ea typeface="Agrandir"/>
                <a:cs typeface="Agrandir"/>
                <a:sym typeface="Agrandir"/>
              </a:rPr>
              <a:t> Key Innovations:</a:t>
            </a:r>
          </a:p>
          <a:p>
            <a:pPr algn="l">
              <a:lnSpc>
                <a:spcPts val="3640"/>
              </a:lnSpc>
            </a:pPr>
            <a:r>
              <a:rPr lang="en-US" sz="2600">
                <a:solidFill>
                  <a:srgbClr val="2B2B2B"/>
                </a:solidFill>
                <a:latin typeface="Agrandir"/>
                <a:ea typeface="Agrandir"/>
                <a:cs typeface="Agrandir"/>
                <a:sym typeface="Agrandir"/>
              </a:rPr>
              <a:t> 1. No Prior Human Knowledge:</a:t>
            </a:r>
          </a:p>
          <a:p>
            <a:pPr algn="l">
              <a:lnSpc>
                <a:spcPts val="3640"/>
              </a:lnSpc>
            </a:pPr>
            <a:r>
              <a:rPr lang="en-US" sz="2600">
                <a:solidFill>
                  <a:srgbClr val="2B2B2B"/>
                </a:solidFill>
                <a:latin typeface="Agrandir"/>
                <a:ea typeface="Agrandir"/>
                <a:cs typeface="Agrandir"/>
                <a:sym typeface="Agrandir"/>
              </a:rPr>
              <a:t> • Learning: Started with random play and learned entirely through self-play, improving continuously using RL.</a:t>
            </a:r>
          </a:p>
          <a:p>
            <a:pPr algn="l">
              <a:lnSpc>
                <a:spcPts val="3640"/>
              </a:lnSpc>
            </a:pPr>
            <a:r>
              <a:rPr lang="en-US" sz="2600">
                <a:solidFill>
                  <a:srgbClr val="2B2B2B"/>
                </a:solidFill>
                <a:latin typeface="Agrandir"/>
                <a:ea typeface="Agrandir"/>
                <a:cs typeface="Agrandir"/>
                <a:sym typeface="Agrandir"/>
              </a:rPr>
              <a:t> • Architecture: Employed the same deep neural networks and MCTS as AlphaGo, but without any initial human input.</a:t>
            </a:r>
          </a:p>
          <a:p>
            <a:pPr algn="l">
              <a:lnSpc>
                <a:spcPts val="3640"/>
              </a:lnSpc>
            </a:pPr>
            <a:r>
              <a:rPr lang="en-US" sz="2600">
                <a:solidFill>
                  <a:srgbClr val="2B2B2B"/>
                </a:solidFill>
                <a:latin typeface="Agrandir"/>
                <a:ea typeface="Agrandir"/>
                <a:cs typeface="Agrandir"/>
                <a:sym typeface="Agrandir"/>
              </a:rPr>
              <a:t> 2. Generalized Learning:</a:t>
            </a:r>
          </a:p>
          <a:p>
            <a:pPr algn="l">
              <a:lnSpc>
                <a:spcPts val="3640"/>
              </a:lnSpc>
            </a:pPr>
            <a:r>
              <a:rPr lang="en-US" sz="2600">
                <a:solidFill>
                  <a:srgbClr val="2B2B2B"/>
                </a:solidFill>
                <a:latin typeface="Agrandir"/>
                <a:ea typeface="Agrandir"/>
                <a:cs typeface="Agrandir"/>
                <a:sym typeface="Agrandir"/>
              </a:rPr>
              <a:t> • Capability: Able to learn and master any two-player game with perfect information (e.g., chess, shogi) through RL.</a:t>
            </a:r>
          </a:p>
          <a:p>
            <a:pPr algn="l">
              <a:lnSpc>
                <a:spcPts val="3640"/>
              </a:lnSpc>
            </a:pPr>
            <a:r>
              <a:rPr lang="en-US" sz="2600">
                <a:solidFill>
                  <a:srgbClr val="2B2B2B"/>
                </a:solidFill>
                <a:latin typeface="Agrandir"/>
                <a:ea typeface="Agrandir"/>
                <a:cs typeface="Agrandir"/>
                <a:sym typeface="Agrandir"/>
              </a:rPr>
              <a:t> • Self-Improvement: Played millions of games against itself, gradually refining its strategy.</a:t>
            </a:r>
          </a:p>
          <a:p>
            <a:pPr algn="l">
              <a:lnSpc>
                <a:spcPts val="3640"/>
              </a:lnSpc>
            </a:pPr>
            <a:r>
              <a:rPr lang="en-US" sz="2600">
                <a:solidFill>
                  <a:srgbClr val="2B2B2B"/>
                </a:solidFill>
                <a:latin typeface="Agrandir"/>
                <a:ea typeface="Agrandir"/>
                <a:cs typeface="Agrandir"/>
                <a:sym typeface="Agrandir"/>
              </a:rPr>
              <a:t> 3. Efficiency and Performance:</a:t>
            </a:r>
          </a:p>
          <a:p>
            <a:pPr algn="l" marL="0" indent="0" lvl="0">
              <a:lnSpc>
                <a:spcPts val="3640"/>
              </a:lnSpc>
            </a:pPr>
            <a:r>
              <a:rPr lang="en-US" sz="2600">
                <a:solidFill>
                  <a:srgbClr val="2B2B2B"/>
                </a:solidFill>
                <a:latin typeface="Agrandir"/>
                <a:ea typeface="Agrandir"/>
                <a:cs typeface="Agrandir"/>
                <a:sym typeface="Agrandir"/>
              </a:rPr>
              <a:t> • Outcome: Demonstrated superhuman performance across multiple domains, showcasing RL’s potential to develop AI that can surpass human expertise by learning purely from experience.</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553712" y="3724275"/>
            <a:ext cx="15180577"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Tools and Frameworks for Experimenting with RL in Games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1395062"/>
            <a:ext cx="9878176" cy="7277802"/>
          </a:xfrm>
          <a:prstGeom prst="rect">
            <a:avLst/>
          </a:prstGeom>
        </p:spPr>
        <p:txBody>
          <a:bodyPr anchor="t" rtlCol="false" tIns="0" lIns="0" bIns="0" rIns="0">
            <a:spAutoFit/>
          </a:bodyPr>
          <a:lstStyle/>
          <a:p>
            <a:pPr algn="l">
              <a:lnSpc>
                <a:spcPts val="6307"/>
              </a:lnSpc>
            </a:pPr>
            <a:r>
              <a:rPr lang="en-US" sz="4505">
                <a:solidFill>
                  <a:srgbClr val="2B2B2B"/>
                </a:solidFill>
                <a:latin typeface="Agrandir"/>
                <a:ea typeface="Agrandir"/>
                <a:cs typeface="Agrandir"/>
                <a:sym typeface="Agrandir"/>
              </a:rPr>
              <a:t> • OpenAI Gym</a:t>
            </a:r>
          </a:p>
          <a:p>
            <a:pPr algn="l">
              <a:lnSpc>
                <a:spcPts val="6307"/>
              </a:lnSpc>
            </a:pPr>
            <a:r>
              <a:rPr lang="en-US" sz="4505">
                <a:solidFill>
                  <a:srgbClr val="2B2B2B"/>
                </a:solidFill>
                <a:latin typeface="Agrandir"/>
                <a:ea typeface="Agrandir"/>
                <a:cs typeface="Agrandir"/>
                <a:sym typeface="Agrandir"/>
              </a:rPr>
              <a:t> • Unity ML-Agents Toolkit</a:t>
            </a:r>
          </a:p>
          <a:p>
            <a:pPr algn="l">
              <a:lnSpc>
                <a:spcPts val="6307"/>
              </a:lnSpc>
            </a:pPr>
            <a:r>
              <a:rPr lang="en-US" sz="4505">
                <a:solidFill>
                  <a:srgbClr val="2B2B2B"/>
                </a:solidFill>
                <a:latin typeface="Agrandir"/>
                <a:ea typeface="Agrandir"/>
                <a:cs typeface="Agrandir"/>
                <a:sym typeface="Agrandir"/>
              </a:rPr>
              <a:t> • Stable Baselines3</a:t>
            </a:r>
          </a:p>
          <a:p>
            <a:pPr algn="l">
              <a:lnSpc>
                <a:spcPts val="6307"/>
              </a:lnSpc>
            </a:pPr>
            <a:r>
              <a:rPr lang="en-US" sz="4505">
                <a:solidFill>
                  <a:srgbClr val="2B2B2B"/>
                </a:solidFill>
                <a:latin typeface="Agrandir"/>
                <a:ea typeface="Agrandir"/>
                <a:cs typeface="Agrandir"/>
                <a:sym typeface="Agrandir"/>
              </a:rPr>
              <a:t> • RLlib</a:t>
            </a:r>
          </a:p>
          <a:p>
            <a:pPr algn="l">
              <a:lnSpc>
                <a:spcPts val="6307"/>
              </a:lnSpc>
            </a:pPr>
            <a:r>
              <a:rPr lang="en-US" sz="4505">
                <a:solidFill>
                  <a:srgbClr val="2B2B2B"/>
                </a:solidFill>
                <a:latin typeface="Agrandir"/>
                <a:ea typeface="Agrandir"/>
                <a:cs typeface="Agrandir"/>
                <a:sym typeface="Agrandir"/>
              </a:rPr>
              <a:t> • DeepMind Lab</a:t>
            </a:r>
          </a:p>
          <a:p>
            <a:pPr algn="l">
              <a:lnSpc>
                <a:spcPts val="6307"/>
              </a:lnSpc>
            </a:pPr>
            <a:r>
              <a:rPr lang="en-US" sz="4505">
                <a:solidFill>
                  <a:srgbClr val="2B2B2B"/>
                </a:solidFill>
                <a:latin typeface="Agrandir"/>
                <a:ea typeface="Agrandir"/>
                <a:cs typeface="Agrandir"/>
                <a:sym typeface="Agrandir"/>
              </a:rPr>
              <a:t> • Gym Retro</a:t>
            </a:r>
          </a:p>
          <a:p>
            <a:pPr algn="l">
              <a:lnSpc>
                <a:spcPts val="6307"/>
              </a:lnSpc>
            </a:pPr>
            <a:r>
              <a:rPr lang="en-US" sz="4505">
                <a:solidFill>
                  <a:srgbClr val="2B2B2B"/>
                </a:solidFill>
                <a:latin typeface="Agrandir"/>
                <a:ea typeface="Agrandir"/>
                <a:cs typeface="Agrandir"/>
                <a:sym typeface="Agrandir"/>
              </a:rPr>
              <a:t> • CoppeliaSim (formerly V-REP)</a:t>
            </a:r>
          </a:p>
          <a:p>
            <a:pPr algn="l">
              <a:lnSpc>
                <a:spcPts val="6307"/>
              </a:lnSpc>
            </a:pPr>
            <a:r>
              <a:rPr lang="en-US" sz="4505">
                <a:solidFill>
                  <a:srgbClr val="2B2B2B"/>
                </a:solidFill>
                <a:latin typeface="Agrandir"/>
                <a:ea typeface="Agrandir"/>
                <a:cs typeface="Agrandir"/>
                <a:sym typeface="Agrandir"/>
              </a:rPr>
              <a:t> • Google Research Football</a:t>
            </a:r>
          </a:p>
          <a:p>
            <a:pPr algn="l" marL="0" indent="0" lvl="0">
              <a:lnSpc>
                <a:spcPts val="6307"/>
              </a:lnSpc>
              <a:spcBef>
                <a:spcPct val="0"/>
              </a:spcBef>
            </a:pPr>
            <a:r>
              <a:rPr lang="en-US" sz="4505">
                <a:solidFill>
                  <a:srgbClr val="2B2B2B"/>
                </a:solidFill>
                <a:latin typeface="Agrandir"/>
                <a:ea typeface="Agrandir"/>
                <a:cs typeface="Agrandir"/>
                <a:sym typeface="Agrandir"/>
              </a:rPr>
              <a:t> • SuperMarioBros</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726022"/>
            <a:ext cx="11398831" cy="6752134"/>
          </a:xfrm>
          <a:prstGeom prst="rect">
            <a:avLst/>
          </a:prstGeom>
        </p:spPr>
        <p:txBody>
          <a:bodyPr anchor="t" rtlCol="false" tIns="0" lIns="0" bIns="0" rIns="0">
            <a:spAutoFit/>
          </a:bodyPr>
          <a:lstStyle/>
          <a:p>
            <a:pPr algn="l" marL="0" indent="0" lvl="0">
              <a:lnSpc>
                <a:spcPts val="5310"/>
              </a:lnSpc>
            </a:pPr>
            <a:r>
              <a:rPr lang="en-US" sz="3792">
                <a:solidFill>
                  <a:srgbClr val="2B2B2B"/>
                </a:solidFill>
                <a:latin typeface="Agrandir Bold"/>
                <a:ea typeface="Agrandir Bold"/>
                <a:cs typeface="Agrandir Bold"/>
                <a:sym typeface="Agrandir Bold"/>
              </a:rPr>
              <a:t>RL vs. Unsupervised Le</a:t>
            </a:r>
            <a:r>
              <a:rPr lang="en-US" sz="3792" u="none">
                <a:solidFill>
                  <a:srgbClr val="2B2B2B"/>
                </a:solidFill>
                <a:latin typeface="Agrandir Bold"/>
                <a:ea typeface="Agrandir Bold"/>
                <a:cs typeface="Agrandir Bold"/>
                <a:sym typeface="Agrandir Bold"/>
              </a:rPr>
              <a:t>arning</a:t>
            </a:r>
          </a:p>
          <a:p>
            <a:pPr algn="l" marL="0" indent="0" lvl="0">
              <a:lnSpc>
                <a:spcPts val="5310"/>
              </a:lnSpc>
            </a:pPr>
          </a:p>
          <a:p>
            <a:pPr algn="l" marL="818902" indent="-409451" lvl="1">
              <a:lnSpc>
                <a:spcPts val="5310"/>
              </a:lnSpc>
              <a:buFont typeface="Arial"/>
              <a:buChar char="•"/>
            </a:pPr>
            <a:r>
              <a:rPr lang="en-US" sz="3792" u="none">
                <a:solidFill>
                  <a:srgbClr val="2B2B2B"/>
                </a:solidFill>
                <a:latin typeface="Agrandir"/>
                <a:ea typeface="Agrandir"/>
                <a:cs typeface="Agrandir"/>
                <a:sym typeface="Agrandir"/>
              </a:rPr>
              <a:t>Unsupervised Learning: Finds hidden patterns in data without predefined outcomes. It groups data based on similarities.</a:t>
            </a:r>
          </a:p>
          <a:p>
            <a:pPr algn="l" marL="818902" indent="-409451" lvl="1">
              <a:lnSpc>
                <a:spcPts val="5310"/>
              </a:lnSpc>
              <a:buFont typeface="Arial"/>
              <a:buChar char="•"/>
            </a:pPr>
            <a:r>
              <a:rPr lang="en-US" sz="3792" u="none">
                <a:solidFill>
                  <a:srgbClr val="2B2B2B"/>
                </a:solidFill>
                <a:latin typeface="Agrandir"/>
                <a:ea typeface="Agrandir"/>
                <a:cs typeface="Agrandir"/>
                <a:sym typeface="Agrandir"/>
              </a:rPr>
              <a:t>Reinforcement Learning: Has a specific end goal. It explores different strategies, continuously improving its approach to maximize successful outcomes.</a:t>
            </a:r>
          </a:p>
          <a:p>
            <a:pPr algn="l" marL="0" indent="0" lvl="0">
              <a:lnSpc>
                <a:spcPts val="5310"/>
              </a:lnSpc>
            </a:pP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159797" y="3124200"/>
            <a:ext cx="13968407" cy="381952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Challenges in Implementing RL in Real-Time or Complex Computer Games</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728284"/>
            <a:ext cx="15102410" cy="8668507"/>
          </a:xfrm>
          <a:prstGeom prst="rect">
            <a:avLst/>
          </a:prstGeom>
        </p:spPr>
        <p:txBody>
          <a:bodyPr anchor="t" rtlCol="false" tIns="0" lIns="0" bIns="0" rIns="0">
            <a:spAutoFit/>
          </a:bodyPr>
          <a:lstStyle/>
          <a:p>
            <a:pPr algn="l">
              <a:lnSpc>
                <a:spcPts val="4858"/>
              </a:lnSpc>
            </a:pPr>
            <a:r>
              <a:rPr lang="en-US" sz="3470">
                <a:solidFill>
                  <a:srgbClr val="2B2B2B"/>
                </a:solidFill>
                <a:latin typeface="Agrandir"/>
                <a:ea typeface="Agrandir"/>
                <a:cs typeface="Agrandir"/>
                <a:sym typeface="Agrandir"/>
              </a:rPr>
              <a:t>• Opacity or Non-Interpretability: Modern neural networks often lack understandable reasoning steps and perform poorly in terms of activation methods compared to human intelligence.</a:t>
            </a:r>
          </a:p>
          <a:p>
            <a:pPr algn="l">
              <a:lnSpc>
                <a:spcPts val="4858"/>
              </a:lnSpc>
            </a:pPr>
          </a:p>
          <a:p>
            <a:pPr algn="l">
              <a:lnSpc>
                <a:spcPts val="4858"/>
              </a:lnSpc>
            </a:pPr>
            <a:r>
              <a:rPr lang="en-US" sz="3470">
                <a:solidFill>
                  <a:srgbClr val="2B2B2B"/>
                </a:solidFill>
                <a:latin typeface="Agrandir"/>
                <a:ea typeface="Agrandir"/>
                <a:cs typeface="Agrandir"/>
                <a:sym typeface="Agrandir"/>
              </a:rPr>
              <a:t> • Poor Generalization to Samples Outside Training Distribution: Neural networks may struggle with data distributions different from the training set, requiring re-learning when game parameters change.</a:t>
            </a:r>
          </a:p>
          <a:p>
            <a:pPr algn="l">
              <a:lnSpc>
                <a:spcPts val="4858"/>
              </a:lnSpc>
            </a:pPr>
          </a:p>
          <a:p>
            <a:pPr algn="l">
              <a:lnSpc>
                <a:spcPts val="4858"/>
              </a:lnSpc>
            </a:pPr>
            <a:r>
              <a:rPr lang="en-US" sz="3470">
                <a:solidFill>
                  <a:srgbClr val="2B2B2B"/>
                </a:solidFill>
                <a:latin typeface="Agrandir"/>
                <a:ea typeface="Agrandir"/>
                <a:cs typeface="Agrandir"/>
                <a:sym typeface="Agrandir"/>
              </a:rPr>
              <a:t> • Data Inefficiency: Neural networks typically need large amounts of data, increasing model complexity and computational demands.</a:t>
            </a:r>
          </a:p>
          <a:p>
            <a:pPr algn="l">
              <a:lnSpc>
                <a:spcPts val="4858"/>
              </a:lnSpc>
            </a:pPr>
          </a:p>
          <a:p>
            <a:pPr algn="l" marL="0" indent="0" lvl="0">
              <a:lnSpc>
                <a:spcPts val="4858"/>
              </a:lnSpc>
              <a:spcBef>
                <a:spcPct val="0"/>
              </a:spcBef>
            </a:pPr>
            <a:r>
              <a:rPr lang="en-US" sz="3470">
                <a:solidFill>
                  <a:srgbClr val="2B2B2B"/>
                </a:solidFill>
                <a:latin typeface="Agrandir"/>
                <a:ea typeface="Agrandir"/>
                <a:cs typeface="Agrandir"/>
                <a:sym typeface="Agrandir"/>
              </a:rPr>
              <a:t> • Developing High-Level Abstractions for Causal or Analogical Reasoning: Challenges in incorporating reasoning and causal principles, which are essential for improving AI.</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1035239"/>
            <a:ext cx="15102410" cy="8054598"/>
          </a:xfrm>
          <a:prstGeom prst="rect">
            <a:avLst/>
          </a:prstGeom>
        </p:spPr>
        <p:txBody>
          <a:bodyPr anchor="t" rtlCol="false" tIns="0" lIns="0" bIns="0" rIns="0">
            <a:spAutoFit/>
          </a:bodyPr>
          <a:lstStyle/>
          <a:p>
            <a:pPr algn="l">
              <a:lnSpc>
                <a:spcPts val="4858"/>
              </a:lnSpc>
            </a:pPr>
            <a:r>
              <a:rPr lang="en-US" sz="3470">
                <a:solidFill>
                  <a:srgbClr val="2B2B2B"/>
                </a:solidFill>
                <a:latin typeface="Agrandir"/>
                <a:ea typeface="Agrandir"/>
                <a:cs typeface="Agrandir"/>
                <a:sym typeface="Agrandir"/>
              </a:rPr>
              <a:t> • Low Sample Efficiency: Many current DRL methods suffer from poor sample efficiency, leading to slower performance enhancement.</a:t>
            </a:r>
          </a:p>
          <a:p>
            <a:pPr algn="l">
              <a:lnSpc>
                <a:spcPts val="4858"/>
              </a:lnSpc>
            </a:pPr>
          </a:p>
          <a:p>
            <a:pPr algn="l">
              <a:lnSpc>
                <a:spcPts val="4858"/>
              </a:lnSpc>
            </a:pPr>
            <a:r>
              <a:rPr lang="en-US" sz="3470">
                <a:solidFill>
                  <a:srgbClr val="2B2B2B"/>
                </a:solidFill>
                <a:latin typeface="Agrandir"/>
                <a:ea typeface="Agrandir"/>
                <a:cs typeface="Agrandir"/>
                <a:sym typeface="Agrandir"/>
              </a:rPr>
              <a:t> • Limited Accuracy and Transferability: DRL methods often have limited transferability to different domains or datasets, necessitating improved methods for broader application.</a:t>
            </a:r>
          </a:p>
          <a:p>
            <a:pPr algn="l">
              <a:lnSpc>
                <a:spcPts val="4858"/>
              </a:lnSpc>
            </a:pPr>
          </a:p>
          <a:p>
            <a:pPr algn="l">
              <a:lnSpc>
                <a:spcPts val="4858"/>
              </a:lnSpc>
            </a:pPr>
            <a:r>
              <a:rPr lang="en-US" sz="3470">
                <a:solidFill>
                  <a:srgbClr val="2B2B2B"/>
                </a:solidFill>
                <a:latin typeface="Agrandir"/>
                <a:ea typeface="Agrandir"/>
                <a:cs typeface="Agrandir"/>
                <a:sym typeface="Agrandir"/>
              </a:rPr>
              <a:t> • Issues of Reproducibility: Reproducing results becomes challenging as neural networks grow in complexity.</a:t>
            </a:r>
          </a:p>
          <a:p>
            <a:pPr algn="l">
              <a:lnSpc>
                <a:spcPts val="4858"/>
              </a:lnSpc>
            </a:pPr>
          </a:p>
          <a:p>
            <a:pPr algn="l" marL="0" indent="0" lvl="0">
              <a:lnSpc>
                <a:spcPts val="4858"/>
              </a:lnSpc>
              <a:spcBef>
                <a:spcPct val="0"/>
              </a:spcBef>
            </a:pPr>
            <a:r>
              <a:rPr lang="en-US" sz="3470">
                <a:solidFill>
                  <a:srgbClr val="2B2B2B"/>
                </a:solidFill>
                <a:latin typeface="Agrandir"/>
                <a:ea typeface="Agrandir"/>
                <a:cs typeface="Agrandir"/>
                <a:sym typeface="Agrandir"/>
              </a:rPr>
              <a:t> • Implementation in Real-Life Scenarios: Bridging the “reality gap” by mimicking desired behavior and designing robust algorithms is crucial for effective real-world applications.</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397316" y="3124200"/>
            <a:ext cx="13493367" cy="381952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Influence of Reward Functions on Agent Behavior in a Game Environment</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1113155"/>
            <a:ext cx="14241867" cy="7927340"/>
          </a:xfrm>
          <a:prstGeom prst="rect">
            <a:avLst/>
          </a:prstGeom>
        </p:spPr>
        <p:txBody>
          <a:bodyPr anchor="t" rtlCol="false" tIns="0" lIns="0" bIns="0" rIns="0">
            <a:spAutoFit/>
          </a:bodyPr>
          <a:lstStyle/>
          <a:p>
            <a:pPr algn="l">
              <a:lnSpc>
                <a:spcPts val="4152"/>
              </a:lnSpc>
            </a:pPr>
            <a:r>
              <a:rPr lang="en-US" sz="2965">
                <a:solidFill>
                  <a:srgbClr val="2B2B2B"/>
                </a:solidFill>
                <a:latin typeface="Agrandir"/>
                <a:ea typeface="Agrandir"/>
                <a:cs typeface="Agrandir"/>
                <a:sym typeface="Agrandir"/>
              </a:rPr>
              <a:t>1. Guiding Behavior:</a:t>
            </a:r>
          </a:p>
          <a:p>
            <a:pPr algn="l">
              <a:lnSpc>
                <a:spcPts val="4152"/>
              </a:lnSpc>
            </a:pPr>
            <a:r>
              <a:rPr lang="en-US" sz="2965">
                <a:solidFill>
                  <a:srgbClr val="2B2B2B"/>
                </a:solidFill>
                <a:latin typeface="Agrandir"/>
                <a:ea typeface="Agrandir"/>
                <a:cs typeface="Agrandir"/>
                <a:sym typeface="Agrandir"/>
              </a:rPr>
              <a:t> • Reward functions provide feedback on action quality, encouraging repetition of positive actions and discouraging negative ones.</a:t>
            </a:r>
          </a:p>
          <a:p>
            <a:pPr algn="l">
              <a:lnSpc>
                <a:spcPts val="4152"/>
              </a:lnSpc>
            </a:pPr>
            <a:r>
              <a:rPr lang="en-US" sz="2965">
                <a:solidFill>
                  <a:srgbClr val="2B2B2B"/>
                </a:solidFill>
                <a:latin typeface="Agrandir"/>
                <a:ea typeface="Agrandir"/>
                <a:cs typeface="Agrandir"/>
                <a:sym typeface="Agrandir"/>
              </a:rPr>
              <a:t>2. Defining Objectives:</a:t>
            </a:r>
          </a:p>
          <a:p>
            <a:pPr algn="l">
              <a:lnSpc>
                <a:spcPts val="4152"/>
              </a:lnSpc>
            </a:pPr>
            <a:r>
              <a:rPr lang="en-US" sz="2965">
                <a:solidFill>
                  <a:srgbClr val="2B2B2B"/>
                </a:solidFill>
                <a:latin typeface="Agrandir"/>
                <a:ea typeface="Agrandir"/>
                <a:cs typeface="Agrandir"/>
                <a:sym typeface="Agrandir"/>
              </a:rPr>
              <a:t> • They define the goals for the agent, such as collecting items or reaching locations, guiding the agent’s focus.</a:t>
            </a:r>
          </a:p>
          <a:p>
            <a:pPr algn="l">
              <a:lnSpc>
                <a:spcPts val="4152"/>
              </a:lnSpc>
            </a:pPr>
            <a:r>
              <a:rPr lang="en-US" sz="2965">
                <a:solidFill>
                  <a:srgbClr val="2B2B2B"/>
                </a:solidFill>
                <a:latin typeface="Agrandir"/>
                <a:ea typeface="Agrandir"/>
                <a:cs typeface="Agrandir"/>
                <a:sym typeface="Agrandir"/>
              </a:rPr>
              <a:t>3. Influencing Exploration vs. Exploitation:</a:t>
            </a:r>
          </a:p>
          <a:p>
            <a:pPr algn="l">
              <a:lnSpc>
                <a:spcPts val="4152"/>
              </a:lnSpc>
            </a:pPr>
            <a:r>
              <a:rPr lang="en-US" sz="2965">
                <a:solidFill>
                  <a:srgbClr val="2B2B2B"/>
                </a:solidFill>
                <a:latin typeface="Agrandir"/>
                <a:ea typeface="Agrandir"/>
                <a:cs typeface="Agrandir"/>
                <a:sym typeface="Agrandir"/>
              </a:rPr>
              <a:t> • Reward functions affect the balance between trying new actions (exploration) and relying on known strategies (exploitation).</a:t>
            </a:r>
          </a:p>
          <a:p>
            <a:pPr algn="l">
              <a:lnSpc>
                <a:spcPts val="4152"/>
              </a:lnSpc>
            </a:pPr>
            <a:r>
              <a:rPr lang="en-US" sz="2965">
                <a:solidFill>
                  <a:srgbClr val="2B2B2B"/>
                </a:solidFill>
                <a:latin typeface="Agrandir"/>
                <a:ea typeface="Agrandir"/>
                <a:cs typeface="Agrandir"/>
                <a:sym typeface="Agrandir"/>
              </a:rPr>
              <a:t>4. Encouraging Efficient Strategies:</a:t>
            </a:r>
          </a:p>
          <a:p>
            <a:pPr algn="l">
              <a:lnSpc>
                <a:spcPts val="4152"/>
              </a:lnSpc>
            </a:pPr>
            <a:r>
              <a:rPr lang="en-US" sz="2965">
                <a:solidFill>
                  <a:srgbClr val="2B2B2B"/>
                </a:solidFill>
                <a:latin typeface="Agrandir"/>
                <a:ea typeface="Agrandir"/>
                <a:cs typeface="Agrandir"/>
                <a:sym typeface="Agrandir"/>
              </a:rPr>
              <a:t> • They incentivize efficient task completion, such as rewarding faster completion or optimal resource usage.</a:t>
            </a:r>
          </a:p>
          <a:p>
            <a:pPr algn="l">
              <a:lnSpc>
                <a:spcPts val="4152"/>
              </a:lnSpc>
            </a:pPr>
            <a:r>
              <a:rPr lang="en-US" sz="2965">
                <a:solidFill>
                  <a:srgbClr val="2B2B2B"/>
                </a:solidFill>
                <a:latin typeface="Agrandir"/>
                <a:ea typeface="Agrandir"/>
                <a:cs typeface="Agrandir"/>
                <a:sym typeface="Agrandir"/>
              </a:rPr>
              <a:t>5. Shaping Long-Term Behavior:</a:t>
            </a:r>
          </a:p>
          <a:p>
            <a:pPr algn="l" marL="0" indent="0" lvl="0">
              <a:lnSpc>
                <a:spcPts val="4152"/>
              </a:lnSpc>
              <a:spcBef>
                <a:spcPct val="0"/>
              </a:spcBef>
            </a:pPr>
            <a:r>
              <a:rPr lang="en-US" sz="2965">
                <a:solidFill>
                  <a:srgbClr val="2B2B2B"/>
                </a:solidFill>
                <a:latin typeface="Agrandir"/>
                <a:ea typeface="Agrandir"/>
                <a:cs typeface="Agrandir"/>
                <a:sym typeface="Agrandir"/>
              </a:rPr>
              <a:t> • Reward functions can guide the agent’s long-term strategy, emphasizing cumulative achievements or future potential over immediate rewards.</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520171" y="3864352"/>
            <a:ext cx="13247657"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Effects of Reward Shaping on RL Agents’ Performance</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422647"/>
            <a:ext cx="16028782" cy="9308355"/>
          </a:xfrm>
          <a:prstGeom prst="rect">
            <a:avLst/>
          </a:prstGeom>
        </p:spPr>
        <p:txBody>
          <a:bodyPr anchor="t" rtlCol="false" tIns="0" lIns="0" bIns="0" rIns="0">
            <a:spAutoFit/>
          </a:bodyPr>
          <a:lstStyle/>
          <a:p>
            <a:pPr algn="l">
              <a:lnSpc>
                <a:spcPts val="3886"/>
              </a:lnSpc>
            </a:pPr>
            <a:r>
              <a:rPr lang="en-US" sz="2776">
                <a:solidFill>
                  <a:srgbClr val="2B2B2B"/>
                </a:solidFill>
                <a:latin typeface="Agrandir"/>
                <a:ea typeface="Agrandir"/>
                <a:cs typeface="Agrandir"/>
                <a:sym typeface="Agrandir"/>
              </a:rPr>
              <a:t> Reward Shaping Definition:</a:t>
            </a:r>
          </a:p>
          <a:p>
            <a:pPr algn="l">
              <a:lnSpc>
                <a:spcPts val="3886"/>
              </a:lnSpc>
            </a:pPr>
            <a:r>
              <a:rPr lang="en-US" sz="2776">
                <a:solidFill>
                  <a:srgbClr val="2B2B2B"/>
                </a:solidFill>
                <a:latin typeface="Agrandir"/>
                <a:ea typeface="Agrandir"/>
                <a:cs typeface="Agrandir"/>
                <a:sym typeface="Agrandir"/>
              </a:rPr>
              <a:t> • The use of small intermediate “fake” rewards to guide the learning agent toward more rapid convergence.</a:t>
            </a:r>
          </a:p>
          <a:p>
            <a:pPr algn="l">
              <a:lnSpc>
                <a:spcPts val="3886"/>
              </a:lnSpc>
            </a:pPr>
          </a:p>
          <a:p>
            <a:pPr algn="l">
              <a:lnSpc>
                <a:spcPts val="3886"/>
              </a:lnSpc>
            </a:pPr>
            <a:r>
              <a:rPr lang="en-US" sz="2776">
                <a:solidFill>
                  <a:srgbClr val="2B2B2B"/>
                </a:solidFill>
                <a:latin typeface="Agrandir"/>
                <a:ea typeface="Agrandir"/>
                <a:cs typeface="Agrandir"/>
                <a:sym typeface="Agrandir"/>
              </a:rPr>
              <a:t> Application:</a:t>
            </a:r>
          </a:p>
          <a:p>
            <a:pPr algn="l">
              <a:lnSpc>
                <a:spcPts val="3886"/>
              </a:lnSpc>
            </a:pPr>
            <a:r>
              <a:rPr lang="en-US" sz="2776">
                <a:solidFill>
                  <a:srgbClr val="2B2B2B"/>
                </a:solidFill>
                <a:latin typeface="Agrandir"/>
                <a:ea typeface="Agrandir"/>
                <a:cs typeface="Agrandir"/>
                <a:sym typeface="Agrandir"/>
              </a:rPr>
              <a:t> • Prior knowledge about what constitutes a good solution can guide the agent, such as moving toward a reward of +1 and away from -1 in navigation tasks.</a:t>
            </a:r>
          </a:p>
          <a:p>
            <a:pPr algn="l">
              <a:lnSpc>
                <a:spcPts val="3886"/>
              </a:lnSpc>
            </a:pPr>
          </a:p>
          <a:p>
            <a:pPr algn="l">
              <a:lnSpc>
                <a:spcPts val="3886"/>
              </a:lnSpc>
            </a:pPr>
            <a:r>
              <a:rPr lang="en-US" sz="2776">
                <a:solidFill>
                  <a:srgbClr val="2B2B2B"/>
                </a:solidFill>
                <a:latin typeface="Agrandir"/>
                <a:ea typeface="Agrandir"/>
                <a:cs typeface="Agrandir"/>
                <a:sym typeface="Agrandir"/>
              </a:rPr>
              <a:t> Purpose:</a:t>
            </a:r>
          </a:p>
          <a:p>
            <a:pPr algn="l">
              <a:lnSpc>
                <a:spcPts val="3886"/>
              </a:lnSpc>
            </a:pPr>
            <a:r>
              <a:rPr lang="en-US" sz="2776">
                <a:solidFill>
                  <a:srgbClr val="2B2B2B"/>
                </a:solidFill>
                <a:latin typeface="Agrandir"/>
                <a:ea typeface="Agrandir"/>
                <a:cs typeface="Agrandir"/>
                <a:sym typeface="Agrandir"/>
              </a:rPr>
              <a:t> • Accelerates the learning process and enhances the final solution by guiding the reinforcement learner toward desired behaviors.</a:t>
            </a:r>
          </a:p>
          <a:p>
            <a:pPr algn="l">
              <a:lnSpc>
                <a:spcPts val="3886"/>
              </a:lnSpc>
            </a:pPr>
          </a:p>
          <a:p>
            <a:pPr algn="l">
              <a:lnSpc>
                <a:spcPts val="3886"/>
              </a:lnSpc>
            </a:pPr>
            <a:r>
              <a:rPr lang="en-US" sz="2776">
                <a:solidFill>
                  <a:srgbClr val="2B2B2B"/>
                </a:solidFill>
                <a:latin typeface="Agrandir"/>
                <a:ea typeface="Agrandir"/>
                <a:cs typeface="Agrandir"/>
                <a:sym typeface="Agrandir"/>
              </a:rPr>
              <a:t> Method:</a:t>
            </a:r>
          </a:p>
          <a:p>
            <a:pPr algn="l">
              <a:lnSpc>
                <a:spcPts val="3886"/>
              </a:lnSpc>
            </a:pPr>
            <a:r>
              <a:rPr lang="en-US" sz="2776">
                <a:solidFill>
                  <a:srgbClr val="2B2B2B"/>
                </a:solidFill>
                <a:latin typeface="Agrandir"/>
                <a:ea typeface="Agrandir"/>
                <a:cs typeface="Agrandir"/>
                <a:sym typeface="Agrandir"/>
              </a:rPr>
              <a:t> • Involves slightly modifying the reinforcement learning algorithm to provide additional information, ensuring that optimality is maintained.</a:t>
            </a:r>
          </a:p>
          <a:p>
            <a:pPr algn="l">
              <a:lnSpc>
                <a:spcPts val="3886"/>
              </a:lnSpc>
            </a:pPr>
          </a:p>
          <a:p>
            <a:pPr algn="l">
              <a:lnSpc>
                <a:spcPts val="3886"/>
              </a:lnSpc>
            </a:pPr>
            <a:r>
              <a:rPr lang="en-US" sz="2776">
                <a:solidFill>
                  <a:srgbClr val="2B2B2B"/>
                </a:solidFill>
                <a:latin typeface="Agrandir"/>
                <a:ea typeface="Agrandir"/>
                <a:cs typeface="Agrandir"/>
                <a:sym typeface="Agrandir"/>
              </a:rPr>
              <a:t> Domain Knowledge:</a:t>
            </a:r>
          </a:p>
          <a:p>
            <a:pPr algn="l" marL="0" indent="0" lvl="0">
              <a:lnSpc>
                <a:spcPts val="3886"/>
              </a:lnSpc>
              <a:spcBef>
                <a:spcPct val="0"/>
              </a:spcBef>
            </a:pPr>
            <a:r>
              <a:rPr lang="en-US" sz="2776">
                <a:solidFill>
                  <a:srgbClr val="2B2B2B"/>
                </a:solidFill>
                <a:latin typeface="Agrandir"/>
                <a:ea typeface="Agrandir"/>
                <a:cs typeface="Agrandir"/>
                <a:sym typeface="Agrandir"/>
              </a:rPr>
              <a:t> • This supplementary information is referred to as domain knowledge, which includes pertinent details about the domain that the human modeler is aware of during the model’s construction.</a:t>
            </a: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543381"/>
            <a:ext cx="13994606" cy="7066888"/>
          </a:xfrm>
          <a:prstGeom prst="rect">
            <a:avLst/>
          </a:prstGeom>
        </p:spPr>
        <p:txBody>
          <a:bodyPr anchor="t" rtlCol="false" tIns="0" lIns="0" bIns="0" rIns="0">
            <a:spAutoFit/>
          </a:bodyPr>
          <a:lstStyle/>
          <a:p>
            <a:pPr algn="l">
              <a:lnSpc>
                <a:spcPts val="3711"/>
              </a:lnSpc>
            </a:pPr>
            <a:r>
              <a:rPr lang="en-US" sz="2651">
                <a:solidFill>
                  <a:srgbClr val="2B2B2B"/>
                </a:solidFill>
                <a:latin typeface="Agrandir Bold"/>
                <a:ea typeface="Agrandir Bold"/>
                <a:cs typeface="Agrandir Bold"/>
                <a:sym typeface="Agrandir Bold"/>
              </a:rPr>
              <a:t>Shaped Reward in Reinforcement Learning</a:t>
            </a:r>
          </a:p>
          <a:p>
            <a:pPr algn="l">
              <a:lnSpc>
                <a:spcPts val="3711"/>
              </a:lnSpc>
            </a:pPr>
          </a:p>
          <a:p>
            <a:pPr algn="l">
              <a:lnSpc>
                <a:spcPts val="3711"/>
              </a:lnSpc>
            </a:pPr>
            <a:r>
              <a:rPr lang="en-US" sz="2651">
                <a:solidFill>
                  <a:srgbClr val="2B2B2B"/>
                </a:solidFill>
                <a:latin typeface="Agrandir"/>
                <a:ea typeface="Agrandir"/>
                <a:cs typeface="Agrandir"/>
                <a:sym typeface="Agrandir"/>
              </a:rPr>
              <a:t> Q-Function Update in TD Learning:</a:t>
            </a:r>
          </a:p>
          <a:p>
            <a:pPr algn="l">
              <a:lnSpc>
                <a:spcPts val="3711"/>
              </a:lnSpc>
            </a:pPr>
            <a:r>
              <a:rPr lang="en-US" sz="2651">
                <a:solidFill>
                  <a:srgbClr val="2B2B2B"/>
                </a:solidFill>
                <a:latin typeface="Agrandir"/>
                <a:ea typeface="Agrandir"/>
                <a:cs typeface="Agrandir"/>
                <a:sym typeface="Agrandir"/>
              </a:rPr>
              <a:t> • In Temporal Difference (TD) learning, a Q-function is updated when a reward is received:</a:t>
            </a:r>
          </a:p>
          <a:p>
            <a:pPr algn="l">
              <a:lnSpc>
                <a:spcPts val="3711"/>
              </a:lnSpc>
            </a:pPr>
          </a:p>
          <a:p>
            <a:pPr algn="l">
              <a:lnSpc>
                <a:spcPts val="3711"/>
              </a:lnSpc>
            </a:pPr>
          </a:p>
          <a:p>
            <a:pPr algn="l">
              <a:lnSpc>
                <a:spcPts val="3711"/>
              </a:lnSpc>
            </a:pPr>
          </a:p>
          <a:p>
            <a:pPr algn="l">
              <a:lnSpc>
                <a:spcPts val="3711"/>
              </a:lnSpc>
            </a:pPr>
          </a:p>
          <a:p>
            <a:pPr algn="l">
              <a:lnSpc>
                <a:spcPts val="3711"/>
              </a:lnSpc>
            </a:pPr>
            <a:r>
              <a:rPr lang="en-US" sz="2651">
                <a:solidFill>
                  <a:srgbClr val="2B2B2B"/>
                </a:solidFill>
                <a:latin typeface="Agrandir"/>
                <a:ea typeface="Agrandir"/>
                <a:cs typeface="Agrandir"/>
                <a:sym typeface="Agrandir"/>
              </a:rPr>
              <a:t> Reward Shaping Approach:</a:t>
            </a:r>
          </a:p>
          <a:p>
            <a:pPr algn="l">
              <a:lnSpc>
                <a:spcPts val="3711"/>
              </a:lnSpc>
            </a:pPr>
            <a:r>
              <a:rPr lang="en-US" sz="2651">
                <a:solidFill>
                  <a:srgbClr val="2B2B2B"/>
                </a:solidFill>
                <a:latin typeface="Agrandir"/>
                <a:ea typeface="Agrandir"/>
                <a:cs typeface="Agrandir"/>
                <a:sym typeface="Agrandir"/>
              </a:rPr>
              <a:t> • Instead of modifying the reward function r, additional rewards F(s, s’) are provided for specific actions:</a:t>
            </a:r>
          </a:p>
          <a:p>
            <a:pPr algn="l">
              <a:lnSpc>
                <a:spcPts val="3711"/>
              </a:lnSpc>
            </a:pPr>
          </a:p>
          <a:p>
            <a:pPr algn="l">
              <a:lnSpc>
                <a:spcPts val="3711"/>
              </a:lnSpc>
            </a:pPr>
          </a:p>
          <a:p>
            <a:pPr algn="l" marL="0" indent="0" lvl="0">
              <a:lnSpc>
                <a:spcPts val="3711"/>
              </a:lnSpc>
            </a:pPr>
          </a:p>
        </p:txBody>
      </p:sp>
      <p:sp>
        <p:nvSpPr>
          <p:cNvPr name="Freeform 5" id="5"/>
          <p:cNvSpPr/>
          <p:nvPr/>
        </p:nvSpPr>
        <p:spPr>
          <a:xfrm flipH="false" flipV="false" rot="0">
            <a:off x="2278320" y="4080538"/>
            <a:ext cx="10320397" cy="1062962"/>
          </a:xfrm>
          <a:custGeom>
            <a:avLst/>
            <a:gdLst/>
            <a:ahLst/>
            <a:cxnLst/>
            <a:rect r="r" b="b" t="t" l="l"/>
            <a:pathLst>
              <a:path h="1062962" w="10320397">
                <a:moveTo>
                  <a:pt x="0" y="0"/>
                </a:moveTo>
                <a:lnTo>
                  <a:pt x="10320397" y="0"/>
                </a:lnTo>
                <a:lnTo>
                  <a:pt x="10320397" y="1062962"/>
                </a:lnTo>
                <a:lnTo>
                  <a:pt x="0" y="1062962"/>
                </a:lnTo>
                <a:lnTo>
                  <a:pt x="0" y="0"/>
                </a:lnTo>
                <a:close/>
              </a:path>
            </a:pathLst>
          </a:custGeom>
          <a:blipFill>
            <a:blip r:embed="rId4"/>
            <a:stretch>
              <a:fillRect l="0" t="0" r="0" b="0"/>
            </a:stretch>
          </a:blipFill>
        </p:spPr>
      </p:sp>
      <p:sp>
        <p:nvSpPr>
          <p:cNvPr name="Freeform 6" id="6"/>
          <p:cNvSpPr/>
          <p:nvPr/>
        </p:nvSpPr>
        <p:spPr>
          <a:xfrm flipH="false" flipV="false" rot="0">
            <a:off x="1682446" y="7467178"/>
            <a:ext cx="12687115" cy="1791122"/>
          </a:xfrm>
          <a:custGeom>
            <a:avLst/>
            <a:gdLst/>
            <a:ahLst/>
            <a:cxnLst/>
            <a:rect r="r" b="b" t="t" l="l"/>
            <a:pathLst>
              <a:path h="1791122" w="12687115">
                <a:moveTo>
                  <a:pt x="0" y="0"/>
                </a:moveTo>
                <a:lnTo>
                  <a:pt x="12687114" y="0"/>
                </a:lnTo>
                <a:lnTo>
                  <a:pt x="12687114" y="1791122"/>
                </a:lnTo>
                <a:lnTo>
                  <a:pt x="0" y="1791122"/>
                </a:lnTo>
                <a:lnTo>
                  <a:pt x="0" y="0"/>
                </a:lnTo>
                <a:close/>
              </a:path>
            </a:pathLst>
          </a:custGeom>
          <a:blipFill>
            <a:blip r:embed="rId5"/>
            <a:stretch>
              <a:fillRect l="0" t="0" r="0" b="0"/>
            </a:stretch>
          </a:blipFill>
        </p:spPr>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1114927"/>
            <a:ext cx="15399328" cy="8012228"/>
          </a:xfrm>
          <a:prstGeom prst="rect">
            <a:avLst/>
          </a:prstGeom>
        </p:spPr>
        <p:txBody>
          <a:bodyPr anchor="t" rtlCol="false" tIns="0" lIns="0" bIns="0" rIns="0">
            <a:spAutoFit/>
          </a:bodyPr>
          <a:lstStyle/>
          <a:p>
            <a:pPr algn="l">
              <a:lnSpc>
                <a:spcPts val="4217"/>
              </a:lnSpc>
            </a:pPr>
            <a:r>
              <a:rPr lang="en-US" sz="3012">
                <a:solidFill>
                  <a:srgbClr val="2B2B2B"/>
                </a:solidFill>
                <a:latin typeface="Agrandir"/>
                <a:ea typeface="Agrandir"/>
                <a:cs typeface="Agrandir"/>
                <a:sym typeface="Agrandir"/>
              </a:rPr>
              <a:t> Purpose:</a:t>
            </a:r>
          </a:p>
          <a:p>
            <a:pPr algn="l">
              <a:lnSpc>
                <a:spcPts val="4217"/>
              </a:lnSpc>
            </a:pPr>
            <a:r>
              <a:rPr lang="en-US" sz="3012">
                <a:solidFill>
                  <a:srgbClr val="2B2B2B"/>
                </a:solidFill>
                <a:latin typeface="Agrandir"/>
                <a:ea typeface="Agrandir"/>
                <a:cs typeface="Agrandir"/>
                <a:sym typeface="Agrandir"/>
              </a:rPr>
              <a:t> • The function F(s, s’) provides additional rewards when transitioning from state s to s’, using heuristic domain knowledge.</a:t>
            </a:r>
          </a:p>
          <a:p>
            <a:pPr algn="l">
              <a:lnSpc>
                <a:spcPts val="4217"/>
              </a:lnSpc>
            </a:pPr>
          </a:p>
          <a:p>
            <a:pPr algn="l">
              <a:lnSpc>
                <a:spcPts val="4217"/>
              </a:lnSpc>
            </a:pPr>
            <a:r>
              <a:rPr lang="en-US" sz="3012">
                <a:solidFill>
                  <a:srgbClr val="2B2B2B"/>
                </a:solidFill>
                <a:latin typeface="Agrandir"/>
                <a:ea typeface="Agrandir"/>
                <a:cs typeface="Agrandir"/>
                <a:sym typeface="Agrandir"/>
              </a:rPr>
              <a:t> Shaped Reward Definition:</a:t>
            </a:r>
          </a:p>
          <a:p>
            <a:pPr algn="l">
              <a:lnSpc>
                <a:spcPts val="4217"/>
              </a:lnSpc>
            </a:pPr>
            <a:r>
              <a:rPr lang="en-US" sz="3012">
                <a:solidFill>
                  <a:srgbClr val="2B2B2B"/>
                </a:solidFill>
                <a:latin typeface="Agrandir"/>
                <a:ea typeface="Agrandir"/>
                <a:cs typeface="Agrandir"/>
                <a:sym typeface="Agrandir"/>
              </a:rPr>
              <a:t> • The sum r + F(s, s’) is considered the shaped reward for an action.</a:t>
            </a:r>
          </a:p>
          <a:p>
            <a:pPr algn="l">
              <a:lnSpc>
                <a:spcPts val="4217"/>
              </a:lnSpc>
            </a:pPr>
          </a:p>
          <a:p>
            <a:pPr algn="l">
              <a:lnSpc>
                <a:spcPts val="4217"/>
              </a:lnSpc>
            </a:pPr>
            <a:r>
              <a:rPr lang="en-US" sz="3012">
                <a:solidFill>
                  <a:srgbClr val="2B2B2B"/>
                </a:solidFill>
                <a:latin typeface="Agrandir"/>
                <a:ea typeface="Agrandir"/>
                <a:cs typeface="Agrandir"/>
                <a:sym typeface="Agrandir"/>
              </a:rPr>
              <a:t> • Overall Shaped Reward for an Episode:</a:t>
            </a:r>
          </a:p>
          <a:p>
            <a:pPr algn="l">
              <a:lnSpc>
                <a:spcPts val="4217"/>
              </a:lnSpc>
            </a:pPr>
          </a:p>
          <a:p>
            <a:pPr algn="l">
              <a:lnSpc>
                <a:spcPts val="4217"/>
              </a:lnSpc>
            </a:pPr>
          </a:p>
          <a:p>
            <a:pPr algn="l">
              <a:lnSpc>
                <a:spcPts val="4217"/>
              </a:lnSpc>
            </a:pPr>
          </a:p>
          <a:p>
            <a:pPr algn="l">
              <a:lnSpc>
                <a:spcPts val="4217"/>
              </a:lnSpc>
            </a:pPr>
          </a:p>
          <a:p>
            <a:pPr algn="l">
              <a:lnSpc>
                <a:spcPts val="4217"/>
              </a:lnSpc>
            </a:pPr>
            <a:r>
              <a:rPr lang="en-US" sz="3012">
                <a:solidFill>
                  <a:srgbClr val="2B2B2B"/>
                </a:solidFill>
                <a:latin typeface="Agrandir"/>
                <a:ea typeface="Agrandir"/>
                <a:cs typeface="Agrandir"/>
                <a:sym typeface="Agrandir"/>
              </a:rPr>
              <a:t> Positive and Negative Shaping:</a:t>
            </a:r>
          </a:p>
          <a:p>
            <a:pPr algn="l">
              <a:lnSpc>
                <a:spcPts val="4217"/>
              </a:lnSpc>
            </a:pPr>
            <a:r>
              <a:rPr lang="en-US" sz="3012">
                <a:solidFill>
                  <a:srgbClr val="2B2B2B"/>
                </a:solidFill>
                <a:latin typeface="Agrandir"/>
                <a:ea typeface="Agrandir"/>
                <a:cs typeface="Agrandir"/>
                <a:sym typeface="Agrandir"/>
              </a:rPr>
              <a:t> • F(s, s’) &gt; 0 provides positive reinforcement for transitioning from s to s’.</a:t>
            </a:r>
          </a:p>
          <a:p>
            <a:pPr algn="l" marL="0" indent="0" lvl="0">
              <a:lnSpc>
                <a:spcPts val="4217"/>
              </a:lnSpc>
            </a:pPr>
            <a:r>
              <a:rPr lang="en-US" sz="3012">
                <a:solidFill>
                  <a:srgbClr val="2B2B2B"/>
                </a:solidFill>
                <a:latin typeface="Agrandir"/>
                <a:ea typeface="Agrandir"/>
                <a:cs typeface="Agrandir"/>
                <a:sym typeface="Agrandir"/>
              </a:rPr>
              <a:t> • F(s, s’) &lt; 0 provides negative reinforcement, discouraging the transition from s to s’.</a:t>
            </a:r>
          </a:p>
        </p:txBody>
      </p:sp>
      <p:sp>
        <p:nvSpPr>
          <p:cNvPr name="Freeform 5" id="5"/>
          <p:cNvSpPr/>
          <p:nvPr/>
        </p:nvSpPr>
        <p:spPr>
          <a:xfrm flipH="false" flipV="false" rot="0">
            <a:off x="1433963" y="5651219"/>
            <a:ext cx="7811609" cy="1082797"/>
          </a:xfrm>
          <a:custGeom>
            <a:avLst/>
            <a:gdLst/>
            <a:ahLst/>
            <a:cxnLst/>
            <a:rect r="r" b="b" t="t" l="l"/>
            <a:pathLst>
              <a:path h="1082797" w="7811609">
                <a:moveTo>
                  <a:pt x="0" y="0"/>
                </a:moveTo>
                <a:lnTo>
                  <a:pt x="7811609" y="0"/>
                </a:lnTo>
                <a:lnTo>
                  <a:pt x="7811609" y="1082798"/>
                </a:lnTo>
                <a:lnTo>
                  <a:pt x="0" y="1082798"/>
                </a:lnTo>
                <a:lnTo>
                  <a:pt x="0" y="0"/>
                </a:lnTo>
                <a:close/>
              </a:path>
            </a:pathLst>
          </a:custGeom>
          <a:blipFill>
            <a:blip r:embed="rId4"/>
            <a:stretch>
              <a:fillRect l="0" t="0" r="0" b="0"/>
            </a:stretch>
          </a:blipFill>
        </p:spPr>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970915"/>
            <a:ext cx="13545004" cy="8287385"/>
          </a:xfrm>
          <a:prstGeom prst="rect">
            <a:avLst/>
          </a:prstGeom>
        </p:spPr>
        <p:txBody>
          <a:bodyPr anchor="t" rtlCol="false" tIns="0" lIns="0" bIns="0" rIns="0">
            <a:spAutoFit/>
          </a:bodyPr>
          <a:lstStyle/>
          <a:p>
            <a:pPr algn="l">
              <a:lnSpc>
                <a:spcPts val="3640"/>
              </a:lnSpc>
            </a:pPr>
            <a:r>
              <a:rPr lang="en-US" sz="2600">
                <a:solidFill>
                  <a:srgbClr val="2B2B2B"/>
                </a:solidFill>
                <a:latin typeface="Agrandir Bold"/>
                <a:ea typeface="Agrandir Bold"/>
                <a:cs typeface="Agrandir Bold"/>
                <a:sym typeface="Agrandir Bold"/>
              </a:rPr>
              <a:t>Effects of Reward Shaping on RL Performance</a:t>
            </a:r>
          </a:p>
          <a:p>
            <a:pPr algn="l">
              <a:lnSpc>
                <a:spcPts val="3640"/>
              </a:lnSpc>
            </a:pPr>
          </a:p>
          <a:p>
            <a:pPr algn="l">
              <a:lnSpc>
                <a:spcPts val="3640"/>
              </a:lnSpc>
            </a:pPr>
            <a:r>
              <a:rPr lang="en-US" sz="2600">
                <a:solidFill>
                  <a:srgbClr val="2B2B2B"/>
                </a:solidFill>
                <a:latin typeface="Agrandir"/>
                <a:ea typeface="Agrandir"/>
                <a:cs typeface="Agrandir"/>
                <a:sym typeface="Agrandir"/>
              </a:rPr>
              <a:t> Accelerated Learning:</a:t>
            </a:r>
          </a:p>
          <a:p>
            <a:pPr algn="l">
              <a:lnSpc>
                <a:spcPts val="3640"/>
              </a:lnSpc>
            </a:pPr>
            <a:r>
              <a:rPr lang="en-US" sz="2600">
                <a:solidFill>
                  <a:srgbClr val="2B2B2B"/>
                </a:solidFill>
                <a:latin typeface="Agrandir"/>
                <a:ea typeface="Agrandir"/>
                <a:cs typeface="Agrandir"/>
                <a:sym typeface="Agrandir"/>
              </a:rPr>
              <a:t> • Provides additional feedback, speeding up the learning process by offering more frequent signals about progress.</a:t>
            </a:r>
          </a:p>
          <a:p>
            <a:pPr algn="l">
              <a:lnSpc>
                <a:spcPts val="3640"/>
              </a:lnSpc>
            </a:pPr>
          </a:p>
          <a:p>
            <a:pPr algn="l">
              <a:lnSpc>
                <a:spcPts val="3640"/>
              </a:lnSpc>
            </a:pPr>
            <a:r>
              <a:rPr lang="en-US" sz="2600">
                <a:solidFill>
                  <a:srgbClr val="2B2B2B"/>
                </a:solidFill>
                <a:latin typeface="Agrandir"/>
                <a:ea typeface="Agrandir"/>
                <a:cs typeface="Agrandir"/>
                <a:sym typeface="Agrandir"/>
              </a:rPr>
              <a:t> Guided Exploration:</a:t>
            </a:r>
          </a:p>
          <a:p>
            <a:pPr algn="l">
              <a:lnSpc>
                <a:spcPts val="3640"/>
              </a:lnSpc>
            </a:pPr>
            <a:r>
              <a:rPr lang="en-US" sz="2600">
                <a:solidFill>
                  <a:srgbClr val="2B2B2B"/>
                </a:solidFill>
                <a:latin typeface="Agrandir"/>
                <a:ea typeface="Agrandir"/>
                <a:cs typeface="Agrandir"/>
                <a:sym typeface="Agrandir"/>
              </a:rPr>
              <a:t> • Directs the agent toward more promising areas, reducing the likelihood of getting stuck in suboptimal policies.</a:t>
            </a:r>
          </a:p>
          <a:p>
            <a:pPr algn="l">
              <a:lnSpc>
                <a:spcPts val="3640"/>
              </a:lnSpc>
            </a:pPr>
          </a:p>
          <a:p>
            <a:pPr algn="l">
              <a:lnSpc>
                <a:spcPts val="3640"/>
              </a:lnSpc>
            </a:pPr>
            <a:r>
              <a:rPr lang="en-US" sz="2600">
                <a:solidFill>
                  <a:srgbClr val="2B2B2B"/>
                </a:solidFill>
                <a:latin typeface="Agrandir"/>
                <a:ea typeface="Agrandir"/>
                <a:cs typeface="Agrandir"/>
                <a:sym typeface="Agrandir"/>
              </a:rPr>
              <a:t> Improved Performance:</a:t>
            </a:r>
          </a:p>
          <a:p>
            <a:pPr algn="l">
              <a:lnSpc>
                <a:spcPts val="3640"/>
              </a:lnSpc>
            </a:pPr>
            <a:r>
              <a:rPr lang="en-US" sz="2600">
                <a:solidFill>
                  <a:srgbClr val="2B2B2B"/>
                </a:solidFill>
                <a:latin typeface="Agrandir"/>
                <a:ea typeface="Agrandir"/>
                <a:cs typeface="Agrandir"/>
                <a:sym typeface="Agrandir"/>
              </a:rPr>
              <a:t> • Encourages behaviors that align closely with the desired outcomes, leading to more competitive or human-like AI behavior.</a:t>
            </a:r>
          </a:p>
          <a:p>
            <a:pPr algn="l">
              <a:lnSpc>
                <a:spcPts val="3640"/>
              </a:lnSpc>
            </a:pPr>
          </a:p>
          <a:p>
            <a:pPr algn="l">
              <a:lnSpc>
                <a:spcPts val="3640"/>
              </a:lnSpc>
            </a:pPr>
            <a:r>
              <a:rPr lang="en-US" sz="2600">
                <a:solidFill>
                  <a:srgbClr val="2B2B2B"/>
                </a:solidFill>
                <a:latin typeface="Agrandir"/>
                <a:ea typeface="Agrandir"/>
                <a:cs typeface="Agrandir"/>
                <a:sym typeface="Agrandir"/>
              </a:rPr>
              <a:t> Risk of Overfitting:</a:t>
            </a:r>
          </a:p>
          <a:p>
            <a:pPr algn="l" marL="0" indent="0" lvl="0">
              <a:lnSpc>
                <a:spcPts val="3640"/>
              </a:lnSpc>
            </a:pPr>
            <a:r>
              <a:rPr lang="en-US" sz="2600">
                <a:solidFill>
                  <a:srgbClr val="2B2B2B"/>
                </a:solidFill>
                <a:latin typeface="Agrandir"/>
                <a:ea typeface="Agrandir"/>
                <a:cs typeface="Agrandir"/>
                <a:sym typeface="Agrandir"/>
              </a:rPr>
              <a:t> • If reward shaping is too specific, the agent may overfit to those rewards, performing poorly in different scenarios. It’s crucial to ensure shaping doesn’t limit the agent’s ability to generalize.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444901" y="3724275"/>
            <a:ext cx="9398198"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Key Components of an RL System</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662681" y="-6438340"/>
            <a:ext cx="13761077" cy="14153590"/>
          </a:xfrm>
          <a:prstGeom prst="rect">
            <a:avLst/>
          </a:prstGeom>
        </p:spPr>
      </p:pic>
      <p:sp>
        <p:nvSpPr>
          <p:cNvPr name="TextBox 3" id="3"/>
          <p:cNvSpPr txBox="true"/>
          <p:nvPr/>
        </p:nvSpPr>
        <p:spPr>
          <a:xfrm rot="0">
            <a:off x="4911263" y="4424362"/>
            <a:ext cx="8465475"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ea typeface="Agrandir"/>
                <a:cs typeface="Agrandir"/>
                <a:sym typeface="Agrandir"/>
              </a:rPr>
              <a:t>Thanks for listening!</a:t>
            </a:r>
          </a:p>
        </p:txBody>
      </p:sp>
      <p:pic>
        <p:nvPicPr>
          <p:cNvPr name="Picture 4" id="4"/>
          <p:cNvPicPr>
            <a:picLocks noChangeAspect="true"/>
          </p:cNvPicPr>
          <p:nvPr/>
        </p:nvPicPr>
        <p:blipFill>
          <a:blip r:embed="rId3">
            <a:alphaModFix amt="25000"/>
          </a:blip>
          <a:srcRect l="0" t="0" r="0" b="0"/>
          <a:stretch>
            <a:fillRect/>
          </a:stretch>
        </p:blipFill>
        <p:spPr>
          <a:xfrm flipH="false" flipV="false" rot="0">
            <a:off x="11511932" y="6947324"/>
            <a:ext cx="8674222" cy="7652259"/>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0">
            <a:off x="15141061" y="2810706"/>
            <a:ext cx="6293877" cy="5612932"/>
          </a:xfrm>
          <a:prstGeom prst="rect">
            <a:avLst/>
          </a:prstGeom>
        </p:spPr>
      </p:pic>
      <p:pic>
        <p:nvPicPr>
          <p:cNvPr name="Picture 6" id="6"/>
          <p:cNvPicPr>
            <a:picLocks noChangeAspect="true"/>
          </p:cNvPicPr>
          <p:nvPr/>
        </p:nvPicPr>
        <p:blipFill>
          <a:blip r:embed="rId5">
            <a:alphaModFix amt="25000"/>
          </a:blip>
          <a:srcRect l="0" t="0" r="0" b="0"/>
          <a:stretch>
            <a:fillRect/>
          </a:stretch>
        </p:blipFill>
        <p:spPr>
          <a:xfrm flipH="false" flipV="false" rot="-3435299">
            <a:off x="-3167656" y="638455"/>
            <a:ext cx="6335313" cy="707679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782707" y="1579583"/>
            <a:ext cx="13614873" cy="7687958"/>
          </a:xfrm>
          <a:prstGeom prst="rect">
            <a:avLst/>
          </a:prstGeom>
        </p:spPr>
        <p:txBody>
          <a:bodyPr anchor="t" rtlCol="false" tIns="0" lIns="0" bIns="0" rIns="0">
            <a:spAutoFit/>
          </a:bodyPr>
          <a:lstStyle/>
          <a:p>
            <a:pPr algn="l" marL="0" indent="0" lvl="0">
              <a:lnSpc>
                <a:spcPts val="5011"/>
              </a:lnSpc>
              <a:spcBef>
                <a:spcPct val="0"/>
              </a:spcBef>
            </a:pPr>
          </a:p>
          <a:p>
            <a:pPr algn="l" marL="772783" indent="-386392" lvl="1">
              <a:lnSpc>
                <a:spcPts val="5011"/>
              </a:lnSpc>
              <a:spcBef>
                <a:spcPct val="0"/>
              </a:spcBef>
              <a:buFont typeface="Arial"/>
              <a:buChar char="•"/>
            </a:pPr>
            <a:r>
              <a:rPr lang="en-US" sz="3579" u="none">
                <a:solidFill>
                  <a:srgbClr val="2B2B2B"/>
                </a:solidFill>
                <a:latin typeface="Agrandir"/>
                <a:ea typeface="Agrandir"/>
                <a:cs typeface="Agrandir"/>
                <a:sym typeface="Agrandir"/>
              </a:rPr>
              <a:t>Agent: The learner interacting with the environment to achieve goals.</a:t>
            </a:r>
          </a:p>
          <a:p>
            <a:pPr algn="l" marL="772783" indent="-386392" lvl="1">
              <a:lnSpc>
                <a:spcPts val="5011"/>
              </a:lnSpc>
              <a:spcBef>
                <a:spcPct val="0"/>
              </a:spcBef>
              <a:buFont typeface="Arial"/>
              <a:buChar char="•"/>
            </a:pPr>
            <a:r>
              <a:rPr lang="en-US" sz="3579" u="none">
                <a:solidFill>
                  <a:srgbClr val="2B2B2B"/>
                </a:solidFill>
                <a:latin typeface="Agrandir"/>
                <a:ea typeface="Agrandir"/>
                <a:cs typeface="Agrandir"/>
                <a:sym typeface="Agrandir"/>
              </a:rPr>
              <a:t>Environment: The external system with which the agent interacts, providing feedback through rewards.</a:t>
            </a:r>
          </a:p>
          <a:p>
            <a:pPr algn="l" marL="772783" indent="-386392" lvl="1">
              <a:lnSpc>
                <a:spcPts val="5011"/>
              </a:lnSpc>
              <a:spcBef>
                <a:spcPct val="0"/>
              </a:spcBef>
              <a:buFont typeface="Arial"/>
              <a:buChar char="•"/>
            </a:pPr>
            <a:r>
              <a:rPr lang="en-US" sz="3579" u="none">
                <a:solidFill>
                  <a:srgbClr val="2B2B2B"/>
                </a:solidFill>
                <a:latin typeface="Agrandir"/>
                <a:ea typeface="Agrandir"/>
                <a:cs typeface="Agrandir"/>
                <a:sym typeface="Agrandir"/>
              </a:rPr>
              <a:t>Actions: Moves made by the agent to affect the environment.</a:t>
            </a:r>
          </a:p>
          <a:p>
            <a:pPr algn="l" marL="772783" indent="-386392" lvl="1">
              <a:lnSpc>
                <a:spcPts val="5011"/>
              </a:lnSpc>
              <a:spcBef>
                <a:spcPct val="0"/>
              </a:spcBef>
              <a:buFont typeface="Arial"/>
              <a:buChar char="•"/>
            </a:pPr>
            <a:r>
              <a:rPr lang="en-US" sz="3579" u="none">
                <a:solidFill>
                  <a:srgbClr val="2B2B2B"/>
                </a:solidFill>
                <a:latin typeface="Agrandir"/>
                <a:ea typeface="Agrandir"/>
                <a:cs typeface="Agrandir"/>
                <a:sym typeface="Agrandir"/>
              </a:rPr>
              <a:t>States: Information about the environment at a specific time, guiding the agent's decisions.</a:t>
            </a:r>
          </a:p>
          <a:p>
            <a:pPr algn="l" marL="772783" indent="-386392" lvl="1">
              <a:lnSpc>
                <a:spcPts val="5011"/>
              </a:lnSpc>
              <a:spcBef>
                <a:spcPct val="0"/>
              </a:spcBef>
              <a:buFont typeface="Arial"/>
              <a:buChar char="•"/>
            </a:pPr>
            <a:r>
              <a:rPr lang="en-US" sz="3579" u="none">
                <a:solidFill>
                  <a:srgbClr val="2B2B2B"/>
                </a:solidFill>
                <a:latin typeface="Agrandir"/>
                <a:ea typeface="Agrandir"/>
                <a:cs typeface="Agrandir"/>
                <a:sym typeface="Agrandir"/>
              </a:rPr>
              <a:t>Rewards: Feedback indicating the success of the agent’s actions (e.g., + for winning, - for losing).</a:t>
            </a:r>
          </a:p>
          <a:p>
            <a:pPr algn="l" marL="0" indent="0" lvl="0">
              <a:lnSpc>
                <a:spcPts val="5011"/>
              </a:lnSpc>
              <a:spcBef>
                <a:spcPct val="0"/>
              </a:spcBef>
            </a:pPr>
          </a:p>
        </p:txBody>
      </p:sp>
      <p:pic>
        <p:nvPicPr>
          <p:cNvPr name="Picture 4" id="4"/>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028700" y="492653"/>
            <a:ext cx="11762338" cy="8433908"/>
          </a:xfrm>
          <a:prstGeom prst="rect">
            <a:avLst/>
          </a:prstGeom>
        </p:spPr>
        <p:txBody>
          <a:bodyPr anchor="t" rtlCol="false" tIns="0" lIns="0" bIns="0" rIns="0">
            <a:spAutoFit/>
          </a:bodyPr>
          <a:lstStyle/>
          <a:p>
            <a:pPr algn="l">
              <a:lnSpc>
                <a:spcPts val="5538"/>
              </a:lnSpc>
            </a:pPr>
            <a:r>
              <a:rPr lang="en-US" sz="3956">
                <a:solidFill>
                  <a:srgbClr val="2B2B2B"/>
                </a:solidFill>
                <a:latin typeface="Agrandir Bold"/>
                <a:ea typeface="Agrandir Bold"/>
                <a:cs typeface="Agrandir Bold"/>
                <a:sym typeface="Agrandir Bold"/>
              </a:rPr>
              <a:t>Additional Concepts</a:t>
            </a:r>
          </a:p>
          <a:p>
            <a:pPr algn="l">
              <a:lnSpc>
                <a:spcPts val="5538"/>
              </a:lnSpc>
            </a:pPr>
          </a:p>
          <a:p>
            <a:pPr algn="l" marL="854180" indent="-427090" lvl="1">
              <a:lnSpc>
                <a:spcPts val="5538"/>
              </a:lnSpc>
              <a:buFont typeface="Arial"/>
              <a:buChar char="•"/>
            </a:pPr>
            <a:r>
              <a:rPr lang="en-US" sz="3956">
                <a:solidFill>
                  <a:srgbClr val="2B2B2B"/>
                </a:solidFill>
                <a:latin typeface="Agrandir"/>
                <a:ea typeface="Agrandir"/>
                <a:cs typeface="Agrandir"/>
                <a:sym typeface="Agrandir"/>
              </a:rPr>
              <a:t>History: </a:t>
            </a:r>
            <a:r>
              <a:rPr lang="en-US" sz="3956" u="none">
                <a:solidFill>
                  <a:srgbClr val="2B2B2B"/>
                </a:solidFill>
                <a:latin typeface="Agrandir"/>
                <a:ea typeface="Agrandir"/>
                <a:cs typeface="Agrandir"/>
                <a:sym typeface="Agrandir"/>
              </a:rPr>
              <a:t>The sequence of all observations, actions, and rewards up to time t.</a:t>
            </a:r>
          </a:p>
          <a:p>
            <a:pPr algn="l">
              <a:lnSpc>
                <a:spcPts val="5538"/>
              </a:lnSpc>
            </a:pPr>
          </a:p>
          <a:p>
            <a:pPr algn="l">
              <a:lnSpc>
                <a:spcPts val="5538"/>
              </a:lnSpc>
            </a:pPr>
          </a:p>
          <a:p>
            <a:pPr algn="l" marL="854180" indent="-427090" lvl="1">
              <a:lnSpc>
                <a:spcPts val="5538"/>
              </a:lnSpc>
              <a:buFont typeface="Arial"/>
              <a:buChar char="•"/>
            </a:pPr>
            <a:r>
              <a:rPr lang="en-US" sz="3956" u="none">
                <a:solidFill>
                  <a:srgbClr val="2B2B2B"/>
                </a:solidFill>
                <a:latin typeface="Agrandir"/>
                <a:ea typeface="Agrandir"/>
                <a:cs typeface="Agrandir"/>
                <a:sym typeface="Agrandir"/>
              </a:rPr>
              <a:t>State​: A function of the history, used to predict future actions. In RL, states with the Markov property mean future states depend only on the current state and action, not the full history.</a:t>
            </a:r>
          </a:p>
          <a:p>
            <a:pPr algn="l" marL="0" indent="0" lvl="0">
              <a:lnSpc>
                <a:spcPts val="5538"/>
              </a:lnSpc>
            </a:pPr>
          </a:p>
        </p:txBody>
      </p:sp>
      <p:sp>
        <p:nvSpPr>
          <p:cNvPr name="Freeform 5" id="5"/>
          <p:cNvSpPr/>
          <p:nvPr/>
        </p:nvSpPr>
        <p:spPr>
          <a:xfrm flipH="false" flipV="false" rot="0">
            <a:off x="2357753" y="8509407"/>
            <a:ext cx="8745847" cy="834308"/>
          </a:xfrm>
          <a:custGeom>
            <a:avLst/>
            <a:gdLst/>
            <a:ahLst/>
            <a:cxnLst/>
            <a:rect r="r" b="b" t="t" l="l"/>
            <a:pathLst>
              <a:path h="834308" w="8745847">
                <a:moveTo>
                  <a:pt x="0" y="0"/>
                </a:moveTo>
                <a:lnTo>
                  <a:pt x="8745847" y="0"/>
                </a:lnTo>
                <a:lnTo>
                  <a:pt x="8745847" y="834308"/>
                </a:lnTo>
                <a:lnTo>
                  <a:pt x="0" y="834308"/>
                </a:lnTo>
                <a:lnTo>
                  <a:pt x="0" y="0"/>
                </a:lnTo>
                <a:close/>
              </a:path>
            </a:pathLst>
          </a:custGeom>
          <a:blipFill>
            <a:blip r:embed="rId4"/>
            <a:stretch>
              <a:fillRect l="0" t="0" r="0" b="0"/>
            </a:stretch>
          </a:blipFill>
        </p:spPr>
      </p:sp>
      <p:sp>
        <p:nvSpPr>
          <p:cNvPr name="Freeform 6" id="6"/>
          <p:cNvSpPr/>
          <p:nvPr/>
        </p:nvSpPr>
        <p:spPr>
          <a:xfrm flipH="false" flipV="false" rot="0">
            <a:off x="2357753" y="3699214"/>
            <a:ext cx="8620489" cy="813254"/>
          </a:xfrm>
          <a:custGeom>
            <a:avLst/>
            <a:gdLst/>
            <a:ahLst/>
            <a:cxnLst/>
            <a:rect r="r" b="b" t="t" l="l"/>
            <a:pathLst>
              <a:path h="813254" w="8620489">
                <a:moveTo>
                  <a:pt x="0" y="0"/>
                </a:moveTo>
                <a:lnTo>
                  <a:pt x="8620489" y="0"/>
                </a:lnTo>
                <a:lnTo>
                  <a:pt x="8620489" y="813254"/>
                </a:lnTo>
                <a:lnTo>
                  <a:pt x="0" y="813254"/>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626646" y="3724275"/>
            <a:ext cx="13034708" cy="2619375"/>
          </a:xfrm>
          <a:prstGeom prst="rect">
            <a:avLst/>
          </a:prstGeom>
        </p:spPr>
        <p:txBody>
          <a:bodyPr anchor="t" rtlCol="false" tIns="0" lIns="0" bIns="0" rIns="0">
            <a:spAutoFit/>
          </a:bodyPr>
          <a:lstStyle/>
          <a:p>
            <a:pPr algn="ctr" marL="0" indent="0" lvl="0">
              <a:lnSpc>
                <a:spcPts val="9479"/>
              </a:lnSpc>
              <a:spcBef>
                <a:spcPct val="0"/>
              </a:spcBef>
            </a:pPr>
            <a:r>
              <a:rPr lang="en-US" sz="7899">
                <a:solidFill>
                  <a:srgbClr val="2B2B2B"/>
                </a:solidFill>
                <a:latin typeface="Agrandir"/>
                <a:ea typeface="Agrandir"/>
                <a:cs typeface="Agrandir"/>
                <a:sym typeface="Agrandir"/>
              </a:rPr>
              <a:t>Markov Decision Processes (MDPs) in RL</a:t>
            </a:r>
          </a:p>
        </p:txBody>
      </p:sp>
      <p:pic>
        <p:nvPicPr>
          <p:cNvPr name="Picture 3" id="3"/>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4" id="4"/>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DAGO5XlOpLE</dc:identifier>
  <dcterms:modified xsi:type="dcterms:W3CDTF">2011-08-01T06:04:30Z</dcterms:modified>
  <cp:revision>1</cp:revision>
  <dc:title>Week 1 Theoretical Work</dc:title>
</cp:coreProperties>
</file>