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8288000" cy="10287000"/>
  <p:notesSz cx="6858000" cy="9144000"/>
  <p:embeddedFontLst>
    <p:embeddedFont>
      <p:font typeface="Agrandir" charset="1" panose="00000500000000000000"/>
      <p:regular r:id="rId51"/>
    </p:embeddedFont>
    <p:embeddedFont>
      <p:font typeface="Agrandir Bold" charset="1" panose="00000800000000000000"/>
      <p:regular r:id="rId52"/>
    </p:embeddedFont>
    <p:embeddedFont>
      <p:font typeface="Agrandir Italics" charset="1" panose="00000500000000000000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fonts/font51.fntdata" Type="http://schemas.openxmlformats.org/officeDocument/2006/relationships/font"/><Relationship Id="rId52" Target="fonts/font52.fntdata" Type="http://schemas.openxmlformats.org/officeDocument/2006/relationships/font"/><Relationship Id="rId53" Target="fonts/font53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4.gif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Relationship Id="rId3" Target="../media/image6.gif" Type="http://schemas.openxmlformats.org/officeDocument/2006/relationships/image"/><Relationship Id="rId4" Target="../media/image7.gif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4.gif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Relationship Id="rId3" Target="../media/image6.gif" Type="http://schemas.openxmlformats.org/officeDocument/2006/relationships/image"/><Relationship Id="rId4" Target="../media/image7.gif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4.gif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4.gif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Relationship Id="rId3" Target="../media/image6.gif" Type="http://schemas.openxmlformats.org/officeDocument/2006/relationships/image"/><Relationship Id="rId4" Target="../media/image7.gif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4.gif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Relationship Id="rId3" Target="../media/image6.gif" Type="http://schemas.openxmlformats.org/officeDocument/2006/relationships/image"/><Relationship Id="rId4" Target="../media/image7.gif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Relationship Id="rId3" Target="../media/image6.gif" Type="http://schemas.openxmlformats.org/officeDocument/2006/relationships/image"/><Relationship Id="rId4" Target="../media/image7.gif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4.gif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Relationship Id="rId3" Target="../media/image6.gif" Type="http://schemas.openxmlformats.org/officeDocument/2006/relationships/image"/><Relationship Id="rId4" Target="../media/image7.gif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4.gif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Relationship Id="rId3" Target="../media/image6.gif" Type="http://schemas.openxmlformats.org/officeDocument/2006/relationships/image"/><Relationship Id="rId4" Target="../media/image7.gif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4.gif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Relationship Id="rId3" Target="../media/image6.gif" Type="http://schemas.openxmlformats.org/officeDocument/2006/relationships/image"/><Relationship Id="rId4" Target="../media/image7.gif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gif" Type="http://schemas.openxmlformats.org/officeDocument/2006/relationships/image"/><Relationship Id="rId3" Target="../media/image1.gif" Type="http://schemas.openxmlformats.org/officeDocument/2006/relationships/image"/><Relationship Id="rId4" Target="../media/image11.gif" Type="http://schemas.openxmlformats.org/officeDocument/2006/relationships/image"/><Relationship Id="rId5" Target="../media/image7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4.gif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Relationship Id="rId3" Target="../media/image6.gif" Type="http://schemas.openxmlformats.org/officeDocument/2006/relationships/image"/><Relationship Id="rId4" Target="../media/image7.gif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444707" y="2916696"/>
            <a:ext cx="15398587" cy="4453608"/>
            <a:chOff x="0" y="0"/>
            <a:chExt cx="20531449" cy="593814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21615"/>
              <a:ext cx="20531449" cy="50617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667"/>
                </a:lnSpc>
              </a:pPr>
              <a:r>
                <a:rPr lang="en-US" sz="12425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Week 2 </a:t>
              </a:r>
            </a:p>
            <a:p>
              <a:pPr algn="ctr">
                <a:lnSpc>
                  <a:spcPts val="13667"/>
                </a:lnSpc>
              </a:pPr>
              <a:r>
                <a:rPr lang="en-US" sz="12425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 Theoretical Work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176304"/>
              <a:ext cx="20531449" cy="761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Aim: Understanding fundamentals of Unity ML Agents Reinforcement Learning (RL)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19264" y="291255"/>
            <a:ext cx="16440036" cy="958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6"/>
              </a:lnSpc>
            </a:pPr>
            <a:r>
              <a:rPr lang="en-US" sz="2683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Interaction During Training Process</a:t>
            </a:r>
          </a:p>
          <a:p>
            <a:pPr algn="l">
              <a:lnSpc>
                <a:spcPts val="3756"/>
              </a:lnSpc>
            </a:pP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1. Initialization: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Unity environment, Academy, and agents are initialized.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The Academy configures environment parameters like agent count, time scale, and simulation steps.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Observation and Action Loop: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Agents observe their environment, sending data to the Python API.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The Policy processes observations to decide on actions.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3. Action Decision: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The Policy outputs actions based on input observations.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Actions are communicated back to the Unity environment.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4. Environment Response: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The environment updates its state based on the action taken and calculates a reward, which is sent to the agent.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5. Learning and Policy Update: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The Python API collects data (observations, actions, rewards) to update the Policy using ML algorithms.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The Policy is optimized to maximize cumulative rewards over time.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6. Repeat:</a:t>
            </a:r>
          </a:p>
          <a:p>
            <a:pPr algn="l" marL="0" indent="0" lvl="0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The loop repeats until the agent reaches satisfactory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19264" y="2672505"/>
            <a:ext cx="16440036" cy="4818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6"/>
              </a:lnSpc>
            </a:pPr>
            <a:r>
              <a:rPr lang="en-US" sz="2683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Interaction During Inference Process</a:t>
            </a:r>
          </a:p>
          <a:p>
            <a:pPr algn="l">
              <a:lnSpc>
                <a:spcPts val="3756"/>
              </a:lnSpc>
            </a:pP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1. Fixed Policy Execution: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The agent uses a fixed, trained Policy to interact with the environment without further learning.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Decisions are based on the Policy learned during training.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Real-Time Interaction: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Actions are executed in real time, and performance is evaluated based on predefined criteria.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3. Environment Feedback:</a:t>
            </a:r>
          </a:p>
          <a:p>
            <a:pPr algn="l">
              <a:lnSpc>
                <a:spcPts val="3756"/>
              </a:lnSpc>
            </a:pPr>
            <a:r>
              <a:rPr lang="en-US" sz="268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The agent continues to observe and act based on its fixed Policy until the simulation ends.</a:t>
            </a:r>
          </a:p>
          <a:p>
            <a:pPr algn="l" marL="0" indent="0" lvl="0">
              <a:lnSpc>
                <a:spcPts val="3756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26646" y="3724275"/>
            <a:ext cx="13034708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79"/>
              </a:lnSpc>
              <a:spcBef>
                <a:spcPct val="0"/>
              </a:spcBef>
            </a:pPr>
            <a:r>
              <a:rPr lang="en-US" sz="78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Reinforcement Learning in ML-Agents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4923" y="600075"/>
            <a:ext cx="16664377" cy="897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3929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How Reinforcement Learning is Applied in ML-Agents</a:t>
            </a:r>
          </a:p>
          <a:p>
            <a:pPr algn="l">
              <a:lnSpc>
                <a:spcPts val="4715"/>
              </a:lnSpc>
            </a:pPr>
          </a:p>
          <a:p>
            <a:pPr algn="l">
              <a:lnSpc>
                <a:spcPts val="4715"/>
              </a:lnSpc>
            </a:pPr>
            <a:r>
              <a:rPr lang="en-US" sz="392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Agent-Environment Interaction:</a:t>
            </a:r>
          </a:p>
          <a:p>
            <a:pPr algn="l">
              <a:lnSpc>
                <a:spcPts val="4715"/>
              </a:lnSpc>
            </a:pPr>
          </a:p>
          <a:p>
            <a:pPr algn="l">
              <a:lnSpc>
                <a:spcPts val="4715"/>
              </a:lnSpc>
            </a:pPr>
            <a:r>
              <a:rPr lang="en-US" sz="392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Observations: The agent perceives the environment by collecting data such as:</a:t>
            </a:r>
          </a:p>
          <a:p>
            <a:pPr algn="l">
              <a:lnSpc>
                <a:spcPts val="4715"/>
              </a:lnSpc>
            </a:pPr>
            <a:r>
              <a:rPr lang="en-US" sz="392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 -- Vector data: Position, velocity.</a:t>
            </a:r>
          </a:p>
          <a:p>
            <a:pPr algn="l">
              <a:lnSpc>
                <a:spcPts val="4715"/>
              </a:lnSpc>
            </a:pPr>
            <a:r>
              <a:rPr lang="en-US" sz="392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 -- Visual data: Camera views.</a:t>
            </a:r>
          </a:p>
          <a:p>
            <a:pPr algn="l">
              <a:lnSpc>
                <a:spcPts val="4715"/>
              </a:lnSpc>
            </a:pPr>
            <a:r>
              <a:rPr lang="en-US" sz="392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Action Space: Actions are chosen based on observations:</a:t>
            </a:r>
          </a:p>
          <a:p>
            <a:pPr algn="l">
              <a:lnSpc>
                <a:spcPts val="4715"/>
              </a:lnSpc>
            </a:pPr>
            <a:r>
              <a:rPr lang="en-US" sz="392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 -- Discrete Actions: Predefined choices (e.g., move left, right, jump).</a:t>
            </a:r>
          </a:p>
          <a:p>
            <a:pPr algn="l">
              <a:lnSpc>
                <a:spcPts val="4715"/>
              </a:lnSpc>
            </a:pPr>
            <a:r>
              <a:rPr lang="en-US" sz="392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 -- Continuous Actions: Select from a continuous range (e.g., steering angle).</a:t>
            </a:r>
          </a:p>
          <a:p>
            <a:pPr algn="l">
              <a:lnSpc>
                <a:spcPts val="4715"/>
              </a:lnSpc>
            </a:pPr>
            <a:r>
              <a:rPr lang="en-US" sz="392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Rewards: Feedback provided after each action:</a:t>
            </a:r>
          </a:p>
          <a:p>
            <a:pPr algn="l">
              <a:lnSpc>
                <a:spcPts val="4715"/>
              </a:lnSpc>
            </a:pPr>
            <a:r>
              <a:rPr lang="en-US" sz="392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 -- Incentivizes good behaviors (e.g., reaching a goal).</a:t>
            </a:r>
          </a:p>
          <a:p>
            <a:pPr algn="l" marL="0" indent="0" lvl="0">
              <a:lnSpc>
                <a:spcPts val="4715"/>
              </a:lnSpc>
              <a:spcBef>
                <a:spcPct val="0"/>
              </a:spcBef>
            </a:pPr>
            <a:r>
              <a:rPr lang="en-US" sz="392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 -- Penalizes undesirable behaviors (e.g., falling off a platform).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55527" y="4848720"/>
            <a:ext cx="11598692" cy="616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5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92113" y="1338681"/>
            <a:ext cx="16503773" cy="810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4"/>
              </a:lnSpc>
              <a:spcBef>
                <a:spcPct val="0"/>
              </a:spcBef>
            </a:pPr>
            <a:r>
              <a:rPr lang="en-US" b="true" sz="377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RL Algorithms in ML-Agents</a:t>
            </a:r>
          </a:p>
          <a:p>
            <a:pPr algn="l">
              <a:lnSpc>
                <a:spcPts val="4524"/>
              </a:lnSpc>
              <a:spcBef>
                <a:spcPct val="0"/>
              </a:spcBef>
            </a:pPr>
          </a:p>
          <a:p>
            <a:pPr algn="l">
              <a:lnSpc>
                <a:spcPts val="4524"/>
              </a:lnSpc>
              <a:spcBef>
                <a:spcPct val="0"/>
              </a:spcBef>
            </a:pPr>
            <a:r>
              <a:rPr lang="en-US" sz="377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1. Proximal Policy Optimization (PPO):</a:t>
            </a:r>
          </a:p>
          <a:p>
            <a:pPr algn="l">
              <a:lnSpc>
                <a:spcPts val="4524"/>
              </a:lnSpc>
              <a:spcBef>
                <a:spcPct val="0"/>
              </a:spcBef>
            </a:pPr>
            <a:r>
              <a:rPr lang="en-US" sz="377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An on-policy algorithm that uses policy gradients to update policies.</a:t>
            </a:r>
          </a:p>
          <a:p>
            <a:pPr algn="l">
              <a:lnSpc>
                <a:spcPts val="4524"/>
              </a:lnSpc>
              <a:spcBef>
                <a:spcPct val="0"/>
              </a:spcBef>
            </a:pPr>
            <a:r>
              <a:rPr lang="en-US" sz="377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Ensures stability by controlling the size of policy updates.</a:t>
            </a:r>
          </a:p>
          <a:p>
            <a:pPr algn="l">
              <a:lnSpc>
                <a:spcPts val="4524"/>
              </a:lnSpc>
              <a:spcBef>
                <a:spcPct val="0"/>
              </a:spcBef>
            </a:pPr>
            <a:r>
              <a:rPr lang="en-US" sz="377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Default algorithm in ML-Agents due to its balance between stability and performance.</a:t>
            </a:r>
          </a:p>
          <a:p>
            <a:pPr algn="l">
              <a:lnSpc>
                <a:spcPts val="4524"/>
              </a:lnSpc>
              <a:spcBef>
                <a:spcPct val="0"/>
              </a:spcBef>
            </a:pPr>
            <a:r>
              <a:rPr lang="en-US" sz="377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Soft Actor-Critic (SAC):</a:t>
            </a:r>
          </a:p>
          <a:p>
            <a:pPr algn="l">
              <a:lnSpc>
                <a:spcPts val="4524"/>
              </a:lnSpc>
              <a:spcBef>
                <a:spcPct val="0"/>
              </a:spcBef>
            </a:pPr>
            <a:r>
              <a:rPr lang="en-US" sz="377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An off-policy algorithm that balances expected reward maximization and entropy.</a:t>
            </a:r>
          </a:p>
          <a:p>
            <a:pPr algn="l">
              <a:lnSpc>
                <a:spcPts val="4524"/>
              </a:lnSpc>
              <a:spcBef>
                <a:spcPct val="0"/>
              </a:spcBef>
            </a:pPr>
            <a:r>
              <a:rPr lang="en-US" sz="377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Encourages exploration and is effective in continuous action spaces.</a:t>
            </a:r>
          </a:p>
          <a:p>
            <a:pPr algn="l">
              <a:lnSpc>
                <a:spcPts val="4524"/>
              </a:lnSpc>
              <a:spcBef>
                <a:spcPct val="0"/>
              </a:spcBef>
            </a:pPr>
          </a:p>
          <a:p>
            <a:pPr algn="l">
              <a:lnSpc>
                <a:spcPts val="4524"/>
              </a:lnSpc>
              <a:spcBef>
                <a:spcPct val="0"/>
              </a:spcBef>
            </a:pPr>
            <a:r>
              <a:rPr lang="en-US" sz="377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These algorithms help agents learn optimal policies to maximize cumulative rewards.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611290"/>
            <a:ext cx="12315058" cy="891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6"/>
              </a:lnSpc>
            </a:pPr>
            <a:r>
              <a:rPr lang="en-US" sz="3133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Training Process in ML-Agents</a:t>
            </a:r>
          </a:p>
          <a:p>
            <a:pPr algn="l">
              <a:lnSpc>
                <a:spcPts val="4386"/>
              </a:lnSpc>
            </a:pPr>
          </a:p>
          <a:p>
            <a:pPr algn="l">
              <a:lnSpc>
                <a:spcPts val="4386"/>
              </a:lnSpc>
            </a:pPr>
            <a:r>
              <a:rPr lang="en-US" sz="313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1. Exploration:</a:t>
            </a:r>
          </a:p>
          <a:p>
            <a:pPr algn="l">
              <a:lnSpc>
                <a:spcPts val="4386"/>
              </a:lnSpc>
            </a:pPr>
            <a:r>
              <a:rPr lang="en-US" sz="313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Agents take random or exploratory actions to gather initial data.</a:t>
            </a:r>
          </a:p>
          <a:p>
            <a:pPr algn="l">
              <a:lnSpc>
                <a:spcPts val="4386"/>
              </a:lnSpc>
            </a:pPr>
            <a:r>
              <a:rPr lang="en-US" sz="313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Experience Collection:</a:t>
            </a:r>
          </a:p>
          <a:p>
            <a:pPr algn="l">
              <a:lnSpc>
                <a:spcPts val="4386"/>
              </a:lnSpc>
            </a:pPr>
            <a:r>
              <a:rPr lang="en-US" sz="313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Agents collect experiences (state, action, reward, next state) and store them in a buffer.</a:t>
            </a:r>
          </a:p>
          <a:p>
            <a:pPr algn="l">
              <a:lnSpc>
                <a:spcPts val="4386"/>
              </a:lnSpc>
            </a:pPr>
            <a:r>
              <a:rPr lang="en-US" sz="313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3. Policy Update:</a:t>
            </a:r>
          </a:p>
          <a:p>
            <a:pPr algn="l">
              <a:lnSpc>
                <a:spcPts val="4386"/>
              </a:lnSpc>
            </a:pPr>
            <a:r>
              <a:rPr lang="en-US" sz="313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After gathering sufficient experiences, agents update their policy.</a:t>
            </a:r>
          </a:p>
          <a:p>
            <a:pPr algn="l">
              <a:lnSpc>
                <a:spcPts val="4386"/>
              </a:lnSpc>
            </a:pPr>
            <a:r>
              <a:rPr lang="en-US" sz="313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Example: PPO minimizes a loss function based on the advantage (difference between expected and actual rewards).</a:t>
            </a:r>
          </a:p>
          <a:p>
            <a:pPr algn="l">
              <a:lnSpc>
                <a:spcPts val="4386"/>
              </a:lnSpc>
            </a:pPr>
            <a:r>
              <a:rPr lang="en-US" sz="313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4. Iterative Improvement:</a:t>
            </a:r>
          </a:p>
          <a:p>
            <a:pPr algn="l">
              <a:lnSpc>
                <a:spcPts val="4386"/>
              </a:lnSpc>
            </a:pPr>
            <a:r>
              <a:rPr lang="en-US" sz="313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Repeats experience collection and policy update steps.</a:t>
            </a:r>
          </a:p>
          <a:p>
            <a:pPr algn="l">
              <a:lnSpc>
                <a:spcPts val="4386"/>
              </a:lnSpc>
            </a:pPr>
            <a:r>
              <a:rPr lang="en-US" sz="313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Gradually improves agent performance over time.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3097315"/>
            <a:ext cx="12315058" cy="393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6"/>
              </a:lnSpc>
            </a:pPr>
            <a:r>
              <a:rPr lang="en-US" sz="3133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Inference Process</a:t>
            </a:r>
          </a:p>
          <a:p>
            <a:pPr algn="l">
              <a:lnSpc>
                <a:spcPts val="4386"/>
              </a:lnSpc>
            </a:pPr>
          </a:p>
          <a:p>
            <a:pPr algn="l">
              <a:lnSpc>
                <a:spcPts val="4386"/>
              </a:lnSpc>
            </a:pPr>
            <a:r>
              <a:rPr lang="en-US" sz="313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Inference:</a:t>
            </a:r>
          </a:p>
          <a:p>
            <a:pPr algn="l">
              <a:lnSpc>
                <a:spcPts val="4386"/>
              </a:lnSpc>
            </a:pPr>
            <a:r>
              <a:rPr lang="en-US" sz="313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-- Uses the trained policy for decision-making in real-time within the Unity environment.</a:t>
            </a:r>
          </a:p>
          <a:p>
            <a:pPr algn="l">
              <a:lnSpc>
                <a:spcPts val="4386"/>
              </a:lnSpc>
            </a:pPr>
            <a:r>
              <a:rPr lang="en-US" sz="313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-- The agent selects actions based on the learned policy without further training.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76177" y="3124200"/>
            <a:ext cx="13935645" cy="381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79"/>
              </a:lnSpc>
              <a:spcBef>
                <a:spcPct val="0"/>
              </a:spcBef>
            </a:pPr>
            <a:r>
              <a:rPr lang="en-US" sz="78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Proximal Policy Optimization (PPO) and Soft Actor-Critic (SAC) in ML-Agents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87498" y="712666"/>
            <a:ext cx="17900502" cy="883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5"/>
              </a:lnSpc>
            </a:pPr>
            <a:r>
              <a:rPr lang="en-US" sz="3404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What is Proximal Policy Optimization (PPO)?</a:t>
            </a:r>
          </a:p>
          <a:p>
            <a:pPr algn="l">
              <a:lnSpc>
                <a:spcPts val="4085"/>
              </a:lnSpc>
            </a:pPr>
          </a:p>
          <a:p>
            <a:pPr algn="l">
              <a:lnSpc>
                <a:spcPts val="4085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Overview:</a:t>
            </a:r>
          </a:p>
          <a:p>
            <a:pPr algn="l">
              <a:lnSpc>
                <a:spcPts val="4085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PPO is a policy gradient method designed to improve the stability and efficiency of reinforcement learning.</a:t>
            </a:r>
          </a:p>
          <a:p>
            <a:pPr algn="l">
              <a:lnSpc>
                <a:spcPts val="4085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It is an on-policy algorithm, meaning it learns from the current policy being executed by the agent.</a:t>
            </a:r>
          </a:p>
          <a:p>
            <a:pPr algn="l">
              <a:lnSpc>
                <a:spcPts val="4085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PPO ensures that policy updates are not too large, maintaining stability and preventing performance degradation.</a:t>
            </a:r>
          </a:p>
          <a:p>
            <a:pPr algn="l">
              <a:lnSpc>
                <a:spcPts val="4085"/>
              </a:lnSpc>
            </a:pPr>
          </a:p>
          <a:p>
            <a:pPr algn="l">
              <a:lnSpc>
                <a:spcPts val="4085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How PPO Works:</a:t>
            </a:r>
          </a:p>
          <a:p>
            <a:pPr algn="l">
              <a:lnSpc>
                <a:spcPts val="4085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Objective Function: Introduces a clipped objective function to prevent drastic changes in policy.</a:t>
            </a:r>
          </a:p>
          <a:p>
            <a:pPr algn="l">
              <a:lnSpc>
                <a:spcPts val="4085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Surrogate Objective: Maximizes a surrogate function with a clipping term, ensuring conservative policy updates.</a:t>
            </a:r>
          </a:p>
          <a:p>
            <a:pPr algn="l" marL="0" indent="0" lvl="0">
              <a:lnSpc>
                <a:spcPts val="4085"/>
              </a:lnSpc>
              <a:spcBef>
                <a:spcPct val="0"/>
              </a:spcBef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Advantages: Easy to implement and tune, offering a good balance between sample efficiency and stability.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18439" y="148933"/>
            <a:ext cx="16851122" cy="9827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7"/>
              </a:lnSpc>
            </a:pPr>
            <a:r>
              <a:rPr lang="en-US" sz="3476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What is Soft Actor-Critic (SAC)?</a:t>
            </a:r>
          </a:p>
          <a:p>
            <a:pPr algn="l">
              <a:lnSpc>
                <a:spcPts val="4867"/>
              </a:lnSpc>
            </a:pPr>
          </a:p>
          <a:p>
            <a:pPr algn="l">
              <a:lnSpc>
                <a:spcPts val="4867"/>
              </a:lnSpc>
            </a:pPr>
            <a:r>
              <a:rPr lang="en-US" sz="347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Overview:</a:t>
            </a:r>
          </a:p>
          <a:p>
            <a:pPr algn="l">
              <a:lnSpc>
                <a:spcPts val="4867"/>
              </a:lnSpc>
            </a:pPr>
            <a:r>
              <a:rPr lang="en-US" sz="347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SAC is an off-policy, actor-critic algorithm that combines value-based and policy-based methods.</a:t>
            </a:r>
          </a:p>
          <a:p>
            <a:pPr algn="l">
              <a:lnSpc>
                <a:spcPts val="4867"/>
              </a:lnSpc>
            </a:pPr>
            <a:r>
              <a:rPr lang="en-US" sz="347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Optimizes the policy while encouraging exploration through an entropy term.</a:t>
            </a:r>
          </a:p>
          <a:p>
            <a:pPr algn="l">
              <a:lnSpc>
                <a:spcPts val="4867"/>
              </a:lnSpc>
            </a:pPr>
            <a:r>
              <a:rPr lang="en-US" sz="347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Well-suited for continuous action spaces and tasks where exploration is crucial.</a:t>
            </a:r>
          </a:p>
          <a:p>
            <a:pPr algn="l">
              <a:lnSpc>
                <a:spcPts val="4867"/>
              </a:lnSpc>
            </a:pPr>
          </a:p>
          <a:p>
            <a:pPr algn="l">
              <a:lnSpc>
                <a:spcPts val="4867"/>
              </a:lnSpc>
            </a:pPr>
            <a:r>
              <a:rPr lang="en-US" sz="347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How SAC Works:</a:t>
            </a:r>
          </a:p>
          <a:p>
            <a:pPr algn="l">
              <a:lnSpc>
                <a:spcPts val="4867"/>
              </a:lnSpc>
            </a:pPr>
            <a:r>
              <a:rPr lang="en-US" sz="347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Actor-Critic Framework: Uses an actor network (policy) and two critic networks (Q-values) to reduce overestimation bias.</a:t>
            </a:r>
          </a:p>
          <a:p>
            <a:pPr algn="l">
              <a:lnSpc>
                <a:spcPts val="4867"/>
              </a:lnSpc>
            </a:pPr>
            <a:r>
              <a:rPr lang="en-US" sz="347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Entropy Maximization: Includes an entropy term in the objective function to maintain exploration.</a:t>
            </a:r>
          </a:p>
          <a:p>
            <a:pPr algn="l" marL="0" indent="0" lvl="0">
              <a:lnSpc>
                <a:spcPts val="4867"/>
              </a:lnSpc>
            </a:pPr>
            <a:r>
              <a:rPr lang="en-US" sz="347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Off-Policy Learning: Learns from past experiences stored in a replay buffer, enhancing sample efficiency.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24694" y="4324350"/>
            <a:ext cx="12638611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79"/>
              </a:lnSpc>
              <a:spcBef>
                <a:spcPct val="0"/>
              </a:spcBef>
            </a:pPr>
            <a:r>
              <a:rPr lang="en-US" sz="78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What is Unity ML-Agents?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08912" y="886964"/>
            <a:ext cx="17479088" cy="8371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Comparison of PPO and SAC</a:t>
            </a:r>
          </a:p>
          <a:p>
            <a:pPr algn="l">
              <a:lnSpc>
                <a:spcPts val="4369"/>
              </a:lnSpc>
            </a:pPr>
          </a:p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1. Stability and Convergence:</a:t>
            </a:r>
          </a:p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PPO: Ensures stable convergence by using conservative policy updates with a clipping mechanism.</a:t>
            </a:r>
          </a:p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SAC: Maintains stability through entropy maximization, which is effective in environments with sparse rewards.</a:t>
            </a:r>
          </a:p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Sample Efficiency:</a:t>
            </a:r>
          </a:p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PPO: Less sample-efficient as it requires new data for each policy update (on-policy).</a:t>
            </a:r>
          </a:p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SAC: More sample-efficient due to off-policy learning, allowing data reuse from the replay buffer.</a:t>
            </a:r>
          </a:p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3. Exploration:</a:t>
            </a:r>
          </a:p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PPO: Focuses on refining the current policy; does not explicitly encourage exploration.</a:t>
            </a:r>
          </a:p>
          <a:p>
            <a:pPr algn="l" marL="0" indent="0" lvl="0">
              <a:lnSpc>
                <a:spcPts val="4369"/>
              </a:lnSpc>
            </a:pPr>
            <a:r>
              <a:rPr lang="en-US" sz="3121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SAC: Explicitly promotes exploration through the entropy term, suitable for environments needing extensive exploration.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862190"/>
            <a:ext cx="16916976" cy="6372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3"/>
              </a:lnSpc>
            </a:pPr>
            <a:r>
              <a:rPr lang="en-US" sz="3937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4. Complexity and Implementation:</a:t>
            </a:r>
          </a:p>
          <a:p>
            <a:pPr algn="l">
              <a:lnSpc>
                <a:spcPts val="5513"/>
              </a:lnSpc>
            </a:pPr>
            <a:r>
              <a:rPr lang="en-US" sz="3937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PPO: Straightforward to implement, with fewer hyperparameters.</a:t>
            </a:r>
          </a:p>
          <a:p>
            <a:pPr algn="l">
              <a:lnSpc>
                <a:spcPts val="5513"/>
              </a:lnSpc>
            </a:pPr>
            <a:r>
              <a:rPr lang="en-US" sz="3937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SAC: More complex; involves multiple networks and requires careful tuning, especially for the entropy coefficient.</a:t>
            </a:r>
          </a:p>
          <a:p>
            <a:pPr algn="l">
              <a:lnSpc>
                <a:spcPts val="5513"/>
              </a:lnSpc>
            </a:pPr>
            <a:r>
              <a:rPr lang="en-US" sz="3937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5. Suitable Applications:</a:t>
            </a:r>
          </a:p>
          <a:p>
            <a:pPr algn="l">
              <a:lnSpc>
                <a:spcPts val="5513"/>
              </a:lnSpc>
            </a:pPr>
            <a:r>
              <a:rPr lang="en-US" sz="3937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PPO: Best for tasks requiring stability and simplicity, such as platformer games and navigation tasks with dense rewards.</a:t>
            </a:r>
          </a:p>
          <a:p>
            <a:pPr algn="l" marL="0" indent="0" lvl="0">
              <a:lnSpc>
                <a:spcPts val="5513"/>
              </a:lnSpc>
            </a:pPr>
            <a:r>
              <a:rPr lang="en-US" sz="3937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SAC: Ideal for continuous action spaces, robotic control, and environments with sparse or deceptive rewards.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87799" y="3124200"/>
            <a:ext cx="14312401" cy="381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79"/>
              </a:lnSpc>
              <a:spcBef>
                <a:spcPct val="0"/>
              </a:spcBef>
            </a:pPr>
            <a:r>
              <a:rPr lang="en-US" sz="78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Exploration Strategies in Sparse Reward Environments in Unity ML-Agents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297211"/>
            <a:ext cx="16230600" cy="7473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9"/>
              </a:lnSpc>
            </a:pPr>
            <a:r>
              <a:rPr lang="en-US" sz="4642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Introduction to Sparse Reward Environments</a:t>
            </a:r>
          </a:p>
          <a:p>
            <a:pPr algn="l">
              <a:lnSpc>
                <a:spcPts val="6499"/>
              </a:lnSpc>
            </a:pPr>
          </a:p>
          <a:p>
            <a:pPr algn="l">
              <a:lnSpc>
                <a:spcPts val="6499"/>
              </a:lnSpc>
            </a:pPr>
            <a:r>
              <a:rPr lang="en-US" sz="4642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Definition:</a:t>
            </a:r>
          </a:p>
          <a:p>
            <a:pPr algn="l">
              <a:lnSpc>
                <a:spcPts val="6499"/>
              </a:lnSpc>
            </a:pPr>
            <a:r>
              <a:rPr lang="en-US" sz="4642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Sparse Reward Environments: Scenarios where agents receive feedback or rewards infrequently, making it challenging to learn optimal strategies.</a:t>
            </a:r>
          </a:p>
          <a:p>
            <a:pPr algn="l">
              <a:lnSpc>
                <a:spcPts val="6499"/>
              </a:lnSpc>
            </a:pPr>
          </a:p>
          <a:p>
            <a:pPr algn="l" marL="0" indent="0" lvl="0">
              <a:lnSpc>
                <a:spcPts val="6499"/>
              </a:lnSpc>
              <a:spcBef>
                <a:spcPct val="0"/>
              </a:spcBef>
            </a:pPr>
            <a:r>
              <a:rPr lang="en-US" sz="4642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Challenge: Effective exploration is crucial as agents have limited feedback to guide learning.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63735" y="904875"/>
            <a:ext cx="17524265" cy="8556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2"/>
              </a:lnSpc>
            </a:pPr>
            <a:r>
              <a:rPr lang="en-US" sz="2844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Techniques Used to Encourage Exploration</a:t>
            </a:r>
          </a:p>
          <a:p>
            <a:pPr algn="l">
              <a:lnSpc>
                <a:spcPts val="3982"/>
              </a:lnSpc>
            </a:pPr>
          </a:p>
          <a:p>
            <a:pPr algn="l">
              <a:lnSpc>
                <a:spcPts val="3982"/>
              </a:lnSpc>
            </a:pPr>
            <a:r>
              <a:rPr lang="en-US" sz="284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1. Curiosity-Driven Exploration:</a:t>
            </a:r>
          </a:p>
          <a:p>
            <a:pPr algn="l">
              <a:lnSpc>
                <a:spcPts val="3982"/>
              </a:lnSpc>
            </a:pPr>
            <a:r>
              <a:rPr lang="en-US" sz="284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Concept: Agents are intrinsically motivated to explore novel or unpredictable states.</a:t>
            </a:r>
          </a:p>
          <a:p>
            <a:pPr algn="l">
              <a:lnSpc>
                <a:spcPts val="3982"/>
              </a:lnSpc>
            </a:pPr>
            <a:r>
              <a:rPr lang="en-US" sz="284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Mechanism: Assigns “intrinsic rewards” based on the agent’s prediction error, encouraging the exploration of new experiences when external rewards are scarce.</a:t>
            </a:r>
          </a:p>
          <a:p>
            <a:pPr algn="l">
              <a:lnSpc>
                <a:spcPts val="3982"/>
              </a:lnSpc>
            </a:pPr>
            <a:r>
              <a:rPr lang="en-US" sz="284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Entropy Regularization:</a:t>
            </a:r>
          </a:p>
          <a:p>
            <a:pPr algn="l">
              <a:lnSpc>
                <a:spcPts val="3982"/>
              </a:lnSpc>
            </a:pPr>
            <a:r>
              <a:rPr lang="en-US" sz="284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Concept: Promotes randomness in action selection.</a:t>
            </a:r>
          </a:p>
          <a:p>
            <a:pPr algn="l">
              <a:lnSpc>
                <a:spcPts val="3982"/>
              </a:lnSpc>
            </a:pPr>
            <a:r>
              <a:rPr lang="en-US" sz="284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Mechanism: Increases entropy in the agent’s policy, allowing it to explore diverse strategies before settling on an optimal one.</a:t>
            </a:r>
          </a:p>
          <a:p>
            <a:pPr algn="l">
              <a:lnSpc>
                <a:spcPts val="3982"/>
              </a:lnSpc>
            </a:pPr>
            <a:r>
              <a:rPr lang="en-US" sz="284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Benefit: Prevents premature convergence to suboptimal strategies, crucial in complex environments.</a:t>
            </a:r>
          </a:p>
          <a:p>
            <a:pPr algn="l">
              <a:lnSpc>
                <a:spcPts val="3982"/>
              </a:lnSpc>
            </a:pPr>
            <a:r>
              <a:rPr lang="en-US" sz="284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3. Random Action Selection (Epsilon-Greedy):</a:t>
            </a:r>
          </a:p>
          <a:p>
            <a:pPr algn="l">
              <a:lnSpc>
                <a:spcPts val="3982"/>
              </a:lnSpc>
            </a:pPr>
            <a:r>
              <a:rPr lang="en-US" sz="284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Concept: Mixes exploration with exploitation.</a:t>
            </a:r>
          </a:p>
          <a:p>
            <a:pPr algn="l">
              <a:lnSpc>
                <a:spcPts val="3982"/>
              </a:lnSpc>
            </a:pPr>
            <a:r>
              <a:rPr lang="en-US" sz="284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Mechanism: The agent mostly selects actions predicted to be optimal but occasionally takes random actions to explore new possibilities.</a:t>
            </a:r>
          </a:p>
          <a:p>
            <a:pPr algn="l" marL="0" indent="0" lvl="0">
              <a:lnSpc>
                <a:spcPts val="3982"/>
              </a:lnSpc>
            </a:pPr>
            <a:r>
              <a:rPr lang="en-US" sz="284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Benefit: Ensures that the agent does not get stuck in local optima by periodically trying alternative actions.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404370"/>
            <a:ext cx="16065946" cy="730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Importance of Exploration in Sparse Reward Environments</a:t>
            </a: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  <a:r>
              <a:rPr lang="en-US" sz="370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Why Exploration Matters:</a:t>
            </a:r>
          </a:p>
          <a:p>
            <a:pPr algn="l">
              <a:lnSpc>
                <a:spcPts val="5187"/>
              </a:lnSpc>
            </a:pPr>
            <a:r>
              <a:rPr lang="en-US" sz="370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Discovering Optimal Actions: Enables agents to find the best strategies by exploring various possibilities.</a:t>
            </a:r>
          </a:p>
          <a:p>
            <a:pPr algn="l">
              <a:lnSpc>
                <a:spcPts val="5187"/>
              </a:lnSpc>
            </a:pPr>
            <a:r>
              <a:rPr lang="en-US" sz="370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Avoiding Local Optima: Prevents agents from settling on suboptimal strategies due to limited feedback.</a:t>
            </a:r>
          </a:p>
          <a:p>
            <a:pPr algn="l">
              <a:lnSpc>
                <a:spcPts val="5187"/>
              </a:lnSpc>
            </a:pPr>
            <a:r>
              <a:rPr lang="en-US" sz="370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Learning the Environment: Helps agents gather sufficient data to understand the overall structure of the environment.</a:t>
            </a:r>
          </a:p>
          <a:p>
            <a:pPr algn="l" marL="0" indent="0" lvl="0">
              <a:lnSpc>
                <a:spcPts val="5187"/>
              </a:lnSpc>
            </a:pPr>
            <a:r>
              <a:rPr lang="en-US" sz="370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Enhancing Learning Efficiency: Leads to more robust learning outcomes, especially in environments with rare or delayed rewards.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8268" y="3724275"/>
            <a:ext cx="13411464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79"/>
              </a:lnSpc>
              <a:spcBef>
                <a:spcPct val="0"/>
              </a:spcBef>
            </a:pPr>
            <a:r>
              <a:rPr lang="en-US" sz="78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The Role of the Academy in Unity ML-Agents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189204"/>
            <a:ext cx="16580094" cy="7756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343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Overview of the Academy</a:t>
            </a:r>
          </a:p>
          <a:p>
            <a:pPr algn="l">
              <a:lnSpc>
                <a:spcPts val="4680"/>
              </a:lnSpc>
            </a:pPr>
          </a:p>
          <a:p>
            <a:pPr algn="l">
              <a:lnSpc>
                <a:spcPts val="4680"/>
              </a:lnSpc>
            </a:pPr>
            <a:r>
              <a:rPr lang="en-US" sz="334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Definition:</a:t>
            </a:r>
          </a:p>
          <a:p>
            <a:pPr algn="l">
              <a:lnSpc>
                <a:spcPts val="4680"/>
              </a:lnSpc>
            </a:pPr>
            <a:r>
              <a:rPr lang="en-US" sz="334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Academy: A central component in Unity ML-Agents that manages and coordinates the training of agents within a simulated environment.</a:t>
            </a:r>
          </a:p>
          <a:p>
            <a:pPr algn="l">
              <a:lnSpc>
                <a:spcPts val="4680"/>
              </a:lnSpc>
            </a:pPr>
          </a:p>
          <a:p>
            <a:pPr algn="l">
              <a:lnSpc>
                <a:spcPts val="4680"/>
              </a:lnSpc>
            </a:pPr>
            <a:r>
              <a:rPr lang="en-US" sz="334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Core Functions:</a:t>
            </a:r>
          </a:p>
          <a:p>
            <a:pPr algn="l">
              <a:lnSpc>
                <a:spcPts val="4680"/>
              </a:lnSpc>
            </a:pPr>
            <a:r>
              <a:rPr lang="en-US" sz="334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Simulation Environment Control: Acts as a bridge between the Unity environment and the ML-Agents toolkit, ensuring the environment is correctly managed and agents are synchronized.</a:t>
            </a:r>
          </a:p>
          <a:p>
            <a:pPr algn="l">
              <a:lnSpc>
                <a:spcPts val="4680"/>
              </a:lnSpc>
            </a:pPr>
            <a:r>
              <a:rPr lang="en-US" sz="334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Training Coordination: Manages the timing of episodes, resets the environment, and adjusts its parameters to promote effective learning.</a:t>
            </a:r>
          </a:p>
          <a:p>
            <a:pPr algn="l" marL="0" indent="0" lvl="0">
              <a:lnSpc>
                <a:spcPts val="4680"/>
              </a:lnSpc>
              <a:spcBef>
                <a:spcPct val="0"/>
              </a:spcBef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89920"/>
            <a:ext cx="16865008" cy="9935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How the Academy Controls the Simulation Environment</a:t>
            </a: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 </a:t>
            </a:r>
            <a:r>
              <a:rPr lang="en-US" sz="370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1. Episode Management:</a:t>
            </a:r>
          </a:p>
          <a:p>
            <a:pPr algn="l">
              <a:lnSpc>
                <a:spcPts val="5187"/>
              </a:lnSpc>
            </a:pPr>
            <a:r>
              <a:rPr lang="en-US" sz="370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Function: Controls the start and end of training episodes.</a:t>
            </a:r>
          </a:p>
          <a:p>
            <a:pPr algn="l">
              <a:lnSpc>
                <a:spcPts val="5187"/>
              </a:lnSpc>
            </a:pPr>
            <a:r>
              <a:rPr lang="en-US" sz="370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Purpose: Ensures simultaneous resetting of all agents to maintain consistent training.</a:t>
            </a:r>
          </a:p>
          <a:p>
            <a:pPr algn="l">
              <a:lnSpc>
                <a:spcPts val="5187"/>
              </a:lnSpc>
            </a:pPr>
            <a:r>
              <a:rPr lang="en-US" sz="370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Global Parameters Management:</a:t>
            </a:r>
          </a:p>
          <a:p>
            <a:pPr algn="l">
              <a:lnSpc>
                <a:spcPts val="5187"/>
              </a:lnSpc>
            </a:pPr>
            <a:r>
              <a:rPr lang="en-US" sz="370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Function: Manages parameters like the time scale of the simulation.</a:t>
            </a:r>
          </a:p>
          <a:p>
            <a:pPr algn="l">
              <a:lnSpc>
                <a:spcPts val="5187"/>
              </a:lnSpc>
            </a:pPr>
            <a:r>
              <a:rPr lang="en-US" sz="370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Purpose: Allows adjustments to the speed of training while maintaining accuracy in time-dependent elements.</a:t>
            </a:r>
          </a:p>
          <a:p>
            <a:pPr algn="l">
              <a:lnSpc>
                <a:spcPts val="5187"/>
              </a:lnSpc>
            </a:pPr>
            <a:r>
              <a:rPr lang="en-US" sz="370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3. Communication with Python:</a:t>
            </a:r>
          </a:p>
          <a:p>
            <a:pPr algn="l">
              <a:lnSpc>
                <a:spcPts val="5187"/>
              </a:lnSpc>
            </a:pPr>
            <a:r>
              <a:rPr lang="en-US" sz="370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Function: Facilitates communication between the Unity environment and the Python training process.</a:t>
            </a:r>
          </a:p>
          <a:p>
            <a:pPr algn="l" marL="0" indent="0" lvl="0">
              <a:lnSpc>
                <a:spcPts val="5187"/>
              </a:lnSpc>
            </a:pPr>
            <a:r>
              <a:rPr lang="en-US" sz="370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Purpose: Sends observations to the Python API and receives actions in return to update agents’ behavior based on the latest policy.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65021" y="472800"/>
            <a:ext cx="16294279" cy="918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4"/>
              </a:lnSpc>
            </a:pPr>
            <a:r>
              <a:rPr lang="en-US" sz="3074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Configuring the Academy for Optimal Training</a:t>
            </a:r>
          </a:p>
          <a:p>
            <a:pPr algn="l">
              <a:lnSpc>
                <a:spcPts val="4304"/>
              </a:lnSpc>
            </a:pPr>
          </a:p>
          <a:p>
            <a:pPr algn="l">
              <a:lnSpc>
                <a:spcPts val="4304"/>
              </a:lnSpc>
            </a:pPr>
            <a:r>
              <a:rPr lang="en-US" sz="3074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 </a:t>
            </a:r>
            <a:r>
              <a:rPr lang="en-US" sz="307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1. Time Scale Adjustment:</a:t>
            </a:r>
          </a:p>
          <a:p>
            <a:pPr algn="l">
              <a:lnSpc>
                <a:spcPts val="4304"/>
              </a:lnSpc>
            </a:pPr>
            <a:r>
              <a:rPr lang="en-US" sz="307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Parameter: timeScale</a:t>
            </a:r>
          </a:p>
          <a:p>
            <a:pPr algn="l">
              <a:lnSpc>
                <a:spcPts val="4304"/>
              </a:lnSpc>
            </a:pPr>
            <a:r>
              <a:rPr lang="en-US" sz="307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Use: Adjusts the speed of the simulation (e.g., faster training with a higher time scale).</a:t>
            </a:r>
          </a:p>
          <a:p>
            <a:pPr algn="l">
              <a:lnSpc>
                <a:spcPts val="4304"/>
              </a:lnSpc>
            </a:pPr>
            <a:r>
              <a:rPr lang="en-US" sz="307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Consideration: Ensure accurate physics and time-dependent simulation elements.</a:t>
            </a:r>
          </a:p>
          <a:p>
            <a:pPr algn="l">
              <a:lnSpc>
                <a:spcPts val="4304"/>
              </a:lnSpc>
            </a:pPr>
            <a:r>
              <a:rPr lang="en-US" sz="307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Max Steps Configuration:</a:t>
            </a:r>
          </a:p>
          <a:p>
            <a:pPr algn="l">
              <a:lnSpc>
                <a:spcPts val="4304"/>
              </a:lnSpc>
            </a:pPr>
            <a:r>
              <a:rPr lang="en-US" sz="307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Parameter: Max Steps</a:t>
            </a:r>
          </a:p>
          <a:p>
            <a:pPr algn="l">
              <a:lnSpc>
                <a:spcPts val="4304"/>
              </a:lnSpc>
            </a:pPr>
            <a:r>
              <a:rPr lang="en-US" sz="307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Use: Sets the maximum number of steps per episode.</a:t>
            </a:r>
          </a:p>
          <a:p>
            <a:pPr algn="l">
              <a:lnSpc>
                <a:spcPts val="4304"/>
              </a:lnSpc>
            </a:pPr>
            <a:r>
              <a:rPr lang="en-US" sz="307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Goal: Balance learning efficiency and resource usage by adjusting episode length.</a:t>
            </a:r>
          </a:p>
          <a:p>
            <a:pPr algn="l">
              <a:lnSpc>
                <a:spcPts val="4304"/>
              </a:lnSpc>
            </a:pPr>
            <a:r>
              <a:rPr lang="en-US" sz="307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3. Randomization and Curriculum Learning:</a:t>
            </a:r>
          </a:p>
          <a:p>
            <a:pPr algn="l">
              <a:lnSpc>
                <a:spcPts val="4304"/>
              </a:lnSpc>
            </a:pPr>
            <a:r>
              <a:rPr lang="en-US" sz="307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Purpose: Introduces randomness or gradually increases task difficulty.</a:t>
            </a:r>
          </a:p>
          <a:p>
            <a:pPr algn="l">
              <a:lnSpc>
                <a:spcPts val="4304"/>
              </a:lnSpc>
            </a:pPr>
            <a:r>
              <a:rPr lang="en-US" sz="307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Benefit: Encourages generalized learning and prevents overfitting.</a:t>
            </a:r>
          </a:p>
          <a:p>
            <a:pPr algn="l">
              <a:lnSpc>
                <a:spcPts val="4304"/>
              </a:lnSpc>
            </a:pPr>
            <a:r>
              <a:rPr lang="en-US" sz="307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4. Reset Parameters:</a:t>
            </a:r>
          </a:p>
          <a:p>
            <a:pPr algn="l">
              <a:lnSpc>
                <a:spcPts val="4304"/>
              </a:lnSpc>
            </a:pPr>
            <a:r>
              <a:rPr lang="en-US" sz="307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Function: Resets specific parts of the environment or introduces random variations.</a:t>
            </a:r>
          </a:p>
          <a:p>
            <a:pPr algn="l">
              <a:lnSpc>
                <a:spcPts val="4304"/>
              </a:lnSpc>
            </a:pPr>
            <a:r>
              <a:rPr lang="en-US" sz="307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Goal: Creates varied training experiences to promote robust learning.</a:t>
            </a:r>
          </a:p>
          <a:p>
            <a:pPr algn="l" marL="0" indent="0" lvl="0">
              <a:lnSpc>
                <a:spcPts val="430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782211"/>
            <a:ext cx="19770751" cy="1826253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348125" y="1781175"/>
            <a:ext cx="15591750" cy="653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Definition:</a:t>
            </a:r>
            <a:r>
              <a:rPr lang="en-US" b="true" sz="6999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 </a:t>
            </a: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An open-source toolkit that integrates machine learning (ML) into the Unity game engine, enabling developers to create intelligent agents in complex, interactive environments.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98747" y="3124200"/>
            <a:ext cx="12490505" cy="381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79"/>
              </a:lnSpc>
              <a:spcBef>
                <a:spcPct val="0"/>
              </a:spcBef>
            </a:pPr>
            <a:r>
              <a:rPr lang="en-US" sz="78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Unity ML-Agents: Supporting Multi-Agent Environments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916949"/>
            <a:ext cx="17259300" cy="833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2"/>
              </a:lnSpc>
            </a:pPr>
            <a:r>
              <a:rPr lang="en-US" sz="3860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Multi-Agent Scenarios in Unity ML-Agents</a:t>
            </a:r>
          </a:p>
          <a:p>
            <a:pPr algn="l">
              <a:lnSpc>
                <a:spcPts val="4632"/>
              </a:lnSpc>
            </a:pPr>
          </a:p>
          <a:p>
            <a:pPr algn="l">
              <a:lnSpc>
                <a:spcPts val="4632"/>
              </a:lnSpc>
            </a:pPr>
            <a:r>
              <a:rPr lang="en-US" sz="386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Overview: Unity ML-Agents supports various multi-agent scenarios where multiple agents interact within the same environment.</a:t>
            </a:r>
          </a:p>
          <a:p>
            <a:pPr algn="l">
              <a:lnSpc>
                <a:spcPts val="4632"/>
              </a:lnSpc>
            </a:pPr>
          </a:p>
          <a:p>
            <a:pPr algn="l">
              <a:lnSpc>
                <a:spcPts val="4632"/>
              </a:lnSpc>
            </a:pPr>
            <a:r>
              <a:rPr lang="en-US" sz="386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Types of Scenarios:</a:t>
            </a:r>
          </a:p>
          <a:p>
            <a:pPr algn="l">
              <a:lnSpc>
                <a:spcPts val="4632"/>
              </a:lnSpc>
            </a:pPr>
            <a:r>
              <a:rPr lang="en-US" sz="386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1. Cooperative Scenarios: Agents collaborate to achieve a shared goal.</a:t>
            </a:r>
          </a:p>
          <a:p>
            <a:pPr algn="l">
              <a:lnSpc>
                <a:spcPts val="4632"/>
              </a:lnSpc>
            </a:pPr>
            <a:r>
              <a:rPr lang="en-US" sz="386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Example: Robots carrying an object together.</a:t>
            </a:r>
          </a:p>
          <a:p>
            <a:pPr algn="l">
              <a:lnSpc>
                <a:spcPts val="4632"/>
              </a:lnSpc>
            </a:pPr>
            <a:r>
              <a:rPr lang="en-US" sz="386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Competitive Scenarios: Agents compete against each other for rewards or resources.</a:t>
            </a:r>
          </a:p>
          <a:p>
            <a:pPr algn="l">
              <a:lnSpc>
                <a:spcPts val="4632"/>
              </a:lnSpc>
            </a:pPr>
            <a:r>
              <a:rPr lang="en-US" sz="386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Example: Racing game where agents race to reach the finish line first.</a:t>
            </a:r>
          </a:p>
          <a:p>
            <a:pPr algn="l">
              <a:lnSpc>
                <a:spcPts val="4632"/>
              </a:lnSpc>
            </a:pPr>
            <a:r>
              <a:rPr lang="en-US" sz="386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3. Mixed Scenarios: Some agents cooperate while others compete.</a:t>
            </a:r>
          </a:p>
          <a:p>
            <a:pPr algn="l" marL="0" indent="0" lvl="0">
              <a:lnSpc>
                <a:spcPts val="4632"/>
              </a:lnSpc>
              <a:spcBef>
                <a:spcPct val="0"/>
              </a:spcBef>
            </a:pPr>
            <a:r>
              <a:rPr lang="en-US" sz="386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Example: Team-based sports games where agents cooperate within teams and compete against other teams.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031690"/>
            <a:ext cx="17051301" cy="80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9"/>
              </a:lnSpc>
            </a:pPr>
            <a:r>
              <a:rPr lang="en-US" sz="3235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Multi-Agent Support Features in Unity ML-Agents</a:t>
            </a:r>
          </a:p>
          <a:p>
            <a:pPr algn="l">
              <a:lnSpc>
                <a:spcPts val="4529"/>
              </a:lnSpc>
            </a:pPr>
          </a:p>
          <a:p>
            <a:pPr algn="l">
              <a:lnSpc>
                <a:spcPts val="4529"/>
              </a:lnSpc>
            </a:pPr>
            <a:r>
              <a:rPr lang="en-US" sz="323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Separate Agents:</a:t>
            </a:r>
          </a:p>
          <a:p>
            <a:pPr algn="l">
              <a:lnSpc>
                <a:spcPts val="4529"/>
              </a:lnSpc>
            </a:pPr>
            <a:r>
              <a:rPr lang="en-US" sz="323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-- Each agent has its own policy and learns independently.</a:t>
            </a:r>
          </a:p>
          <a:p>
            <a:pPr algn="l">
              <a:lnSpc>
                <a:spcPts val="4529"/>
              </a:lnSpc>
            </a:pPr>
            <a:r>
              <a:rPr lang="en-US" sz="323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-- Suitable for competitive or independent learning scenarios.</a:t>
            </a:r>
          </a:p>
          <a:p>
            <a:pPr algn="l">
              <a:lnSpc>
                <a:spcPts val="4529"/>
              </a:lnSpc>
            </a:pPr>
            <a:r>
              <a:rPr lang="en-US" sz="323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Shared Policies:</a:t>
            </a:r>
          </a:p>
          <a:p>
            <a:pPr algn="l">
              <a:lnSpc>
                <a:spcPts val="4529"/>
              </a:lnSpc>
            </a:pPr>
            <a:r>
              <a:rPr lang="en-US" sz="323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-- Multiple agents share a common policy.</a:t>
            </a:r>
          </a:p>
          <a:p>
            <a:pPr algn="l">
              <a:lnSpc>
                <a:spcPts val="4529"/>
              </a:lnSpc>
            </a:pPr>
            <a:r>
              <a:rPr lang="en-US" sz="323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-- Reduces complexity by using a single policy for agents that should behave similarly.</a:t>
            </a:r>
          </a:p>
          <a:p>
            <a:pPr algn="l">
              <a:lnSpc>
                <a:spcPts val="4529"/>
              </a:lnSpc>
            </a:pPr>
            <a:r>
              <a:rPr lang="en-US" sz="323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Custom Reward Functions:</a:t>
            </a:r>
          </a:p>
          <a:p>
            <a:pPr algn="l">
              <a:lnSpc>
                <a:spcPts val="4529"/>
              </a:lnSpc>
            </a:pPr>
            <a:r>
              <a:rPr lang="en-US" sz="323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-- Each agent can have its own reward function.</a:t>
            </a:r>
          </a:p>
          <a:p>
            <a:pPr algn="l">
              <a:lnSpc>
                <a:spcPts val="4529"/>
              </a:lnSpc>
            </a:pPr>
            <a:r>
              <a:rPr lang="en-US" sz="323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-- Allows nuanced learning tailored to individual agent objectives.</a:t>
            </a:r>
          </a:p>
          <a:p>
            <a:pPr algn="l">
              <a:lnSpc>
                <a:spcPts val="4529"/>
              </a:lnSpc>
            </a:pPr>
            <a:r>
              <a:rPr lang="en-US" sz="323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Communication:</a:t>
            </a:r>
          </a:p>
          <a:p>
            <a:pPr algn="l">
              <a:lnSpc>
                <a:spcPts val="4529"/>
              </a:lnSpc>
            </a:pPr>
            <a:r>
              <a:rPr lang="en-US" sz="323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-- Agents may share observations or communicate.</a:t>
            </a:r>
          </a:p>
          <a:p>
            <a:pPr algn="l" marL="0" indent="0" lvl="0">
              <a:lnSpc>
                <a:spcPts val="4529"/>
              </a:lnSpc>
            </a:pPr>
            <a:r>
              <a:rPr lang="en-US" sz="323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-- Enhances coordination in cooperative tasks.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358139"/>
            <a:ext cx="16561626" cy="739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6"/>
              </a:lnSpc>
            </a:pPr>
            <a:r>
              <a:rPr lang="en-US" sz="3440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Training in Multi-Agent Environments</a:t>
            </a:r>
          </a:p>
          <a:p>
            <a:pPr algn="l">
              <a:lnSpc>
                <a:spcPts val="4816"/>
              </a:lnSpc>
            </a:pPr>
          </a:p>
          <a:p>
            <a:pPr algn="l">
              <a:lnSpc>
                <a:spcPts val="4816"/>
              </a:lnSpc>
            </a:pPr>
            <a:r>
              <a:rPr lang="en-US" sz="344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Synchronous Training:</a:t>
            </a:r>
          </a:p>
          <a:p>
            <a:pPr algn="l">
              <a:lnSpc>
                <a:spcPts val="4816"/>
              </a:lnSpc>
            </a:pPr>
            <a:r>
              <a:rPr lang="en-US" sz="344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-- The Academy ensures that all agents interact with the environment simultaneously.</a:t>
            </a:r>
          </a:p>
          <a:p>
            <a:pPr algn="l">
              <a:lnSpc>
                <a:spcPts val="4816"/>
              </a:lnSpc>
            </a:pPr>
            <a:r>
              <a:rPr lang="en-US" sz="344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-- Enables synchronized training across multiple agents.</a:t>
            </a:r>
          </a:p>
          <a:p>
            <a:pPr algn="l">
              <a:lnSpc>
                <a:spcPts val="4816"/>
              </a:lnSpc>
            </a:pPr>
            <a:r>
              <a:rPr lang="en-US" sz="344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Policies:</a:t>
            </a:r>
          </a:p>
          <a:p>
            <a:pPr algn="l">
              <a:lnSpc>
                <a:spcPts val="4816"/>
              </a:lnSpc>
            </a:pPr>
            <a:r>
              <a:rPr lang="en-US" sz="344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-- Agents can have individual or shared policies.</a:t>
            </a:r>
          </a:p>
          <a:p>
            <a:pPr algn="l">
              <a:lnSpc>
                <a:spcPts val="4816"/>
              </a:lnSpc>
            </a:pPr>
            <a:r>
              <a:rPr lang="en-US" sz="344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-- Multiple Policies: Adds complexity but allows for specialized behavior.</a:t>
            </a:r>
          </a:p>
          <a:p>
            <a:pPr algn="l">
              <a:lnSpc>
                <a:spcPts val="4816"/>
              </a:lnSpc>
            </a:pPr>
            <a:r>
              <a:rPr lang="en-US" sz="344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Rewards:</a:t>
            </a:r>
          </a:p>
          <a:p>
            <a:pPr algn="l">
              <a:lnSpc>
                <a:spcPts val="4816"/>
              </a:lnSpc>
            </a:pPr>
            <a:r>
              <a:rPr lang="en-US" sz="344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-- Can be agent-specific or global.</a:t>
            </a:r>
          </a:p>
          <a:p>
            <a:pPr algn="l" marL="0" indent="0" lvl="0">
              <a:lnSpc>
                <a:spcPts val="4816"/>
              </a:lnSpc>
            </a:pPr>
            <a:r>
              <a:rPr lang="en-US" sz="344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-- Depends on whether agents are collaborating or competing.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224218"/>
            <a:ext cx="17040529" cy="9676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6"/>
              </a:lnSpc>
            </a:pPr>
            <a:r>
              <a:rPr lang="en-US" sz="3404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Challenges in Multi-Agent Reinforcement Learning</a:t>
            </a:r>
          </a:p>
          <a:p>
            <a:pPr algn="l">
              <a:lnSpc>
                <a:spcPts val="4766"/>
              </a:lnSpc>
            </a:pPr>
          </a:p>
          <a:p>
            <a:pPr algn="l">
              <a:lnSpc>
                <a:spcPts val="4766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1. Non-Stationarity:</a:t>
            </a:r>
          </a:p>
          <a:p>
            <a:pPr algn="l">
              <a:lnSpc>
                <a:spcPts val="4766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The environment constantly changes as all agents learn and adapt.</a:t>
            </a:r>
          </a:p>
          <a:p>
            <a:pPr algn="l">
              <a:lnSpc>
                <a:spcPts val="4766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From an individual agent’s perspective, this makes the environment non-stationary, complicating policy optimization.</a:t>
            </a:r>
          </a:p>
          <a:p>
            <a:pPr algn="l">
              <a:lnSpc>
                <a:spcPts val="4766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Credit Assignment:</a:t>
            </a:r>
          </a:p>
          <a:p>
            <a:pPr algn="l">
              <a:lnSpc>
                <a:spcPts val="4766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Difficult to assign appropriate credit (or blame) for group outcomes.</a:t>
            </a:r>
          </a:p>
          <a:p>
            <a:pPr algn="l">
              <a:lnSpc>
                <a:spcPts val="4766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Complicates reward assignment and can slow learning.</a:t>
            </a:r>
          </a:p>
          <a:p>
            <a:pPr algn="l">
              <a:lnSpc>
                <a:spcPts val="4766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3. Coordination:</a:t>
            </a:r>
          </a:p>
          <a:p>
            <a:pPr algn="l">
              <a:lnSpc>
                <a:spcPts val="4766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Agents must learn to coordinate actions, which is challenging with different goals or incomplete information.</a:t>
            </a:r>
          </a:p>
          <a:p>
            <a:pPr algn="l">
              <a:lnSpc>
                <a:spcPts val="4766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4. Competition:</a:t>
            </a:r>
          </a:p>
          <a:p>
            <a:pPr algn="l">
              <a:lnSpc>
                <a:spcPts val="4766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Agents must balance maximizing their own rewards with minimizing opponents’ rewards.</a:t>
            </a:r>
          </a:p>
          <a:p>
            <a:pPr algn="l" marL="0" indent="0" lvl="0">
              <a:lnSpc>
                <a:spcPts val="4766"/>
              </a:lnSpc>
            </a:pPr>
            <a:r>
              <a:rPr lang="en-US" sz="34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Introduces adversarial dynamics in learning.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894059"/>
            <a:ext cx="16794675" cy="6279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3"/>
              </a:lnSpc>
            </a:pPr>
            <a:r>
              <a:rPr lang="en-US" sz="4388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Techniques for Multi-Agent Reinforcement Learning</a:t>
            </a:r>
          </a:p>
          <a:p>
            <a:pPr algn="l">
              <a:lnSpc>
                <a:spcPts val="6143"/>
              </a:lnSpc>
            </a:pPr>
          </a:p>
          <a:p>
            <a:pPr algn="l">
              <a:lnSpc>
                <a:spcPts val="6143"/>
              </a:lnSpc>
            </a:pPr>
            <a:r>
              <a:rPr lang="en-US" sz="43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1. Centralized Training with Decentralized Execution (CTDE):</a:t>
            </a:r>
          </a:p>
          <a:p>
            <a:pPr algn="l">
              <a:lnSpc>
                <a:spcPts val="6143"/>
              </a:lnSpc>
            </a:pPr>
            <a:r>
              <a:rPr lang="en-US" sz="43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Agents are trained together in a shared environment.</a:t>
            </a:r>
          </a:p>
          <a:p>
            <a:pPr algn="l">
              <a:lnSpc>
                <a:spcPts val="6143"/>
              </a:lnSpc>
            </a:pPr>
            <a:r>
              <a:rPr lang="en-US" sz="43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During execution, each agent uses its own policy.</a:t>
            </a:r>
          </a:p>
          <a:p>
            <a:pPr algn="l">
              <a:lnSpc>
                <a:spcPts val="6143"/>
              </a:lnSpc>
            </a:pPr>
            <a:r>
              <a:rPr lang="en-US" sz="43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Curriculum Learning:</a:t>
            </a:r>
          </a:p>
          <a:p>
            <a:pPr algn="l">
              <a:lnSpc>
                <a:spcPts val="6143"/>
              </a:lnSpc>
            </a:pPr>
            <a:r>
              <a:rPr lang="en-US" sz="43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Agents start with simpler tasks or fewer agents.</a:t>
            </a:r>
          </a:p>
          <a:p>
            <a:pPr algn="l" marL="0" indent="0" lvl="0">
              <a:lnSpc>
                <a:spcPts val="6143"/>
              </a:lnSpc>
            </a:pPr>
            <a:r>
              <a:rPr lang="en-US" sz="43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Progress to more complex scenarios as their skills improve.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44901" y="3124200"/>
            <a:ext cx="9398198" cy="381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79"/>
              </a:lnSpc>
              <a:spcBef>
                <a:spcPct val="0"/>
              </a:spcBef>
            </a:pPr>
            <a:r>
              <a:rPr lang="en-US" sz="78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Designing Custom Reward Functions in Unity ML-Agents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618741"/>
            <a:ext cx="14758866" cy="4839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0"/>
              </a:lnSpc>
            </a:pPr>
            <a:r>
              <a:rPr lang="en-US" sz="4450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Importance of Custom Reward Functions</a:t>
            </a:r>
          </a:p>
          <a:p>
            <a:pPr algn="l">
              <a:lnSpc>
                <a:spcPts val="6230"/>
              </a:lnSpc>
            </a:pPr>
          </a:p>
          <a:p>
            <a:pPr algn="l">
              <a:lnSpc>
                <a:spcPts val="6230"/>
              </a:lnSpc>
            </a:pPr>
            <a:r>
              <a:rPr lang="en-US" sz="4450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 </a:t>
            </a:r>
            <a:r>
              <a:rPr lang="en-US" sz="445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• Definition: Custom reward functions guide agents in learning specific tasks effectively.</a:t>
            </a:r>
          </a:p>
          <a:p>
            <a:pPr algn="l" marL="0" indent="0" lvl="0">
              <a:lnSpc>
                <a:spcPts val="6230"/>
              </a:lnSpc>
              <a:spcBef>
                <a:spcPct val="0"/>
              </a:spcBef>
            </a:pPr>
            <a:r>
              <a:rPr lang="en-US" sz="445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Goal: Ensure agents learn the desired behavior efficiently, avoiding unintended outcomes.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415456"/>
            <a:ext cx="15153807" cy="9303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3"/>
              </a:lnSpc>
            </a:pPr>
            <a:r>
              <a:rPr lang="en-US" sz="3088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Key Considerations for Designing Reward Functions</a:t>
            </a:r>
          </a:p>
          <a:p>
            <a:pPr algn="l">
              <a:lnSpc>
                <a:spcPts val="4323"/>
              </a:lnSpc>
            </a:pPr>
          </a:p>
          <a:p>
            <a:pPr algn="l">
              <a:lnSpc>
                <a:spcPts val="4323"/>
              </a:lnSpc>
            </a:pPr>
            <a:r>
              <a:rPr lang="en-US" sz="30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1. Alignment with Desired Behavior:</a:t>
            </a:r>
          </a:p>
          <a:p>
            <a:pPr algn="l">
              <a:lnSpc>
                <a:spcPts val="4323"/>
              </a:lnSpc>
            </a:pPr>
            <a:r>
              <a:rPr lang="en-US" sz="30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Ensure the reward function reflects the task’s true objectives.</a:t>
            </a:r>
          </a:p>
          <a:p>
            <a:pPr algn="l">
              <a:lnSpc>
                <a:spcPts val="4323"/>
              </a:lnSpc>
            </a:pPr>
            <a:r>
              <a:rPr lang="en-US" sz="30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Example: For a maze, reward reaching the exit rather than random movement.</a:t>
            </a:r>
          </a:p>
          <a:p>
            <a:pPr algn="l">
              <a:lnSpc>
                <a:spcPts val="4323"/>
              </a:lnSpc>
            </a:pPr>
            <a:r>
              <a:rPr lang="en-US" sz="30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Avoiding Exploitation:</a:t>
            </a:r>
          </a:p>
          <a:p>
            <a:pPr algn="l">
              <a:lnSpc>
                <a:spcPts val="4323"/>
              </a:lnSpc>
            </a:pPr>
            <a:r>
              <a:rPr lang="en-US" sz="30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Prevent agents from exploiting the reward system.</a:t>
            </a:r>
          </a:p>
          <a:p>
            <a:pPr algn="l">
              <a:lnSpc>
                <a:spcPts val="4323"/>
              </a:lnSpc>
            </a:pPr>
            <a:r>
              <a:rPr lang="en-US" sz="30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Example: If rewarding object collection, specify constraints to avoid agents repeatedly collecting the same object.</a:t>
            </a:r>
          </a:p>
          <a:p>
            <a:pPr algn="l">
              <a:lnSpc>
                <a:spcPts val="4323"/>
              </a:lnSpc>
            </a:pPr>
            <a:r>
              <a:rPr lang="en-US" sz="30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3. Sparse vs. Dense Rewards:</a:t>
            </a:r>
          </a:p>
          <a:p>
            <a:pPr algn="l">
              <a:lnSpc>
                <a:spcPts val="4323"/>
              </a:lnSpc>
            </a:pPr>
            <a:r>
              <a:rPr lang="en-US" sz="30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Sparse Rewards: Given only for significant accomplishments.</a:t>
            </a:r>
          </a:p>
          <a:p>
            <a:pPr algn="l">
              <a:lnSpc>
                <a:spcPts val="4323"/>
              </a:lnSpc>
            </a:pPr>
            <a:r>
              <a:rPr lang="en-US" sz="30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Dense Rewards: Provide frequent feedback.</a:t>
            </a:r>
          </a:p>
          <a:p>
            <a:pPr algn="l">
              <a:lnSpc>
                <a:spcPts val="4323"/>
              </a:lnSpc>
            </a:pPr>
            <a:r>
              <a:rPr lang="en-US" sz="30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Combine both to balance feedback and maintain focus on the objective.</a:t>
            </a:r>
          </a:p>
          <a:p>
            <a:pPr algn="l">
              <a:lnSpc>
                <a:spcPts val="4323"/>
              </a:lnSpc>
            </a:pPr>
            <a:r>
              <a:rPr lang="en-US" sz="30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4. Scaling and Consistency:</a:t>
            </a:r>
          </a:p>
          <a:p>
            <a:pPr algn="l">
              <a:lnSpc>
                <a:spcPts val="4323"/>
              </a:lnSpc>
            </a:pPr>
            <a:r>
              <a:rPr lang="en-US" sz="30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Scale rewards appropriately to avoid overwhelming or under-rewarding the agent.</a:t>
            </a:r>
          </a:p>
          <a:p>
            <a:pPr algn="l" marL="0" indent="0" lvl="0">
              <a:lnSpc>
                <a:spcPts val="4323"/>
              </a:lnSpc>
            </a:pPr>
            <a:r>
              <a:rPr lang="en-US" sz="308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Ensure that rewards do not overshadow or ignore important behaviors.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57665" y="333354"/>
            <a:ext cx="16572671" cy="9486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7"/>
              </a:lnSpc>
            </a:pPr>
            <a:r>
              <a:rPr lang="en-US" sz="2998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Reward Shaping Examples</a:t>
            </a:r>
          </a:p>
          <a:p>
            <a:pPr algn="l">
              <a:lnSpc>
                <a:spcPts val="4197"/>
              </a:lnSpc>
            </a:pP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1. Maze Navigation:</a:t>
            </a: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Basic Reward: Reward for reaching the exit.</a:t>
            </a: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Reward Shaping: Provide incremental rewards for reducing the distance to the exit. Apply small penalties for moving in the wrong direction or staying idle.</a:t>
            </a: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Object Collection:</a:t>
            </a: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Basic Reward: Reward for each object collected.</a:t>
            </a: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Reward Shaping: Higher rewards for collecting objects in a specific sequence or within a time limit. Bonus for completing the collection efficiently.</a:t>
            </a: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3. Pole Balancing:</a:t>
            </a: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Basic Reward: Reward for keeping the pole balanced.</a:t>
            </a: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Reward Shaping: Continuous rewards for each second the pole remains balanced, with penalties for large or sudden movements.</a:t>
            </a: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4. Autonomous Driving:</a:t>
            </a: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Basic Reward: Reward for completing a lap or reaching the destination.</a:t>
            </a:r>
          </a:p>
          <a:p>
            <a:pPr algn="l" marL="0" indent="0" lvl="0">
              <a:lnSpc>
                <a:spcPts val="4197"/>
              </a:lnSpc>
            </a:pPr>
            <a:r>
              <a:rPr lang="en-US" sz="299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Reward Shaping: Incremental rewards for maintaining correct speed, staying in lanes, and avoiding collisions. Penalties for sharp turns or crashes.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69442" y="581195"/>
            <a:ext cx="16327958" cy="9000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49"/>
              </a:lnSpc>
            </a:pPr>
            <a:r>
              <a:rPr lang="en-US" b="true" sz="282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Purpose and Goals of Unity ML-Agents</a:t>
            </a:r>
          </a:p>
          <a:p>
            <a:pPr algn="l" marL="0" indent="0" lvl="0">
              <a:lnSpc>
                <a:spcPts val="3949"/>
              </a:lnSpc>
            </a:pPr>
          </a:p>
          <a:p>
            <a:pPr algn="l">
              <a:lnSpc>
                <a:spcPts val="3949"/>
              </a:lnSpc>
            </a:pPr>
            <a:r>
              <a:rPr lang="en-US" sz="282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82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1. AI Research and Development:</a:t>
            </a:r>
          </a:p>
          <a:p>
            <a:pPr algn="l" marL="609049" indent="-304525" lvl="1">
              <a:lnSpc>
                <a:spcPts val="3949"/>
              </a:lnSpc>
              <a:buFont typeface="Arial"/>
              <a:buChar char="•"/>
            </a:pPr>
            <a:r>
              <a:rPr lang="en-US" sz="282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Provides a flexible platform for AI research, especially in reinforcement learning, by allowing the creation and evaluation of custom environments.</a:t>
            </a:r>
          </a:p>
          <a:p>
            <a:pPr algn="l">
              <a:lnSpc>
                <a:spcPts val="3949"/>
              </a:lnSpc>
            </a:pPr>
            <a:r>
              <a:rPr lang="en-US" sz="282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Enhance Game Development:</a:t>
            </a:r>
          </a:p>
          <a:p>
            <a:pPr algn="l" marL="609049" indent="-304525" lvl="1">
              <a:lnSpc>
                <a:spcPts val="3949"/>
              </a:lnSpc>
              <a:buFont typeface="Arial"/>
              <a:buChar char="•"/>
            </a:pPr>
            <a:r>
              <a:rPr lang="en-US" sz="282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Integrates advanced AI techniques, creating dynamic and intelligent behaviors for non-player characters (NPCs) to enhance gameplay.</a:t>
            </a:r>
          </a:p>
          <a:p>
            <a:pPr algn="l">
              <a:lnSpc>
                <a:spcPts val="3949"/>
              </a:lnSpc>
            </a:pPr>
            <a:r>
              <a:rPr lang="en-US" sz="282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82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3. Support Education and Learning:</a:t>
            </a:r>
          </a:p>
          <a:p>
            <a:pPr algn="l" marL="609049" indent="-304525" lvl="1">
              <a:lnSpc>
                <a:spcPts val="3949"/>
              </a:lnSpc>
              <a:buFont typeface="Arial"/>
              <a:buChar char="•"/>
            </a:pPr>
            <a:r>
              <a:rPr lang="en-US" sz="282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Facilitates hands-on learning of AI and ML concepts, making them more accessible through interactive environments.</a:t>
            </a:r>
          </a:p>
          <a:p>
            <a:pPr algn="l">
              <a:lnSpc>
                <a:spcPts val="3949"/>
              </a:lnSpc>
            </a:pPr>
            <a:r>
              <a:rPr lang="en-US" sz="282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82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4. Facilitate Realistic Simulations:</a:t>
            </a:r>
          </a:p>
          <a:p>
            <a:pPr algn="l" marL="609049" indent="-304525" lvl="1">
              <a:lnSpc>
                <a:spcPts val="3949"/>
              </a:lnSpc>
              <a:buFont typeface="Arial"/>
              <a:buChar char="•"/>
            </a:pPr>
            <a:r>
              <a:rPr lang="en-US" sz="282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Develops simulations requiring sophisticated AI, leveraging Unity’s 3D rendering and physics engine for realism.</a:t>
            </a:r>
          </a:p>
          <a:p>
            <a:pPr algn="l">
              <a:lnSpc>
                <a:spcPts val="3949"/>
              </a:lnSpc>
            </a:pPr>
            <a:r>
              <a:rPr lang="en-US" sz="282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82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5. Promote Innovation in AI Applications:</a:t>
            </a:r>
          </a:p>
          <a:p>
            <a:pPr algn="l" marL="609049" indent="-304525" lvl="1">
              <a:lnSpc>
                <a:spcPts val="3949"/>
              </a:lnSpc>
              <a:buFont typeface="Arial"/>
              <a:buChar char="•"/>
            </a:pPr>
            <a:r>
              <a:rPr lang="en-US" sz="282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Fosters new AI applications across various industries, such as robotics, healthcare, and finance.</a:t>
            </a:r>
          </a:p>
          <a:p>
            <a:pPr algn="l" marL="0" indent="0" lvl="0">
              <a:lnSpc>
                <a:spcPts val="3949"/>
              </a:lnSpc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87352" y="3724275"/>
            <a:ext cx="15113296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79"/>
              </a:lnSpc>
              <a:spcBef>
                <a:spcPct val="0"/>
              </a:spcBef>
            </a:pPr>
            <a:r>
              <a:rPr lang="en-US" sz="78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Integration of Unity ML-Agents with External ML Frameworks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3019744"/>
            <a:ext cx="16427686" cy="4076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5"/>
              </a:lnSpc>
            </a:pPr>
            <a:r>
              <a:rPr lang="en-US" sz="3775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Overview of Unity ML-Agents Integration</a:t>
            </a:r>
          </a:p>
          <a:p>
            <a:pPr algn="l">
              <a:lnSpc>
                <a:spcPts val="5285"/>
              </a:lnSpc>
            </a:pPr>
          </a:p>
          <a:p>
            <a:pPr algn="l">
              <a:lnSpc>
                <a:spcPts val="5285"/>
              </a:lnSpc>
            </a:pPr>
            <a:r>
              <a:rPr lang="en-US" sz="377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Unity ML-Agents: A toolkit for training intelligent agents in Unity using reinforcement learning (RL) and imitation learning.</a:t>
            </a:r>
          </a:p>
          <a:p>
            <a:pPr algn="l" marL="0" indent="0" lvl="0">
              <a:lnSpc>
                <a:spcPts val="5285"/>
              </a:lnSpc>
              <a:spcBef>
                <a:spcPct val="0"/>
              </a:spcBef>
            </a:pPr>
            <a:r>
              <a:rPr lang="en-US" sz="377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Integration Purpose: To leverage external ML frameworks like TensorFlow and PyTorch for advanced algorithms and custom models.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31614" y="771612"/>
            <a:ext cx="16427686" cy="8600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3006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Role of the Python API in Integration</a:t>
            </a:r>
          </a:p>
          <a:p>
            <a:pPr algn="l">
              <a:lnSpc>
                <a:spcPts val="4209"/>
              </a:lnSpc>
            </a:pP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1. Communication: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Utilizes a gRPC-based interface to exchange data between Unity and the ML framework.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Transfers states, actions, rewards, and agent observations to facilitate training.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Training Control: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The Python API defines the training loop and handles data processing.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Allows integration with TensorFlow or PyTorch for custom models and algorithms.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3. Data Handling: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Collects and preprocesses observation data from Unity.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Feeds the processed data to the ML framework for training.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Trained models generate actions that are sent back to Unity to update agent behavior.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4. Custom Algorithm Implementation: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Enables implementation of custom training algorithms not available in Unity ML-Agents.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Acts as a bridge, giving external frameworks control over the learning process.</a:t>
            </a:r>
          </a:p>
          <a:p>
            <a:pPr algn="l" marL="0" indent="0" lvl="0">
              <a:lnSpc>
                <a:spcPts val="420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571712"/>
            <a:ext cx="16427686" cy="7000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9"/>
              </a:lnSpc>
            </a:pPr>
            <a:r>
              <a:rPr lang="en-US" sz="3006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Advantages of Using External ML Frameworks</a:t>
            </a:r>
          </a:p>
          <a:p>
            <a:pPr algn="l">
              <a:lnSpc>
                <a:spcPts val="4209"/>
              </a:lnSpc>
            </a:pP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1. Flexibility in Model Design: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Access to robust libraries and tools for designing complex neural networks.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Allows experimentation with diverse architectures beyond Unity ML-Agents’ defaults.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Advanced Features and Custom Algorithms: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Leverages state-of-the-art tools, optimizers, and algorithms (e.g., PPO, A2C).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Utilizes GPU acceleration, mixed-precision training, and distributed computing.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3. Community Support and Resources: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Access to extensive documentation, pre-trained models, and a large community for support.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4. Interoperability:</a:t>
            </a:r>
          </a:p>
          <a:p>
            <a:pPr algn="l" marL="0" indent="0" lvl="0">
              <a:lnSpc>
                <a:spcPts val="4209"/>
              </a:lnSpc>
              <a:spcBef>
                <a:spcPct val="0"/>
              </a:spcBef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Enables cross-platform compatibility and seamless integration with existing ML pipelines.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038312"/>
            <a:ext cx="16427686" cy="8067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9"/>
              </a:lnSpc>
            </a:pPr>
            <a:r>
              <a:rPr lang="en-US" sz="3006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Challenges of Using External ML Frameworks</a:t>
            </a:r>
          </a:p>
          <a:p>
            <a:pPr algn="l">
              <a:lnSpc>
                <a:spcPts val="4209"/>
              </a:lnSpc>
            </a:pP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1. Performance Overhead: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Potential latency due to communication between Unity and the external ML framework.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Overhead can be significant in complex environments or with large models.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Complexity in Setup and Maintenance: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Requires understanding both Unity ML-Agents and external ML framework APIs.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Maintaining compatibility across different software versions and dependencies can be challenging.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3. Debugging and Monitoring: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Debugging involves both the Unity environment and the ML framework.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May need custom tools for efficient visualization and logging of data.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4. Resource Requirements: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Training complex models may need significant computational resources (e.g., GPU or TPU).</a:t>
            </a:r>
          </a:p>
          <a:p>
            <a:pPr algn="l" marL="0" indent="0" lvl="0">
              <a:lnSpc>
                <a:spcPts val="4209"/>
              </a:lnSpc>
              <a:spcBef>
                <a:spcPct val="0"/>
              </a:spcBef>
            </a:pPr>
            <a:r>
              <a:rPr lang="en-US" sz="300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Ensuring optimal use of resources is crucial, especially in large-scale experiments.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1662681" y="-6438340"/>
            <a:ext cx="13761077" cy="1415359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11263" y="4424362"/>
            <a:ext cx="8465475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Thanks for listening!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25000"/>
          </a:blip>
          <a:srcRect l="0" t="0" r="0" b="0"/>
          <a:stretch>
            <a:fillRect/>
          </a:stretch>
        </p:blipFill>
        <p:spPr>
          <a:xfrm flipH="false" flipV="false" rot="-3435299">
            <a:off x="-3167656" y="638455"/>
            <a:ext cx="6335313" cy="7076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271414"/>
            <a:ext cx="17025225" cy="7582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17"/>
              </a:lnSpc>
            </a:pPr>
            <a:r>
              <a:rPr lang="en-US" b="true" sz="3297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Key Use Cases for ML-Agents</a:t>
            </a:r>
          </a:p>
          <a:p>
            <a:pPr algn="l" marL="0" indent="0" lvl="0">
              <a:lnSpc>
                <a:spcPts val="4617"/>
              </a:lnSpc>
            </a:pPr>
          </a:p>
          <a:p>
            <a:pPr algn="l" marL="0" indent="0" lvl="0">
              <a:lnSpc>
                <a:spcPts val="4617"/>
              </a:lnSpc>
            </a:pPr>
            <a:r>
              <a:rPr lang="en-US" sz="3297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1. Training Intelligent NPCs:</a:t>
            </a:r>
          </a:p>
          <a:p>
            <a:pPr algn="l" marL="0" indent="0" lvl="0">
              <a:lnSpc>
                <a:spcPts val="4617"/>
              </a:lnSpc>
            </a:pPr>
            <a:r>
              <a:rPr lang="en-US" sz="3297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NPCs learn complex behaviors like strategy planning and adapting to player actions.</a:t>
            </a:r>
          </a:p>
          <a:p>
            <a:pPr algn="l" marL="0" indent="0" lvl="0">
              <a:lnSpc>
                <a:spcPts val="4617"/>
              </a:lnSpc>
            </a:pPr>
            <a:r>
              <a:rPr lang="en-US" sz="3297" i="true" u="none">
                <a:solidFill>
                  <a:srgbClr val="2B2B2B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Example</a:t>
            </a:r>
            <a:r>
              <a:rPr lang="en-US" sz="3297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In a stealth game, NPCs are trained to patrol, detect, and strategize.</a:t>
            </a:r>
          </a:p>
          <a:p>
            <a:pPr algn="l" marL="0" indent="0" lvl="0">
              <a:lnSpc>
                <a:spcPts val="4617"/>
              </a:lnSpc>
            </a:pPr>
            <a:r>
              <a:rPr lang="en-US" sz="3297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Creating Adaptive Gameplay:</a:t>
            </a:r>
          </a:p>
          <a:p>
            <a:pPr algn="l" marL="0" indent="0" lvl="0">
              <a:lnSpc>
                <a:spcPts val="4617"/>
              </a:lnSpc>
            </a:pPr>
            <a:r>
              <a:rPr lang="en-US" sz="3297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Games adjust difficulty in real-time based on player actions for a personalized experience.</a:t>
            </a:r>
          </a:p>
          <a:p>
            <a:pPr algn="l" marL="0" indent="0" lvl="0">
              <a:lnSpc>
                <a:spcPts val="4617"/>
              </a:lnSpc>
            </a:pPr>
            <a:r>
              <a:rPr lang="en-US" sz="3297" i="true" u="none">
                <a:solidFill>
                  <a:srgbClr val="2B2B2B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Example</a:t>
            </a:r>
            <a:r>
              <a:rPr lang="en-US" sz="3297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AI cars in a racing game adapt to the player’s skill level.</a:t>
            </a:r>
          </a:p>
          <a:p>
            <a:pPr algn="l" marL="0" indent="0" lvl="0">
              <a:lnSpc>
                <a:spcPts val="4617"/>
              </a:lnSpc>
            </a:pPr>
            <a:r>
              <a:rPr lang="en-US" sz="3297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3. Developing Multi-Agent Systems:</a:t>
            </a:r>
          </a:p>
          <a:p>
            <a:pPr algn="l" marL="0" indent="0" lvl="0">
              <a:lnSpc>
                <a:spcPts val="4617"/>
              </a:lnSpc>
            </a:pPr>
            <a:r>
              <a:rPr lang="en-US" sz="3297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Supports cooperation and competition in multi-agent environments for richer interactions.</a:t>
            </a:r>
          </a:p>
          <a:p>
            <a:pPr algn="l" marL="0" indent="0" lvl="0">
              <a:lnSpc>
                <a:spcPts val="4617"/>
              </a:lnSpc>
            </a:pPr>
            <a:r>
              <a:rPr lang="en-US" sz="3297" i="true" u="none">
                <a:solidFill>
                  <a:srgbClr val="2B2B2B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Example</a:t>
            </a:r>
            <a:r>
              <a:rPr lang="en-US" sz="3297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AI factions in a strategy game compete for resources or form alliances.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128620"/>
            <a:ext cx="16230600" cy="785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86"/>
              </a:lnSpc>
            </a:pPr>
            <a:r>
              <a:rPr lang="en-US" sz="37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3704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4. Simulating Real-World Scenarios:</a:t>
            </a:r>
          </a:p>
          <a:p>
            <a:pPr algn="l" marL="0" indent="0" lvl="0">
              <a:lnSpc>
                <a:spcPts val="5186"/>
              </a:lnSpc>
            </a:pPr>
            <a:r>
              <a:rPr lang="en-US" sz="3704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Simulations for research, training, or testing AI decision-making in fields like robotics or autonomous driving.</a:t>
            </a:r>
          </a:p>
          <a:p>
            <a:pPr algn="l" marL="0" indent="0" lvl="0">
              <a:lnSpc>
                <a:spcPts val="5186"/>
              </a:lnSpc>
            </a:pPr>
            <a:r>
              <a:rPr lang="en-US" sz="3704" i="true" u="none">
                <a:solidFill>
                  <a:srgbClr val="2B2B2B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Example</a:t>
            </a:r>
            <a:r>
              <a:rPr lang="en-US" sz="3704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Training autonomous vehicles in virtual environments.</a:t>
            </a:r>
          </a:p>
          <a:p>
            <a:pPr algn="l" marL="0" indent="0" lvl="0">
              <a:lnSpc>
                <a:spcPts val="5186"/>
              </a:lnSpc>
            </a:pPr>
            <a:r>
              <a:rPr lang="en-US" sz="3704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5. Prototyping and Experimentation:</a:t>
            </a:r>
          </a:p>
          <a:p>
            <a:pPr algn="l" marL="0" indent="0" lvl="0">
              <a:lnSpc>
                <a:spcPts val="5186"/>
              </a:lnSpc>
            </a:pPr>
            <a:r>
              <a:rPr lang="en-US" sz="3704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Allows quick testing and iteration of new AI concepts and algorithms.</a:t>
            </a:r>
          </a:p>
          <a:p>
            <a:pPr algn="l" marL="0" indent="0" lvl="0">
              <a:lnSpc>
                <a:spcPts val="5186"/>
              </a:lnSpc>
            </a:pPr>
            <a:r>
              <a:rPr lang="en-US" sz="3704" i="true" u="none">
                <a:solidFill>
                  <a:srgbClr val="2B2B2B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Example</a:t>
            </a:r>
            <a:r>
              <a:rPr lang="en-US" sz="3704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Prototyping reinforcement learning algorithms in a virtual warehouse.</a:t>
            </a:r>
          </a:p>
          <a:p>
            <a:pPr algn="l" marL="0" indent="0" lvl="0">
              <a:lnSpc>
                <a:spcPts val="5186"/>
              </a:lnSpc>
            </a:pPr>
            <a:r>
              <a:rPr lang="en-US" sz="3704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6. Educational Tools and Interactive Learning:</a:t>
            </a:r>
          </a:p>
          <a:p>
            <a:pPr algn="l" marL="0" indent="0" lvl="0">
              <a:lnSpc>
                <a:spcPts val="5186"/>
              </a:lnSpc>
            </a:pPr>
            <a:r>
              <a:rPr lang="en-US" sz="3704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Creates interactive learning experiences for teaching AI concepts.</a:t>
            </a:r>
          </a:p>
          <a:p>
            <a:pPr algn="l" marL="0" indent="0" lvl="0">
              <a:lnSpc>
                <a:spcPts val="5186"/>
              </a:lnSpc>
            </a:pPr>
            <a:r>
              <a:rPr lang="en-US" sz="3704" i="true" u="none">
                <a:solidFill>
                  <a:srgbClr val="2B2B2B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Example</a:t>
            </a:r>
            <a:r>
              <a:rPr lang="en-US" sz="3704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Educational games that teach reinforcement learning through guided puzzles.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44901" y="3124200"/>
            <a:ext cx="9398198" cy="381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79"/>
              </a:lnSpc>
              <a:spcBef>
                <a:spcPct val="0"/>
              </a:spcBef>
            </a:pPr>
            <a:r>
              <a:rPr lang="en-US" sz="78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Core Components of the ML-Agents Architecture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3741666"/>
            <a:ext cx="13614873" cy="2622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11"/>
              </a:lnSpc>
              <a:spcBef>
                <a:spcPct val="0"/>
              </a:spcBef>
            </a:pPr>
            <a:r>
              <a:rPr lang="en-US" sz="357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Overview: The ML-Agents architecture facilitates intelligent agent development within Unity by integrating several key components: Unity Environment, Agent, Academy, Policy, and Python API.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62056" y="252203"/>
            <a:ext cx="17625944" cy="9658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1"/>
              </a:lnSpc>
            </a:pPr>
            <a:r>
              <a:rPr lang="en-US" sz="2608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Key Components and Their Roles</a:t>
            </a:r>
          </a:p>
          <a:p>
            <a:pPr algn="l">
              <a:lnSpc>
                <a:spcPts val="3651"/>
              </a:lnSpc>
            </a:pPr>
          </a:p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1. Unity Environment:</a:t>
            </a:r>
          </a:p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 virtual world where agents operate, containing all elements (terrains, objects, physics).</a:t>
            </a:r>
          </a:p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Provides context for agent interactions, sending observations to agents and receiving actions.</a:t>
            </a:r>
          </a:p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2. Agent:</a:t>
            </a:r>
          </a:p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An entity that interacts with the environment, senses it through observations, makes decisions, and takes actions.</a:t>
            </a:r>
          </a:p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Guided by a Policy that maps observations to actions, learning over time to optimize performance through rewards.</a:t>
            </a:r>
          </a:p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3. Academy:</a:t>
            </a:r>
          </a:p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Manages the training process, controlling environment parameters (like time scale) and managing multiple agents.</a:t>
            </a:r>
          </a:p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Collects data and communicates with the Python API for processing and updates.</a:t>
            </a:r>
          </a:p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4. Policy:</a:t>
            </a:r>
          </a:p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 strategy for decision-making, typically represented by a neural network.</a:t>
            </a:r>
          </a:p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Continuously updated during training to maximize cumulative rewards.</a:t>
            </a:r>
          </a:p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5. Python API:</a:t>
            </a:r>
          </a:p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Acts as a bridge between Unity and ML frameworks (TensorFlow, PyTorch).</a:t>
            </a:r>
          </a:p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• Manages communication during training, handles experiment management, logging, and performance visualization.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DAGQOkqwxls</dc:identifier>
  <dcterms:modified xsi:type="dcterms:W3CDTF">2011-08-01T06:04:30Z</dcterms:modified>
  <cp:revision>1</cp:revision>
  <dc:title>Week 1 Theoretical Work Kopyası</dc:title>
</cp:coreProperties>
</file>