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39959-6D4B-4E43-81FD-DD6A70473C6C}" type="datetimeFigureOut">
              <a:rPr lang="fi-FI" smtClean="0"/>
              <a:t>20.11.2017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C12A5-1A4A-4545-9456-9C0FAFE1AA8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976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C12A5-1A4A-4545-9456-9C0FAFE1AA8C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74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3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746"/>
            </a:lvl1pPr>
            <a:lvl2pPr marL="332522" indent="0" algn="ctr">
              <a:buNone/>
              <a:defRPr sz="1455"/>
            </a:lvl2pPr>
            <a:lvl3pPr marL="665043" indent="0" algn="ctr">
              <a:buNone/>
              <a:defRPr sz="1309"/>
            </a:lvl3pPr>
            <a:lvl4pPr marL="997565" indent="0" algn="ctr">
              <a:buNone/>
              <a:defRPr sz="1164"/>
            </a:lvl4pPr>
            <a:lvl5pPr marL="1330086" indent="0" algn="ctr">
              <a:buNone/>
              <a:defRPr sz="1164"/>
            </a:lvl5pPr>
            <a:lvl6pPr marL="1662608" indent="0" algn="ctr">
              <a:buNone/>
              <a:defRPr sz="1164"/>
            </a:lvl6pPr>
            <a:lvl7pPr marL="1995129" indent="0" algn="ctr">
              <a:buNone/>
              <a:defRPr sz="1164"/>
            </a:lvl7pPr>
            <a:lvl8pPr marL="2327651" indent="0" algn="ctr">
              <a:buNone/>
              <a:defRPr sz="1164"/>
            </a:lvl8pPr>
            <a:lvl9pPr marL="2660172" indent="0" algn="ctr">
              <a:buNone/>
              <a:defRPr sz="11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9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50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436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1746">
                <a:solidFill>
                  <a:schemeClr val="tx1">
                    <a:tint val="75000"/>
                  </a:schemeClr>
                </a:solidFill>
              </a:defRPr>
            </a:lvl1pPr>
            <a:lvl2pPr marL="332522" indent="0">
              <a:buNone/>
              <a:defRPr sz="1455">
                <a:solidFill>
                  <a:schemeClr val="tx1">
                    <a:tint val="75000"/>
                  </a:schemeClr>
                </a:solidFill>
              </a:defRPr>
            </a:lvl2pPr>
            <a:lvl3pPr marL="665043" indent="0">
              <a:buNone/>
              <a:defRPr sz="1309">
                <a:solidFill>
                  <a:schemeClr val="tx1">
                    <a:tint val="75000"/>
                  </a:schemeClr>
                </a:solidFill>
              </a:defRPr>
            </a:lvl3pPr>
            <a:lvl4pPr marL="997565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4pPr>
            <a:lvl5pPr marL="1330086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5pPr>
            <a:lvl6pPr marL="1662608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6pPr>
            <a:lvl7pPr marL="1995129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7pPr>
            <a:lvl8pPr marL="2327651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8pPr>
            <a:lvl9pPr marL="2660172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6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0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746" b="1"/>
            </a:lvl1pPr>
            <a:lvl2pPr marL="332522" indent="0">
              <a:buNone/>
              <a:defRPr sz="1455" b="1"/>
            </a:lvl2pPr>
            <a:lvl3pPr marL="665043" indent="0">
              <a:buNone/>
              <a:defRPr sz="1309" b="1"/>
            </a:lvl3pPr>
            <a:lvl4pPr marL="997565" indent="0">
              <a:buNone/>
              <a:defRPr sz="1164" b="1"/>
            </a:lvl4pPr>
            <a:lvl5pPr marL="1330086" indent="0">
              <a:buNone/>
              <a:defRPr sz="1164" b="1"/>
            </a:lvl5pPr>
            <a:lvl6pPr marL="1662608" indent="0">
              <a:buNone/>
              <a:defRPr sz="1164" b="1"/>
            </a:lvl6pPr>
            <a:lvl7pPr marL="1995129" indent="0">
              <a:buNone/>
              <a:defRPr sz="1164" b="1"/>
            </a:lvl7pPr>
            <a:lvl8pPr marL="2327651" indent="0">
              <a:buNone/>
              <a:defRPr sz="1164" b="1"/>
            </a:lvl8pPr>
            <a:lvl9pPr marL="2660172" indent="0">
              <a:buNone/>
              <a:defRPr sz="11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746" b="1"/>
            </a:lvl1pPr>
            <a:lvl2pPr marL="332522" indent="0">
              <a:buNone/>
              <a:defRPr sz="1455" b="1"/>
            </a:lvl2pPr>
            <a:lvl3pPr marL="665043" indent="0">
              <a:buNone/>
              <a:defRPr sz="1309" b="1"/>
            </a:lvl3pPr>
            <a:lvl4pPr marL="997565" indent="0">
              <a:buNone/>
              <a:defRPr sz="1164" b="1"/>
            </a:lvl4pPr>
            <a:lvl5pPr marL="1330086" indent="0">
              <a:buNone/>
              <a:defRPr sz="1164" b="1"/>
            </a:lvl5pPr>
            <a:lvl6pPr marL="1662608" indent="0">
              <a:buNone/>
              <a:defRPr sz="1164" b="1"/>
            </a:lvl6pPr>
            <a:lvl7pPr marL="1995129" indent="0">
              <a:buNone/>
              <a:defRPr sz="1164" b="1"/>
            </a:lvl7pPr>
            <a:lvl8pPr marL="2327651" indent="0">
              <a:buNone/>
              <a:defRPr sz="1164" b="1"/>
            </a:lvl8pPr>
            <a:lvl9pPr marL="2660172" indent="0">
              <a:buNone/>
              <a:defRPr sz="116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3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7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7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3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200" cy="4873625"/>
          </a:xfrm>
        </p:spPr>
        <p:txBody>
          <a:bodyPr/>
          <a:lstStyle>
            <a:lvl1pPr>
              <a:defRPr sz="2327"/>
            </a:lvl1pPr>
            <a:lvl2pPr>
              <a:defRPr sz="2036"/>
            </a:lvl2pPr>
            <a:lvl3pPr>
              <a:defRPr sz="1746"/>
            </a:lvl3pPr>
            <a:lvl4pPr>
              <a:defRPr sz="1455"/>
            </a:lvl4pPr>
            <a:lvl5pPr>
              <a:defRPr sz="1455"/>
            </a:lvl5pPr>
            <a:lvl6pPr>
              <a:defRPr sz="1455"/>
            </a:lvl6pPr>
            <a:lvl7pPr>
              <a:defRPr sz="1455"/>
            </a:lvl7pPr>
            <a:lvl8pPr>
              <a:defRPr sz="1455"/>
            </a:lvl8pPr>
            <a:lvl9pPr>
              <a:defRPr sz="145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164"/>
            </a:lvl1pPr>
            <a:lvl2pPr marL="332522" indent="0">
              <a:buNone/>
              <a:defRPr sz="1018"/>
            </a:lvl2pPr>
            <a:lvl3pPr marL="665043" indent="0">
              <a:buNone/>
              <a:defRPr sz="873"/>
            </a:lvl3pPr>
            <a:lvl4pPr marL="997565" indent="0">
              <a:buNone/>
              <a:defRPr sz="727"/>
            </a:lvl4pPr>
            <a:lvl5pPr marL="1330086" indent="0">
              <a:buNone/>
              <a:defRPr sz="727"/>
            </a:lvl5pPr>
            <a:lvl6pPr marL="1662608" indent="0">
              <a:buNone/>
              <a:defRPr sz="727"/>
            </a:lvl6pPr>
            <a:lvl7pPr marL="1995129" indent="0">
              <a:buNone/>
              <a:defRPr sz="727"/>
            </a:lvl7pPr>
            <a:lvl8pPr marL="2327651" indent="0">
              <a:buNone/>
              <a:defRPr sz="727"/>
            </a:lvl8pPr>
            <a:lvl9pPr marL="2660172" indent="0">
              <a:buNone/>
              <a:defRPr sz="7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5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3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200" cy="4873625"/>
          </a:xfrm>
        </p:spPr>
        <p:txBody>
          <a:bodyPr anchor="t"/>
          <a:lstStyle>
            <a:lvl1pPr marL="0" indent="0">
              <a:buNone/>
              <a:defRPr sz="2327"/>
            </a:lvl1pPr>
            <a:lvl2pPr marL="332522" indent="0">
              <a:buNone/>
              <a:defRPr sz="2036"/>
            </a:lvl2pPr>
            <a:lvl3pPr marL="665043" indent="0">
              <a:buNone/>
              <a:defRPr sz="1746"/>
            </a:lvl3pPr>
            <a:lvl4pPr marL="997565" indent="0">
              <a:buNone/>
              <a:defRPr sz="1455"/>
            </a:lvl4pPr>
            <a:lvl5pPr marL="1330086" indent="0">
              <a:buNone/>
              <a:defRPr sz="1455"/>
            </a:lvl5pPr>
            <a:lvl6pPr marL="1662608" indent="0">
              <a:buNone/>
              <a:defRPr sz="1455"/>
            </a:lvl6pPr>
            <a:lvl7pPr marL="1995129" indent="0">
              <a:buNone/>
              <a:defRPr sz="1455"/>
            </a:lvl7pPr>
            <a:lvl8pPr marL="2327651" indent="0">
              <a:buNone/>
              <a:defRPr sz="1455"/>
            </a:lvl8pPr>
            <a:lvl9pPr marL="2660172" indent="0">
              <a:buNone/>
              <a:defRPr sz="14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164"/>
            </a:lvl1pPr>
            <a:lvl2pPr marL="332522" indent="0">
              <a:buNone/>
              <a:defRPr sz="1018"/>
            </a:lvl2pPr>
            <a:lvl3pPr marL="665043" indent="0">
              <a:buNone/>
              <a:defRPr sz="873"/>
            </a:lvl3pPr>
            <a:lvl4pPr marL="997565" indent="0">
              <a:buNone/>
              <a:defRPr sz="727"/>
            </a:lvl4pPr>
            <a:lvl5pPr marL="1330086" indent="0">
              <a:buNone/>
              <a:defRPr sz="727"/>
            </a:lvl5pPr>
            <a:lvl6pPr marL="1662608" indent="0">
              <a:buNone/>
              <a:defRPr sz="727"/>
            </a:lvl6pPr>
            <a:lvl7pPr marL="1995129" indent="0">
              <a:buNone/>
              <a:defRPr sz="727"/>
            </a:lvl7pPr>
            <a:lvl8pPr marL="2327651" indent="0">
              <a:buNone/>
              <a:defRPr sz="727"/>
            </a:lvl8pPr>
            <a:lvl9pPr marL="2660172" indent="0">
              <a:buNone/>
              <a:defRPr sz="7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55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BF705-93CB-4B26-AA09-9A6CAFC5BB7E}" type="datetimeFigureOut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20.11.2017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C6BA-1CFD-4D9B-960D-402203610133}" type="slidenum">
              <a:rPr lang="fi-FI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i-FI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04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504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261" indent="-166261" algn="l" defTabSz="665043" rtl="0" eaLnBrk="1" latinLnBrk="0" hangingPunct="1">
        <a:lnSpc>
          <a:spcPct val="90000"/>
        </a:lnSpc>
        <a:spcBef>
          <a:spcPts val="727"/>
        </a:spcBef>
        <a:buFont typeface="Arial" panose="020B0604020202020204" pitchFamily="34" charset="0"/>
        <a:buChar char="•"/>
        <a:defRPr sz="2036" kern="1200">
          <a:solidFill>
            <a:schemeClr val="tx1"/>
          </a:solidFill>
          <a:latin typeface="+mn-lt"/>
          <a:ea typeface="+mn-ea"/>
          <a:cs typeface="+mn-cs"/>
        </a:defRPr>
      </a:lvl1pPr>
      <a:lvl2pPr marL="498782" indent="-166261" algn="l" defTabSz="665043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6" kern="1200">
          <a:solidFill>
            <a:schemeClr val="tx1"/>
          </a:solidFill>
          <a:latin typeface="+mn-lt"/>
          <a:ea typeface="+mn-ea"/>
          <a:cs typeface="+mn-cs"/>
        </a:defRPr>
      </a:lvl2pPr>
      <a:lvl3pPr marL="831304" indent="-166261" algn="l" defTabSz="665043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3pPr>
      <a:lvl4pPr marL="1163825" indent="-166261" algn="l" defTabSz="665043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4pPr>
      <a:lvl5pPr marL="1496347" indent="-166261" algn="l" defTabSz="665043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5pPr>
      <a:lvl6pPr marL="1828869" indent="-166261" algn="l" defTabSz="665043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6pPr>
      <a:lvl7pPr marL="2161390" indent="-166261" algn="l" defTabSz="665043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7pPr>
      <a:lvl8pPr marL="2493912" indent="-166261" algn="l" defTabSz="665043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8pPr>
      <a:lvl9pPr marL="2826433" indent="-166261" algn="l" defTabSz="665043" rtl="0" eaLnBrk="1" latinLnBrk="0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1pPr>
      <a:lvl2pPr marL="332522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2pPr>
      <a:lvl3pPr marL="665043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3pPr>
      <a:lvl4pPr marL="997565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4pPr>
      <a:lvl5pPr marL="1330086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5pPr>
      <a:lvl6pPr marL="1662608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6pPr>
      <a:lvl7pPr marL="1995129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7pPr>
      <a:lvl8pPr marL="2327651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8pPr>
      <a:lvl9pPr marL="2660172" algn="l" defTabSz="665043" rtl="0" eaLnBrk="1" latinLnBrk="0" hangingPunct="1">
        <a:defRPr sz="13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角丸四角形 6"/>
          <p:cNvSpPr/>
          <p:nvPr/>
        </p:nvSpPr>
        <p:spPr bwMode="auto">
          <a:xfrm>
            <a:off x="3896810" y="3267570"/>
            <a:ext cx="3718231" cy="317574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Servient (Gateway)</a:t>
            </a:r>
          </a:p>
        </p:txBody>
      </p:sp>
      <p:sp>
        <p:nvSpPr>
          <p:cNvPr id="71" name="角丸四角形 6"/>
          <p:cNvSpPr/>
          <p:nvPr/>
        </p:nvSpPr>
        <p:spPr bwMode="auto">
          <a:xfrm>
            <a:off x="9514303" y="3267570"/>
            <a:ext cx="2256164" cy="3175745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  WoT Thing </a:t>
            </a:r>
          </a:p>
          <a:p>
            <a:pPr algn="ctr" defTabSz="665068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(Garage door controller)</a:t>
            </a:r>
          </a:p>
        </p:txBody>
      </p:sp>
      <p:sp>
        <p:nvSpPr>
          <p:cNvPr id="72" name="角丸四角形 21"/>
          <p:cNvSpPr/>
          <p:nvPr/>
        </p:nvSpPr>
        <p:spPr bwMode="auto">
          <a:xfrm>
            <a:off x="9615482" y="5227314"/>
            <a:ext cx="1037771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</a:t>
            </a:r>
          </a:p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 Interface</a:t>
            </a:r>
          </a:p>
        </p:txBody>
      </p:sp>
      <p:sp>
        <p:nvSpPr>
          <p:cNvPr id="73" name="角丸四角形 6"/>
          <p:cNvSpPr/>
          <p:nvPr/>
        </p:nvSpPr>
        <p:spPr bwMode="auto">
          <a:xfrm>
            <a:off x="181048" y="4981817"/>
            <a:ext cx="1937670" cy="815259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55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WoT </a:t>
            </a: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Client </a:t>
            </a:r>
          </a:p>
          <a:p>
            <a:pPr algn="ctr" fontAlgn="ctr">
              <a:defRPr/>
            </a:pPr>
            <a:r>
              <a:rPr lang="en-US" altLang="ja-JP" sz="1455" b="1" kern="0" dirty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(Application)</a:t>
            </a:r>
          </a:p>
        </p:txBody>
      </p:sp>
      <p:sp>
        <p:nvSpPr>
          <p:cNvPr id="84" name="角丸四角形 21"/>
          <p:cNvSpPr/>
          <p:nvPr/>
        </p:nvSpPr>
        <p:spPr bwMode="auto">
          <a:xfrm>
            <a:off x="10750334" y="5227314"/>
            <a:ext cx="915394" cy="1099636"/>
          </a:xfrm>
          <a:prstGeom prst="roundRect">
            <a:avLst>
              <a:gd name="adj" fmla="val 7143"/>
            </a:avLst>
          </a:prstGeom>
          <a:solidFill>
            <a:sysClr val="windowText" lastClr="000000">
              <a:lumMod val="65000"/>
              <a:lumOff val="35000"/>
            </a:sys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Driver API</a:t>
            </a:r>
          </a:p>
        </p:txBody>
      </p:sp>
      <p:sp>
        <p:nvSpPr>
          <p:cNvPr id="85" name="Rechteck 56"/>
          <p:cNvSpPr/>
          <p:nvPr/>
        </p:nvSpPr>
        <p:spPr>
          <a:xfrm>
            <a:off x="10867090" y="5606035"/>
            <a:ext cx="680727" cy="62843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r>
              <a:rPr lang="de-DE" sz="1018" dirty="0" err="1">
                <a:solidFill>
                  <a:sysClr val="windowText" lastClr="000000"/>
                </a:solidFill>
                <a:cs typeface="Arial" pitchFamily="34" charset="0"/>
              </a:rPr>
              <a:t>Local</a:t>
            </a:r>
            <a: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  <a:t/>
            </a:r>
            <a:b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</a:br>
            <a:r>
              <a:rPr lang="de-DE" sz="1018" dirty="0">
                <a:solidFill>
                  <a:sysClr val="windowText" lastClr="000000"/>
                </a:solidFill>
                <a:cs typeface="Arial" pitchFamily="34" charset="0"/>
              </a:rPr>
              <a:t>Hardware</a:t>
            </a:r>
          </a:p>
        </p:txBody>
      </p:sp>
      <p:sp>
        <p:nvSpPr>
          <p:cNvPr id="86" name="角丸四角形 21"/>
          <p:cNvSpPr/>
          <p:nvPr/>
        </p:nvSpPr>
        <p:spPr bwMode="auto">
          <a:xfrm>
            <a:off x="9615481" y="3930327"/>
            <a:ext cx="2050247" cy="1203697"/>
          </a:xfrm>
          <a:prstGeom prst="roundRect">
            <a:avLst>
              <a:gd name="adj" fmla="val 5281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6545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Firmware</a:t>
            </a:r>
          </a:p>
        </p:txBody>
      </p:sp>
      <p:cxnSp>
        <p:nvCxnSpPr>
          <p:cNvPr id="89" name="Gewinkelte Verbindung 67"/>
          <p:cNvCxnSpPr/>
          <p:nvPr/>
        </p:nvCxnSpPr>
        <p:spPr>
          <a:xfrm>
            <a:off x="1413383" y="5775729"/>
            <a:ext cx="1569558" cy="541277"/>
          </a:xfrm>
          <a:prstGeom prst="bentConnector3">
            <a:avLst>
              <a:gd name="adj1" fmla="val 113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01" name="Gewinkelte Verbindung 67"/>
          <p:cNvCxnSpPr/>
          <p:nvPr/>
        </p:nvCxnSpPr>
        <p:spPr>
          <a:xfrm rot="10800000">
            <a:off x="1290030" y="5744163"/>
            <a:ext cx="1596489" cy="809103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1448308" y="6001816"/>
            <a:ext cx="1386020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1. Action request 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417722" y="6553266"/>
            <a:ext cx="1447191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2</a:t>
            </a:r>
            <a:r>
              <a:rPr lang="en-GB" sz="1309" dirty="0">
                <a:solidFill>
                  <a:prstClr val="black"/>
                </a:solidFill>
              </a:rPr>
              <a:t>. Action response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23" name="角丸四角形 21"/>
          <p:cNvSpPr/>
          <p:nvPr/>
        </p:nvSpPr>
        <p:spPr bwMode="auto">
          <a:xfrm>
            <a:off x="4001549" y="3646135"/>
            <a:ext cx="3508753" cy="826036"/>
          </a:xfrm>
          <a:prstGeom prst="roundRect">
            <a:avLst>
              <a:gd name="adj" fmla="val 10186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164" kern="0" dirty="0">
              <a:solidFill>
                <a:prstClr val="black"/>
              </a:solidFill>
              <a:latin typeface="Calibri Light" panose="020F0302020204030204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5" name="角丸四角形 21"/>
          <p:cNvSpPr/>
          <p:nvPr/>
        </p:nvSpPr>
        <p:spPr bwMode="auto">
          <a:xfrm>
            <a:off x="4001548" y="5225911"/>
            <a:ext cx="1701818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</a:p>
        </p:txBody>
      </p:sp>
      <p:pic>
        <p:nvPicPr>
          <p:cNvPr id="33" name="図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40" y="3026712"/>
            <a:ext cx="1392035" cy="556814"/>
          </a:xfrm>
          <a:prstGeom prst="rect">
            <a:avLst/>
          </a:prstGeom>
        </p:spPr>
      </p:pic>
      <p:sp>
        <p:nvSpPr>
          <p:cNvPr id="43" name="角丸四角形 21"/>
          <p:cNvSpPr/>
          <p:nvPr/>
        </p:nvSpPr>
        <p:spPr bwMode="auto">
          <a:xfrm>
            <a:off x="4001548" y="4347508"/>
            <a:ext cx="3508752" cy="785113"/>
          </a:xfrm>
          <a:prstGeom prst="roundRect">
            <a:avLst>
              <a:gd name="adj" fmla="val 25084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kern="0" dirty="0">
              <a:solidFill>
                <a:prstClr val="white"/>
              </a:solidFill>
              <a:latin typeface="Calibri Light" panose="020F0302020204030204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44" name="角丸四角形 21"/>
          <p:cNvSpPr/>
          <p:nvPr/>
        </p:nvSpPr>
        <p:spPr bwMode="auto">
          <a:xfrm>
            <a:off x="4001548" y="4634011"/>
            <a:ext cx="3508752" cy="498610"/>
          </a:xfrm>
          <a:prstGeom prst="roundRect">
            <a:avLst>
              <a:gd name="adj" fmla="val 22240"/>
            </a:avLst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Runtime</a:t>
            </a:r>
          </a:p>
        </p:txBody>
      </p:sp>
      <p:sp>
        <p:nvSpPr>
          <p:cNvPr id="45" name="角丸四角形 21"/>
          <p:cNvSpPr/>
          <p:nvPr/>
        </p:nvSpPr>
        <p:spPr bwMode="auto">
          <a:xfrm>
            <a:off x="4001549" y="4209218"/>
            <a:ext cx="3508753" cy="418909"/>
          </a:xfrm>
          <a:prstGeom prst="roundRect">
            <a:avLst>
              <a:gd name="adj" fmla="val 18750"/>
            </a:avLst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65455" numCol="1" rtlCol="0" anchor="b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rPr>
              <a:t>WoT Scripting API</a:t>
            </a:r>
          </a:p>
        </p:txBody>
      </p:sp>
      <p:cxnSp>
        <p:nvCxnSpPr>
          <p:cNvPr id="46" name="Form 41"/>
          <p:cNvCxnSpPr/>
          <p:nvPr/>
        </p:nvCxnSpPr>
        <p:spPr>
          <a:xfrm rot="16200000" flipV="1">
            <a:off x="7656461" y="3715606"/>
            <a:ext cx="686318" cy="128378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58" name="Form 41"/>
          <p:cNvCxnSpPr/>
          <p:nvPr/>
        </p:nvCxnSpPr>
        <p:spPr>
          <a:xfrm rot="16200000" flipV="1">
            <a:off x="7658328" y="3721495"/>
            <a:ext cx="686318" cy="1283780"/>
          </a:xfrm>
          <a:prstGeom prst="bent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7900744" y="4700654"/>
            <a:ext cx="1498866" cy="602182"/>
            <a:chOff x="2670082" y="4186219"/>
            <a:chExt cx="2060941" cy="828000"/>
          </a:xfrm>
        </p:grpSpPr>
        <p:sp>
          <p:nvSpPr>
            <p:cNvPr id="60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62" name="Isosceles Triangle 61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47" name="Down Arrow 46"/>
          <p:cNvSpPr/>
          <p:nvPr/>
        </p:nvSpPr>
        <p:spPr>
          <a:xfrm rot="5400000">
            <a:off x="9279335" y="4762370"/>
            <a:ext cx="319732" cy="377429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endParaRPr lang="en-US" sz="1309">
              <a:solidFill>
                <a:sysClr val="window" lastClr="FFFFFF"/>
              </a:solidFill>
              <a:cs typeface="Arial" pitchFamily="34" charset="0"/>
            </a:endParaRPr>
          </a:p>
        </p:txBody>
      </p:sp>
      <p:sp>
        <p:nvSpPr>
          <p:cNvPr id="68" name="角丸四角形 21"/>
          <p:cNvSpPr/>
          <p:nvPr/>
        </p:nvSpPr>
        <p:spPr bwMode="auto">
          <a:xfrm>
            <a:off x="5779087" y="5227981"/>
            <a:ext cx="1701818" cy="1099636"/>
          </a:xfrm>
          <a:prstGeom prst="roundRect">
            <a:avLst>
              <a:gd name="adj" fmla="val 7143"/>
            </a:avLst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66502" tIns="33251" rIns="66502" bIns="33251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r>
              <a:rPr lang="en-US" altLang="ja-JP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WoT Interface</a:t>
            </a:r>
          </a:p>
        </p:txBody>
      </p:sp>
      <p:cxnSp>
        <p:nvCxnSpPr>
          <p:cNvPr id="69" name="Gewinkelte Verbindung 67"/>
          <p:cNvCxnSpPr>
            <a:stCxn id="68" idx="3"/>
            <a:endCxn id="72" idx="1"/>
          </p:cNvCxnSpPr>
          <p:nvPr/>
        </p:nvCxnSpPr>
        <p:spPr>
          <a:xfrm flipV="1">
            <a:off x="7480905" y="5777132"/>
            <a:ext cx="2134576" cy="666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70" name="Gewinkelte Verbindung 67"/>
          <p:cNvCxnSpPr/>
          <p:nvPr/>
        </p:nvCxnSpPr>
        <p:spPr>
          <a:xfrm rot="10800000" flipV="1">
            <a:off x="7450825" y="6142381"/>
            <a:ext cx="2130411" cy="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7941465" y="5809588"/>
            <a:ext cx="1386020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1. Action request </a:t>
            </a:r>
            <a:endParaRPr lang="fi-FI" sz="1309" dirty="0">
              <a:solidFill>
                <a:prstClr val="black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80143" y="6191245"/>
            <a:ext cx="1447191" cy="293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09" dirty="0">
                <a:solidFill>
                  <a:prstClr val="black"/>
                </a:solidFill>
              </a:rPr>
              <a:t>2</a:t>
            </a:r>
            <a:r>
              <a:rPr lang="en-GB" sz="1309" dirty="0">
                <a:solidFill>
                  <a:prstClr val="black"/>
                </a:solidFill>
              </a:rPr>
              <a:t>. Action response</a:t>
            </a:r>
            <a:endParaRPr lang="fi-FI" sz="1309" dirty="0">
              <a:solidFill>
                <a:prstClr val="black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04481" y="2448952"/>
            <a:ext cx="2190547" cy="1106684"/>
            <a:chOff x="683568" y="79792"/>
            <a:chExt cx="2491222" cy="1700168"/>
          </a:xfrm>
          <a:solidFill>
            <a:sysClr val="window" lastClr="FFFFFF">
              <a:lumMod val="85000"/>
            </a:sysClr>
          </a:solidFill>
        </p:grpSpPr>
        <p:sp>
          <p:nvSpPr>
            <p:cNvPr id="49" name="Oval 48"/>
            <p:cNvSpPr/>
            <p:nvPr/>
          </p:nvSpPr>
          <p:spPr>
            <a:xfrm>
              <a:off x="683568" y="802626"/>
              <a:ext cx="977334" cy="97733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309">
                <a:solidFill>
                  <a:sysClr val="window" lastClr="FFFFFF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998355" y="603525"/>
              <a:ext cx="1176435" cy="1176435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1309">
                <a:solidFill>
                  <a:sysClr val="window" lastClr="FFFFFF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1301372" y="79792"/>
              <a:ext cx="1276023" cy="127602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309" dirty="0">
                  <a:solidFill>
                    <a:sysClr val="window" lastClr="FFFFFF"/>
                  </a:solidFill>
                </a:rPr>
                <a:t>Cloud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71040" y="3070596"/>
            <a:ext cx="1749287" cy="516835"/>
          </a:xfrm>
          <a:prstGeom prst="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6502" tIns="33251" rIns="66502" bIns="33251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fi-FI" sz="1455" kern="0" dirty="0">
                <a:solidFill>
                  <a:prstClr val="white"/>
                </a:solidFill>
                <a:ea typeface="HG明朝E" panose="02020909000000000000" pitchFamily="17" charset="-128"/>
                <a:cs typeface="Arial" pitchFamily="34" charset="0"/>
              </a:rPr>
              <a:t>Things Directory</a:t>
            </a:r>
          </a:p>
        </p:txBody>
      </p:sp>
      <p:cxnSp>
        <p:nvCxnSpPr>
          <p:cNvPr id="90" name="Form 41"/>
          <p:cNvCxnSpPr>
            <a:endCxn id="2" idx="3"/>
          </p:cNvCxnSpPr>
          <p:nvPr/>
        </p:nvCxnSpPr>
        <p:spPr>
          <a:xfrm rot="10800000">
            <a:off x="2020327" y="3329015"/>
            <a:ext cx="1519020" cy="6411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ot"/>
            <a:tailEnd type="arrow"/>
          </a:ln>
          <a:effectLst/>
        </p:spPr>
      </p:cxnSp>
      <p:cxnSp>
        <p:nvCxnSpPr>
          <p:cNvPr id="77" name="Form 41"/>
          <p:cNvCxnSpPr>
            <a:stCxn id="2" idx="2"/>
            <a:endCxn id="73" idx="0"/>
          </p:cNvCxnSpPr>
          <p:nvPr/>
        </p:nvCxnSpPr>
        <p:spPr>
          <a:xfrm rot="16200000" flipH="1">
            <a:off x="450590" y="4282524"/>
            <a:ext cx="1394386" cy="4199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ot"/>
            <a:headEnd type="arrow"/>
            <a:tailEnd type="arrow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3746090" y="2585884"/>
            <a:ext cx="8210704" cy="415904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TextBox 14"/>
          <p:cNvSpPr txBox="1"/>
          <p:nvPr/>
        </p:nvSpPr>
        <p:spPr>
          <a:xfrm>
            <a:off x="10293896" y="2708878"/>
            <a:ext cx="149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Local network</a:t>
            </a:r>
            <a:endParaRPr lang="fi-FI" dirty="0">
              <a:solidFill>
                <a:schemeClr val="accent5"/>
              </a:solidFill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20591" y="3943191"/>
            <a:ext cx="1302309" cy="596604"/>
            <a:chOff x="2670082" y="4186219"/>
            <a:chExt cx="2060941" cy="828000"/>
          </a:xfrm>
        </p:grpSpPr>
        <p:sp>
          <p:nvSpPr>
            <p:cNvPr id="94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96" name="Isosceles Triangle 95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99" name="Oval 98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117" name="角丸四角形 6"/>
          <p:cNvSpPr/>
          <p:nvPr/>
        </p:nvSpPr>
        <p:spPr bwMode="auto">
          <a:xfrm rot="16200000">
            <a:off x="1320508" y="4275502"/>
            <a:ext cx="4136830" cy="757591"/>
          </a:xfrm>
          <a:prstGeom prst="roundRect">
            <a:avLst>
              <a:gd name="adj" fmla="val 4472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66502" tIns="26182" rIns="66502" bIns="52364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>
              <a:defRPr/>
            </a:pPr>
            <a:endParaRPr lang="en-US" altLang="ja-JP" sz="1455" b="1" kern="0" dirty="0" smtClean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  <a:p>
            <a:pPr algn="ctr" fontAlgn="ctr">
              <a:defRPr/>
            </a:pPr>
            <a:r>
              <a:rPr lang="en-US" altLang="ja-JP" sz="1455" b="1" kern="0" dirty="0" smtClean="0">
                <a:solidFill>
                  <a:srgbClr val="000000"/>
                </a:solidFill>
                <a:ea typeface="HG明朝E" panose="02020909000000000000" pitchFamily="17" charset="-128"/>
                <a:cs typeface="Arial" pitchFamily="34" charset="0"/>
              </a:rPr>
              <a:t>Forwarding proxy</a:t>
            </a:r>
            <a:endParaRPr lang="en-US" altLang="ja-JP" sz="1455" b="1" kern="0" dirty="0">
              <a:solidFill>
                <a:srgbClr val="000000"/>
              </a:solidFill>
              <a:ea typeface="HG明朝E" panose="02020909000000000000" pitchFamily="17" charset="-128"/>
              <a:cs typeface="Arial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2521846" y="2981248"/>
            <a:ext cx="1302309" cy="596604"/>
            <a:chOff x="2670082" y="4186219"/>
            <a:chExt cx="2060941" cy="828000"/>
          </a:xfrm>
        </p:grpSpPr>
        <p:sp>
          <p:nvSpPr>
            <p:cNvPr id="109" name="角丸四角形 21"/>
            <p:cNvSpPr/>
            <p:nvPr/>
          </p:nvSpPr>
          <p:spPr bwMode="auto">
            <a:xfrm>
              <a:off x="2670082" y="4186219"/>
              <a:ext cx="2060941" cy="828000"/>
            </a:xfrm>
            <a:prstGeom prst="foldedCorner">
              <a:avLst>
                <a:gd name="adj" fmla="val 20194"/>
              </a:avLst>
            </a:prstGeom>
            <a:solidFill>
              <a:srgbClr val="4A7B7C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14182" tIns="104727" rIns="0" bIns="0" numCol="1" rtlCol="0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65068" fontAlgn="ctr">
                <a:defRPr/>
              </a:pP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Thing</a:t>
              </a:r>
              <a:b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</a:br>
              <a:r>
                <a:rPr lang="en-US" altLang="ja-JP" sz="1455" kern="0" dirty="0">
                  <a:solidFill>
                    <a:prstClr val="white"/>
                  </a:solidFill>
                  <a:latin typeface="Calibri Light" panose="020F0302020204030204"/>
                  <a:ea typeface="HG明朝E" panose="02020909000000000000" pitchFamily="17" charset="-128"/>
                  <a:cs typeface="Arial" pitchFamily="34" charset="0"/>
                </a:rPr>
                <a:t>Description</a:t>
              </a:r>
              <a:endParaRPr lang="en-US" altLang="ja-JP" sz="2036" kern="0" dirty="0">
                <a:solidFill>
                  <a:prstClr val="white"/>
                </a:solidFill>
                <a:latin typeface="Calibri Light" panose="020F0302020204030204"/>
                <a:ea typeface="HG明朝E" panose="02020909000000000000" pitchFamily="17" charset="-128"/>
                <a:cs typeface="Arial" pitchFamily="34" charset="0"/>
              </a:endParaRP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2812199" y="4399725"/>
              <a:ext cx="413416" cy="426971"/>
              <a:chOff x="4042160" y="993559"/>
              <a:chExt cx="548293" cy="566272"/>
            </a:xfrm>
            <a:solidFill>
              <a:sysClr val="window" lastClr="FFFFFF"/>
            </a:solidFill>
          </p:grpSpPr>
          <p:sp>
            <p:nvSpPr>
              <p:cNvPr id="113" name="Isosceles Triangle 112"/>
              <p:cNvSpPr/>
              <p:nvPr/>
            </p:nvSpPr>
            <p:spPr>
              <a:xfrm rot="1800000">
                <a:off x="4184483" y="1052736"/>
                <a:ext cx="405970" cy="349975"/>
              </a:xfrm>
              <a:prstGeom prst="triangle">
                <a:avLst/>
              </a:prstGeom>
              <a:noFill/>
              <a:ln w="28575" cap="rnd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4" name="Oval 113"/>
              <p:cNvSpPr/>
              <p:nvPr/>
            </p:nvSpPr>
            <p:spPr>
              <a:xfrm rot="19800000">
                <a:off x="4394607" y="993559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5" name="Oval 114"/>
              <p:cNvSpPr/>
              <p:nvPr/>
            </p:nvSpPr>
            <p:spPr>
              <a:xfrm rot="19800000">
                <a:off x="4042160" y="119656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 rot="1800000">
                <a:off x="4394610" y="1398686"/>
                <a:ext cx="161145" cy="161145"/>
              </a:xfrm>
              <a:prstGeom prst="ellipse">
                <a:avLst/>
              </a:prstGeom>
              <a:grpFill/>
              <a:ln w="25400" cap="rnd" cmpd="sng" algn="ctr">
                <a:noFill/>
                <a:prstDash val="solid"/>
              </a:ln>
              <a:effectLst/>
            </p:spPr>
            <p:txBody>
              <a:bodyPr wrap="none" rtlCol="0" anchor="ctr"/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65068">
                  <a:defRPr/>
                </a:pPr>
                <a:endParaRPr lang="en-US" sz="3200" kern="0">
                  <a:solidFill>
                    <a:prstClr val="white"/>
                  </a:solidFill>
                  <a:latin typeface="Calibri Light" panose="020F0302020204030204"/>
                  <a:cs typeface="Arial" pitchFamily="34" charset="0"/>
                </a:endParaRPr>
              </a:p>
            </p:txBody>
          </p:sp>
        </p:grpSp>
      </p:grpSp>
      <p:sp>
        <p:nvSpPr>
          <p:cNvPr id="118" name="Down Arrow 117"/>
          <p:cNvSpPr/>
          <p:nvPr/>
        </p:nvSpPr>
        <p:spPr>
          <a:xfrm rot="5400000">
            <a:off x="3807140" y="3056769"/>
            <a:ext cx="319732" cy="377429"/>
          </a:xfrm>
          <a:prstGeom prst="downArrow">
            <a:avLst>
              <a:gd name="adj1" fmla="val 50000"/>
              <a:gd name="adj2" fmla="val 50000"/>
            </a:avLst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65068"/>
            <a:endParaRPr lang="en-US" sz="1309">
              <a:solidFill>
                <a:sysClr val="window" lastClr="FFFFFF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2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</TotalTime>
  <Words>60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HG明朝E</vt:lpstr>
      <vt:lpstr>1_Office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Reshetova, Elena</dc:creator>
  <cp:keywords>CTPClassification=CTP_PUBLIC:VisualMarkings=</cp:keywords>
  <cp:lastModifiedBy>Reshetova, Elena</cp:lastModifiedBy>
  <cp:revision>11</cp:revision>
  <dcterms:created xsi:type="dcterms:W3CDTF">2017-11-20T12:38:33Z</dcterms:created>
  <dcterms:modified xsi:type="dcterms:W3CDTF">2017-11-21T10:13:12Z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5d3cfff6-7355-4aa3-872d-0266c3ba749c</vt:lpwstr>
  </property>
  <property fmtid="{D5CDD505-2E9C-101B-9397-08002B2CF9AE}" pid="3" name="CTP_TimeStamp">
    <vt:lpwstr>2017-11-21 10:13:12Z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