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8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203B-193E-8B44-AEBA-4D5CAB0CB3F2}" type="datetimeFigureOut">
              <a:rPr lang="en-US" smtClean="0"/>
              <a:t>02/02/11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0F2A-8AF5-2146-A57E-A171C1423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7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203B-193E-8B44-AEBA-4D5CAB0CB3F2}" type="datetimeFigureOut">
              <a:rPr lang="en-US" smtClean="0"/>
              <a:t>02/02/11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0F2A-8AF5-2146-A57E-A171C1423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60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203B-193E-8B44-AEBA-4D5CAB0CB3F2}" type="datetimeFigureOut">
              <a:rPr lang="en-US" smtClean="0"/>
              <a:t>02/02/11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0F2A-8AF5-2146-A57E-A171C1423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37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203B-193E-8B44-AEBA-4D5CAB0CB3F2}" type="datetimeFigureOut">
              <a:rPr lang="en-US" smtClean="0"/>
              <a:t>02/02/11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0F2A-8AF5-2146-A57E-A171C1423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43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203B-193E-8B44-AEBA-4D5CAB0CB3F2}" type="datetimeFigureOut">
              <a:rPr lang="en-US" smtClean="0"/>
              <a:t>02/02/11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0F2A-8AF5-2146-A57E-A171C1423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8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203B-193E-8B44-AEBA-4D5CAB0CB3F2}" type="datetimeFigureOut">
              <a:rPr lang="en-US" smtClean="0"/>
              <a:t>02/02/11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0F2A-8AF5-2146-A57E-A171C1423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94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203B-193E-8B44-AEBA-4D5CAB0CB3F2}" type="datetimeFigureOut">
              <a:rPr lang="en-US" smtClean="0"/>
              <a:t>02/02/11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0F2A-8AF5-2146-A57E-A171C1423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2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203B-193E-8B44-AEBA-4D5CAB0CB3F2}" type="datetimeFigureOut">
              <a:rPr lang="en-US" smtClean="0"/>
              <a:t>02/02/11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0F2A-8AF5-2146-A57E-A171C1423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43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203B-193E-8B44-AEBA-4D5CAB0CB3F2}" type="datetimeFigureOut">
              <a:rPr lang="en-US" smtClean="0"/>
              <a:t>02/02/11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0F2A-8AF5-2146-A57E-A171C1423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06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203B-193E-8B44-AEBA-4D5CAB0CB3F2}" type="datetimeFigureOut">
              <a:rPr lang="en-US" smtClean="0"/>
              <a:t>02/02/11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0F2A-8AF5-2146-A57E-A171C1423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0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203B-193E-8B44-AEBA-4D5CAB0CB3F2}" type="datetimeFigureOut">
              <a:rPr lang="en-US" smtClean="0"/>
              <a:t>02/02/11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0F2A-8AF5-2146-A57E-A171C1423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93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1203B-193E-8B44-AEBA-4D5CAB0CB3F2}" type="datetimeFigureOut">
              <a:rPr lang="en-US" smtClean="0"/>
              <a:t>02/02/11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50F2A-8AF5-2146-A57E-A171C1423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85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spect="1"/>
          </p:cNvSpPr>
          <p:nvPr/>
        </p:nvSpPr>
        <p:spPr bwMode="auto">
          <a:xfrm>
            <a:off x="4769777" y="4763682"/>
            <a:ext cx="377825" cy="801687"/>
          </a:xfrm>
          <a:custGeom>
            <a:avLst/>
            <a:gdLst/>
            <a:ahLst/>
            <a:cxnLst>
              <a:cxn ang="0">
                <a:pos x="118" y="505"/>
              </a:cxn>
              <a:cxn ang="0">
                <a:pos x="138" y="502"/>
              </a:cxn>
              <a:cxn ang="0">
                <a:pos x="156" y="492"/>
              </a:cxn>
              <a:cxn ang="0">
                <a:pos x="174" y="477"/>
              </a:cxn>
              <a:cxn ang="0">
                <a:pos x="190" y="456"/>
              </a:cxn>
              <a:cxn ang="0">
                <a:pos x="203" y="430"/>
              </a:cxn>
              <a:cxn ang="0">
                <a:pos x="215" y="402"/>
              </a:cxn>
              <a:cxn ang="0">
                <a:pos x="226" y="369"/>
              </a:cxn>
              <a:cxn ang="0">
                <a:pos x="233" y="333"/>
              </a:cxn>
              <a:cxn ang="0">
                <a:pos x="236" y="295"/>
              </a:cxn>
              <a:cxn ang="0">
                <a:pos x="238" y="254"/>
              </a:cxn>
              <a:cxn ang="0">
                <a:pos x="236" y="213"/>
              </a:cxn>
              <a:cxn ang="0">
                <a:pos x="233" y="174"/>
              </a:cxn>
              <a:cxn ang="0">
                <a:pos x="226" y="136"/>
              </a:cxn>
              <a:cxn ang="0">
                <a:pos x="215" y="105"/>
              </a:cxn>
              <a:cxn ang="0">
                <a:pos x="203" y="75"/>
              </a:cxn>
              <a:cxn ang="0">
                <a:pos x="190" y="49"/>
              </a:cxn>
              <a:cxn ang="0">
                <a:pos x="174" y="29"/>
              </a:cxn>
              <a:cxn ang="0">
                <a:pos x="156" y="13"/>
              </a:cxn>
              <a:cxn ang="0">
                <a:pos x="138" y="6"/>
              </a:cxn>
              <a:cxn ang="0">
                <a:pos x="120" y="0"/>
              </a:cxn>
              <a:cxn ang="0">
                <a:pos x="100" y="6"/>
              </a:cxn>
              <a:cxn ang="0">
                <a:pos x="82" y="13"/>
              </a:cxn>
              <a:cxn ang="0">
                <a:pos x="64" y="29"/>
              </a:cxn>
              <a:cxn ang="0">
                <a:pos x="49" y="49"/>
              </a:cxn>
              <a:cxn ang="0">
                <a:pos x="36" y="75"/>
              </a:cxn>
              <a:cxn ang="0">
                <a:pos x="23" y="105"/>
              </a:cxn>
              <a:cxn ang="0">
                <a:pos x="15" y="136"/>
              </a:cxn>
              <a:cxn ang="0">
                <a:pos x="8" y="174"/>
              </a:cxn>
              <a:cxn ang="0">
                <a:pos x="3" y="213"/>
              </a:cxn>
              <a:cxn ang="0">
                <a:pos x="0" y="254"/>
              </a:cxn>
              <a:cxn ang="0">
                <a:pos x="3" y="295"/>
              </a:cxn>
              <a:cxn ang="0">
                <a:pos x="8" y="333"/>
              </a:cxn>
              <a:cxn ang="0">
                <a:pos x="15" y="369"/>
              </a:cxn>
              <a:cxn ang="0">
                <a:pos x="23" y="402"/>
              </a:cxn>
              <a:cxn ang="0">
                <a:pos x="36" y="430"/>
              </a:cxn>
              <a:cxn ang="0">
                <a:pos x="49" y="456"/>
              </a:cxn>
              <a:cxn ang="0">
                <a:pos x="64" y="477"/>
              </a:cxn>
              <a:cxn ang="0">
                <a:pos x="82" y="492"/>
              </a:cxn>
              <a:cxn ang="0">
                <a:pos x="100" y="502"/>
              </a:cxn>
              <a:cxn ang="0">
                <a:pos x="120" y="505"/>
              </a:cxn>
              <a:cxn ang="0">
                <a:pos x="120" y="505"/>
              </a:cxn>
            </a:cxnLst>
            <a:rect l="0" t="0" r="r" b="b"/>
            <a:pathLst>
              <a:path w="238" h="505">
                <a:moveTo>
                  <a:pt x="118" y="505"/>
                </a:moveTo>
                <a:lnTo>
                  <a:pt x="138" y="502"/>
                </a:lnTo>
                <a:lnTo>
                  <a:pt x="156" y="492"/>
                </a:lnTo>
                <a:lnTo>
                  <a:pt x="174" y="477"/>
                </a:lnTo>
                <a:lnTo>
                  <a:pt x="190" y="456"/>
                </a:lnTo>
                <a:lnTo>
                  <a:pt x="203" y="430"/>
                </a:lnTo>
                <a:lnTo>
                  <a:pt x="215" y="402"/>
                </a:lnTo>
                <a:lnTo>
                  <a:pt x="226" y="369"/>
                </a:lnTo>
                <a:lnTo>
                  <a:pt x="233" y="333"/>
                </a:lnTo>
                <a:lnTo>
                  <a:pt x="236" y="295"/>
                </a:lnTo>
                <a:lnTo>
                  <a:pt x="238" y="254"/>
                </a:lnTo>
                <a:lnTo>
                  <a:pt x="236" y="213"/>
                </a:lnTo>
                <a:lnTo>
                  <a:pt x="233" y="174"/>
                </a:lnTo>
                <a:lnTo>
                  <a:pt x="226" y="136"/>
                </a:lnTo>
                <a:lnTo>
                  <a:pt x="215" y="105"/>
                </a:lnTo>
                <a:lnTo>
                  <a:pt x="203" y="75"/>
                </a:lnTo>
                <a:lnTo>
                  <a:pt x="190" y="49"/>
                </a:lnTo>
                <a:lnTo>
                  <a:pt x="174" y="29"/>
                </a:lnTo>
                <a:lnTo>
                  <a:pt x="156" y="13"/>
                </a:lnTo>
                <a:lnTo>
                  <a:pt x="138" y="6"/>
                </a:lnTo>
                <a:lnTo>
                  <a:pt x="120" y="0"/>
                </a:lnTo>
                <a:lnTo>
                  <a:pt x="100" y="6"/>
                </a:lnTo>
                <a:lnTo>
                  <a:pt x="82" y="13"/>
                </a:lnTo>
                <a:lnTo>
                  <a:pt x="64" y="29"/>
                </a:lnTo>
                <a:lnTo>
                  <a:pt x="49" y="49"/>
                </a:lnTo>
                <a:lnTo>
                  <a:pt x="36" y="75"/>
                </a:lnTo>
                <a:lnTo>
                  <a:pt x="23" y="105"/>
                </a:lnTo>
                <a:lnTo>
                  <a:pt x="15" y="136"/>
                </a:lnTo>
                <a:lnTo>
                  <a:pt x="8" y="174"/>
                </a:lnTo>
                <a:lnTo>
                  <a:pt x="3" y="213"/>
                </a:lnTo>
                <a:lnTo>
                  <a:pt x="0" y="254"/>
                </a:lnTo>
                <a:lnTo>
                  <a:pt x="3" y="295"/>
                </a:lnTo>
                <a:lnTo>
                  <a:pt x="8" y="333"/>
                </a:lnTo>
                <a:lnTo>
                  <a:pt x="15" y="369"/>
                </a:lnTo>
                <a:lnTo>
                  <a:pt x="23" y="402"/>
                </a:lnTo>
                <a:lnTo>
                  <a:pt x="36" y="430"/>
                </a:lnTo>
                <a:lnTo>
                  <a:pt x="49" y="456"/>
                </a:lnTo>
                <a:lnTo>
                  <a:pt x="64" y="477"/>
                </a:lnTo>
                <a:lnTo>
                  <a:pt x="82" y="492"/>
                </a:lnTo>
                <a:lnTo>
                  <a:pt x="100" y="502"/>
                </a:lnTo>
                <a:lnTo>
                  <a:pt x="120" y="505"/>
                </a:lnTo>
                <a:lnTo>
                  <a:pt x="120" y="505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5" name="Line 7"/>
          <p:cNvSpPr>
            <a:spLocks noChangeAspect="1" noChangeShapeType="1"/>
          </p:cNvSpPr>
          <p:nvPr/>
        </p:nvSpPr>
        <p:spPr bwMode="auto">
          <a:xfrm flipH="1">
            <a:off x="6938302" y="4231869"/>
            <a:ext cx="215900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" name="Freeform 8"/>
          <p:cNvSpPr>
            <a:spLocks noChangeAspect="1"/>
          </p:cNvSpPr>
          <p:nvPr/>
        </p:nvSpPr>
        <p:spPr bwMode="auto">
          <a:xfrm>
            <a:off x="5644490" y="2698344"/>
            <a:ext cx="53975" cy="47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" y="30"/>
              </a:cxn>
              <a:cxn ang="0">
                <a:pos x="34" y="15"/>
              </a:cxn>
              <a:cxn ang="0">
                <a:pos x="3" y="0"/>
              </a:cxn>
              <a:cxn ang="0">
                <a:pos x="3" y="0"/>
              </a:cxn>
              <a:cxn ang="0">
                <a:pos x="0" y="0"/>
              </a:cxn>
            </a:cxnLst>
            <a:rect l="0" t="0" r="r" b="b"/>
            <a:pathLst>
              <a:path w="34" h="30">
                <a:moveTo>
                  <a:pt x="0" y="0"/>
                </a:moveTo>
                <a:lnTo>
                  <a:pt x="3" y="30"/>
                </a:lnTo>
                <a:lnTo>
                  <a:pt x="34" y="15"/>
                </a:lnTo>
                <a:lnTo>
                  <a:pt x="3" y="0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" name="Line 9"/>
          <p:cNvSpPr>
            <a:spLocks noChangeAspect="1" noChangeShapeType="1"/>
          </p:cNvSpPr>
          <p:nvPr/>
        </p:nvSpPr>
        <p:spPr bwMode="auto">
          <a:xfrm flipH="1">
            <a:off x="2482190" y="4552544"/>
            <a:ext cx="1009650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8" name="Line 10"/>
          <p:cNvSpPr>
            <a:spLocks noChangeAspect="1" noChangeShapeType="1"/>
          </p:cNvSpPr>
          <p:nvPr/>
        </p:nvSpPr>
        <p:spPr bwMode="auto">
          <a:xfrm>
            <a:off x="3903002" y="5162144"/>
            <a:ext cx="822325" cy="4763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" name="Freeform 11"/>
          <p:cNvSpPr>
            <a:spLocks noChangeAspect="1"/>
          </p:cNvSpPr>
          <p:nvPr/>
        </p:nvSpPr>
        <p:spPr bwMode="auto">
          <a:xfrm>
            <a:off x="3299752" y="3950882"/>
            <a:ext cx="192088" cy="150812"/>
          </a:xfrm>
          <a:custGeom>
            <a:avLst/>
            <a:gdLst/>
            <a:ahLst/>
            <a:cxnLst>
              <a:cxn ang="0">
                <a:pos x="121" y="95"/>
              </a:cxn>
              <a:cxn ang="0">
                <a:pos x="0" y="95"/>
              </a:cxn>
              <a:cxn ang="0">
                <a:pos x="0" y="0"/>
              </a:cxn>
            </a:cxnLst>
            <a:rect l="0" t="0" r="r" b="b"/>
            <a:pathLst>
              <a:path w="121" h="95">
                <a:moveTo>
                  <a:pt x="121" y="95"/>
                </a:moveTo>
                <a:lnTo>
                  <a:pt x="0" y="95"/>
                </a:lnTo>
                <a:lnTo>
                  <a:pt x="0" y="0"/>
                </a:lnTo>
              </a:path>
            </a:pathLst>
          </a:custGeom>
          <a:noFill/>
          <a:ln w="20638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0" name="Freeform 24"/>
          <p:cNvSpPr>
            <a:spLocks noChangeAspect="1"/>
          </p:cNvSpPr>
          <p:nvPr/>
        </p:nvSpPr>
        <p:spPr bwMode="auto">
          <a:xfrm>
            <a:off x="3468027" y="4077882"/>
            <a:ext cx="52388" cy="47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0"/>
              </a:cxn>
              <a:cxn ang="0">
                <a:pos x="33" y="15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33" h="30">
                <a:moveTo>
                  <a:pt x="0" y="0"/>
                </a:moveTo>
                <a:lnTo>
                  <a:pt x="0" y="30"/>
                </a:lnTo>
                <a:lnTo>
                  <a:pt x="33" y="1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" name="Freeform 25"/>
          <p:cNvSpPr>
            <a:spLocks noChangeAspect="1"/>
          </p:cNvSpPr>
          <p:nvPr/>
        </p:nvSpPr>
        <p:spPr bwMode="auto">
          <a:xfrm>
            <a:off x="3468027" y="4528732"/>
            <a:ext cx="52388" cy="492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1"/>
              </a:cxn>
              <a:cxn ang="0">
                <a:pos x="33" y="15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33" h="31">
                <a:moveTo>
                  <a:pt x="0" y="0"/>
                </a:moveTo>
                <a:lnTo>
                  <a:pt x="0" y="31"/>
                </a:lnTo>
                <a:lnTo>
                  <a:pt x="33" y="1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2" name="Freeform 26"/>
          <p:cNvSpPr>
            <a:spLocks noChangeAspect="1"/>
          </p:cNvSpPr>
          <p:nvPr/>
        </p:nvSpPr>
        <p:spPr bwMode="auto">
          <a:xfrm>
            <a:off x="3960152" y="4227107"/>
            <a:ext cx="49213" cy="492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1"/>
              </a:cxn>
              <a:cxn ang="0">
                <a:pos x="31" y="16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31" h="31">
                <a:moveTo>
                  <a:pt x="0" y="0"/>
                </a:moveTo>
                <a:lnTo>
                  <a:pt x="0" y="31"/>
                </a:lnTo>
                <a:lnTo>
                  <a:pt x="31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3" name="Line 27"/>
          <p:cNvSpPr>
            <a:spLocks noChangeAspect="1" noChangeShapeType="1"/>
          </p:cNvSpPr>
          <p:nvPr/>
        </p:nvSpPr>
        <p:spPr bwMode="auto">
          <a:xfrm flipH="1" flipV="1">
            <a:off x="4561815" y="5101819"/>
            <a:ext cx="73025" cy="1254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4" name="Line 28"/>
          <p:cNvSpPr>
            <a:spLocks noChangeAspect="1" noChangeShapeType="1"/>
          </p:cNvSpPr>
          <p:nvPr/>
        </p:nvSpPr>
        <p:spPr bwMode="auto">
          <a:xfrm flipH="1">
            <a:off x="8330540" y="4231869"/>
            <a:ext cx="192087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5" name="Freeform 29"/>
          <p:cNvSpPr>
            <a:spLocks noChangeAspect="1"/>
          </p:cNvSpPr>
          <p:nvPr/>
        </p:nvSpPr>
        <p:spPr bwMode="auto">
          <a:xfrm>
            <a:off x="7203415" y="3833407"/>
            <a:ext cx="1131887" cy="1174750"/>
          </a:xfrm>
          <a:custGeom>
            <a:avLst/>
            <a:gdLst/>
            <a:ahLst/>
            <a:cxnLst>
              <a:cxn ang="0">
                <a:pos x="710" y="740"/>
              </a:cxn>
              <a:cxn ang="0">
                <a:pos x="713" y="0"/>
              </a:cxn>
              <a:cxn ang="0">
                <a:pos x="0" y="0"/>
              </a:cxn>
              <a:cxn ang="0">
                <a:pos x="0" y="740"/>
              </a:cxn>
              <a:cxn ang="0">
                <a:pos x="713" y="740"/>
              </a:cxn>
              <a:cxn ang="0">
                <a:pos x="713" y="740"/>
              </a:cxn>
              <a:cxn ang="0">
                <a:pos x="710" y="740"/>
              </a:cxn>
            </a:cxnLst>
            <a:rect l="0" t="0" r="r" b="b"/>
            <a:pathLst>
              <a:path w="713" h="740">
                <a:moveTo>
                  <a:pt x="710" y="740"/>
                </a:moveTo>
                <a:lnTo>
                  <a:pt x="713" y="0"/>
                </a:lnTo>
                <a:lnTo>
                  <a:pt x="0" y="0"/>
                </a:lnTo>
                <a:lnTo>
                  <a:pt x="0" y="740"/>
                </a:lnTo>
                <a:lnTo>
                  <a:pt x="713" y="740"/>
                </a:lnTo>
                <a:lnTo>
                  <a:pt x="713" y="740"/>
                </a:lnTo>
                <a:lnTo>
                  <a:pt x="710" y="740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6" name="Freeform 30"/>
          <p:cNvSpPr>
            <a:spLocks noChangeAspect="1"/>
          </p:cNvSpPr>
          <p:nvPr/>
        </p:nvSpPr>
        <p:spPr bwMode="auto">
          <a:xfrm>
            <a:off x="7203415" y="3833407"/>
            <a:ext cx="1131887" cy="1174750"/>
          </a:xfrm>
          <a:custGeom>
            <a:avLst/>
            <a:gdLst/>
            <a:ahLst/>
            <a:cxnLst>
              <a:cxn ang="0">
                <a:pos x="710" y="740"/>
              </a:cxn>
              <a:cxn ang="0">
                <a:pos x="713" y="0"/>
              </a:cxn>
              <a:cxn ang="0">
                <a:pos x="0" y="0"/>
              </a:cxn>
              <a:cxn ang="0">
                <a:pos x="0" y="740"/>
              </a:cxn>
              <a:cxn ang="0">
                <a:pos x="713" y="740"/>
              </a:cxn>
              <a:cxn ang="0">
                <a:pos x="713" y="740"/>
              </a:cxn>
            </a:cxnLst>
            <a:rect l="0" t="0" r="r" b="b"/>
            <a:pathLst>
              <a:path w="713" h="740">
                <a:moveTo>
                  <a:pt x="710" y="740"/>
                </a:moveTo>
                <a:lnTo>
                  <a:pt x="713" y="0"/>
                </a:lnTo>
                <a:lnTo>
                  <a:pt x="0" y="0"/>
                </a:lnTo>
                <a:lnTo>
                  <a:pt x="0" y="740"/>
                </a:lnTo>
                <a:lnTo>
                  <a:pt x="713" y="740"/>
                </a:lnTo>
                <a:lnTo>
                  <a:pt x="713" y="74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7" name="Freeform 31"/>
          <p:cNvSpPr>
            <a:spLocks noChangeAspect="1"/>
          </p:cNvSpPr>
          <p:nvPr/>
        </p:nvSpPr>
        <p:spPr bwMode="auto">
          <a:xfrm>
            <a:off x="3960152" y="3627032"/>
            <a:ext cx="49213" cy="47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0"/>
              </a:cxn>
              <a:cxn ang="0">
                <a:pos x="31" y="15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31" h="30">
                <a:moveTo>
                  <a:pt x="0" y="0"/>
                </a:moveTo>
                <a:lnTo>
                  <a:pt x="0" y="30"/>
                </a:lnTo>
                <a:lnTo>
                  <a:pt x="31" y="1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8" name="Freeform 32"/>
          <p:cNvSpPr>
            <a:spLocks noChangeAspect="1"/>
          </p:cNvSpPr>
          <p:nvPr/>
        </p:nvSpPr>
        <p:spPr bwMode="auto">
          <a:xfrm>
            <a:off x="3960152" y="4500157"/>
            <a:ext cx="49213" cy="492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1"/>
              </a:cxn>
              <a:cxn ang="0">
                <a:pos x="31" y="15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31" h="31">
                <a:moveTo>
                  <a:pt x="0" y="0"/>
                </a:moveTo>
                <a:lnTo>
                  <a:pt x="0" y="31"/>
                </a:lnTo>
                <a:lnTo>
                  <a:pt x="31" y="1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9" name="Freeform 33"/>
          <p:cNvSpPr>
            <a:spLocks noChangeAspect="1"/>
          </p:cNvSpPr>
          <p:nvPr/>
        </p:nvSpPr>
        <p:spPr bwMode="auto">
          <a:xfrm>
            <a:off x="785152" y="2187169"/>
            <a:ext cx="585788" cy="1541463"/>
          </a:xfrm>
          <a:custGeom>
            <a:avLst/>
            <a:gdLst/>
            <a:ahLst/>
            <a:cxnLst>
              <a:cxn ang="0">
                <a:pos x="369" y="0"/>
              </a:cxn>
              <a:cxn ang="0">
                <a:pos x="0" y="3"/>
              </a:cxn>
              <a:cxn ang="0">
                <a:pos x="0" y="1217"/>
              </a:cxn>
            </a:cxnLst>
            <a:rect l="0" t="0" r="r" b="b"/>
            <a:pathLst>
              <a:path w="369" h="1217">
                <a:moveTo>
                  <a:pt x="369" y="0"/>
                </a:moveTo>
                <a:lnTo>
                  <a:pt x="0" y="3"/>
                </a:lnTo>
                <a:lnTo>
                  <a:pt x="0" y="1217"/>
                </a:lnTo>
              </a:path>
            </a:pathLst>
          </a:custGeom>
          <a:noFill/>
          <a:ln w="20638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0" name="Line 34"/>
          <p:cNvSpPr>
            <a:spLocks noChangeAspect="1" noChangeShapeType="1"/>
          </p:cNvSpPr>
          <p:nvPr/>
        </p:nvSpPr>
        <p:spPr bwMode="auto">
          <a:xfrm flipH="1">
            <a:off x="1188377" y="2785657"/>
            <a:ext cx="182563" cy="4762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1" name="Freeform 35"/>
          <p:cNvSpPr>
            <a:spLocks noChangeAspect="1"/>
          </p:cNvSpPr>
          <p:nvPr/>
        </p:nvSpPr>
        <p:spPr bwMode="auto">
          <a:xfrm>
            <a:off x="5688940" y="4154082"/>
            <a:ext cx="53975" cy="492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1"/>
              </a:cxn>
              <a:cxn ang="0">
                <a:pos x="34" y="16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34" h="31">
                <a:moveTo>
                  <a:pt x="0" y="0"/>
                </a:moveTo>
                <a:lnTo>
                  <a:pt x="0" y="31"/>
                </a:lnTo>
                <a:lnTo>
                  <a:pt x="34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2" name="Freeform 36"/>
          <p:cNvSpPr>
            <a:spLocks noChangeAspect="1"/>
          </p:cNvSpPr>
          <p:nvPr/>
        </p:nvSpPr>
        <p:spPr bwMode="auto">
          <a:xfrm>
            <a:off x="5688940" y="4601757"/>
            <a:ext cx="53975" cy="523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"/>
              </a:cxn>
              <a:cxn ang="0">
                <a:pos x="34" y="18"/>
              </a:cxn>
              <a:cxn ang="0">
                <a:pos x="0" y="3"/>
              </a:cxn>
              <a:cxn ang="0">
                <a:pos x="0" y="3"/>
              </a:cxn>
              <a:cxn ang="0">
                <a:pos x="0" y="0"/>
              </a:cxn>
            </a:cxnLst>
            <a:rect l="0" t="0" r="r" b="b"/>
            <a:pathLst>
              <a:path w="34" h="33">
                <a:moveTo>
                  <a:pt x="0" y="0"/>
                </a:moveTo>
                <a:lnTo>
                  <a:pt x="0" y="33"/>
                </a:lnTo>
                <a:lnTo>
                  <a:pt x="34" y="18"/>
                </a:lnTo>
                <a:lnTo>
                  <a:pt x="0" y="3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3" name="Freeform 37"/>
          <p:cNvSpPr>
            <a:spLocks noChangeAspect="1"/>
          </p:cNvSpPr>
          <p:nvPr/>
        </p:nvSpPr>
        <p:spPr bwMode="auto">
          <a:xfrm>
            <a:off x="6104865" y="4377919"/>
            <a:ext cx="52387" cy="523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"/>
              </a:cxn>
              <a:cxn ang="0">
                <a:pos x="33" y="16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33" h="33">
                <a:moveTo>
                  <a:pt x="0" y="0"/>
                </a:moveTo>
                <a:lnTo>
                  <a:pt x="0" y="33"/>
                </a:lnTo>
                <a:lnTo>
                  <a:pt x="33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4" name="Line 38"/>
          <p:cNvSpPr>
            <a:spLocks noChangeAspect="1" noChangeShapeType="1"/>
          </p:cNvSpPr>
          <p:nvPr/>
        </p:nvSpPr>
        <p:spPr bwMode="auto">
          <a:xfrm flipH="1">
            <a:off x="5938177" y="4403319"/>
            <a:ext cx="187325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5" name="Freeform 39"/>
          <p:cNvSpPr>
            <a:spLocks noChangeAspect="1"/>
          </p:cNvSpPr>
          <p:nvPr/>
        </p:nvSpPr>
        <p:spPr bwMode="auto">
          <a:xfrm>
            <a:off x="6104865" y="3776257"/>
            <a:ext cx="52387" cy="53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4"/>
              </a:cxn>
              <a:cxn ang="0">
                <a:pos x="33" y="16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33" h="34">
                <a:moveTo>
                  <a:pt x="0" y="0"/>
                </a:moveTo>
                <a:lnTo>
                  <a:pt x="0" y="34"/>
                </a:lnTo>
                <a:lnTo>
                  <a:pt x="33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6" name="Freeform 40"/>
          <p:cNvSpPr>
            <a:spLocks noChangeAspect="1"/>
          </p:cNvSpPr>
          <p:nvPr/>
        </p:nvSpPr>
        <p:spPr bwMode="auto">
          <a:xfrm>
            <a:off x="8497227" y="4208057"/>
            <a:ext cx="53975" cy="47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" y="30"/>
              </a:cxn>
              <a:cxn ang="0">
                <a:pos x="34" y="15"/>
              </a:cxn>
              <a:cxn ang="0">
                <a:pos x="3" y="0"/>
              </a:cxn>
              <a:cxn ang="0">
                <a:pos x="3" y="0"/>
              </a:cxn>
              <a:cxn ang="0">
                <a:pos x="0" y="0"/>
              </a:cxn>
            </a:cxnLst>
            <a:rect l="0" t="0" r="r" b="b"/>
            <a:pathLst>
              <a:path w="34" h="30">
                <a:moveTo>
                  <a:pt x="0" y="0"/>
                </a:moveTo>
                <a:lnTo>
                  <a:pt x="3" y="30"/>
                </a:lnTo>
                <a:lnTo>
                  <a:pt x="34" y="15"/>
                </a:lnTo>
                <a:lnTo>
                  <a:pt x="3" y="0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7" name="Freeform 41"/>
          <p:cNvSpPr>
            <a:spLocks noChangeAspect="1"/>
          </p:cNvSpPr>
          <p:nvPr/>
        </p:nvSpPr>
        <p:spPr bwMode="auto">
          <a:xfrm>
            <a:off x="8497227" y="4654144"/>
            <a:ext cx="53975" cy="53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" y="34"/>
              </a:cxn>
              <a:cxn ang="0">
                <a:pos x="34" y="18"/>
              </a:cxn>
              <a:cxn ang="0">
                <a:pos x="3" y="3"/>
              </a:cxn>
              <a:cxn ang="0">
                <a:pos x="3" y="3"/>
              </a:cxn>
              <a:cxn ang="0">
                <a:pos x="0" y="0"/>
              </a:cxn>
            </a:cxnLst>
            <a:rect l="0" t="0" r="r" b="b"/>
            <a:pathLst>
              <a:path w="34" h="34">
                <a:moveTo>
                  <a:pt x="0" y="0"/>
                </a:moveTo>
                <a:lnTo>
                  <a:pt x="3" y="34"/>
                </a:lnTo>
                <a:lnTo>
                  <a:pt x="34" y="18"/>
                </a:lnTo>
                <a:lnTo>
                  <a:pt x="3" y="3"/>
                </a:lnTo>
                <a:lnTo>
                  <a:pt x="3" y="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8" name="Freeform 42"/>
          <p:cNvSpPr>
            <a:spLocks noChangeAspect="1"/>
          </p:cNvSpPr>
          <p:nvPr/>
        </p:nvSpPr>
        <p:spPr bwMode="auto">
          <a:xfrm>
            <a:off x="7146265" y="4768444"/>
            <a:ext cx="49212" cy="523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"/>
              </a:cxn>
              <a:cxn ang="0">
                <a:pos x="31" y="18"/>
              </a:cxn>
              <a:cxn ang="0">
                <a:pos x="0" y="3"/>
              </a:cxn>
              <a:cxn ang="0">
                <a:pos x="0" y="3"/>
              </a:cxn>
              <a:cxn ang="0">
                <a:pos x="0" y="0"/>
              </a:cxn>
            </a:cxnLst>
            <a:rect l="0" t="0" r="r" b="b"/>
            <a:pathLst>
              <a:path w="31" h="33">
                <a:moveTo>
                  <a:pt x="0" y="0"/>
                </a:moveTo>
                <a:lnTo>
                  <a:pt x="0" y="33"/>
                </a:lnTo>
                <a:lnTo>
                  <a:pt x="31" y="18"/>
                </a:lnTo>
                <a:lnTo>
                  <a:pt x="0" y="3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9" name="Freeform 43"/>
          <p:cNvSpPr>
            <a:spLocks noChangeAspect="1"/>
          </p:cNvSpPr>
          <p:nvPr/>
        </p:nvSpPr>
        <p:spPr bwMode="auto">
          <a:xfrm>
            <a:off x="5298415" y="4179482"/>
            <a:ext cx="1863725" cy="617537"/>
          </a:xfrm>
          <a:custGeom>
            <a:avLst/>
            <a:gdLst/>
            <a:ahLst/>
            <a:cxnLst>
              <a:cxn ang="0">
                <a:pos x="1174" y="389"/>
              </a:cxn>
              <a:cxn ang="0">
                <a:pos x="0" y="389"/>
              </a:cxn>
              <a:cxn ang="0">
                <a:pos x="0" y="0"/>
              </a:cxn>
            </a:cxnLst>
            <a:rect l="0" t="0" r="r" b="b"/>
            <a:pathLst>
              <a:path w="1174" h="389">
                <a:moveTo>
                  <a:pt x="1174" y="389"/>
                </a:moveTo>
                <a:lnTo>
                  <a:pt x="0" y="389"/>
                </a:lnTo>
                <a:lnTo>
                  <a:pt x="0" y="0"/>
                </a:lnTo>
              </a:path>
            </a:pathLst>
          </a:custGeom>
          <a:noFill/>
          <a:ln w="20638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0" name="Freeform 47"/>
          <p:cNvSpPr>
            <a:spLocks noChangeAspect="1"/>
          </p:cNvSpPr>
          <p:nvPr/>
        </p:nvSpPr>
        <p:spPr bwMode="auto">
          <a:xfrm>
            <a:off x="761340" y="3703232"/>
            <a:ext cx="47625" cy="49212"/>
          </a:xfrm>
          <a:custGeom>
            <a:avLst/>
            <a:gdLst/>
            <a:ahLst/>
            <a:cxnLst>
              <a:cxn ang="0">
                <a:pos x="15" y="28"/>
              </a:cxn>
              <a:cxn ang="0">
                <a:pos x="18" y="31"/>
              </a:cxn>
              <a:cxn ang="0">
                <a:pos x="20" y="31"/>
              </a:cxn>
              <a:cxn ang="0">
                <a:pos x="23" y="28"/>
              </a:cxn>
              <a:cxn ang="0">
                <a:pos x="25" y="28"/>
              </a:cxn>
              <a:cxn ang="0">
                <a:pos x="28" y="26"/>
              </a:cxn>
              <a:cxn ang="0">
                <a:pos x="28" y="23"/>
              </a:cxn>
              <a:cxn ang="0">
                <a:pos x="30" y="23"/>
              </a:cxn>
              <a:cxn ang="0">
                <a:pos x="30" y="21"/>
              </a:cxn>
              <a:cxn ang="0">
                <a:pos x="30" y="18"/>
              </a:cxn>
              <a:cxn ang="0">
                <a:pos x="30" y="16"/>
              </a:cxn>
              <a:cxn ang="0">
                <a:pos x="30" y="13"/>
              </a:cxn>
              <a:cxn ang="0">
                <a:pos x="30" y="10"/>
              </a:cxn>
              <a:cxn ang="0">
                <a:pos x="30" y="8"/>
              </a:cxn>
              <a:cxn ang="0">
                <a:pos x="28" y="5"/>
              </a:cxn>
              <a:cxn ang="0">
                <a:pos x="28" y="3"/>
              </a:cxn>
              <a:cxn ang="0">
                <a:pos x="25" y="3"/>
              </a:cxn>
              <a:cxn ang="0">
                <a:pos x="23" y="0"/>
              </a:cxn>
              <a:cxn ang="0">
                <a:pos x="20" y="0"/>
              </a:cxn>
              <a:cxn ang="0">
                <a:pos x="18" y="0"/>
              </a:cxn>
              <a:cxn ang="0">
                <a:pos x="15" y="0"/>
              </a:cxn>
              <a:cxn ang="0">
                <a:pos x="13" y="0"/>
              </a:cxn>
              <a:cxn ang="0">
                <a:pos x="10" y="0"/>
              </a:cxn>
              <a:cxn ang="0">
                <a:pos x="7" y="0"/>
              </a:cxn>
              <a:cxn ang="0">
                <a:pos x="7" y="3"/>
              </a:cxn>
              <a:cxn ang="0">
                <a:pos x="5" y="3"/>
              </a:cxn>
              <a:cxn ang="0">
                <a:pos x="2" y="5"/>
              </a:cxn>
              <a:cxn ang="0">
                <a:pos x="2" y="8"/>
              </a:cxn>
              <a:cxn ang="0">
                <a:pos x="0" y="10"/>
              </a:cxn>
              <a:cxn ang="0">
                <a:pos x="0" y="13"/>
              </a:cxn>
              <a:cxn ang="0">
                <a:pos x="0" y="16"/>
              </a:cxn>
              <a:cxn ang="0">
                <a:pos x="0" y="18"/>
              </a:cxn>
              <a:cxn ang="0">
                <a:pos x="0" y="21"/>
              </a:cxn>
              <a:cxn ang="0">
                <a:pos x="2" y="23"/>
              </a:cxn>
              <a:cxn ang="0">
                <a:pos x="2" y="23"/>
              </a:cxn>
              <a:cxn ang="0">
                <a:pos x="5" y="26"/>
              </a:cxn>
              <a:cxn ang="0">
                <a:pos x="7" y="28"/>
              </a:cxn>
              <a:cxn ang="0">
                <a:pos x="7" y="28"/>
              </a:cxn>
              <a:cxn ang="0">
                <a:pos x="10" y="31"/>
              </a:cxn>
              <a:cxn ang="0">
                <a:pos x="13" y="31"/>
              </a:cxn>
              <a:cxn ang="0">
                <a:pos x="15" y="31"/>
              </a:cxn>
              <a:cxn ang="0">
                <a:pos x="15" y="31"/>
              </a:cxn>
              <a:cxn ang="0">
                <a:pos x="15" y="28"/>
              </a:cxn>
            </a:cxnLst>
            <a:rect l="0" t="0" r="r" b="b"/>
            <a:pathLst>
              <a:path w="30" h="31">
                <a:moveTo>
                  <a:pt x="15" y="28"/>
                </a:moveTo>
                <a:lnTo>
                  <a:pt x="18" y="31"/>
                </a:lnTo>
                <a:lnTo>
                  <a:pt x="20" y="31"/>
                </a:lnTo>
                <a:lnTo>
                  <a:pt x="23" y="28"/>
                </a:lnTo>
                <a:lnTo>
                  <a:pt x="25" y="28"/>
                </a:lnTo>
                <a:lnTo>
                  <a:pt x="28" y="26"/>
                </a:lnTo>
                <a:lnTo>
                  <a:pt x="28" y="23"/>
                </a:lnTo>
                <a:lnTo>
                  <a:pt x="30" y="23"/>
                </a:lnTo>
                <a:lnTo>
                  <a:pt x="30" y="21"/>
                </a:lnTo>
                <a:lnTo>
                  <a:pt x="30" y="18"/>
                </a:lnTo>
                <a:lnTo>
                  <a:pt x="30" y="16"/>
                </a:lnTo>
                <a:lnTo>
                  <a:pt x="30" y="13"/>
                </a:lnTo>
                <a:lnTo>
                  <a:pt x="30" y="10"/>
                </a:lnTo>
                <a:lnTo>
                  <a:pt x="30" y="8"/>
                </a:lnTo>
                <a:lnTo>
                  <a:pt x="28" y="5"/>
                </a:lnTo>
                <a:lnTo>
                  <a:pt x="28" y="3"/>
                </a:lnTo>
                <a:lnTo>
                  <a:pt x="25" y="3"/>
                </a:lnTo>
                <a:lnTo>
                  <a:pt x="23" y="0"/>
                </a:lnTo>
                <a:lnTo>
                  <a:pt x="20" y="0"/>
                </a:lnTo>
                <a:lnTo>
                  <a:pt x="18" y="0"/>
                </a:lnTo>
                <a:lnTo>
                  <a:pt x="15" y="0"/>
                </a:lnTo>
                <a:lnTo>
                  <a:pt x="13" y="0"/>
                </a:lnTo>
                <a:lnTo>
                  <a:pt x="10" y="0"/>
                </a:lnTo>
                <a:lnTo>
                  <a:pt x="7" y="0"/>
                </a:lnTo>
                <a:lnTo>
                  <a:pt x="7" y="3"/>
                </a:lnTo>
                <a:lnTo>
                  <a:pt x="5" y="3"/>
                </a:lnTo>
                <a:lnTo>
                  <a:pt x="2" y="5"/>
                </a:lnTo>
                <a:lnTo>
                  <a:pt x="2" y="8"/>
                </a:lnTo>
                <a:lnTo>
                  <a:pt x="0" y="10"/>
                </a:lnTo>
                <a:lnTo>
                  <a:pt x="0" y="13"/>
                </a:lnTo>
                <a:lnTo>
                  <a:pt x="0" y="16"/>
                </a:lnTo>
                <a:lnTo>
                  <a:pt x="0" y="18"/>
                </a:lnTo>
                <a:lnTo>
                  <a:pt x="0" y="21"/>
                </a:lnTo>
                <a:lnTo>
                  <a:pt x="2" y="23"/>
                </a:lnTo>
                <a:lnTo>
                  <a:pt x="2" y="23"/>
                </a:lnTo>
                <a:lnTo>
                  <a:pt x="5" y="26"/>
                </a:lnTo>
                <a:lnTo>
                  <a:pt x="7" y="28"/>
                </a:lnTo>
                <a:lnTo>
                  <a:pt x="7" y="28"/>
                </a:lnTo>
                <a:lnTo>
                  <a:pt x="10" y="31"/>
                </a:lnTo>
                <a:lnTo>
                  <a:pt x="13" y="31"/>
                </a:lnTo>
                <a:lnTo>
                  <a:pt x="15" y="31"/>
                </a:lnTo>
                <a:lnTo>
                  <a:pt x="15" y="31"/>
                </a:lnTo>
                <a:lnTo>
                  <a:pt x="15" y="28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1" name="Freeform 48"/>
          <p:cNvSpPr>
            <a:spLocks noChangeAspect="1"/>
          </p:cNvSpPr>
          <p:nvPr/>
        </p:nvSpPr>
        <p:spPr bwMode="auto">
          <a:xfrm>
            <a:off x="1355065" y="2160182"/>
            <a:ext cx="52387" cy="523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"/>
              </a:cxn>
              <a:cxn ang="0">
                <a:pos x="33" y="18"/>
              </a:cxn>
              <a:cxn ang="0">
                <a:pos x="0" y="3"/>
              </a:cxn>
              <a:cxn ang="0">
                <a:pos x="0" y="3"/>
              </a:cxn>
              <a:cxn ang="0">
                <a:pos x="0" y="0"/>
              </a:cxn>
            </a:cxnLst>
            <a:rect l="0" t="0" r="r" b="b"/>
            <a:pathLst>
              <a:path w="33" h="33">
                <a:moveTo>
                  <a:pt x="0" y="0"/>
                </a:moveTo>
                <a:lnTo>
                  <a:pt x="0" y="33"/>
                </a:lnTo>
                <a:lnTo>
                  <a:pt x="33" y="18"/>
                </a:lnTo>
                <a:lnTo>
                  <a:pt x="0" y="3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2" name="Freeform 49"/>
          <p:cNvSpPr>
            <a:spLocks noChangeAspect="1"/>
          </p:cNvSpPr>
          <p:nvPr/>
        </p:nvSpPr>
        <p:spPr bwMode="auto">
          <a:xfrm>
            <a:off x="1355065" y="2761844"/>
            <a:ext cx="52387" cy="523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"/>
              </a:cxn>
              <a:cxn ang="0">
                <a:pos x="33" y="18"/>
              </a:cxn>
              <a:cxn ang="0">
                <a:pos x="0" y="3"/>
              </a:cxn>
              <a:cxn ang="0">
                <a:pos x="0" y="3"/>
              </a:cxn>
              <a:cxn ang="0">
                <a:pos x="0" y="0"/>
              </a:cxn>
            </a:cxnLst>
            <a:rect l="0" t="0" r="r" b="b"/>
            <a:pathLst>
              <a:path w="33" h="33">
                <a:moveTo>
                  <a:pt x="0" y="0"/>
                </a:moveTo>
                <a:lnTo>
                  <a:pt x="0" y="33"/>
                </a:lnTo>
                <a:lnTo>
                  <a:pt x="33" y="18"/>
                </a:lnTo>
                <a:lnTo>
                  <a:pt x="0" y="3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3" name="Rectangle 50"/>
          <p:cNvSpPr>
            <a:spLocks noChangeAspect="1" noChangeArrowheads="1"/>
          </p:cNvSpPr>
          <p:nvPr/>
        </p:nvSpPr>
        <p:spPr bwMode="auto">
          <a:xfrm>
            <a:off x="1083602" y="2709457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0" lang="es-ES_tradnl" sz="1000" b="0">
                <a:effectLst/>
              </a:rPr>
              <a:t>4</a:t>
            </a:r>
          </a:p>
        </p:txBody>
      </p:sp>
      <p:sp>
        <p:nvSpPr>
          <p:cNvPr id="34" name="Line 51"/>
          <p:cNvSpPr>
            <a:spLocks noChangeAspect="1" noChangeShapeType="1"/>
          </p:cNvSpPr>
          <p:nvPr/>
        </p:nvSpPr>
        <p:spPr bwMode="auto">
          <a:xfrm flipH="1">
            <a:off x="5407952" y="2120494"/>
            <a:ext cx="709613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" name="Freeform 52"/>
          <p:cNvSpPr>
            <a:spLocks noChangeAspect="1"/>
          </p:cNvSpPr>
          <p:nvPr/>
        </p:nvSpPr>
        <p:spPr bwMode="auto">
          <a:xfrm>
            <a:off x="6162015" y="1917294"/>
            <a:ext cx="627062" cy="10080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6"/>
              </a:cxn>
              <a:cxn ang="0">
                <a:pos x="66" y="318"/>
              </a:cxn>
              <a:cxn ang="0">
                <a:pos x="0" y="379"/>
              </a:cxn>
              <a:cxn ang="0">
                <a:pos x="0" y="635"/>
              </a:cxn>
              <a:cxn ang="0">
                <a:pos x="395" y="440"/>
              </a:cxn>
              <a:cxn ang="0">
                <a:pos x="395" y="195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395" h="635">
                <a:moveTo>
                  <a:pt x="0" y="0"/>
                </a:moveTo>
                <a:lnTo>
                  <a:pt x="0" y="256"/>
                </a:lnTo>
                <a:lnTo>
                  <a:pt x="66" y="318"/>
                </a:lnTo>
                <a:lnTo>
                  <a:pt x="0" y="379"/>
                </a:lnTo>
                <a:lnTo>
                  <a:pt x="0" y="635"/>
                </a:lnTo>
                <a:lnTo>
                  <a:pt x="395" y="440"/>
                </a:lnTo>
                <a:lnTo>
                  <a:pt x="395" y="19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6" name="Freeform 53"/>
          <p:cNvSpPr>
            <a:spLocks noChangeAspect="1"/>
          </p:cNvSpPr>
          <p:nvPr/>
        </p:nvSpPr>
        <p:spPr bwMode="auto">
          <a:xfrm>
            <a:off x="6162015" y="1917294"/>
            <a:ext cx="627062" cy="10080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6"/>
              </a:cxn>
              <a:cxn ang="0">
                <a:pos x="66" y="318"/>
              </a:cxn>
              <a:cxn ang="0">
                <a:pos x="0" y="379"/>
              </a:cxn>
              <a:cxn ang="0">
                <a:pos x="0" y="635"/>
              </a:cxn>
              <a:cxn ang="0">
                <a:pos x="395" y="440"/>
              </a:cxn>
              <a:cxn ang="0">
                <a:pos x="395" y="195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395" h="635">
                <a:moveTo>
                  <a:pt x="0" y="0"/>
                </a:moveTo>
                <a:lnTo>
                  <a:pt x="0" y="256"/>
                </a:lnTo>
                <a:lnTo>
                  <a:pt x="66" y="318"/>
                </a:lnTo>
                <a:lnTo>
                  <a:pt x="0" y="379"/>
                </a:lnTo>
                <a:lnTo>
                  <a:pt x="0" y="635"/>
                </a:lnTo>
                <a:lnTo>
                  <a:pt x="395" y="440"/>
                </a:lnTo>
                <a:lnTo>
                  <a:pt x="395" y="195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7" name="Line 54"/>
          <p:cNvSpPr>
            <a:spLocks noChangeAspect="1" noChangeShapeType="1"/>
          </p:cNvSpPr>
          <p:nvPr/>
        </p:nvSpPr>
        <p:spPr bwMode="auto">
          <a:xfrm flipH="1">
            <a:off x="6792252" y="2422119"/>
            <a:ext cx="712788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8" name="Freeform 55"/>
          <p:cNvSpPr>
            <a:spLocks noChangeAspect="1"/>
          </p:cNvSpPr>
          <p:nvPr/>
        </p:nvSpPr>
        <p:spPr bwMode="auto">
          <a:xfrm>
            <a:off x="7479640" y="1831569"/>
            <a:ext cx="53975" cy="53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4"/>
              </a:cxn>
              <a:cxn ang="0">
                <a:pos x="34" y="16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34" h="34">
                <a:moveTo>
                  <a:pt x="0" y="0"/>
                </a:moveTo>
                <a:lnTo>
                  <a:pt x="0" y="34"/>
                </a:lnTo>
                <a:lnTo>
                  <a:pt x="34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9" name="Freeform 56"/>
          <p:cNvSpPr>
            <a:spLocks noChangeAspect="1"/>
          </p:cNvSpPr>
          <p:nvPr/>
        </p:nvSpPr>
        <p:spPr bwMode="auto">
          <a:xfrm>
            <a:off x="7479640" y="2396719"/>
            <a:ext cx="53975" cy="492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1"/>
              </a:cxn>
              <a:cxn ang="0">
                <a:pos x="34" y="16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34" h="31">
                <a:moveTo>
                  <a:pt x="0" y="0"/>
                </a:moveTo>
                <a:lnTo>
                  <a:pt x="0" y="31"/>
                </a:lnTo>
                <a:lnTo>
                  <a:pt x="34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0" name="Freeform 57"/>
          <p:cNvSpPr>
            <a:spLocks noChangeAspect="1"/>
          </p:cNvSpPr>
          <p:nvPr/>
        </p:nvSpPr>
        <p:spPr bwMode="auto">
          <a:xfrm>
            <a:off x="7536790" y="1763307"/>
            <a:ext cx="192087" cy="750887"/>
          </a:xfrm>
          <a:custGeom>
            <a:avLst/>
            <a:gdLst/>
            <a:ahLst/>
            <a:cxnLst>
              <a:cxn ang="0">
                <a:pos x="0" y="59"/>
              </a:cxn>
              <a:cxn ang="0">
                <a:pos x="3" y="51"/>
              </a:cxn>
              <a:cxn ang="0">
                <a:pos x="5" y="41"/>
              </a:cxn>
              <a:cxn ang="0">
                <a:pos x="8" y="33"/>
              </a:cxn>
              <a:cxn ang="0">
                <a:pos x="13" y="25"/>
              </a:cxn>
              <a:cxn ang="0">
                <a:pos x="18" y="18"/>
              </a:cxn>
              <a:cxn ang="0">
                <a:pos x="26" y="13"/>
              </a:cxn>
              <a:cxn ang="0">
                <a:pos x="34" y="7"/>
              </a:cxn>
              <a:cxn ang="0">
                <a:pos x="41" y="5"/>
              </a:cxn>
              <a:cxn ang="0">
                <a:pos x="52" y="2"/>
              </a:cxn>
              <a:cxn ang="0">
                <a:pos x="62" y="0"/>
              </a:cxn>
              <a:cxn ang="0">
                <a:pos x="70" y="2"/>
              </a:cxn>
              <a:cxn ang="0">
                <a:pos x="80" y="5"/>
              </a:cxn>
              <a:cxn ang="0">
                <a:pos x="87" y="7"/>
              </a:cxn>
              <a:cxn ang="0">
                <a:pos x="95" y="13"/>
              </a:cxn>
              <a:cxn ang="0">
                <a:pos x="103" y="18"/>
              </a:cxn>
              <a:cxn ang="0">
                <a:pos x="108" y="25"/>
              </a:cxn>
              <a:cxn ang="0">
                <a:pos x="113" y="33"/>
              </a:cxn>
              <a:cxn ang="0">
                <a:pos x="118" y="41"/>
              </a:cxn>
              <a:cxn ang="0">
                <a:pos x="118" y="51"/>
              </a:cxn>
              <a:cxn ang="0">
                <a:pos x="121" y="59"/>
              </a:cxn>
              <a:cxn ang="0">
                <a:pos x="121" y="415"/>
              </a:cxn>
              <a:cxn ang="0">
                <a:pos x="118" y="425"/>
              </a:cxn>
              <a:cxn ang="0">
                <a:pos x="118" y="432"/>
              </a:cxn>
              <a:cxn ang="0">
                <a:pos x="113" y="443"/>
              </a:cxn>
              <a:cxn ang="0">
                <a:pos x="108" y="450"/>
              </a:cxn>
              <a:cxn ang="0">
                <a:pos x="103" y="456"/>
              </a:cxn>
              <a:cxn ang="0">
                <a:pos x="95" y="463"/>
              </a:cxn>
              <a:cxn ang="0">
                <a:pos x="87" y="466"/>
              </a:cxn>
              <a:cxn ang="0">
                <a:pos x="80" y="471"/>
              </a:cxn>
              <a:cxn ang="0">
                <a:pos x="70" y="473"/>
              </a:cxn>
              <a:cxn ang="0">
                <a:pos x="62" y="473"/>
              </a:cxn>
              <a:cxn ang="0">
                <a:pos x="52" y="473"/>
              </a:cxn>
              <a:cxn ang="0">
                <a:pos x="41" y="471"/>
              </a:cxn>
              <a:cxn ang="0">
                <a:pos x="34" y="466"/>
              </a:cxn>
              <a:cxn ang="0">
                <a:pos x="26" y="463"/>
              </a:cxn>
              <a:cxn ang="0">
                <a:pos x="18" y="456"/>
              </a:cxn>
              <a:cxn ang="0">
                <a:pos x="13" y="450"/>
              </a:cxn>
              <a:cxn ang="0">
                <a:pos x="8" y="443"/>
              </a:cxn>
              <a:cxn ang="0">
                <a:pos x="5" y="432"/>
              </a:cxn>
              <a:cxn ang="0">
                <a:pos x="3" y="425"/>
              </a:cxn>
              <a:cxn ang="0">
                <a:pos x="3" y="415"/>
              </a:cxn>
              <a:cxn ang="0">
                <a:pos x="3" y="59"/>
              </a:cxn>
              <a:cxn ang="0">
                <a:pos x="3" y="59"/>
              </a:cxn>
              <a:cxn ang="0">
                <a:pos x="0" y="59"/>
              </a:cxn>
            </a:cxnLst>
            <a:rect l="0" t="0" r="r" b="b"/>
            <a:pathLst>
              <a:path w="121" h="473">
                <a:moveTo>
                  <a:pt x="0" y="59"/>
                </a:moveTo>
                <a:lnTo>
                  <a:pt x="3" y="51"/>
                </a:lnTo>
                <a:lnTo>
                  <a:pt x="5" y="41"/>
                </a:lnTo>
                <a:lnTo>
                  <a:pt x="8" y="33"/>
                </a:lnTo>
                <a:lnTo>
                  <a:pt x="13" y="25"/>
                </a:lnTo>
                <a:lnTo>
                  <a:pt x="18" y="18"/>
                </a:lnTo>
                <a:lnTo>
                  <a:pt x="26" y="13"/>
                </a:lnTo>
                <a:lnTo>
                  <a:pt x="34" y="7"/>
                </a:lnTo>
                <a:lnTo>
                  <a:pt x="41" y="5"/>
                </a:lnTo>
                <a:lnTo>
                  <a:pt x="52" y="2"/>
                </a:lnTo>
                <a:lnTo>
                  <a:pt x="62" y="0"/>
                </a:lnTo>
                <a:lnTo>
                  <a:pt x="70" y="2"/>
                </a:lnTo>
                <a:lnTo>
                  <a:pt x="80" y="5"/>
                </a:lnTo>
                <a:lnTo>
                  <a:pt x="87" y="7"/>
                </a:lnTo>
                <a:lnTo>
                  <a:pt x="95" y="13"/>
                </a:lnTo>
                <a:lnTo>
                  <a:pt x="103" y="18"/>
                </a:lnTo>
                <a:lnTo>
                  <a:pt x="108" y="25"/>
                </a:lnTo>
                <a:lnTo>
                  <a:pt x="113" y="33"/>
                </a:lnTo>
                <a:lnTo>
                  <a:pt x="118" y="41"/>
                </a:lnTo>
                <a:lnTo>
                  <a:pt x="118" y="51"/>
                </a:lnTo>
                <a:lnTo>
                  <a:pt x="121" y="59"/>
                </a:lnTo>
                <a:lnTo>
                  <a:pt x="121" y="415"/>
                </a:lnTo>
                <a:lnTo>
                  <a:pt x="118" y="425"/>
                </a:lnTo>
                <a:lnTo>
                  <a:pt x="118" y="432"/>
                </a:lnTo>
                <a:lnTo>
                  <a:pt x="113" y="443"/>
                </a:lnTo>
                <a:lnTo>
                  <a:pt x="108" y="450"/>
                </a:lnTo>
                <a:lnTo>
                  <a:pt x="103" y="456"/>
                </a:lnTo>
                <a:lnTo>
                  <a:pt x="95" y="463"/>
                </a:lnTo>
                <a:lnTo>
                  <a:pt x="87" y="466"/>
                </a:lnTo>
                <a:lnTo>
                  <a:pt x="80" y="471"/>
                </a:lnTo>
                <a:lnTo>
                  <a:pt x="70" y="473"/>
                </a:lnTo>
                <a:lnTo>
                  <a:pt x="62" y="473"/>
                </a:lnTo>
                <a:lnTo>
                  <a:pt x="52" y="473"/>
                </a:lnTo>
                <a:lnTo>
                  <a:pt x="41" y="471"/>
                </a:lnTo>
                <a:lnTo>
                  <a:pt x="34" y="466"/>
                </a:lnTo>
                <a:lnTo>
                  <a:pt x="26" y="463"/>
                </a:lnTo>
                <a:lnTo>
                  <a:pt x="18" y="456"/>
                </a:lnTo>
                <a:lnTo>
                  <a:pt x="13" y="450"/>
                </a:lnTo>
                <a:lnTo>
                  <a:pt x="8" y="443"/>
                </a:lnTo>
                <a:lnTo>
                  <a:pt x="5" y="432"/>
                </a:lnTo>
                <a:lnTo>
                  <a:pt x="3" y="425"/>
                </a:lnTo>
                <a:lnTo>
                  <a:pt x="3" y="415"/>
                </a:lnTo>
                <a:lnTo>
                  <a:pt x="3" y="59"/>
                </a:lnTo>
                <a:lnTo>
                  <a:pt x="3" y="59"/>
                </a:lnTo>
                <a:lnTo>
                  <a:pt x="0" y="59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1" name="Freeform 58"/>
          <p:cNvSpPr>
            <a:spLocks noChangeAspect="1"/>
          </p:cNvSpPr>
          <p:nvPr/>
        </p:nvSpPr>
        <p:spPr bwMode="auto">
          <a:xfrm>
            <a:off x="7536790" y="1763307"/>
            <a:ext cx="192087" cy="750887"/>
          </a:xfrm>
          <a:custGeom>
            <a:avLst/>
            <a:gdLst/>
            <a:ahLst/>
            <a:cxnLst>
              <a:cxn ang="0">
                <a:pos x="0" y="59"/>
              </a:cxn>
              <a:cxn ang="0">
                <a:pos x="3" y="51"/>
              </a:cxn>
              <a:cxn ang="0">
                <a:pos x="5" y="41"/>
              </a:cxn>
              <a:cxn ang="0">
                <a:pos x="8" y="33"/>
              </a:cxn>
              <a:cxn ang="0">
                <a:pos x="13" y="25"/>
              </a:cxn>
              <a:cxn ang="0">
                <a:pos x="18" y="18"/>
              </a:cxn>
              <a:cxn ang="0">
                <a:pos x="26" y="13"/>
              </a:cxn>
              <a:cxn ang="0">
                <a:pos x="34" y="7"/>
              </a:cxn>
              <a:cxn ang="0">
                <a:pos x="41" y="5"/>
              </a:cxn>
              <a:cxn ang="0">
                <a:pos x="52" y="2"/>
              </a:cxn>
              <a:cxn ang="0">
                <a:pos x="62" y="0"/>
              </a:cxn>
              <a:cxn ang="0">
                <a:pos x="70" y="2"/>
              </a:cxn>
              <a:cxn ang="0">
                <a:pos x="80" y="5"/>
              </a:cxn>
              <a:cxn ang="0">
                <a:pos x="87" y="7"/>
              </a:cxn>
              <a:cxn ang="0">
                <a:pos x="95" y="13"/>
              </a:cxn>
              <a:cxn ang="0">
                <a:pos x="103" y="18"/>
              </a:cxn>
              <a:cxn ang="0">
                <a:pos x="108" y="25"/>
              </a:cxn>
              <a:cxn ang="0">
                <a:pos x="113" y="33"/>
              </a:cxn>
              <a:cxn ang="0">
                <a:pos x="118" y="41"/>
              </a:cxn>
              <a:cxn ang="0">
                <a:pos x="118" y="51"/>
              </a:cxn>
              <a:cxn ang="0">
                <a:pos x="121" y="59"/>
              </a:cxn>
              <a:cxn ang="0">
                <a:pos x="121" y="415"/>
              </a:cxn>
              <a:cxn ang="0">
                <a:pos x="118" y="425"/>
              </a:cxn>
              <a:cxn ang="0">
                <a:pos x="118" y="432"/>
              </a:cxn>
              <a:cxn ang="0">
                <a:pos x="113" y="443"/>
              </a:cxn>
              <a:cxn ang="0">
                <a:pos x="108" y="450"/>
              </a:cxn>
              <a:cxn ang="0">
                <a:pos x="103" y="456"/>
              </a:cxn>
              <a:cxn ang="0">
                <a:pos x="95" y="463"/>
              </a:cxn>
              <a:cxn ang="0">
                <a:pos x="87" y="466"/>
              </a:cxn>
              <a:cxn ang="0">
                <a:pos x="80" y="471"/>
              </a:cxn>
              <a:cxn ang="0">
                <a:pos x="70" y="473"/>
              </a:cxn>
              <a:cxn ang="0">
                <a:pos x="62" y="473"/>
              </a:cxn>
              <a:cxn ang="0">
                <a:pos x="52" y="473"/>
              </a:cxn>
              <a:cxn ang="0">
                <a:pos x="41" y="471"/>
              </a:cxn>
              <a:cxn ang="0">
                <a:pos x="34" y="466"/>
              </a:cxn>
              <a:cxn ang="0">
                <a:pos x="26" y="463"/>
              </a:cxn>
              <a:cxn ang="0">
                <a:pos x="18" y="456"/>
              </a:cxn>
              <a:cxn ang="0">
                <a:pos x="13" y="450"/>
              </a:cxn>
              <a:cxn ang="0">
                <a:pos x="8" y="443"/>
              </a:cxn>
              <a:cxn ang="0">
                <a:pos x="5" y="432"/>
              </a:cxn>
              <a:cxn ang="0">
                <a:pos x="3" y="425"/>
              </a:cxn>
              <a:cxn ang="0">
                <a:pos x="3" y="415"/>
              </a:cxn>
              <a:cxn ang="0">
                <a:pos x="3" y="59"/>
              </a:cxn>
              <a:cxn ang="0">
                <a:pos x="3" y="59"/>
              </a:cxn>
            </a:cxnLst>
            <a:rect l="0" t="0" r="r" b="b"/>
            <a:pathLst>
              <a:path w="121" h="473">
                <a:moveTo>
                  <a:pt x="0" y="59"/>
                </a:moveTo>
                <a:lnTo>
                  <a:pt x="3" y="51"/>
                </a:lnTo>
                <a:lnTo>
                  <a:pt x="5" y="41"/>
                </a:lnTo>
                <a:lnTo>
                  <a:pt x="8" y="33"/>
                </a:lnTo>
                <a:lnTo>
                  <a:pt x="13" y="25"/>
                </a:lnTo>
                <a:lnTo>
                  <a:pt x="18" y="18"/>
                </a:lnTo>
                <a:lnTo>
                  <a:pt x="26" y="13"/>
                </a:lnTo>
                <a:lnTo>
                  <a:pt x="34" y="7"/>
                </a:lnTo>
                <a:lnTo>
                  <a:pt x="41" y="5"/>
                </a:lnTo>
                <a:lnTo>
                  <a:pt x="52" y="2"/>
                </a:lnTo>
                <a:lnTo>
                  <a:pt x="62" y="0"/>
                </a:lnTo>
                <a:lnTo>
                  <a:pt x="70" y="2"/>
                </a:lnTo>
                <a:lnTo>
                  <a:pt x="80" y="5"/>
                </a:lnTo>
                <a:lnTo>
                  <a:pt x="87" y="7"/>
                </a:lnTo>
                <a:lnTo>
                  <a:pt x="95" y="13"/>
                </a:lnTo>
                <a:lnTo>
                  <a:pt x="103" y="18"/>
                </a:lnTo>
                <a:lnTo>
                  <a:pt x="108" y="25"/>
                </a:lnTo>
                <a:lnTo>
                  <a:pt x="113" y="33"/>
                </a:lnTo>
                <a:lnTo>
                  <a:pt x="118" y="41"/>
                </a:lnTo>
                <a:lnTo>
                  <a:pt x="118" y="51"/>
                </a:lnTo>
                <a:lnTo>
                  <a:pt x="121" y="59"/>
                </a:lnTo>
                <a:lnTo>
                  <a:pt x="121" y="415"/>
                </a:lnTo>
                <a:lnTo>
                  <a:pt x="118" y="425"/>
                </a:lnTo>
                <a:lnTo>
                  <a:pt x="118" y="432"/>
                </a:lnTo>
                <a:lnTo>
                  <a:pt x="113" y="443"/>
                </a:lnTo>
                <a:lnTo>
                  <a:pt x="108" y="450"/>
                </a:lnTo>
                <a:lnTo>
                  <a:pt x="103" y="456"/>
                </a:lnTo>
                <a:lnTo>
                  <a:pt x="95" y="463"/>
                </a:lnTo>
                <a:lnTo>
                  <a:pt x="87" y="466"/>
                </a:lnTo>
                <a:lnTo>
                  <a:pt x="80" y="471"/>
                </a:lnTo>
                <a:lnTo>
                  <a:pt x="70" y="473"/>
                </a:lnTo>
                <a:lnTo>
                  <a:pt x="62" y="473"/>
                </a:lnTo>
                <a:lnTo>
                  <a:pt x="52" y="473"/>
                </a:lnTo>
                <a:lnTo>
                  <a:pt x="41" y="471"/>
                </a:lnTo>
                <a:lnTo>
                  <a:pt x="34" y="466"/>
                </a:lnTo>
                <a:lnTo>
                  <a:pt x="26" y="463"/>
                </a:lnTo>
                <a:lnTo>
                  <a:pt x="18" y="456"/>
                </a:lnTo>
                <a:lnTo>
                  <a:pt x="13" y="450"/>
                </a:lnTo>
                <a:lnTo>
                  <a:pt x="8" y="443"/>
                </a:lnTo>
                <a:lnTo>
                  <a:pt x="5" y="432"/>
                </a:lnTo>
                <a:lnTo>
                  <a:pt x="3" y="425"/>
                </a:lnTo>
                <a:lnTo>
                  <a:pt x="3" y="415"/>
                </a:lnTo>
                <a:lnTo>
                  <a:pt x="3" y="59"/>
                </a:lnTo>
                <a:lnTo>
                  <a:pt x="3" y="59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2" name="Line 60"/>
          <p:cNvSpPr>
            <a:spLocks noChangeAspect="1" noChangeShapeType="1"/>
          </p:cNvSpPr>
          <p:nvPr/>
        </p:nvSpPr>
        <p:spPr bwMode="auto">
          <a:xfrm>
            <a:off x="670852" y="3723869"/>
            <a:ext cx="301625" cy="4763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3" name="Freeform 61"/>
          <p:cNvSpPr>
            <a:spLocks noChangeAspect="1"/>
          </p:cNvSpPr>
          <p:nvPr/>
        </p:nvSpPr>
        <p:spPr bwMode="auto">
          <a:xfrm>
            <a:off x="956602" y="3700057"/>
            <a:ext cx="49213" cy="523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"/>
              </a:cxn>
              <a:cxn ang="0">
                <a:pos x="31" y="18"/>
              </a:cxn>
              <a:cxn ang="0">
                <a:pos x="0" y="2"/>
              </a:cxn>
              <a:cxn ang="0">
                <a:pos x="0" y="2"/>
              </a:cxn>
              <a:cxn ang="0">
                <a:pos x="0" y="0"/>
              </a:cxn>
            </a:cxnLst>
            <a:rect l="0" t="0" r="r" b="b"/>
            <a:pathLst>
              <a:path w="31" h="33">
                <a:moveTo>
                  <a:pt x="0" y="0"/>
                </a:moveTo>
                <a:lnTo>
                  <a:pt x="0" y="33"/>
                </a:lnTo>
                <a:lnTo>
                  <a:pt x="31" y="18"/>
                </a:lnTo>
                <a:lnTo>
                  <a:pt x="0" y="2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4" name="Freeform 64"/>
          <p:cNvSpPr>
            <a:spLocks noChangeAspect="1"/>
          </p:cNvSpPr>
          <p:nvPr/>
        </p:nvSpPr>
        <p:spPr bwMode="auto">
          <a:xfrm>
            <a:off x="4712627" y="5138332"/>
            <a:ext cx="52388" cy="523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"/>
              </a:cxn>
              <a:cxn ang="0">
                <a:pos x="33" y="18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33" h="33">
                <a:moveTo>
                  <a:pt x="0" y="0"/>
                </a:moveTo>
                <a:lnTo>
                  <a:pt x="0" y="33"/>
                </a:lnTo>
                <a:lnTo>
                  <a:pt x="33" y="18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5" name="Line 65"/>
          <p:cNvSpPr>
            <a:spLocks noChangeAspect="1" noChangeShapeType="1"/>
          </p:cNvSpPr>
          <p:nvPr/>
        </p:nvSpPr>
        <p:spPr bwMode="auto">
          <a:xfrm flipH="1" flipV="1">
            <a:off x="5222215" y="5101819"/>
            <a:ext cx="73025" cy="1254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6" name="Freeform 66"/>
          <p:cNvSpPr>
            <a:spLocks noChangeAspect="1"/>
          </p:cNvSpPr>
          <p:nvPr/>
        </p:nvSpPr>
        <p:spPr bwMode="auto">
          <a:xfrm>
            <a:off x="6104865" y="2096682"/>
            <a:ext cx="52387" cy="47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30"/>
              </a:cxn>
              <a:cxn ang="0">
                <a:pos x="33" y="15"/>
              </a:cxn>
              <a:cxn ang="0">
                <a:pos x="2" y="0"/>
              </a:cxn>
              <a:cxn ang="0">
                <a:pos x="2" y="0"/>
              </a:cxn>
              <a:cxn ang="0">
                <a:pos x="0" y="0"/>
              </a:cxn>
            </a:cxnLst>
            <a:rect l="0" t="0" r="r" b="b"/>
            <a:pathLst>
              <a:path w="33" h="30">
                <a:moveTo>
                  <a:pt x="0" y="0"/>
                </a:moveTo>
                <a:lnTo>
                  <a:pt x="2" y="30"/>
                </a:lnTo>
                <a:lnTo>
                  <a:pt x="33" y="15"/>
                </a:lnTo>
                <a:lnTo>
                  <a:pt x="2" y="0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7" name="Freeform 67"/>
          <p:cNvSpPr>
            <a:spLocks noChangeAspect="1"/>
          </p:cNvSpPr>
          <p:nvPr/>
        </p:nvSpPr>
        <p:spPr bwMode="auto">
          <a:xfrm>
            <a:off x="6104865" y="2698344"/>
            <a:ext cx="52387" cy="47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30"/>
              </a:cxn>
              <a:cxn ang="0">
                <a:pos x="33" y="15"/>
              </a:cxn>
              <a:cxn ang="0">
                <a:pos x="2" y="0"/>
              </a:cxn>
              <a:cxn ang="0">
                <a:pos x="2" y="0"/>
              </a:cxn>
              <a:cxn ang="0">
                <a:pos x="0" y="0"/>
              </a:cxn>
            </a:cxnLst>
            <a:rect l="0" t="0" r="r" b="b"/>
            <a:pathLst>
              <a:path w="33" h="30">
                <a:moveTo>
                  <a:pt x="0" y="0"/>
                </a:moveTo>
                <a:lnTo>
                  <a:pt x="2" y="30"/>
                </a:lnTo>
                <a:lnTo>
                  <a:pt x="33" y="15"/>
                </a:lnTo>
                <a:lnTo>
                  <a:pt x="2" y="0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8" name="Freeform 68"/>
          <p:cNvSpPr>
            <a:spLocks noChangeAspect="1"/>
          </p:cNvSpPr>
          <p:nvPr/>
        </p:nvSpPr>
        <p:spPr bwMode="auto">
          <a:xfrm>
            <a:off x="8559140" y="4138207"/>
            <a:ext cx="187325" cy="638175"/>
          </a:xfrm>
          <a:custGeom>
            <a:avLst/>
            <a:gdLst/>
            <a:ahLst/>
            <a:cxnLst>
              <a:cxn ang="0">
                <a:pos x="0" y="59"/>
              </a:cxn>
              <a:cxn ang="0">
                <a:pos x="0" y="49"/>
              </a:cxn>
              <a:cxn ang="0">
                <a:pos x="2" y="41"/>
              </a:cxn>
              <a:cxn ang="0">
                <a:pos x="7" y="33"/>
              </a:cxn>
              <a:cxn ang="0">
                <a:pos x="10" y="26"/>
              </a:cxn>
              <a:cxn ang="0">
                <a:pos x="18" y="18"/>
              </a:cxn>
              <a:cxn ang="0">
                <a:pos x="23" y="13"/>
              </a:cxn>
              <a:cxn ang="0">
                <a:pos x="31" y="8"/>
              </a:cxn>
              <a:cxn ang="0">
                <a:pos x="41" y="3"/>
              </a:cxn>
              <a:cxn ang="0">
                <a:pos x="49" y="0"/>
              </a:cxn>
              <a:cxn ang="0">
                <a:pos x="59" y="0"/>
              </a:cxn>
              <a:cxn ang="0">
                <a:pos x="69" y="0"/>
              </a:cxn>
              <a:cxn ang="0">
                <a:pos x="77" y="3"/>
              </a:cxn>
              <a:cxn ang="0">
                <a:pos x="87" y="8"/>
              </a:cxn>
              <a:cxn ang="0">
                <a:pos x="95" y="13"/>
              </a:cxn>
              <a:cxn ang="0">
                <a:pos x="100" y="18"/>
              </a:cxn>
              <a:cxn ang="0">
                <a:pos x="107" y="26"/>
              </a:cxn>
              <a:cxn ang="0">
                <a:pos x="110" y="33"/>
              </a:cxn>
              <a:cxn ang="0">
                <a:pos x="115" y="41"/>
              </a:cxn>
              <a:cxn ang="0">
                <a:pos x="118" y="49"/>
              </a:cxn>
              <a:cxn ang="0">
                <a:pos x="118" y="59"/>
              </a:cxn>
              <a:cxn ang="0">
                <a:pos x="118" y="343"/>
              </a:cxn>
              <a:cxn ang="0">
                <a:pos x="118" y="353"/>
              </a:cxn>
              <a:cxn ang="0">
                <a:pos x="115" y="361"/>
              </a:cxn>
              <a:cxn ang="0">
                <a:pos x="110" y="369"/>
              </a:cxn>
              <a:cxn ang="0">
                <a:pos x="107" y="379"/>
              </a:cxn>
              <a:cxn ang="0">
                <a:pos x="100" y="384"/>
              </a:cxn>
              <a:cxn ang="0">
                <a:pos x="95" y="389"/>
              </a:cxn>
              <a:cxn ang="0">
                <a:pos x="87" y="394"/>
              </a:cxn>
              <a:cxn ang="0">
                <a:pos x="77" y="400"/>
              </a:cxn>
              <a:cxn ang="0">
                <a:pos x="69" y="402"/>
              </a:cxn>
              <a:cxn ang="0">
                <a:pos x="59" y="402"/>
              </a:cxn>
              <a:cxn ang="0">
                <a:pos x="49" y="402"/>
              </a:cxn>
              <a:cxn ang="0">
                <a:pos x="41" y="400"/>
              </a:cxn>
              <a:cxn ang="0">
                <a:pos x="31" y="394"/>
              </a:cxn>
              <a:cxn ang="0">
                <a:pos x="23" y="389"/>
              </a:cxn>
              <a:cxn ang="0">
                <a:pos x="18" y="384"/>
              </a:cxn>
              <a:cxn ang="0">
                <a:pos x="10" y="379"/>
              </a:cxn>
              <a:cxn ang="0">
                <a:pos x="7" y="369"/>
              </a:cxn>
              <a:cxn ang="0">
                <a:pos x="2" y="361"/>
              </a:cxn>
              <a:cxn ang="0">
                <a:pos x="0" y="353"/>
              </a:cxn>
              <a:cxn ang="0">
                <a:pos x="0" y="343"/>
              </a:cxn>
              <a:cxn ang="0">
                <a:pos x="0" y="59"/>
              </a:cxn>
              <a:cxn ang="0">
                <a:pos x="0" y="59"/>
              </a:cxn>
            </a:cxnLst>
            <a:rect l="0" t="0" r="r" b="b"/>
            <a:pathLst>
              <a:path w="118" h="402">
                <a:moveTo>
                  <a:pt x="0" y="59"/>
                </a:moveTo>
                <a:lnTo>
                  <a:pt x="0" y="49"/>
                </a:lnTo>
                <a:lnTo>
                  <a:pt x="2" y="41"/>
                </a:lnTo>
                <a:lnTo>
                  <a:pt x="7" y="33"/>
                </a:lnTo>
                <a:lnTo>
                  <a:pt x="10" y="26"/>
                </a:lnTo>
                <a:lnTo>
                  <a:pt x="18" y="18"/>
                </a:lnTo>
                <a:lnTo>
                  <a:pt x="23" y="13"/>
                </a:lnTo>
                <a:lnTo>
                  <a:pt x="31" y="8"/>
                </a:lnTo>
                <a:lnTo>
                  <a:pt x="41" y="3"/>
                </a:lnTo>
                <a:lnTo>
                  <a:pt x="49" y="0"/>
                </a:lnTo>
                <a:lnTo>
                  <a:pt x="59" y="0"/>
                </a:lnTo>
                <a:lnTo>
                  <a:pt x="69" y="0"/>
                </a:lnTo>
                <a:lnTo>
                  <a:pt x="77" y="3"/>
                </a:lnTo>
                <a:lnTo>
                  <a:pt x="87" y="8"/>
                </a:lnTo>
                <a:lnTo>
                  <a:pt x="95" y="13"/>
                </a:lnTo>
                <a:lnTo>
                  <a:pt x="100" y="18"/>
                </a:lnTo>
                <a:lnTo>
                  <a:pt x="107" y="26"/>
                </a:lnTo>
                <a:lnTo>
                  <a:pt x="110" y="33"/>
                </a:lnTo>
                <a:lnTo>
                  <a:pt x="115" y="41"/>
                </a:lnTo>
                <a:lnTo>
                  <a:pt x="118" y="49"/>
                </a:lnTo>
                <a:lnTo>
                  <a:pt x="118" y="59"/>
                </a:lnTo>
                <a:lnTo>
                  <a:pt x="118" y="343"/>
                </a:lnTo>
                <a:lnTo>
                  <a:pt x="118" y="353"/>
                </a:lnTo>
                <a:lnTo>
                  <a:pt x="115" y="361"/>
                </a:lnTo>
                <a:lnTo>
                  <a:pt x="110" y="369"/>
                </a:lnTo>
                <a:lnTo>
                  <a:pt x="107" y="379"/>
                </a:lnTo>
                <a:lnTo>
                  <a:pt x="100" y="384"/>
                </a:lnTo>
                <a:lnTo>
                  <a:pt x="95" y="389"/>
                </a:lnTo>
                <a:lnTo>
                  <a:pt x="87" y="394"/>
                </a:lnTo>
                <a:lnTo>
                  <a:pt x="77" y="400"/>
                </a:lnTo>
                <a:lnTo>
                  <a:pt x="69" y="402"/>
                </a:lnTo>
                <a:lnTo>
                  <a:pt x="59" y="402"/>
                </a:lnTo>
                <a:lnTo>
                  <a:pt x="49" y="402"/>
                </a:lnTo>
                <a:lnTo>
                  <a:pt x="41" y="400"/>
                </a:lnTo>
                <a:lnTo>
                  <a:pt x="31" y="394"/>
                </a:lnTo>
                <a:lnTo>
                  <a:pt x="23" y="389"/>
                </a:lnTo>
                <a:lnTo>
                  <a:pt x="18" y="384"/>
                </a:lnTo>
                <a:lnTo>
                  <a:pt x="10" y="379"/>
                </a:lnTo>
                <a:lnTo>
                  <a:pt x="7" y="369"/>
                </a:lnTo>
                <a:lnTo>
                  <a:pt x="2" y="361"/>
                </a:lnTo>
                <a:lnTo>
                  <a:pt x="0" y="353"/>
                </a:lnTo>
                <a:lnTo>
                  <a:pt x="0" y="343"/>
                </a:lnTo>
                <a:lnTo>
                  <a:pt x="0" y="59"/>
                </a:lnTo>
                <a:lnTo>
                  <a:pt x="0" y="59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9" name="Freeform 69"/>
          <p:cNvSpPr>
            <a:spLocks noChangeAspect="1"/>
          </p:cNvSpPr>
          <p:nvPr/>
        </p:nvSpPr>
        <p:spPr bwMode="auto">
          <a:xfrm>
            <a:off x="8559140" y="4138207"/>
            <a:ext cx="187325" cy="638175"/>
          </a:xfrm>
          <a:custGeom>
            <a:avLst/>
            <a:gdLst/>
            <a:ahLst/>
            <a:cxnLst>
              <a:cxn ang="0">
                <a:pos x="0" y="59"/>
              </a:cxn>
              <a:cxn ang="0">
                <a:pos x="0" y="49"/>
              </a:cxn>
              <a:cxn ang="0">
                <a:pos x="2" y="41"/>
              </a:cxn>
              <a:cxn ang="0">
                <a:pos x="7" y="33"/>
              </a:cxn>
              <a:cxn ang="0">
                <a:pos x="10" y="26"/>
              </a:cxn>
              <a:cxn ang="0">
                <a:pos x="18" y="18"/>
              </a:cxn>
              <a:cxn ang="0">
                <a:pos x="23" y="13"/>
              </a:cxn>
              <a:cxn ang="0">
                <a:pos x="31" y="8"/>
              </a:cxn>
              <a:cxn ang="0">
                <a:pos x="41" y="3"/>
              </a:cxn>
              <a:cxn ang="0">
                <a:pos x="49" y="0"/>
              </a:cxn>
              <a:cxn ang="0">
                <a:pos x="59" y="0"/>
              </a:cxn>
              <a:cxn ang="0">
                <a:pos x="69" y="0"/>
              </a:cxn>
              <a:cxn ang="0">
                <a:pos x="77" y="3"/>
              </a:cxn>
              <a:cxn ang="0">
                <a:pos x="87" y="8"/>
              </a:cxn>
              <a:cxn ang="0">
                <a:pos x="95" y="13"/>
              </a:cxn>
              <a:cxn ang="0">
                <a:pos x="100" y="18"/>
              </a:cxn>
              <a:cxn ang="0">
                <a:pos x="107" y="26"/>
              </a:cxn>
              <a:cxn ang="0">
                <a:pos x="110" y="33"/>
              </a:cxn>
              <a:cxn ang="0">
                <a:pos x="115" y="41"/>
              </a:cxn>
              <a:cxn ang="0">
                <a:pos x="118" y="49"/>
              </a:cxn>
              <a:cxn ang="0">
                <a:pos x="118" y="59"/>
              </a:cxn>
              <a:cxn ang="0">
                <a:pos x="118" y="343"/>
              </a:cxn>
              <a:cxn ang="0">
                <a:pos x="118" y="353"/>
              </a:cxn>
              <a:cxn ang="0">
                <a:pos x="115" y="361"/>
              </a:cxn>
              <a:cxn ang="0">
                <a:pos x="110" y="369"/>
              </a:cxn>
              <a:cxn ang="0">
                <a:pos x="107" y="379"/>
              </a:cxn>
              <a:cxn ang="0">
                <a:pos x="100" y="384"/>
              </a:cxn>
              <a:cxn ang="0">
                <a:pos x="95" y="389"/>
              </a:cxn>
              <a:cxn ang="0">
                <a:pos x="87" y="394"/>
              </a:cxn>
              <a:cxn ang="0">
                <a:pos x="77" y="400"/>
              </a:cxn>
              <a:cxn ang="0">
                <a:pos x="69" y="402"/>
              </a:cxn>
              <a:cxn ang="0">
                <a:pos x="59" y="402"/>
              </a:cxn>
              <a:cxn ang="0">
                <a:pos x="49" y="402"/>
              </a:cxn>
              <a:cxn ang="0">
                <a:pos x="41" y="400"/>
              </a:cxn>
              <a:cxn ang="0">
                <a:pos x="31" y="394"/>
              </a:cxn>
              <a:cxn ang="0">
                <a:pos x="23" y="389"/>
              </a:cxn>
              <a:cxn ang="0">
                <a:pos x="18" y="384"/>
              </a:cxn>
              <a:cxn ang="0">
                <a:pos x="10" y="379"/>
              </a:cxn>
              <a:cxn ang="0">
                <a:pos x="7" y="369"/>
              </a:cxn>
              <a:cxn ang="0">
                <a:pos x="2" y="361"/>
              </a:cxn>
              <a:cxn ang="0">
                <a:pos x="0" y="353"/>
              </a:cxn>
              <a:cxn ang="0">
                <a:pos x="0" y="343"/>
              </a:cxn>
              <a:cxn ang="0">
                <a:pos x="0" y="59"/>
              </a:cxn>
              <a:cxn ang="0">
                <a:pos x="0" y="59"/>
              </a:cxn>
            </a:cxnLst>
            <a:rect l="0" t="0" r="r" b="b"/>
            <a:pathLst>
              <a:path w="118" h="402">
                <a:moveTo>
                  <a:pt x="0" y="59"/>
                </a:moveTo>
                <a:lnTo>
                  <a:pt x="0" y="49"/>
                </a:lnTo>
                <a:lnTo>
                  <a:pt x="2" y="41"/>
                </a:lnTo>
                <a:lnTo>
                  <a:pt x="7" y="33"/>
                </a:lnTo>
                <a:lnTo>
                  <a:pt x="10" y="26"/>
                </a:lnTo>
                <a:lnTo>
                  <a:pt x="18" y="18"/>
                </a:lnTo>
                <a:lnTo>
                  <a:pt x="23" y="13"/>
                </a:lnTo>
                <a:lnTo>
                  <a:pt x="31" y="8"/>
                </a:lnTo>
                <a:lnTo>
                  <a:pt x="41" y="3"/>
                </a:lnTo>
                <a:lnTo>
                  <a:pt x="49" y="0"/>
                </a:lnTo>
                <a:lnTo>
                  <a:pt x="59" y="0"/>
                </a:lnTo>
                <a:lnTo>
                  <a:pt x="69" y="0"/>
                </a:lnTo>
                <a:lnTo>
                  <a:pt x="77" y="3"/>
                </a:lnTo>
                <a:lnTo>
                  <a:pt x="87" y="8"/>
                </a:lnTo>
                <a:lnTo>
                  <a:pt x="95" y="13"/>
                </a:lnTo>
                <a:lnTo>
                  <a:pt x="100" y="18"/>
                </a:lnTo>
                <a:lnTo>
                  <a:pt x="107" y="26"/>
                </a:lnTo>
                <a:lnTo>
                  <a:pt x="110" y="33"/>
                </a:lnTo>
                <a:lnTo>
                  <a:pt x="115" y="41"/>
                </a:lnTo>
                <a:lnTo>
                  <a:pt x="118" y="49"/>
                </a:lnTo>
                <a:lnTo>
                  <a:pt x="118" y="59"/>
                </a:lnTo>
                <a:lnTo>
                  <a:pt x="118" y="343"/>
                </a:lnTo>
                <a:lnTo>
                  <a:pt x="118" y="353"/>
                </a:lnTo>
                <a:lnTo>
                  <a:pt x="115" y="361"/>
                </a:lnTo>
                <a:lnTo>
                  <a:pt x="110" y="369"/>
                </a:lnTo>
                <a:lnTo>
                  <a:pt x="107" y="379"/>
                </a:lnTo>
                <a:lnTo>
                  <a:pt x="100" y="384"/>
                </a:lnTo>
                <a:lnTo>
                  <a:pt x="95" y="389"/>
                </a:lnTo>
                <a:lnTo>
                  <a:pt x="87" y="394"/>
                </a:lnTo>
                <a:lnTo>
                  <a:pt x="77" y="400"/>
                </a:lnTo>
                <a:lnTo>
                  <a:pt x="69" y="402"/>
                </a:lnTo>
                <a:lnTo>
                  <a:pt x="59" y="402"/>
                </a:lnTo>
                <a:lnTo>
                  <a:pt x="49" y="402"/>
                </a:lnTo>
                <a:lnTo>
                  <a:pt x="41" y="400"/>
                </a:lnTo>
                <a:lnTo>
                  <a:pt x="31" y="394"/>
                </a:lnTo>
                <a:lnTo>
                  <a:pt x="23" y="389"/>
                </a:lnTo>
                <a:lnTo>
                  <a:pt x="18" y="384"/>
                </a:lnTo>
                <a:lnTo>
                  <a:pt x="10" y="379"/>
                </a:lnTo>
                <a:lnTo>
                  <a:pt x="7" y="369"/>
                </a:lnTo>
                <a:lnTo>
                  <a:pt x="2" y="361"/>
                </a:lnTo>
                <a:lnTo>
                  <a:pt x="0" y="353"/>
                </a:lnTo>
                <a:lnTo>
                  <a:pt x="0" y="343"/>
                </a:lnTo>
                <a:lnTo>
                  <a:pt x="0" y="59"/>
                </a:lnTo>
                <a:lnTo>
                  <a:pt x="0" y="59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50" name="Rectangle 70"/>
          <p:cNvSpPr>
            <a:spLocks noChangeAspect="1" noChangeArrowheads="1"/>
          </p:cNvSpPr>
          <p:nvPr/>
        </p:nvSpPr>
        <p:spPr bwMode="auto">
          <a:xfrm>
            <a:off x="8617877" y="4622394"/>
            <a:ext cx="571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0" lang="es-ES_tradnl" sz="800" b="0">
                <a:effectLst/>
              </a:rPr>
              <a:t>0</a:t>
            </a:r>
            <a:endParaRPr kumimoji="0" lang="es-ES_tradnl" sz="1200" b="0">
              <a:effectLst/>
            </a:endParaRPr>
          </a:p>
        </p:txBody>
      </p:sp>
      <p:sp>
        <p:nvSpPr>
          <p:cNvPr id="51" name="Freeform 71"/>
          <p:cNvSpPr>
            <a:spLocks noChangeAspect="1"/>
          </p:cNvSpPr>
          <p:nvPr/>
        </p:nvSpPr>
        <p:spPr bwMode="auto">
          <a:xfrm>
            <a:off x="5746090" y="4085819"/>
            <a:ext cx="192087" cy="638175"/>
          </a:xfrm>
          <a:custGeom>
            <a:avLst/>
            <a:gdLst/>
            <a:ahLst/>
            <a:cxnLst>
              <a:cxn ang="0">
                <a:pos x="0" y="59"/>
              </a:cxn>
              <a:cxn ang="0">
                <a:pos x="3" y="48"/>
              </a:cxn>
              <a:cxn ang="0">
                <a:pos x="5" y="41"/>
              </a:cxn>
              <a:cxn ang="0">
                <a:pos x="8" y="31"/>
              </a:cxn>
              <a:cxn ang="0">
                <a:pos x="13" y="23"/>
              </a:cxn>
              <a:cxn ang="0">
                <a:pos x="18" y="18"/>
              </a:cxn>
              <a:cxn ang="0">
                <a:pos x="26" y="10"/>
              </a:cxn>
              <a:cxn ang="0">
                <a:pos x="34" y="8"/>
              </a:cxn>
              <a:cxn ang="0">
                <a:pos x="41" y="2"/>
              </a:cxn>
              <a:cxn ang="0">
                <a:pos x="52" y="0"/>
              </a:cxn>
              <a:cxn ang="0">
                <a:pos x="62" y="0"/>
              </a:cxn>
              <a:cxn ang="0">
                <a:pos x="69" y="0"/>
              </a:cxn>
              <a:cxn ang="0">
                <a:pos x="80" y="2"/>
              </a:cxn>
              <a:cxn ang="0">
                <a:pos x="87" y="8"/>
              </a:cxn>
              <a:cxn ang="0">
                <a:pos x="95" y="10"/>
              </a:cxn>
              <a:cxn ang="0">
                <a:pos x="103" y="18"/>
              </a:cxn>
              <a:cxn ang="0">
                <a:pos x="108" y="23"/>
              </a:cxn>
              <a:cxn ang="0">
                <a:pos x="113" y="31"/>
              </a:cxn>
              <a:cxn ang="0">
                <a:pos x="118" y="41"/>
              </a:cxn>
              <a:cxn ang="0">
                <a:pos x="118" y="48"/>
              </a:cxn>
              <a:cxn ang="0">
                <a:pos x="121" y="59"/>
              </a:cxn>
              <a:cxn ang="0">
                <a:pos x="121" y="343"/>
              </a:cxn>
              <a:cxn ang="0">
                <a:pos x="118" y="353"/>
              </a:cxn>
              <a:cxn ang="0">
                <a:pos x="118" y="361"/>
              </a:cxn>
              <a:cxn ang="0">
                <a:pos x="113" y="368"/>
              </a:cxn>
              <a:cxn ang="0">
                <a:pos x="108" y="376"/>
              </a:cxn>
              <a:cxn ang="0">
                <a:pos x="103" y="384"/>
              </a:cxn>
              <a:cxn ang="0">
                <a:pos x="95" y="389"/>
              </a:cxn>
              <a:cxn ang="0">
                <a:pos x="87" y="394"/>
              </a:cxn>
              <a:cxn ang="0">
                <a:pos x="80" y="399"/>
              </a:cxn>
              <a:cxn ang="0">
                <a:pos x="69" y="402"/>
              </a:cxn>
              <a:cxn ang="0">
                <a:pos x="62" y="402"/>
              </a:cxn>
              <a:cxn ang="0">
                <a:pos x="52" y="402"/>
              </a:cxn>
              <a:cxn ang="0">
                <a:pos x="41" y="399"/>
              </a:cxn>
              <a:cxn ang="0">
                <a:pos x="34" y="394"/>
              </a:cxn>
              <a:cxn ang="0">
                <a:pos x="26" y="389"/>
              </a:cxn>
              <a:cxn ang="0">
                <a:pos x="18" y="384"/>
              </a:cxn>
              <a:cxn ang="0">
                <a:pos x="13" y="376"/>
              </a:cxn>
              <a:cxn ang="0">
                <a:pos x="8" y="368"/>
              </a:cxn>
              <a:cxn ang="0">
                <a:pos x="5" y="361"/>
              </a:cxn>
              <a:cxn ang="0">
                <a:pos x="3" y="353"/>
              </a:cxn>
              <a:cxn ang="0">
                <a:pos x="3" y="343"/>
              </a:cxn>
              <a:cxn ang="0">
                <a:pos x="3" y="59"/>
              </a:cxn>
              <a:cxn ang="0">
                <a:pos x="3" y="59"/>
              </a:cxn>
              <a:cxn ang="0">
                <a:pos x="0" y="59"/>
              </a:cxn>
            </a:cxnLst>
            <a:rect l="0" t="0" r="r" b="b"/>
            <a:pathLst>
              <a:path w="121" h="402">
                <a:moveTo>
                  <a:pt x="0" y="59"/>
                </a:moveTo>
                <a:lnTo>
                  <a:pt x="3" y="48"/>
                </a:lnTo>
                <a:lnTo>
                  <a:pt x="5" y="41"/>
                </a:lnTo>
                <a:lnTo>
                  <a:pt x="8" y="31"/>
                </a:lnTo>
                <a:lnTo>
                  <a:pt x="13" y="23"/>
                </a:lnTo>
                <a:lnTo>
                  <a:pt x="18" y="18"/>
                </a:lnTo>
                <a:lnTo>
                  <a:pt x="26" y="10"/>
                </a:lnTo>
                <a:lnTo>
                  <a:pt x="34" y="8"/>
                </a:lnTo>
                <a:lnTo>
                  <a:pt x="41" y="2"/>
                </a:lnTo>
                <a:lnTo>
                  <a:pt x="52" y="0"/>
                </a:lnTo>
                <a:lnTo>
                  <a:pt x="62" y="0"/>
                </a:lnTo>
                <a:lnTo>
                  <a:pt x="69" y="0"/>
                </a:lnTo>
                <a:lnTo>
                  <a:pt x="80" y="2"/>
                </a:lnTo>
                <a:lnTo>
                  <a:pt x="87" y="8"/>
                </a:lnTo>
                <a:lnTo>
                  <a:pt x="95" y="10"/>
                </a:lnTo>
                <a:lnTo>
                  <a:pt x="103" y="18"/>
                </a:lnTo>
                <a:lnTo>
                  <a:pt x="108" y="23"/>
                </a:lnTo>
                <a:lnTo>
                  <a:pt x="113" y="31"/>
                </a:lnTo>
                <a:lnTo>
                  <a:pt x="118" y="41"/>
                </a:lnTo>
                <a:lnTo>
                  <a:pt x="118" y="48"/>
                </a:lnTo>
                <a:lnTo>
                  <a:pt x="121" y="59"/>
                </a:lnTo>
                <a:lnTo>
                  <a:pt x="121" y="343"/>
                </a:lnTo>
                <a:lnTo>
                  <a:pt x="118" y="353"/>
                </a:lnTo>
                <a:lnTo>
                  <a:pt x="118" y="361"/>
                </a:lnTo>
                <a:lnTo>
                  <a:pt x="113" y="368"/>
                </a:lnTo>
                <a:lnTo>
                  <a:pt x="108" y="376"/>
                </a:lnTo>
                <a:lnTo>
                  <a:pt x="103" y="384"/>
                </a:lnTo>
                <a:lnTo>
                  <a:pt x="95" y="389"/>
                </a:lnTo>
                <a:lnTo>
                  <a:pt x="87" y="394"/>
                </a:lnTo>
                <a:lnTo>
                  <a:pt x="80" y="399"/>
                </a:lnTo>
                <a:lnTo>
                  <a:pt x="69" y="402"/>
                </a:lnTo>
                <a:lnTo>
                  <a:pt x="62" y="402"/>
                </a:lnTo>
                <a:lnTo>
                  <a:pt x="52" y="402"/>
                </a:lnTo>
                <a:lnTo>
                  <a:pt x="41" y="399"/>
                </a:lnTo>
                <a:lnTo>
                  <a:pt x="34" y="394"/>
                </a:lnTo>
                <a:lnTo>
                  <a:pt x="26" y="389"/>
                </a:lnTo>
                <a:lnTo>
                  <a:pt x="18" y="384"/>
                </a:lnTo>
                <a:lnTo>
                  <a:pt x="13" y="376"/>
                </a:lnTo>
                <a:lnTo>
                  <a:pt x="8" y="368"/>
                </a:lnTo>
                <a:lnTo>
                  <a:pt x="5" y="361"/>
                </a:lnTo>
                <a:lnTo>
                  <a:pt x="3" y="353"/>
                </a:lnTo>
                <a:lnTo>
                  <a:pt x="3" y="343"/>
                </a:lnTo>
                <a:lnTo>
                  <a:pt x="3" y="59"/>
                </a:lnTo>
                <a:lnTo>
                  <a:pt x="3" y="59"/>
                </a:lnTo>
                <a:lnTo>
                  <a:pt x="0" y="59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52" name="Freeform 72"/>
          <p:cNvSpPr>
            <a:spLocks noChangeAspect="1"/>
          </p:cNvSpPr>
          <p:nvPr/>
        </p:nvSpPr>
        <p:spPr bwMode="auto">
          <a:xfrm>
            <a:off x="5746090" y="4085819"/>
            <a:ext cx="192087" cy="638175"/>
          </a:xfrm>
          <a:custGeom>
            <a:avLst/>
            <a:gdLst/>
            <a:ahLst/>
            <a:cxnLst>
              <a:cxn ang="0">
                <a:pos x="0" y="59"/>
              </a:cxn>
              <a:cxn ang="0">
                <a:pos x="3" y="48"/>
              </a:cxn>
              <a:cxn ang="0">
                <a:pos x="5" y="41"/>
              </a:cxn>
              <a:cxn ang="0">
                <a:pos x="8" y="31"/>
              </a:cxn>
              <a:cxn ang="0">
                <a:pos x="13" y="23"/>
              </a:cxn>
              <a:cxn ang="0">
                <a:pos x="18" y="18"/>
              </a:cxn>
              <a:cxn ang="0">
                <a:pos x="26" y="10"/>
              </a:cxn>
              <a:cxn ang="0">
                <a:pos x="34" y="8"/>
              </a:cxn>
              <a:cxn ang="0">
                <a:pos x="41" y="2"/>
              </a:cxn>
              <a:cxn ang="0">
                <a:pos x="52" y="0"/>
              </a:cxn>
              <a:cxn ang="0">
                <a:pos x="62" y="0"/>
              </a:cxn>
              <a:cxn ang="0">
                <a:pos x="69" y="0"/>
              </a:cxn>
              <a:cxn ang="0">
                <a:pos x="80" y="2"/>
              </a:cxn>
              <a:cxn ang="0">
                <a:pos x="87" y="8"/>
              </a:cxn>
              <a:cxn ang="0">
                <a:pos x="95" y="10"/>
              </a:cxn>
              <a:cxn ang="0">
                <a:pos x="103" y="18"/>
              </a:cxn>
              <a:cxn ang="0">
                <a:pos x="108" y="23"/>
              </a:cxn>
              <a:cxn ang="0">
                <a:pos x="113" y="31"/>
              </a:cxn>
              <a:cxn ang="0">
                <a:pos x="118" y="41"/>
              </a:cxn>
              <a:cxn ang="0">
                <a:pos x="118" y="48"/>
              </a:cxn>
              <a:cxn ang="0">
                <a:pos x="121" y="59"/>
              </a:cxn>
              <a:cxn ang="0">
                <a:pos x="121" y="343"/>
              </a:cxn>
              <a:cxn ang="0">
                <a:pos x="118" y="353"/>
              </a:cxn>
              <a:cxn ang="0">
                <a:pos x="118" y="361"/>
              </a:cxn>
              <a:cxn ang="0">
                <a:pos x="113" y="368"/>
              </a:cxn>
              <a:cxn ang="0">
                <a:pos x="108" y="376"/>
              </a:cxn>
              <a:cxn ang="0">
                <a:pos x="103" y="384"/>
              </a:cxn>
              <a:cxn ang="0">
                <a:pos x="95" y="389"/>
              </a:cxn>
              <a:cxn ang="0">
                <a:pos x="87" y="394"/>
              </a:cxn>
              <a:cxn ang="0">
                <a:pos x="80" y="399"/>
              </a:cxn>
              <a:cxn ang="0">
                <a:pos x="69" y="402"/>
              </a:cxn>
              <a:cxn ang="0">
                <a:pos x="62" y="402"/>
              </a:cxn>
              <a:cxn ang="0">
                <a:pos x="52" y="402"/>
              </a:cxn>
              <a:cxn ang="0">
                <a:pos x="41" y="399"/>
              </a:cxn>
              <a:cxn ang="0">
                <a:pos x="34" y="394"/>
              </a:cxn>
              <a:cxn ang="0">
                <a:pos x="26" y="389"/>
              </a:cxn>
              <a:cxn ang="0">
                <a:pos x="18" y="384"/>
              </a:cxn>
              <a:cxn ang="0">
                <a:pos x="13" y="376"/>
              </a:cxn>
              <a:cxn ang="0">
                <a:pos x="8" y="368"/>
              </a:cxn>
              <a:cxn ang="0">
                <a:pos x="5" y="361"/>
              </a:cxn>
              <a:cxn ang="0">
                <a:pos x="3" y="353"/>
              </a:cxn>
              <a:cxn ang="0">
                <a:pos x="3" y="343"/>
              </a:cxn>
              <a:cxn ang="0">
                <a:pos x="3" y="59"/>
              </a:cxn>
              <a:cxn ang="0">
                <a:pos x="3" y="59"/>
              </a:cxn>
            </a:cxnLst>
            <a:rect l="0" t="0" r="r" b="b"/>
            <a:pathLst>
              <a:path w="121" h="402">
                <a:moveTo>
                  <a:pt x="0" y="59"/>
                </a:moveTo>
                <a:lnTo>
                  <a:pt x="3" y="48"/>
                </a:lnTo>
                <a:lnTo>
                  <a:pt x="5" y="41"/>
                </a:lnTo>
                <a:lnTo>
                  <a:pt x="8" y="31"/>
                </a:lnTo>
                <a:lnTo>
                  <a:pt x="13" y="23"/>
                </a:lnTo>
                <a:lnTo>
                  <a:pt x="18" y="18"/>
                </a:lnTo>
                <a:lnTo>
                  <a:pt x="26" y="10"/>
                </a:lnTo>
                <a:lnTo>
                  <a:pt x="34" y="8"/>
                </a:lnTo>
                <a:lnTo>
                  <a:pt x="41" y="2"/>
                </a:lnTo>
                <a:lnTo>
                  <a:pt x="52" y="0"/>
                </a:lnTo>
                <a:lnTo>
                  <a:pt x="62" y="0"/>
                </a:lnTo>
                <a:lnTo>
                  <a:pt x="69" y="0"/>
                </a:lnTo>
                <a:lnTo>
                  <a:pt x="80" y="2"/>
                </a:lnTo>
                <a:lnTo>
                  <a:pt x="87" y="8"/>
                </a:lnTo>
                <a:lnTo>
                  <a:pt x="95" y="10"/>
                </a:lnTo>
                <a:lnTo>
                  <a:pt x="103" y="18"/>
                </a:lnTo>
                <a:lnTo>
                  <a:pt x="108" y="23"/>
                </a:lnTo>
                <a:lnTo>
                  <a:pt x="113" y="31"/>
                </a:lnTo>
                <a:lnTo>
                  <a:pt x="118" y="41"/>
                </a:lnTo>
                <a:lnTo>
                  <a:pt x="118" y="48"/>
                </a:lnTo>
                <a:lnTo>
                  <a:pt x="121" y="59"/>
                </a:lnTo>
                <a:lnTo>
                  <a:pt x="121" y="343"/>
                </a:lnTo>
                <a:lnTo>
                  <a:pt x="118" y="353"/>
                </a:lnTo>
                <a:lnTo>
                  <a:pt x="118" y="361"/>
                </a:lnTo>
                <a:lnTo>
                  <a:pt x="113" y="368"/>
                </a:lnTo>
                <a:lnTo>
                  <a:pt x="108" y="376"/>
                </a:lnTo>
                <a:lnTo>
                  <a:pt x="103" y="384"/>
                </a:lnTo>
                <a:lnTo>
                  <a:pt x="95" y="389"/>
                </a:lnTo>
                <a:lnTo>
                  <a:pt x="87" y="394"/>
                </a:lnTo>
                <a:lnTo>
                  <a:pt x="80" y="399"/>
                </a:lnTo>
                <a:lnTo>
                  <a:pt x="69" y="402"/>
                </a:lnTo>
                <a:lnTo>
                  <a:pt x="62" y="402"/>
                </a:lnTo>
                <a:lnTo>
                  <a:pt x="52" y="402"/>
                </a:lnTo>
                <a:lnTo>
                  <a:pt x="41" y="399"/>
                </a:lnTo>
                <a:lnTo>
                  <a:pt x="34" y="394"/>
                </a:lnTo>
                <a:lnTo>
                  <a:pt x="26" y="389"/>
                </a:lnTo>
                <a:lnTo>
                  <a:pt x="18" y="384"/>
                </a:lnTo>
                <a:lnTo>
                  <a:pt x="13" y="376"/>
                </a:lnTo>
                <a:lnTo>
                  <a:pt x="8" y="368"/>
                </a:lnTo>
                <a:lnTo>
                  <a:pt x="5" y="361"/>
                </a:lnTo>
                <a:lnTo>
                  <a:pt x="3" y="353"/>
                </a:lnTo>
                <a:lnTo>
                  <a:pt x="3" y="343"/>
                </a:lnTo>
                <a:lnTo>
                  <a:pt x="3" y="59"/>
                </a:lnTo>
                <a:lnTo>
                  <a:pt x="3" y="59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53" name="Rectangle 73"/>
          <p:cNvSpPr>
            <a:spLocks noChangeAspect="1" noChangeArrowheads="1"/>
          </p:cNvSpPr>
          <p:nvPr/>
        </p:nvSpPr>
        <p:spPr bwMode="auto">
          <a:xfrm>
            <a:off x="5804827" y="4117569"/>
            <a:ext cx="571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0" lang="es-ES_tradnl" sz="800" b="0">
                <a:effectLst/>
              </a:rPr>
              <a:t>0</a:t>
            </a:r>
            <a:endParaRPr kumimoji="0" lang="es-ES_tradnl" sz="1200" b="0">
              <a:effectLst/>
            </a:endParaRPr>
          </a:p>
        </p:txBody>
      </p:sp>
      <p:sp>
        <p:nvSpPr>
          <p:cNvPr id="54" name="Rectangle 75"/>
          <p:cNvSpPr>
            <a:spLocks noChangeAspect="1" noChangeArrowheads="1"/>
          </p:cNvSpPr>
          <p:nvPr/>
        </p:nvSpPr>
        <p:spPr bwMode="auto">
          <a:xfrm>
            <a:off x="7595527" y="1795057"/>
            <a:ext cx="5715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0" lang="es-ES_tradnl" sz="800" b="0">
                <a:effectLst/>
              </a:rPr>
              <a:t>0</a:t>
            </a:r>
            <a:endParaRPr kumimoji="0" lang="es-ES_tradnl" sz="1200" b="0">
              <a:effectLst/>
            </a:endParaRPr>
          </a:p>
        </p:txBody>
      </p:sp>
      <p:sp>
        <p:nvSpPr>
          <p:cNvPr id="55" name="Rectangle 76"/>
          <p:cNvSpPr>
            <a:spLocks noChangeAspect="1" noChangeArrowheads="1"/>
          </p:cNvSpPr>
          <p:nvPr/>
        </p:nvSpPr>
        <p:spPr bwMode="auto">
          <a:xfrm>
            <a:off x="7595527" y="2360207"/>
            <a:ext cx="5715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0" lang="es-ES_tradnl" sz="800" b="0">
                <a:effectLst/>
              </a:rPr>
              <a:t>1</a:t>
            </a:r>
            <a:endParaRPr kumimoji="0" lang="es-ES_tradnl" sz="1200" b="0">
              <a:effectLst/>
            </a:endParaRPr>
          </a:p>
        </p:txBody>
      </p:sp>
      <p:sp>
        <p:nvSpPr>
          <p:cNvPr id="56" name="Freeform 78"/>
          <p:cNvSpPr>
            <a:spLocks noChangeAspect="1"/>
          </p:cNvSpPr>
          <p:nvPr/>
        </p:nvSpPr>
        <p:spPr bwMode="auto">
          <a:xfrm>
            <a:off x="1737652" y="1856969"/>
            <a:ext cx="5767388" cy="630238"/>
          </a:xfrm>
          <a:custGeom>
            <a:avLst/>
            <a:gdLst/>
            <a:ahLst/>
            <a:cxnLst>
              <a:cxn ang="0">
                <a:pos x="3633" y="0"/>
              </a:cxn>
              <a:cxn ang="0">
                <a:pos x="2312" y="0"/>
              </a:cxn>
              <a:cxn ang="0">
                <a:pos x="2312" y="397"/>
              </a:cxn>
              <a:cxn ang="0">
                <a:pos x="0" y="397"/>
              </a:cxn>
            </a:cxnLst>
            <a:rect l="0" t="0" r="r" b="b"/>
            <a:pathLst>
              <a:path w="3633" h="397">
                <a:moveTo>
                  <a:pt x="3633" y="0"/>
                </a:moveTo>
                <a:lnTo>
                  <a:pt x="2312" y="0"/>
                </a:lnTo>
                <a:lnTo>
                  <a:pt x="2312" y="397"/>
                </a:lnTo>
                <a:lnTo>
                  <a:pt x="0" y="397"/>
                </a:lnTo>
              </a:path>
            </a:pathLst>
          </a:custGeom>
          <a:noFill/>
          <a:ln w="20638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57" name="Freeform 79"/>
          <p:cNvSpPr>
            <a:spLocks noChangeAspect="1"/>
          </p:cNvSpPr>
          <p:nvPr/>
        </p:nvSpPr>
        <p:spPr bwMode="auto">
          <a:xfrm>
            <a:off x="5384140" y="2096682"/>
            <a:ext cx="49212" cy="47625"/>
          </a:xfrm>
          <a:custGeom>
            <a:avLst/>
            <a:gdLst/>
            <a:ahLst/>
            <a:cxnLst>
              <a:cxn ang="0">
                <a:pos x="15" y="30"/>
              </a:cxn>
              <a:cxn ang="0">
                <a:pos x="18" y="30"/>
              </a:cxn>
              <a:cxn ang="0">
                <a:pos x="21" y="30"/>
              </a:cxn>
              <a:cxn ang="0">
                <a:pos x="23" y="28"/>
              </a:cxn>
              <a:cxn ang="0">
                <a:pos x="26" y="28"/>
              </a:cxn>
              <a:cxn ang="0">
                <a:pos x="28" y="25"/>
              </a:cxn>
              <a:cxn ang="0">
                <a:pos x="28" y="25"/>
              </a:cxn>
              <a:cxn ang="0">
                <a:pos x="31" y="23"/>
              </a:cxn>
              <a:cxn ang="0">
                <a:pos x="31" y="20"/>
              </a:cxn>
              <a:cxn ang="0">
                <a:pos x="31" y="18"/>
              </a:cxn>
              <a:cxn ang="0">
                <a:pos x="31" y="15"/>
              </a:cxn>
              <a:cxn ang="0">
                <a:pos x="31" y="13"/>
              </a:cxn>
              <a:cxn ang="0">
                <a:pos x="31" y="10"/>
              </a:cxn>
              <a:cxn ang="0">
                <a:pos x="31" y="7"/>
              </a:cxn>
              <a:cxn ang="0">
                <a:pos x="28" y="5"/>
              </a:cxn>
              <a:cxn ang="0">
                <a:pos x="28" y="5"/>
              </a:cxn>
              <a:cxn ang="0">
                <a:pos x="26" y="2"/>
              </a:cxn>
              <a:cxn ang="0">
                <a:pos x="23" y="2"/>
              </a:cxn>
              <a:cxn ang="0">
                <a:pos x="21" y="0"/>
              </a:cxn>
              <a:cxn ang="0">
                <a:pos x="18" y="0"/>
              </a:cxn>
              <a:cxn ang="0">
                <a:pos x="15" y="0"/>
              </a:cxn>
              <a:cxn ang="0">
                <a:pos x="13" y="0"/>
              </a:cxn>
              <a:cxn ang="0">
                <a:pos x="10" y="0"/>
              </a:cxn>
              <a:cxn ang="0">
                <a:pos x="8" y="2"/>
              </a:cxn>
              <a:cxn ang="0">
                <a:pos x="8" y="2"/>
              </a:cxn>
              <a:cxn ang="0">
                <a:pos x="5" y="5"/>
              </a:cxn>
              <a:cxn ang="0">
                <a:pos x="3" y="5"/>
              </a:cxn>
              <a:cxn ang="0">
                <a:pos x="3" y="7"/>
              </a:cxn>
              <a:cxn ang="0">
                <a:pos x="0" y="10"/>
              </a:cxn>
              <a:cxn ang="0">
                <a:pos x="0" y="13"/>
              </a:cxn>
              <a:cxn ang="0">
                <a:pos x="0" y="15"/>
              </a:cxn>
              <a:cxn ang="0">
                <a:pos x="0" y="18"/>
              </a:cxn>
              <a:cxn ang="0">
                <a:pos x="0" y="20"/>
              </a:cxn>
              <a:cxn ang="0">
                <a:pos x="3" y="23"/>
              </a:cxn>
              <a:cxn ang="0">
                <a:pos x="3" y="25"/>
              </a:cxn>
              <a:cxn ang="0">
                <a:pos x="5" y="25"/>
              </a:cxn>
              <a:cxn ang="0">
                <a:pos x="8" y="28"/>
              </a:cxn>
              <a:cxn ang="0">
                <a:pos x="8" y="28"/>
              </a:cxn>
              <a:cxn ang="0">
                <a:pos x="10" y="30"/>
              </a:cxn>
              <a:cxn ang="0">
                <a:pos x="13" y="30"/>
              </a:cxn>
              <a:cxn ang="0">
                <a:pos x="15" y="30"/>
              </a:cxn>
              <a:cxn ang="0">
                <a:pos x="15" y="30"/>
              </a:cxn>
            </a:cxnLst>
            <a:rect l="0" t="0" r="r" b="b"/>
            <a:pathLst>
              <a:path w="31" h="30">
                <a:moveTo>
                  <a:pt x="15" y="30"/>
                </a:moveTo>
                <a:lnTo>
                  <a:pt x="18" y="30"/>
                </a:lnTo>
                <a:lnTo>
                  <a:pt x="21" y="30"/>
                </a:lnTo>
                <a:lnTo>
                  <a:pt x="23" y="28"/>
                </a:lnTo>
                <a:lnTo>
                  <a:pt x="26" y="28"/>
                </a:lnTo>
                <a:lnTo>
                  <a:pt x="28" y="25"/>
                </a:lnTo>
                <a:lnTo>
                  <a:pt x="28" y="25"/>
                </a:lnTo>
                <a:lnTo>
                  <a:pt x="31" y="23"/>
                </a:lnTo>
                <a:lnTo>
                  <a:pt x="31" y="20"/>
                </a:lnTo>
                <a:lnTo>
                  <a:pt x="31" y="18"/>
                </a:lnTo>
                <a:lnTo>
                  <a:pt x="31" y="15"/>
                </a:lnTo>
                <a:lnTo>
                  <a:pt x="31" y="13"/>
                </a:lnTo>
                <a:lnTo>
                  <a:pt x="31" y="10"/>
                </a:lnTo>
                <a:lnTo>
                  <a:pt x="31" y="7"/>
                </a:lnTo>
                <a:lnTo>
                  <a:pt x="28" y="5"/>
                </a:lnTo>
                <a:lnTo>
                  <a:pt x="28" y="5"/>
                </a:lnTo>
                <a:lnTo>
                  <a:pt x="26" y="2"/>
                </a:lnTo>
                <a:lnTo>
                  <a:pt x="23" y="2"/>
                </a:lnTo>
                <a:lnTo>
                  <a:pt x="21" y="0"/>
                </a:lnTo>
                <a:lnTo>
                  <a:pt x="18" y="0"/>
                </a:lnTo>
                <a:lnTo>
                  <a:pt x="15" y="0"/>
                </a:lnTo>
                <a:lnTo>
                  <a:pt x="13" y="0"/>
                </a:lnTo>
                <a:lnTo>
                  <a:pt x="10" y="0"/>
                </a:lnTo>
                <a:lnTo>
                  <a:pt x="8" y="2"/>
                </a:lnTo>
                <a:lnTo>
                  <a:pt x="8" y="2"/>
                </a:lnTo>
                <a:lnTo>
                  <a:pt x="5" y="5"/>
                </a:lnTo>
                <a:lnTo>
                  <a:pt x="3" y="5"/>
                </a:lnTo>
                <a:lnTo>
                  <a:pt x="3" y="7"/>
                </a:lnTo>
                <a:lnTo>
                  <a:pt x="0" y="10"/>
                </a:lnTo>
                <a:lnTo>
                  <a:pt x="0" y="13"/>
                </a:lnTo>
                <a:lnTo>
                  <a:pt x="0" y="15"/>
                </a:lnTo>
                <a:lnTo>
                  <a:pt x="0" y="18"/>
                </a:lnTo>
                <a:lnTo>
                  <a:pt x="0" y="20"/>
                </a:lnTo>
                <a:lnTo>
                  <a:pt x="3" y="23"/>
                </a:lnTo>
                <a:lnTo>
                  <a:pt x="3" y="25"/>
                </a:lnTo>
                <a:lnTo>
                  <a:pt x="5" y="25"/>
                </a:lnTo>
                <a:lnTo>
                  <a:pt x="8" y="28"/>
                </a:lnTo>
                <a:lnTo>
                  <a:pt x="8" y="28"/>
                </a:lnTo>
                <a:lnTo>
                  <a:pt x="10" y="30"/>
                </a:lnTo>
                <a:lnTo>
                  <a:pt x="13" y="30"/>
                </a:lnTo>
                <a:lnTo>
                  <a:pt x="15" y="30"/>
                </a:lnTo>
                <a:lnTo>
                  <a:pt x="15" y="3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58" name="Freeform 80"/>
          <p:cNvSpPr>
            <a:spLocks noChangeAspect="1"/>
          </p:cNvSpPr>
          <p:nvPr/>
        </p:nvSpPr>
        <p:spPr bwMode="auto">
          <a:xfrm>
            <a:off x="3960152" y="3927069"/>
            <a:ext cx="49213" cy="492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1"/>
              </a:cxn>
              <a:cxn ang="0">
                <a:pos x="31" y="15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31" h="31">
                <a:moveTo>
                  <a:pt x="0" y="0"/>
                </a:moveTo>
                <a:lnTo>
                  <a:pt x="0" y="31"/>
                </a:lnTo>
                <a:lnTo>
                  <a:pt x="31" y="1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59" name="Line 81"/>
          <p:cNvSpPr>
            <a:spLocks noChangeAspect="1" noChangeShapeType="1"/>
          </p:cNvSpPr>
          <p:nvPr/>
        </p:nvSpPr>
        <p:spPr bwMode="auto">
          <a:xfrm flipH="1">
            <a:off x="3299752" y="3950882"/>
            <a:ext cx="676275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0" name="Freeform 82"/>
          <p:cNvSpPr>
            <a:spLocks noChangeAspect="1"/>
          </p:cNvSpPr>
          <p:nvPr/>
        </p:nvSpPr>
        <p:spPr bwMode="auto">
          <a:xfrm>
            <a:off x="4017302" y="3512732"/>
            <a:ext cx="1130300" cy="1177925"/>
          </a:xfrm>
          <a:custGeom>
            <a:avLst/>
            <a:gdLst/>
            <a:ahLst/>
            <a:cxnLst>
              <a:cxn ang="0">
                <a:pos x="710" y="742"/>
              </a:cxn>
              <a:cxn ang="0">
                <a:pos x="712" y="0"/>
              </a:cxn>
              <a:cxn ang="0">
                <a:pos x="0" y="0"/>
              </a:cxn>
              <a:cxn ang="0">
                <a:pos x="0" y="742"/>
              </a:cxn>
              <a:cxn ang="0">
                <a:pos x="712" y="742"/>
              </a:cxn>
              <a:cxn ang="0">
                <a:pos x="712" y="742"/>
              </a:cxn>
              <a:cxn ang="0">
                <a:pos x="710" y="742"/>
              </a:cxn>
            </a:cxnLst>
            <a:rect l="0" t="0" r="r" b="b"/>
            <a:pathLst>
              <a:path w="712" h="742">
                <a:moveTo>
                  <a:pt x="710" y="742"/>
                </a:moveTo>
                <a:lnTo>
                  <a:pt x="712" y="0"/>
                </a:lnTo>
                <a:lnTo>
                  <a:pt x="0" y="0"/>
                </a:lnTo>
                <a:lnTo>
                  <a:pt x="0" y="742"/>
                </a:lnTo>
                <a:lnTo>
                  <a:pt x="712" y="742"/>
                </a:lnTo>
                <a:lnTo>
                  <a:pt x="712" y="742"/>
                </a:lnTo>
                <a:lnTo>
                  <a:pt x="710" y="74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1" name="Freeform 83"/>
          <p:cNvSpPr>
            <a:spLocks noChangeAspect="1"/>
          </p:cNvSpPr>
          <p:nvPr/>
        </p:nvSpPr>
        <p:spPr bwMode="auto">
          <a:xfrm>
            <a:off x="4017302" y="3512732"/>
            <a:ext cx="1130300" cy="1177925"/>
          </a:xfrm>
          <a:custGeom>
            <a:avLst/>
            <a:gdLst/>
            <a:ahLst/>
            <a:cxnLst>
              <a:cxn ang="0">
                <a:pos x="710" y="742"/>
              </a:cxn>
              <a:cxn ang="0">
                <a:pos x="712" y="0"/>
              </a:cxn>
              <a:cxn ang="0">
                <a:pos x="0" y="0"/>
              </a:cxn>
              <a:cxn ang="0">
                <a:pos x="0" y="742"/>
              </a:cxn>
              <a:cxn ang="0">
                <a:pos x="712" y="742"/>
              </a:cxn>
              <a:cxn ang="0">
                <a:pos x="712" y="742"/>
              </a:cxn>
            </a:cxnLst>
            <a:rect l="0" t="0" r="r" b="b"/>
            <a:pathLst>
              <a:path w="712" h="742">
                <a:moveTo>
                  <a:pt x="710" y="742"/>
                </a:moveTo>
                <a:lnTo>
                  <a:pt x="712" y="0"/>
                </a:lnTo>
                <a:lnTo>
                  <a:pt x="0" y="0"/>
                </a:lnTo>
                <a:lnTo>
                  <a:pt x="0" y="742"/>
                </a:lnTo>
                <a:lnTo>
                  <a:pt x="712" y="742"/>
                </a:lnTo>
                <a:lnTo>
                  <a:pt x="712" y="742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2" name="Freeform 84"/>
          <p:cNvSpPr>
            <a:spLocks noChangeAspect="1"/>
          </p:cNvSpPr>
          <p:nvPr/>
        </p:nvSpPr>
        <p:spPr bwMode="auto">
          <a:xfrm>
            <a:off x="3793465" y="4455707"/>
            <a:ext cx="5067300" cy="1173162"/>
          </a:xfrm>
          <a:custGeom>
            <a:avLst/>
            <a:gdLst/>
            <a:ahLst/>
            <a:cxnLst>
              <a:cxn ang="0">
                <a:pos x="3120" y="0"/>
              </a:cxn>
              <a:cxn ang="0">
                <a:pos x="3192" y="2"/>
              </a:cxn>
              <a:cxn ang="0">
                <a:pos x="3192" y="957"/>
              </a:cxn>
              <a:cxn ang="0">
                <a:pos x="0" y="957"/>
              </a:cxn>
              <a:cxn ang="0">
                <a:pos x="0" y="61"/>
              </a:cxn>
              <a:cxn ang="0">
                <a:pos x="115" y="61"/>
              </a:cxn>
            </a:cxnLst>
            <a:rect l="0" t="0" r="r" b="b"/>
            <a:pathLst>
              <a:path w="3192" h="957">
                <a:moveTo>
                  <a:pt x="3120" y="0"/>
                </a:moveTo>
                <a:lnTo>
                  <a:pt x="3192" y="2"/>
                </a:lnTo>
                <a:lnTo>
                  <a:pt x="3192" y="957"/>
                </a:lnTo>
                <a:lnTo>
                  <a:pt x="0" y="957"/>
                </a:lnTo>
                <a:lnTo>
                  <a:pt x="0" y="61"/>
                </a:lnTo>
                <a:lnTo>
                  <a:pt x="115" y="61"/>
                </a:lnTo>
              </a:path>
            </a:pathLst>
          </a:custGeom>
          <a:noFill/>
          <a:ln w="20638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3" name="Line 85"/>
          <p:cNvSpPr>
            <a:spLocks noChangeAspect="1" noChangeShapeType="1"/>
          </p:cNvSpPr>
          <p:nvPr/>
        </p:nvSpPr>
        <p:spPr bwMode="auto">
          <a:xfrm flipH="1">
            <a:off x="3715677" y="4252507"/>
            <a:ext cx="260350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4" name="Line 86"/>
          <p:cNvSpPr>
            <a:spLocks noChangeAspect="1" noChangeShapeType="1"/>
          </p:cNvSpPr>
          <p:nvPr/>
        </p:nvSpPr>
        <p:spPr bwMode="auto">
          <a:xfrm flipH="1">
            <a:off x="2482190" y="3650844"/>
            <a:ext cx="1493837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5" name="Freeform 87"/>
          <p:cNvSpPr>
            <a:spLocks noChangeAspect="1"/>
          </p:cNvSpPr>
          <p:nvPr/>
        </p:nvSpPr>
        <p:spPr bwMode="auto">
          <a:xfrm>
            <a:off x="2482190" y="4106457"/>
            <a:ext cx="1420812" cy="1060450"/>
          </a:xfrm>
          <a:custGeom>
            <a:avLst/>
            <a:gdLst/>
            <a:ahLst/>
            <a:cxnLst>
              <a:cxn ang="0">
                <a:pos x="895" y="665"/>
              </a:cxn>
              <a:cxn ang="0">
                <a:pos x="0" y="668"/>
              </a:cxn>
              <a:cxn ang="0">
                <a:pos x="0" y="0"/>
              </a:cxn>
            </a:cxnLst>
            <a:rect l="0" t="0" r="r" b="b"/>
            <a:pathLst>
              <a:path w="895" h="668">
                <a:moveTo>
                  <a:pt x="895" y="665"/>
                </a:moveTo>
                <a:lnTo>
                  <a:pt x="0" y="668"/>
                </a:lnTo>
                <a:lnTo>
                  <a:pt x="0" y="0"/>
                </a:lnTo>
              </a:path>
            </a:pathLst>
          </a:custGeom>
          <a:noFill/>
          <a:ln w="20638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6" name="Freeform 88"/>
          <p:cNvSpPr>
            <a:spLocks noChangeAspect="1"/>
          </p:cNvSpPr>
          <p:nvPr/>
        </p:nvSpPr>
        <p:spPr bwMode="auto">
          <a:xfrm>
            <a:off x="2458377" y="4528732"/>
            <a:ext cx="49213" cy="49212"/>
          </a:xfrm>
          <a:custGeom>
            <a:avLst/>
            <a:gdLst/>
            <a:ahLst/>
            <a:cxnLst>
              <a:cxn ang="0">
                <a:pos x="13" y="31"/>
              </a:cxn>
              <a:cxn ang="0">
                <a:pos x="18" y="31"/>
              </a:cxn>
              <a:cxn ang="0">
                <a:pos x="20" y="31"/>
              </a:cxn>
              <a:cxn ang="0">
                <a:pos x="23" y="31"/>
              </a:cxn>
              <a:cxn ang="0">
                <a:pos x="23" y="28"/>
              </a:cxn>
              <a:cxn ang="0">
                <a:pos x="25" y="28"/>
              </a:cxn>
              <a:cxn ang="0">
                <a:pos x="28" y="25"/>
              </a:cxn>
              <a:cxn ang="0">
                <a:pos x="28" y="23"/>
              </a:cxn>
              <a:cxn ang="0">
                <a:pos x="31" y="20"/>
              </a:cxn>
              <a:cxn ang="0">
                <a:pos x="31" y="18"/>
              </a:cxn>
              <a:cxn ang="0">
                <a:pos x="31" y="15"/>
              </a:cxn>
              <a:cxn ang="0">
                <a:pos x="31" y="13"/>
              </a:cxn>
              <a:cxn ang="0">
                <a:pos x="31" y="10"/>
              </a:cxn>
              <a:cxn ang="0">
                <a:pos x="28" y="8"/>
              </a:cxn>
              <a:cxn ang="0">
                <a:pos x="28" y="8"/>
              </a:cxn>
              <a:cxn ang="0">
                <a:pos x="25" y="5"/>
              </a:cxn>
              <a:cxn ang="0">
                <a:pos x="23" y="2"/>
              </a:cxn>
              <a:cxn ang="0">
                <a:pos x="23" y="2"/>
              </a:cxn>
              <a:cxn ang="0">
                <a:pos x="20" y="0"/>
              </a:cxn>
              <a:cxn ang="0">
                <a:pos x="18" y="0"/>
              </a:cxn>
              <a:cxn ang="0">
                <a:pos x="15" y="0"/>
              </a:cxn>
              <a:cxn ang="0">
                <a:pos x="13" y="0"/>
              </a:cxn>
              <a:cxn ang="0">
                <a:pos x="10" y="0"/>
              </a:cxn>
              <a:cxn ang="0">
                <a:pos x="7" y="2"/>
              </a:cxn>
              <a:cxn ang="0">
                <a:pos x="5" y="2"/>
              </a:cxn>
              <a:cxn ang="0">
                <a:pos x="2" y="5"/>
              </a:cxn>
              <a:cxn ang="0">
                <a:pos x="2" y="8"/>
              </a:cxn>
              <a:cxn ang="0">
                <a:pos x="0" y="8"/>
              </a:cxn>
              <a:cxn ang="0">
                <a:pos x="0" y="10"/>
              </a:cxn>
              <a:cxn ang="0">
                <a:pos x="0" y="13"/>
              </a:cxn>
              <a:cxn ang="0">
                <a:pos x="0" y="15"/>
              </a:cxn>
              <a:cxn ang="0">
                <a:pos x="0" y="18"/>
              </a:cxn>
              <a:cxn ang="0">
                <a:pos x="0" y="20"/>
              </a:cxn>
              <a:cxn ang="0">
                <a:pos x="0" y="23"/>
              </a:cxn>
              <a:cxn ang="0">
                <a:pos x="2" y="25"/>
              </a:cxn>
              <a:cxn ang="0">
                <a:pos x="2" y="28"/>
              </a:cxn>
              <a:cxn ang="0">
                <a:pos x="5" y="28"/>
              </a:cxn>
              <a:cxn ang="0">
                <a:pos x="7" y="31"/>
              </a:cxn>
              <a:cxn ang="0">
                <a:pos x="10" y="31"/>
              </a:cxn>
              <a:cxn ang="0">
                <a:pos x="13" y="31"/>
              </a:cxn>
              <a:cxn ang="0">
                <a:pos x="15" y="31"/>
              </a:cxn>
              <a:cxn ang="0">
                <a:pos x="15" y="31"/>
              </a:cxn>
              <a:cxn ang="0">
                <a:pos x="13" y="31"/>
              </a:cxn>
            </a:cxnLst>
            <a:rect l="0" t="0" r="r" b="b"/>
            <a:pathLst>
              <a:path w="31" h="31">
                <a:moveTo>
                  <a:pt x="13" y="31"/>
                </a:moveTo>
                <a:lnTo>
                  <a:pt x="18" y="31"/>
                </a:lnTo>
                <a:lnTo>
                  <a:pt x="20" y="31"/>
                </a:lnTo>
                <a:lnTo>
                  <a:pt x="23" y="31"/>
                </a:lnTo>
                <a:lnTo>
                  <a:pt x="23" y="28"/>
                </a:lnTo>
                <a:lnTo>
                  <a:pt x="25" y="28"/>
                </a:lnTo>
                <a:lnTo>
                  <a:pt x="28" y="25"/>
                </a:lnTo>
                <a:lnTo>
                  <a:pt x="28" y="23"/>
                </a:lnTo>
                <a:lnTo>
                  <a:pt x="31" y="20"/>
                </a:lnTo>
                <a:lnTo>
                  <a:pt x="31" y="18"/>
                </a:lnTo>
                <a:lnTo>
                  <a:pt x="31" y="15"/>
                </a:lnTo>
                <a:lnTo>
                  <a:pt x="31" y="13"/>
                </a:lnTo>
                <a:lnTo>
                  <a:pt x="31" y="10"/>
                </a:lnTo>
                <a:lnTo>
                  <a:pt x="28" y="8"/>
                </a:lnTo>
                <a:lnTo>
                  <a:pt x="28" y="8"/>
                </a:lnTo>
                <a:lnTo>
                  <a:pt x="25" y="5"/>
                </a:lnTo>
                <a:lnTo>
                  <a:pt x="23" y="2"/>
                </a:lnTo>
                <a:lnTo>
                  <a:pt x="23" y="2"/>
                </a:lnTo>
                <a:lnTo>
                  <a:pt x="20" y="0"/>
                </a:lnTo>
                <a:lnTo>
                  <a:pt x="18" y="0"/>
                </a:lnTo>
                <a:lnTo>
                  <a:pt x="15" y="0"/>
                </a:lnTo>
                <a:lnTo>
                  <a:pt x="13" y="0"/>
                </a:lnTo>
                <a:lnTo>
                  <a:pt x="10" y="0"/>
                </a:lnTo>
                <a:lnTo>
                  <a:pt x="7" y="2"/>
                </a:lnTo>
                <a:lnTo>
                  <a:pt x="5" y="2"/>
                </a:lnTo>
                <a:lnTo>
                  <a:pt x="2" y="5"/>
                </a:lnTo>
                <a:lnTo>
                  <a:pt x="2" y="8"/>
                </a:lnTo>
                <a:lnTo>
                  <a:pt x="0" y="8"/>
                </a:lnTo>
                <a:lnTo>
                  <a:pt x="0" y="10"/>
                </a:lnTo>
                <a:lnTo>
                  <a:pt x="0" y="13"/>
                </a:lnTo>
                <a:lnTo>
                  <a:pt x="0" y="15"/>
                </a:lnTo>
                <a:lnTo>
                  <a:pt x="0" y="18"/>
                </a:lnTo>
                <a:lnTo>
                  <a:pt x="0" y="20"/>
                </a:lnTo>
                <a:lnTo>
                  <a:pt x="0" y="23"/>
                </a:lnTo>
                <a:lnTo>
                  <a:pt x="2" y="25"/>
                </a:lnTo>
                <a:lnTo>
                  <a:pt x="2" y="28"/>
                </a:lnTo>
                <a:lnTo>
                  <a:pt x="5" y="28"/>
                </a:lnTo>
                <a:lnTo>
                  <a:pt x="7" y="31"/>
                </a:lnTo>
                <a:lnTo>
                  <a:pt x="10" y="31"/>
                </a:lnTo>
                <a:lnTo>
                  <a:pt x="13" y="31"/>
                </a:lnTo>
                <a:lnTo>
                  <a:pt x="15" y="31"/>
                </a:lnTo>
                <a:lnTo>
                  <a:pt x="15" y="31"/>
                </a:lnTo>
                <a:lnTo>
                  <a:pt x="13" y="31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7" name="Freeform 89"/>
          <p:cNvSpPr>
            <a:spLocks noChangeAspect="1"/>
          </p:cNvSpPr>
          <p:nvPr/>
        </p:nvSpPr>
        <p:spPr bwMode="auto">
          <a:xfrm>
            <a:off x="5701640" y="2474507"/>
            <a:ext cx="309562" cy="495300"/>
          </a:xfrm>
          <a:custGeom>
            <a:avLst/>
            <a:gdLst/>
            <a:ahLst/>
            <a:cxnLst>
              <a:cxn ang="0">
                <a:pos x="97" y="312"/>
              </a:cxn>
              <a:cxn ang="0">
                <a:pos x="113" y="310"/>
              </a:cxn>
              <a:cxn ang="0">
                <a:pos x="128" y="305"/>
              </a:cxn>
              <a:cxn ang="0">
                <a:pos x="144" y="294"/>
              </a:cxn>
              <a:cxn ang="0">
                <a:pos x="156" y="281"/>
              </a:cxn>
              <a:cxn ang="0">
                <a:pos x="167" y="266"/>
              </a:cxn>
              <a:cxn ang="0">
                <a:pos x="177" y="248"/>
              </a:cxn>
              <a:cxn ang="0">
                <a:pos x="185" y="228"/>
              </a:cxn>
              <a:cxn ang="0">
                <a:pos x="192" y="205"/>
              </a:cxn>
              <a:cxn ang="0">
                <a:pos x="195" y="182"/>
              </a:cxn>
              <a:cxn ang="0">
                <a:pos x="195" y="156"/>
              </a:cxn>
              <a:cxn ang="0">
                <a:pos x="195" y="130"/>
              </a:cxn>
              <a:cxn ang="0">
                <a:pos x="192" y="107"/>
              </a:cxn>
              <a:cxn ang="0">
                <a:pos x="185" y="84"/>
              </a:cxn>
              <a:cxn ang="0">
                <a:pos x="177" y="64"/>
              </a:cxn>
              <a:cxn ang="0">
                <a:pos x="167" y="46"/>
              </a:cxn>
              <a:cxn ang="0">
                <a:pos x="156" y="31"/>
              </a:cxn>
              <a:cxn ang="0">
                <a:pos x="144" y="18"/>
              </a:cxn>
              <a:cxn ang="0">
                <a:pos x="128" y="8"/>
              </a:cxn>
              <a:cxn ang="0">
                <a:pos x="113" y="2"/>
              </a:cxn>
              <a:cxn ang="0">
                <a:pos x="97" y="0"/>
              </a:cxn>
              <a:cxn ang="0">
                <a:pos x="82" y="2"/>
              </a:cxn>
              <a:cxn ang="0">
                <a:pos x="67" y="8"/>
              </a:cxn>
              <a:cxn ang="0">
                <a:pos x="54" y="18"/>
              </a:cxn>
              <a:cxn ang="0">
                <a:pos x="41" y="31"/>
              </a:cxn>
              <a:cxn ang="0">
                <a:pos x="28" y="46"/>
              </a:cxn>
              <a:cxn ang="0">
                <a:pos x="21" y="64"/>
              </a:cxn>
              <a:cxn ang="0">
                <a:pos x="10" y="84"/>
              </a:cxn>
              <a:cxn ang="0">
                <a:pos x="5" y="107"/>
              </a:cxn>
              <a:cxn ang="0">
                <a:pos x="3" y="130"/>
              </a:cxn>
              <a:cxn ang="0">
                <a:pos x="0" y="156"/>
              </a:cxn>
              <a:cxn ang="0">
                <a:pos x="3" y="182"/>
              </a:cxn>
              <a:cxn ang="0">
                <a:pos x="5" y="205"/>
              </a:cxn>
              <a:cxn ang="0">
                <a:pos x="10" y="228"/>
              </a:cxn>
              <a:cxn ang="0">
                <a:pos x="21" y="248"/>
              </a:cxn>
              <a:cxn ang="0">
                <a:pos x="28" y="266"/>
              </a:cxn>
              <a:cxn ang="0">
                <a:pos x="41" y="281"/>
              </a:cxn>
              <a:cxn ang="0">
                <a:pos x="54" y="294"/>
              </a:cxn>
              <a:cxn ang="0">
                <a:pos x="67" y="305"/>
              </a:cxn>
              <a:cxn ang="0">
                <a:pos x="82" y="310"/>
              </a:cxn>
              <a:cxn ang="0">
                <a:pos x="97" y="312"/>
              </a:cxn>
              <a:cxn ang="0">
                <a:pos x="97" y="312"/>
              </a:cxn>
            </a:cxnLst>
            <a:rect l="0" t="0" r="r" b="b"/>
            <a:pathLst>
              <a:path w="195" h="312">
                <a:moveTo>
                  <a:pt x="97" y="312"/>
                </a:moveTo>
                <a:lnTo>
                  <a:pt x="113" y="310"/>
                </a:lnTo>
                <a:lnTo>
                  <a:pt x="128" y="305"/>
                </a:lnTo>
                <a:lnTo>
                  <a:pt x="144" y="294"/>
                </a:lnTo>
                <a:lnTo>
                  <a:pt x="156" y="281"/>
                </a:lnTo>
                <a:lnTo>
                  <a:pt x="167" y="266"/>
                </a:lnTo>
                <a:lnTo>
                  <a:pt x="177" y="248"/>
                </a:lnTo>
                <a:lnTo>
                  <a:pt x="185" y="228"/>
                </a:lnTo>
                <a:lnTo>
                  <a:pt x="192" y="205"/>
                </a:lnTo>
                <a:lnTo>
                  <a:pt x="195" y="182"/>
                </a:lnTo>
                <a:lnTo>
                  <a:pt x="195" y="156"/>
                </a:lnTo>
                <a:lnTo>
                  <a:pt x="195" y="130"/>
                </a:lnTo>
                <a:lnTo>
                  <a:pt x="192" y="107"/>
                </a:lnTo>
                <a:lnTo>
                  <a:pt x="185" y="84"/>
                </a:lnTo>
                <a:lnTo>
                  <a:pt x="177" y="64"/>
                </a:lnTo>
                <a:lnTo>
                  <a:pt x="167" y="46"/>
                </a:lnTo>
                <a:lnTo>
                  <a:pt x="156" y="31"/>
                </a:lnTo>
                <a:lnTo>
                  <a:pt x="144" y="18"/>
                </a:lnTo>
                <a:lnTo>
                  <a:pt x="128" y="8"/>
                </a:lnTo>
                <a:lnTo>
                  <a:pt x="113" y="2"/>
                </a:lnTo>
                <a:lnTo>
                  <a:pt x="97" y="0"/>
                </a:lnTo>
                <a:lnTo>
                  <a:pt x="82" y="2"/>
                </a:lnTo>
                <a:lnTo>
                  <a:pt x="67" y="8"/>
                </a:lnTo>
                <a:lnTo>
                  <a:pt x="54" y="18"/>
                </a:lnTo>
                <a:lnTo>
                  <a:pt x="41" y="31"/>
                </a:lnTo>
                <a:lnTo>
                  <a:pt x="28" y="46"/>
                </a:lnTo>
                <a:lnTo>
                  <a:pt x="21" y="64"/>
                </a:lnTo>
                <a:lnTo>
                  <a:pt x="10" y="84"/>
                </a:lnTo>
                <a:lnTo>
                  <a:pt x="5" y="107"/>
                </a:lnTo>
                <a:lnTo>
                  <a:pt x="3" y="130"/>
                </a:lnTo>
                <a:lnTo>
                  <a:pt x="0" y="156"/>
                </a:lnTo>
                <a:lnTo>
                  <a:pt x="3" y="182"/>
                </a:lnTo>
                <a:lnTo>
                  <a:pt x="5" y="205"/>
                </a:lnTo>
                <a:lnTo>
                  <a:pt x="10" y="228"/>
                </a:lnTo>
                <a:lnTo>
                  <a:pt x="21" y="248"/>
                </a:lnTo>
                <a:lnTo>
                  <a:pt x="28" y="266"/>
                </a:lnTo>
                <a:lnTo>
                  <a:pt x="41" y="281"/>
                </a:lnTo>
                <a:lnTo>
                  <a:pt x="54" y="294"/>
                </a:lnTo>
                <a:lnTo>
                  <a:pt x="67" y="305"/>
                </a:lnTo>
                <a:lnTo>
                  <a:pt x="82" y="310"/>
                </a:lnTo>
                <a:lnTo>
                  <a:pt x="97" y="312"/>
                </a:lnTo>
                <a:lnTo>
                  <a:pt x="97" y="31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8" name="Freeform 91"/>
          <p:cNvSpPr>
            <a:spLocks noChangeAspect="1"/>
          </p:cNvSpPr>
          <p:nvPr/>
        </p:nvSpPr>
        <p:spPr bwMode="auto">
          <a:xfrm>
            <a:off x="5522252" y="2731682"/>
            <a:ext cx="133350" cy="1893887"/>
          </a:xfrm>
          <a:custGeom>
            <a:avLst/>
            <a:gdLst/>
            <a:ahLst/>
            <a:cxnLst>
              <a:cxn ang="0">
                <a:pos x="0" y="1523"/>
              </a:cxn>
              <a:cxn ang="0">
                <a:pos x="0" y="0"/>
              </a:cxn>
              <a:cxn ang="0">
                <a:pos x="85" y="0"/>
              </a:cxn>
            </a:cxnLst>
            <a:rect l="0" t="0" r="r" b="b"/>
            <a:pathLst>
              <a:path w="85" h="1523">
                <a:moveTo>
                  <a:pt x="0" y="1523"/>
                </a:moveTo>
                <a:lnTo>
                  <a:pt x="0" y="0"/>
                </a:lnTo>
                <a:lnTo>
                  <a:pt x="85" y="0"/>
                </a:lnTo>
              </a:path>
            </a:pathLst>
          </a:custGeom>
          <a:noFill/>
          <a:ln w="20638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9" name="Line 92"/>
          <p:cNvSpPr>
            <a:spLocks noChangeAspect="1" noChangeShapeType="1"/>
          </p:cNvSpPr>
          <p:nvPr/>
        </p:nvSpPr>
        <p:spPr bwMode="auto">
          <a:xfrm>
            <a:off x="6011202" y="2722157"/>
            <a:ext cx="109538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0" name="Line 93"/>
          <p:cNvSpPr>
            <a:spLocks noChangeAspect="1" noChangeShapeType="1"/>
          </p:cNvSpPr>
          <p:nvPr/>
        </p:nvSpPr>
        <p:spPr bwMode="auto">
          <a:xfrm flipH="1">
            <a:off x="5522252" y="4625569"/>
            <a:ext cx="192088" cy="4763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1" name="Freeform 94"/>
          <p:cNvSpPr>
            <a:spLocks noChangeAspect="1"/>
          </p:cNvSpPr>
          <p:nvPr/>
        </p:nvSpPr>
        <p:spPr bwMode="auto">
          <a:xfrm>
            <a:off x="5147602" y="4630332"/>
            <a:ext cx="374650" cy="536575"/>
          </a:xfrm>
          <a:custGeom>
            <a:avLst/>
            <a:gdLst/>
            <a:ahLst/>
            <a:cxnLst>
              <a:cxn ang="0">
                <a:pos x="0" y="335"/>
              </a:cxn>
              <a:cxn ang="0">
                <a:pos x="236" y="338"/>
              </a:cxn>
              <a:cxn ang="0">
                <a:pos x="236" y="0"/>
              </a:cxn>
            </a:cxnLst>
            <a:rect l="0" t="0" r="r" b="b"/>
            <a:pathLst>
              <a:path w="236" h="338">
                <a:moveTo>
                  <a:pt x="0" y="335"/>
                </a:moveTo>
                <a:lnTo>
                  <a:pt x="236" y="338"/>
                </a:lnTo>
                <a:lnTo>
                  <a:pt x="236" y="0"/>
                </a:lnTo>
              </a:path>
            </a:pathLst>
          </a:custGeom>
          <a:noFill/>
          <a:ln w="20638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2" name="Freeform 95"/>
          <p:cNvSpPr>
            <a:spLocks noChangeAspect="1"/>
          </p:cNvSpPr>
          <p:nvPr/>
        </p:nvSpPr>
        <p:spPr bwMode="auto">
          <a:xfrm>
            <a:off x="5498440" y="4606519"/>
            <a:ext cx="49212" cy="47625"/>
          </a:xfrm>
          <a:custGeom>
            <a:avLst/>
            <a:gdLst/>
            <a:ahLst/>
            <a:cxnLst>
              <a:cxn ang="0">
                <a:pos x="15" y="28"/>
              </a:cxn>
              <a:cxn ang="0">
                <a:pos x="18" y="30"/>
              </a:cxn>
              <a:cxn ang="0">
                <a:pos x="20" y="30"/>
              </a:cxn>
              <a:cxn ang="0">
                <a:pos x="23" y="28"/>
              </a:cxn>
              <a:cxn ang="0">
                <a:pos x="26" y="28"/>
              </a:cxn>
              <a:cxn ang="0">
                <a:pos x="26" y="25"/>
              </a:cxn>
              <a:cxn ang="0">
                <a:pos x="28" y="23"/>
              </a:cxn>
              <a:cxn ang="0">
                <a:pos x="31" y="23"/>
              </a:cxn>
              <a:cxn ang="0">
                <a:pos x="31" y="20"/>
              </a:cxn>
              <a:cxn ang="0">
                <a:pos x="31" y="17"/>
              </a:cxn>
              <a:cxn ang="0">
                <a:pos x="31" y="15"/>
              </a:cxn>
              <a:cxn ang="0">
                <a:pos x="31" y="12"/>
              </a:cxn>
              <a:cxn ang="0">
                <a:pos x="31" y="10"/>
              </a:cxn>
              <a:cxn ang="0">
                <a:pos x="31" y="7"/>
              </a:cxn>
              <a:cxn ang="0">
                <a:pos x="28" y="5"/>
              </a:cxn>
              <a:cxn ang="0">
                <a:pos x="26" y="2"/>
              </a:cxn>
              <a:cxn ang="0">
                <a:pos x="26" y="2"/>
              </a:cxn>
              <a:cxn ang="0">
                <a:pos x="23" y="0"/>
              </a:cxn>
              <a:cxn ang="0">
                <a:pos x="20" y="0"/>
              </a:cxn>
              <a:cxn ang="0">
                <a:pos x="18" y="0"/>
              </a:cxn>
              <a:cxn ang="0">
                <a:pos x="15" y="0"/>
              </a:cxn>
              <a:cxn ang="0">
                <a:pos x="13" y="0"/>
              </a:cxn>
              <a:cxn ang="0">
                <a:pos x="10" y="0"/>
              </a:cxn>
              <a:cxn ang="0">
                <a:pos x="8" y="0"/>
              </a:cxn>
              <a:cxn ang="0">
                <a:pos x="5" y="2"/>
              </a:cxn>
              <a:cxn ang="0">
                <a:pos x="5" y="2"/>
              </a:cxn>
              <a:cxn ang="0">
                <a:pos x="2" y="5"/>
              </a:cxn>
              <a:cxn ang="0">
                <a:pos x="2" y="7"/>
              </a:cxn>
              <a:cxn ang="0">
                <a:pos x="0" y="10"/>
              </a:cxn>
              <a:cxn ang="0">
                <a:pos x="0" y="12"/>
              </a:cxn>
              <a:cxn ang="0">
                <a:pos x="0" y="15"/>
              </a:cxn>
              <a:cxn ang="0">
                <a:pos x="0" y="17"/>
              </a:cxn>
              <a:cxn ang="0">
                <a:pos x="0" y="20"/>
              </a:cxn>
              <a:cxn ang="0">
                <a:pos x="2" y="23"/>
              </a:cxn>
              <a:cxn ang="0">
                <a:pos x="2" y="23"/>
              </a:cxn>
              <a:cxn ang="0">
                <a:pos x="5" y="25"/>
              </a:cxn>
              <a:cxn ang="0">
                <a:pos x="5" y="28"/>
              </a:cxn>
              <a:cxn ang="0">
                <a:pos x="8" y="28"/>
              </a:cxn>
              <a:cxn ang="0">
                <a:pos x="10" y="30"/>
              </a:cxn>
              <a:cxn ang="0">
                <a:pos x="13" y="30"/>
              </a:cxn>
              <a:cxn ang="0">
                <a:pos x="15" y="30"/>
              </a:cxn>
              <a:cxn ang="0">
                <a:pos x="15" y="30"/>
              </a:cxn>
              <a:cxn ang="0">
                <a:pos x="15" y="28"/>
              </a:cxn>
            </a:cxnLst>
            <a:rect l="0" t="0" r="r" b="b"/>
            <a:pathLst>
              <a:path w="31" h="30">
                <a:moveTo>
                  <a:pt x="15" y="28"/>
                </a:moveTo>
                <a:lnTo>
                  <a:pt x="18" y="30"/>
                </a:lnTo>
                <a:lnTo>
                  <a:pt x="20" y="30"/>
                </a:lnTo>
                <a:lnTo>
                  <a:pt x="23" y="28"/>
                </a:lnTo>
                <a:lnTo>
                  <a:pt x="26" y="28"/>
                </a:lnTo>
                <a:lnTo>
                  <a:pt x="26" y="25"/>
                </a:lnTo>
                <a:lnTo>
                  <a:pt x="28" y="23"/>
                </a:lnTo>
                <a:lnTo>
                  <a:pt x="31" y="23"/>
                </a:lnTo>
                <a:lnTo>
                  <a:pt x="31" y="20"/>
                </a:lnTo>
                <a:lnTo>
                  <a:pt x="31" y="17"/>
                </a:lnTo>
                <a:lnTo>
                  <a:pt x="31" y="15"/>
                </a:lnTo>
                <a:lnTo>
                  <a:pt x="31" y="12"/>
                </a:lnTo>
                <a:lnTo>
                  <a:pt x="31" y="10"/>
                </a:lnTo>
                <a:lnTo>
                  <a:pt x="31" y="7"/>
                </a:lnTo>
                <a:lnTo>
                  <a:pt x="28" y="5"/>
                </a:lnTo>
                <a:lnTo>
                  <a:pt x="26" y="2"/>
                </a:lnTo>
                <a:lnTo>
                  <a:pt x="26" y="2"/>
                </a:lnTo>
                <a:lnTo>
                  <a:pt x="23" y="0"/>
                </a:lnTo>
                <a:lnTo>
                  <a:pt x="20" y="0"/>
                </a:lnTo>
                <a:lnTo>
                  <a:pt x="18" y="0"/>
                </a:lnTo>
                <a:lnTo>
                  <a:pt x="15" y="0"/>
                </a:lnTo>
                <a:lnTo>
                  <a:pt x="13" y="0"/>
                </a:lnTo>
                <a:lnTo>
                  <a:pt x="10" y="0"/>
                </a:lnTo>
                <a:lnTo>
                  <a:pt x="8" y="0"/>
                </a:lnTo>
                <a:lnTo>
                  <a:pt x="5" y="2"/>
                </a:lnTo>
                <a:lnTo>
                  <a:pt x="5" y="2"/>
                </a:lnTo>
                <a:lnTo>
                  <a:pt x="2" y="5"/>
                </a:lnTo>
                <a:lnTo>
                  <a:pt x="2" y="7"/>
                </a:lnTo>
                <a:lnTo>
                  <a:pt x="0" y="10"/>
                </a:lnTo>
                <a:lnTo>
                  <a:pt x="0" y="12"/>
                </a:lnTo>
                <a:lnTo>
                  <a:pt x="0" y="15"/>
                </a:lnTo>
                <a:lnTo>
                  <a:pt x="0" y="17"/>
                </a:lnTo>
                <a:lnTo>
                  <a:pt x="0" y="20"/>
                </a:lnTo>
                <a:lnTo>
                  <a:pt x="2" y="23"/>
                </a:lnTo>
                <a:lnTo>
                  <a:pt x="2" y="23"/>
                </a:lnTo>
                <a:lnTo>
                  <a:pt x="5" y="25"/>
                </a:lnTo>
                <a:lnTo>
                  <a:pt x="5" y="28"/>
                </a:lnTo>
                <a:lnTo>
                  <a:pt x="8" y="28"/>
                </a:lnTo>
                <a:lnTo>
                  <a:pt x="10" y="30"/>
                </a:lnTo>
                <a:lnTo>
                  <a:pt x="13" y="30"/>
                </a:lnTo>
                <a:lnTo>
                  <a:pt x="15" y="30"/>
                </a:lnTo>
                <a:lnTo>
                  <a:pt x="15" y="30"/>
                </a:lnTo>
                <a:lnTo>
                  <a:pt x="15" y="28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3" name="Rectangle 96"/>
          <p:cNvSpPr>
            <a:spLocks noChangeAspect="1" noChangeArrowheads="1"/>
          </p:cNvSpPr>
          <p:nvPr/>
        </p:nvSpPr>
        <p:spPr bwMode="auto">
          <a:xfrm>
            <a:off x="5804827" y="4568419"/>
            <a:ext cx="571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0" lang="es-ES_tradnl" sz="800" b="0">
                <a:effectLst/>
              </a:rPr>
              <a:t>1</a:t>
            </a:r>
            <a:endParaRPr kumimoji="0" lang="es-ES_tradnl" sz="1200" b="0">
              <a:effectLst/>
            </a:endParaRPr>
          </a:p>
        </p:txBody>
      </p:sp>
      <p:sp>
        <p:nvSpPr>
          <p:cNvPr id="74" name="Line 97"/>
          <p:cNvSpPr>
            <a:spLocks noChangeAspect="1" noChangeShapeType="1"/>
          </p:cNvSpPr>
          <p:nvPr/>
        </p:nvSpPr>
        <p:spPr bwMode="auto">
          <a:xfrm flipH="1">
            <a:off x="5147602" y="3801657"/>
            <a:ext cx="973138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5" name="Freeform 98"/>
          <p:cNvSpPr>
            <a:spLocks noChangeAspect="1"/>
          </p:cNvSpPr>
          <p:nvPr/>
        </p:nvSpPr>
        <p:spPr bwMode="auto">
          <a:xfrm>
            <a:off x="6162015" y="3598457"/>
            <a:ext cx="627062" cy="10112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8"/>
              </a:cxn>
              <a:cxn ang="0">
                <a:pos x="66" y="317"/>
              </a:cxn>
              <a:cxn ang="0">
                <a:pos x="0" y="379"/>
              </a:cxn>
              <a:cxn ang="0">
                <a:pos x="0" y="637"/>
              </a:cxn>
              <a:cxn ang="0">
                <a:pos x="395" y="443"/>
              </a:cxn>
              <a:cxn ang="0">
                <a:pos x="395" y="194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395" h="637">
                <a:moveTo>
                  <a:pt x="0" y="0"/>
                </a:moveTo>
                <a:lnTo>
                  <a:pt x="0" y="258"/>
                </a:lnTo>
                <a:lnTo>
                  <a:pt x="66" y="317"/>
                </a:lnTo>
                <a:lnTo>
                  <a:pt x="0" y="379"/>
                </a:lnTo>
                <a:lnTo>
                  <a:pt x="0" y="637"/>
                </a:lnTo>
                <a:lnTo>
                  <a:pt x="395" y="443"/>
                </a:lnTo>
                <a:lnTo>
                  <a:pt x="395" y="194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6" name="Freeform 99"/>
          <p:cNvSpPr>
            <a:spLocks noChangeAspect="1"/>
          </p:cNvSpPr>
          <p:nvPr/>
        </p:nvSpPr>
        <p:spPr bwMode="auto">
          <a:xfrm>
            <a:off x="6162015" y="3598457"/>
            <a:ext cx="627062" cy="10112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8"/>
              </a:cxn>
              <a:cxn ang="0">
                <a:pos x="66" y="317"/>
              </a:cxn>
              <a:cxn ang="0">
                <a:pos x="0" y="379"/>
              </a:cxn>
              <a:cxn ang="0">
                <a:pos x="0" y="637"/>
              </a:cxn>
              <a:cxn ang="0">
                <a:pos x="395" y="443"/>
              </a:cxn>
              <a:cxn ang="0">
                <a:pos x="395" y="194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395" h="637">
                <a:moveTo>
                  <a:pt x="0" y="0"/>
                </a:moveTo>
                <a:lnTo>
                  <a:pt x="0" y="258"/>
                </a:lnTo>
                <a:lnTo>
                  <a:pt x="66" y="317"/>
                </a:lnTo>
                <a:lnTo>
                  <a:pt x="0" y="379"/>
                </a:lnTo>
                <a:lnTo>
                  <a:pt x="0" y="637"/>
                </a:lnTo>
                <a:lnTo>
                  <a:pt x="395" y="443"/>
                </a:lnTo>
                <a:lnTo>
                  <a:pt x="395" y="194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7" name="Rectangle 100"/>
          <p:cNvSpPr>
            <a:spLocks noChangeAspect="1" noChangeArrowheads="1"/>
          </p:cNvSpPr>
          <p:nvPr/>
        </p:nvSpPr>
        <p:spPr bwMode="auto">
          <a:xfrm>
            <a:off x="8617877" y="4169957"/>
            <a:ext cx="5715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0" lang="es-ES_tradnl" sz="800" b="0">
                <a:effectLst/>
              </a:rPr>
              <a:t>1</a:t>
            </a:r>
            <a:endParaRPr kumimoji="0" lang="es-ES_tradnl" sz="1200" b="0">
              <a:effectLst/>
            </a:endParaRPr>
          </a:p>
        </p:txBody>
      </p:sp>
      <p:sp>
        <p:nvSpPr>
          <p:cNvPr id="78" name="Line 101"/>
          <p:cNvSpPr>
            <a:spLocks noChangeAspect="1" noChangeShapeType="1"/>
          </p:cNvSpPr>
          <p:nvPr/>
        </p:nvSpPr>
        <p:spPr bwMode="auto">
          <a:xfrm flipH="1">
            <a:off x="2482190" y="3950882"/>
            <a:ext cx="814387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9" name="Line 102"/>
          <p:cNvSpPr>
            <a:spLocks noChangeAspect="1" noChangeShapeType="1"/>
          </p:cNvSpPr>
          <p:nvPr/>
        </p:nvSpPr>
        <p:spPr bwMode="auto">
          <a:xfrm flipH="1">
            <a:off x="5147602" y="4179482"/>
            <a:ext cx="566738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80" name="Line 103"/>
          <p:cNvSpPr>
            <a:spLocks noChangeAspect="1" noChangeShapeType="1"/>
          </p:cNvSpPr>
          <p:nvPr/>
        </p:nvSpPr>
        <p:spPr bwMode="auto">
          <a:xfrm flipH="1">
            <a:off x="6789077" y="4231869"/>
            <a:ext cx="149225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81" name="Freeform 104"/>
          <p:cNvSpPr>
            <a:spLocks noChangeAspect="1"/>
          </p:cNvSpPr>
          <p:nvPr/>
        </p:nvSpPr>
        <p:spPr bwMode="auto">
          <a:xfrm>
            <a:off x="6943065" y="4231869"/>
            <a:ext cx="1579562" cy="854075"/>
          </a:xfrm>
          <a:custGeom>
            <a:avLst/>
            <a:gdLst/>
            <a:ahLst/>
            <a:cxnLst>
              <a:cxn ang="0">
                <a:pos x="995" y="282"/>
              </a:cxn>
              <a:cxn ang="0">
                <a:pos x="923" y="284"/>
              </a:cxn>
              <a:cxn ang="0">
                <a:pos x="923" y="538"/>
              </a:cxn>
              <a:cxn ang="0">
                <a:pos x="0" y="538"/>
              </a:cxn>
              <a:cxn ang="0">
                <a:pos x="0" y="0"/>
              </a:cxn>
            </a:cxnLst>
            <a:rect l="0" t="0" r="r" b="b"/>
            <a:pathLst>
              <a:path w="995" h="538">
                <a:moveTo>
                  <a:pt x="995" y="282"/>
                </a:moveTo>
                <a:lnTo>
                  <a:pt x="923" y="284"/>
                </a:lnTo>
                <a:lnTo>
                  <a:pt x="923" y="538"/>
                </a:lnTo>
                <a:lnTo>
                  <a:pt x="0" y="538"/>
                </a:lnTo>
                <a:lnTo>
                  <a:pt x="0" y="0"/>
                </a:lnTo>
              </a:path>
            </a:pathLst>
          </a:custGeom>
          <a:noFill/>
          <a:ln w="20638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82" name="Line 106"/>
          <p:cNvSpPr>
            <a:spLocks noChangeAspect="1" noChangeShapeType="1"/>
          </p:cNvSpPr>
          <p:nvPr/>
        </p:nvSpPr>
        <p:spPr bwMode="auto">
          <a:xfrm>
            <a:off x="2140877" y="4101694"/>
            <a:ext cx="341313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83" name="Freeform 107"/>
          <p:cNvSpPr>
            <a:spLocks noChangeAspect="1"/>
          </p:cNvSpPr>
          <p:nvPr/>
        </p:nvSpPr>
        <p:spPr bwMode="auto">
          <a:xfrm>
            <a:off x="2458377" y="4077882"/>
            <a:ext cx="49213" cy="47625"/>
          </a:xfrm>
          <a:custGeom>
            <a:avLst/>
            <a:gdLst/>
            <a:ahLst/>
            <a:cxnLst>
              <a:cxn ang="0">
                <a:pos x="13" y="30"/>
              </a:cxn>
              <a:cxn ang="0">
                <a:pos x="18" y="30"/>
              </a:cxn>
              <a:cxn ang="0">
                <a:pos x="20" y="30"/>
              </a:cxn>
              <a:cxn ang="0">
                <a:pos x="23" y="30"/>
              </a:cxn>
              <a:cxn ang="0">
                <a:pos x="23" y="28"/>
              </a:cxn>
              <a:cxn ang="0">
                <a:pos x="25" y="28"/>
              </a:cxn>
              <a:cxn ang="0">
                <a:pos x="28" y="25"/>
              </a:cxn>
              <a:cxn ang="0">
                <a:pos x="28" y="23"/>
              </a:cxn>
              <a:cxn ang="0">
                <a:pos x="31" y="20"/>
              </a:cxn>
              <a:cxn ang="0">
                <a:pos x="31" y="18"/>
              </a:cxn>
              <a:cxn ang="0">
                <a:pos x="31" y="15"/>
              </a:cxn>
              <a:cxn ang="0">
                <a:pos x="31" y="13"/>
              </a:cxn>
              <a:cxn ang="0">
                <a:pos x="31" y="10"/>
              </a:cxn>
              <a:cxn ang="0">
                <a:pos x="28" y="7"/>
              </a:cxn>
              <a:cxn ang="0">
                <a:pos x="28" y="7"/>
              </a:cxn>
              <a:cxn ang="0">
                <a:pos x="25" y="5"/>
              </a:cxn>
              <a:cxn ang="0">
                <a:pos x="23" y="2"/>
              </a:cxn>
              <a:cxn ang="0">
                <a:pos x="23" y="2"/>
              </a:cxn>
              <a:cxn ang="0">
                <a:pos x="20" y="0"/>
              </a:cxn>
              <a:cxn ang="0">
                <a:pos x="18" y="0"/>
              </a:cxn>
              <a:cxn ang="0">
                <a:pos x="15" y="0"/>
              </a:cxn>
              <a:cxn ang="0">
                <a:pos x="13" y="0"/>
              </a:cxn>
              <a:cxn ang="0">
                <a:pos x="10" y="0"/>
              </a:cxn>
              <a:cxn ang="0">
                <a:pos x="7" y="2"/>
              </a:cxn>
              <a:cxn ang="0">
                <a:pos x="5" y="2"/>
              </a:cxn>
              <a:cxn ang="0">
                <a:pos x="2" y="5"/>
              </a:cxn>
              <a:cxn ang="0">
                <a:pos x="2" y="7"/>
              </a:cxn>
              <a:cxn ang="0">
                <a:pos x="0" y="7"/>
              </a:cxn>
              <a:cxn ang="0">
                <a:pos x="0" y="10"/>
              </a:cxn>
              <a:cxn ang="0">
                <a:pos x="0" y="13"/>
              </a:cxn>
              <a:cxn ang="0">
                <a:pos x="0" y="15"/>
              </a:cxn>
              <a:cxn ang="0">
                <a:pos x="0" y="18"/>
              </a:cxn>
              <a:cxn ang="0">
                <a:pos x="0" y="20"/>
              </a:cxn>
              <a:cxn ang="0">
                <a:pos x="0" y="23"/>
              </a:cxn>
              <a:cxn ang="0">
                <a:pos x="2" y="25"/>
              </a:cxn>
              <a:cxn ang="0">
                <a:pos x="2" y="28"/>
              </a:cxn>
              <a:cxn ang="0">
                <a:pos x="5" y="28"/>
              </a:cxn>
              <a:cxn ang="0">
                <a:pos x="7" y="30"/>
              </a:cxn>
              <a:cxn ang="0">
                <a:pos x="10" y="30"/>
              </a:cxn>
              <a:cxn ang="0">
                <a:pos x="13" y="30"/>
              </a:cxn>
              <a:cxn ang="0">
                <a:pos x="15" y="30"/>
              </a:cxn>
              <a:cxn ang="0">
                <a:pos x="15" y="30"/>
              </a:cxn>
              <a:cxn ang="0">
                <a:pos x="13" y="30"/>
              </a:cxn>
            </a:cxnLst>
            <a:rect l="0" t="0" r="r" b="b"/>
            <a:pathLst>
              <a:path w="31" h="30">
                <a:moveTo>
                  <a:pt x="13" y="30"/>
                </a:moveTo>
                <a:lnTo>
                  <a:pt x="18" y="30"/>
                </a:lnTo>
                <a:lnTo>
                  <a:pt x="20" y="30"/>
                </a:lnTo>
                <a:lnTo>
                  <a:pt x="23" y="30"/>
                </a:lnTo>
                <a:lnTo>
                  <a:pt x="23" y="28"/>
                </a:lnTo>
                <a:lnTo>
                  <a:pt x="25" y="28"/>
                </a:lnTo>
                <a:lnTo>
                  <a:pt x="28" y="25"/>
                </a:lnTo>
                <a:lnTo>
                  <a:pt x="28" y="23"/>
                </a:lnTo>
                <a:lnTo>
                  <a:pt x="31" y="20"/>
                </a:lnTo>
                <a:lnTo>
                  <a:pt x="31" y="18"/>
                </a:lnTo>
                <a:lnTo>
                  <a:pt x="31" y="15"/>
                </a:lnTo>
                <a:lnTo>
                  <a:pt x="31" y="13"/>
                </a:lnTo>
                <a:lnTo>
                  <a:pt x="31" y="10"/>
                </a:lnTo>
                <a:lnTo>
                  <a:pt x="28" y="7"/>
                </a:lnTo>
                <a:lnTo>
                  <a:pt x="28" y="7"/>
                </a:lnTo>
                <a:lnTo>
                  <a:pt x="25" y="5"/>
                </a:lnTo>
                <a:lnTo>
                  <a:pt x="23" y="2"/>
                </a:lnTo>
                <a:lnTo>
                  <a:pt x="23" y="2"/>
                </a:lnTo>
                <a:lnTo>
                  <a:pt x="20" y="0"/>
                </a:lnTo>
                <a:lnTo>
                  <a:pt x="18" y="0"/>
                </a:lnTo>
                <a:lnTo>
                  <a:pt x="15" y="0"/>
                </a:lnTo>
                <a:lnTo>
                  <a:pt x="13" y="0"/>
                </a:lnTo>
                <a:lnTo>
                  <a:pt x="10" y="0"/>
                </a:lnTo>
                <a:lnTo>
                  <a:pt x="7" y="2"/>
                </a:lnTo>
                <a:lnTo>
                  <a:pt x="5" y="2"/>
                </a:lnTo>
                <a:lnTo>
                  <a:pt x="2" y="5"/>
                </a:lnTo>
                <a:lnTo>
                  <a:pt x="2" y="7"/>
                </a:lnTo>
                <a:lnTo>
                  <a:pt x="0" y="7"/>
                </a:lnTo>
                <a:lnTo>
                  <a:pt x="0" y="10"/>
                </a:lnTo>
                <a:lnTo>
                  <a:pt x="0" y="13"/>
                </a:lnTo>
                <a:lnTo>
                  <a:pt x="0" y="15"/>
                </a:lnTo>
                <a:lnTo>
                  <a:pt x="0" y="18"/>
                </a:lnTo>
                <a:lnTo>
                  <a:pt x="0" y="20"/>
                </a:lnTo>
                <a:lnTo>
                  <a:pt x="0" y="23"/>
                </a:lnTo>
                <a:lnTo>
                  <a:pt x="2" y="25"/>
                </a:lnTo>
                <a:lnTo>
                  <a:pt x="2" y="28"/>
                </a:lnTo>
                <a:lnTo>
                  <a:pt x="5" y="28"/>
                </a:lnTo>
                <a:lnTo>
                  <a:pt x="7" y="30"/>
                </a:lnTo>
                <a:lnTo>
                  <a:pt x="10" y="30"/>
                </a:lnTo>
                <a:lnTo>
                  <a:pt x="13" y="30"/>
                </a:lnTo>
                <a:lnTo>
                  <a:pt x="15" y="30"/>
                </a:lnTo>
                <a:lnTo>
                  <a:pt x="15" y="30"/>
                </a:lnTo>
                <a:lnTo>
                  <a:pt x="13" y="3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84" name="Freeform 108"/>
          <p:cNvSpPr>
            <a:spLocks noChangeAspect="1"/>
          </p:cNvSpPr>
          <p:nvPr/>
        </p:nvSpPr>
        <p:spPr bwMode="auto">
          <a:xfrm>
            <a:off x="3275940" y="3927069"/>
            <a:ext cx="49212" cy="49213"/>
          </a:xfrm>
          <a:custGeom>
            <a:avLst/>
            <a:gdLst/>
            <a:ahLst/>
            <a:cxnLst>
              <a:cxn ang="0">
                <a:pos x="15" y="31"/>
              </a:cxn>
              <a:cxn ang="0">
                <a:pos x="18" y="31"/>
              </a:cxn>
              <a:cxn ang="0">
                <a:pos x="21" y="31"/>
              </a:cxn>
              <a:cxn ang="0">
                <a:pos x="23" y="31"/>
              </a:cxn>
              <a:cxn ang="0">
                <a:pos x="26" y="28"/>
              </a:cxn>
              <a:cxn ang="0">
                <a:pos x="26" y="28"/>
              </a:cxn>
              <a:cxn ang="0">
                <a:pos x="28" y="26"/>
              </a:cxn>
              <a:cxn ang="0">
                <a:pos x="28" y="23"/>
              </a:cxn>
              <a:cxn ang="0">
                <a:pos x="31" y="20"/>
              </a:cxn>
              <a:cxn ang="0">
                <a:pos x="31" y="18"/>
              </a:cxn>
              <a:cxn ang="0">
                <a:pos x="31" y="15"/>
              </a:cxn>
              <a:cxn ang="0">
                <a:pos x="31" y="13"/>
              </a:cxn>
              <a:cxn ang="0">
                <a:pos x="31" y="10"/>
              </a:cxn>
              <a:cxn ang="0">
                <a:pos x="28" y="8"/>
              </a:cxn>
              <a:cxn ang="0">
                <a:pos x="28" y="8"/>
              </a:cxn>
              <a:cxn ang="0">
                <a:pos x="26" y="5"/>
              </a:cxn>
              <a:cxn ang="0">
                <a:pos x="26" y="3"/>
              </a:cxn>
              <a:cxn ang="0">
                <a:pos x="23" y="3"/>
              </a:cxn>
              <a:cxn ang="0">
                <a:pos x="21" y="0"/>
              </a:cxn>
              <a:cxn ang="0">
                <a:pos x="18" y="0"/>
              </a:cxn>
              <a:cxn ang="0">
                <a:pos x="15" y="0"/>
              </a:cxn>
              <a:cxn ang="0">
                <a:pos x="13" y="0"/>
              </a:cxn>
              <a:cxn ang="0">
                <a:pos x="10" y="0"/>
              </a:cxn>
              <a:cxn ang="0">
                <a:pos x="8" y="3"/>
              </a:cxn>
              <a:cxn ang="0">
                <a:pos x="5" y="3"/>
              </a:cxn>
              <a:cxn ang="0">
                <a:pos x="5" y="5"/>
              </a:cxn>
              <a:cxn ang="0">
                <a:pos x="3" y="8"/>
              </a:cxn>
              <a:cxn ang="0">
                <a:pos x="0" y="8"/>
              </a:cxn>
              <a:cxn ang="0">
                <a:pos x="0" y="10"/>
              </a:cxn>
              <a:cxn ang="0">
                <a:pos x="0" y="13"/>
              </a:cxn>
              <a:cxn ang="0">
                <a:pos x="0" y="15"/>
              </a:cxn>
              <a:cxn ang="0">
                <a:pos x="0" y="18"/>
              </a:cxn>
              <a:cxn ang="0">
                <a:pos x="0" y="20"/>
              </a:cxn>
              <a:cxn ang="0">
                <a:pos x="0" y="23"/>
              </a:cxn>
              <a:cxn ang="0">
                <a:pos x="3" y="26"/>
              </a:cxn>
              <a:cxn ang="0">
                <a:pos x="5" y="28"/>
              </a:cxn>
              <a:cxn ang="0">
                <a:pos x="5" y="28"/>
              </a:cxn>
              <a:cxn ang="0">
                <a:pos x="8" y="31"/>
              </a:cxn>
              <a:cxn ang="0">
                <a:pos x="10" y="31"/>
              </a:cxn>
              <a:cxn ang="0">
                <a:pos x="13" y="31"/>
              </a:cxn>
              <a:cxn ang="0">
                <a:pos x="15" y="31"/>
              </a:cxn>
              <a:cxn ang="0">
                <a:pos x="15" y="31"/>
              </a:cxn>
            </a:cxnLst>
            <a:rect l="0" t="0" r="r" b="b"/>
            <a:pathLst>
              <a:path w="31" h="31">
                <a:moveTo>
                  <a:pt x="15" y="31"/>
                </a:moveTo>
                <a:lnTo>
                  <a:pt x="18" y="31"/>
                </a:lnTo>
                <a:lnTo>
                  <a:pt x="21" y="31"/>
                </a:lnTo>
                <a:lnTo>
                  <a:pt x="23" y="31"/>
                </a:lnTo>
                <a:lnTo>
                  <a:pt x="26" y="28"/>
                </a:lnTo>
                <a:lnTo>
                  <a:pt x="26" y="28"/>
                </a:lnTo>
                <a:lnTo>
                  <a:pt x="28" y="26"/>
                </a:lnTo>
                <a:lnTo>
                  <a:pt x="28" y="23"/>
                </a:lnTo>
                <a:lnTo>
                  <a:pt x="31" y="20"/>
                </a:lnTo>
                <a:lnTo>
                  <a:pt x="31" y="18"/>
                </a:lnTo>
                <a:lnTo>
                  <a:pt x="31" y="15"/>
                </a:lnTo>
                <a:lnTo>
                  <a:pt x="31" y="13"/>
                </a:lnTo>
                <a:lnTo>
                  <a:pt x="31" y="10"/>
                </a:lnTo>
                <a:lnTo>
                  <a:pt x="28" y="8"/>
                </a:lnTo>
                <a:lnTo>
                  <a:pt x="28" y="8"/>
                </a:lnTo>
                <a:lnTo>
                  <a:pt x="26" y="5"/>
                </a:lnTo>
                <a:lnTo>
                  <a:pt x="26" y="3"/>
                </a:lnTo>
                <a:lnTo>
                  <a:pt x="23" y="3"/>
                </a:lnTo>
                <a:lnTo>
                  <a:pt x="21" y="0"/>
                </a:lnTo>
                <a:lnTo>
                  <a:pt x="18" y="0"/>
                </a:lnTo>
                <a:lnTo>
                  <a:pt x="15" y="0"/>
                </a:lnTo>
                <a:lnTo>
                  <a:pt x="13" y="0"/>
                </a:lnTo>
                <a:lnTo>
                  <a:pt x="10" y="0"/>
                </a:lnTo>
                <a:lnTo>
                  <a:pt x="8" y="3"/>
                </a:lnTo>
                <a:lnTo>
                  <a:pt x="5" y="3"/>
                </a:lnTo>
                <a:lnTo>
                  <a:pt x="5" y="5"/>
                </a:lnTo>
                <a:lnTo>
                  <a:pt x="3" y="8"/>
                </a:lnTo>
                <a:lnTo>
                  <a:pt x="0" y="8"/>
                </a:lnTo>
                <a:lnTo>
                  <a:pt x="0" y="10"/>
                </a:lnTo>
                <a:lnTo>
                  <a:pt x="0" y="13"/>
                </a:lnTo>
                <a:lnTo>
                  <a:pt x="0" y="15"/>
                </a:lnTo>
                <a:lnTo>
                  <a:pt x="0" y="18"/>
                </a:lnTo>
                <a:lnTo>
                  <a:pt x="0" y="20"/>
                </a:lnTo>
                <a:lnTo>
                  <a:pt x="0" y="23"/>
                </a:lnTo>
                <a:lnTo>
                  <a:pt x="3" y="26"/>
                </a:lnTo>
                <a:lnTo>
                  <a:pt x="5" y="28"/>
                </a:lnTo>
                <a:lnTo>
                  <a:pt x="5" y="28"/>
                </a:lnTo>
                <a:lnTo>
                  <a:pt x="8" y="31"/>
                </a:lnTo>
                <a:lnTo>
                  <a:pt x="10" y="31"/>
                </a:lnTo>
                <a:lnTo>
                  <a:pt x="13" y="31"/>
                </a:lnTo>
                <a:lnTo>
                  <a:pt x="15" y="31"/>
                </a:lnTo>
                <a:lnTo>
                  <a:pt x="15" y="31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85" name="Freeform 110"/>
          <p:cNvSpPr>
            <a:spLocks noChangeAspect="1"/>
          </p:cNvSpPr>
          <p:nvPr/>
        </p:nvSpPr>
        <p:spPr bwMode="auto">
          <a:xfrm>
            <a:off x="2458377" y="3927069"/>
            <a:ext cx="49213" cy="49213"/>
          </a:xfrm>
          <a:custGeom>
            <a:avLst/>
            <a:gdLst/>
            <a:ahLst/>
            <a:cxnLst>
              <a:cxn ang="0">
                <a:pos x="13" y="31"/>
              </a:cxn>
              <a:cxn ang="0">
                <a:pos x="18" y="31"/>
              </a:cxn>
              <a:cxn ang="0">
                <a:pos x="20" y="31"/>
              </a:cxn>
              <a:cxn ang="0">
                <a:pos x="23" y="31"/>
              </a:cxn>
              <a:cxn ang="0">
                <a:pos x="23" y="28"/>
              </a:cxn>
              <a:cxn ang="0">
                <a:pos x="25" y="28"/>
              </a:cxn>
              <a:cxn ang="0">
                <a:pos x="28" y="26"/>
              </a:cxn>
              <a:cxn ang="0">
                <a:pos x="28" y="23"/>
              </a:cxn>
              <a:cxn ang="0">
                <a:pos x="31" y="20"/>
              </a:cxn>
              <a:cxn ang="0">
                <a:pos x="31" y="18"/>
              </a:cxn>
              <a:cxn ang="0">
                <a:pos x="31" y="15"/>
              </a:cxn>
              <a:cxn ang="0">
                <a:pos x="31" y="13"/>
              </a:cxn>
              <a:cxn ang="0">
                <a:pos x="31" y="10"/>
              </a:cxn>
              <a:cxn ang="0">
                <a:pos x="28" y="8"/>
              </a:cxn>
              <a:cxn ang="0">
                <a:pos x="28" y="8"/>
              </a:cxn>
              <a:cxn ang="0">
                <a:pos x="25" y="5"/>
              </a:cxn>
              <a:cxn ang="0">
                <a:pos x="23" y="3"/>
              </a:cxn>
              <a:cxn ang="0">
                <a:pos x="23" y="3"/>
              </a:cxn>
              <a:cxn ang="0">
                <a:pos x="20" y="0"/>
              </a:cxn>
              <a:cxn ang="0">
                <a:pos x="18" y="0"/>
              </a:cxn>
              <a:cxn ang="0">
                <a:pos x="15" y="0"/>
              </a:cxn>
              <a:cxn ang="0">
                <a:pos x="13" y="0"/>
              </a:cxn>
              <a:cxn ang="0">
                <a:pos x="10" y="0"/>
              </a:cxn>
              <a:cxn ang="0">
                <a:pos x="7" y="3"/>
              </a:cxn>
              <a:cxn ang="0">
                <a:pos x="5" y="3"/>
              </a:cxn>
              <a:cxn ang="0">
                <a:pos x="2" y="5"/>
              </a:cxn>
              <a:cxn ang="0">
                <a:pos x="2" y="8"/>
              </a:cxn>
              <a:cxn ang="0">
                <a:pos x="0" y="8"/>
              </a:cxn>
              <a:cxn ang="0">
                <a:pos x="0" y="10"/>
              </a:cxn>
              <a:cxn ang="0">
                <a:pos x="0" y="13"/>
              </a:cxn>
              <a:cxn ang="0">
                <a:pos x="0" y="15"/>
              </a:cxn>
              <a:cxn ang="0">
                <a:pos x="0" y="18"/>
              </a:cxn>
              <a:cxn ang="0">
                <a:pos x="0" y="20"/>
              </a:cxn>
              <a:cxn ang="0">
                <a:pos x="0" y="23"/>
              </a:cxn>
              <a:cxn ang="0">
                <a:pos x="2" y="26"/>
              </a:cxn>
              <a:cxn ang="0">
                <a:pos x="2" y="28"/>
              </a:cxn>
              <a:cxn ang="0">
                <a:pos x="5" y="28"/>
              </a:cxn>
              <a:cxn ang="0">
                <a:pos x="7" y="31"/>
              </a:cxn>
              <a:cxn ang="0">
                <a:pos x="10" y="31"/>
              </a:cxn>
              <a:cxn ang="0">
                <a:pos x="13" y="31"/>
              </a:cxn>
              <a:cxn ang="0">
                <a:pos x="15" y="31"/>
              </a:cxn>
              <a:cxn ang="0">
                <a:pos x="15" y="31"/>
              </a:cxn>
              <a:cxn ang="0">
                <a:pos x="13" y="31"/>
              </a:cxn>
            </a:cxnLst>
            <a:rect l="0" t="0" r="r" b="b"/>
            <a:pathLst>
              <a:path w="31" h="31">
                <a:moveTo>
                  <a:pt x="13" y="31"/>
                </a:moveTo>
                <a:lnTo>
                  <a:pt x="18" y="31"/>
                </a:lnTo>
                <a:lnTo>
                  <a:pt x="20" y="31"/>
                </a:lnTo>
                <a:lnTo>
                  <a:pt x="23" y="31"/>
                </a:lnTo>
                <a:lnTo>
                  <a:pt x="23" y="28"/>
                </a:lnTo>
                <a:lnTo>
                  <a:pt x="25" y="28"/>
                </a:lnTo>
                <a:lnTo>
                  <a:pt x="28" y="26"/>
                </a:lnTo>
                <a:lnTo>
                  <a:pt x="28" y="23"/>
                </a:lnTo>
                <a:lnTo>
                  <a:pt x="31" y="20"/>
                </a:lnTo>
                <a:lnTo>
                  <a:pt x="31" y="18"/>
                </a:lnTo>
                <a:lnTo>
                  <a:pt x="31" y="15"/>
                </a:lnTo>
                <a:lnTo>
                  <a:pt x="31" y="13"/>
                </a:lnTo>
                <a:lnTo>
                  <a:pt x="31" y="10"/>
                </a:lnTo>
                <a:lnTo>
                  <a:pt x="28" y="8"/>
                </a:lnTo>
                <a:lnTo>
                  <a:pt x="28" y="8"/>
                </a:lnTo>
                <a:lnTo>
                  <a:pt x="25" y="5"/>
                </a:lnTo>
                <a:lnTo>
                  <a:pt x="23" y="3"/>
                </a:lnTo>
                <a:lnTo>
                  <a:pt x="23" y="3"/>
                </a:lnTo>
                <a:lnTo>
                  <a:pt x="20" y="0"/>
                </a:lnTo>
                <a:lnTo>
                  <a:pt x="18" y="0"/>
                </a:lnTo>
                <a:lnTo>
                  <a:pt x="15" y="0"/>
                </a:lnTo>
                <a:lnTo>
                  <a:pt x="13" y="0"/>
                </a:lnTo>
                <a:lnTo>
                  <a:pt x="10" y="0"/>
                </a:lnTo>
                <a:lnTo>
                  <a:pt x="7" y="3"/>
                </a:lnTo>
                <a:lnTo>
                  <a:pt x="5" y="3"/>
                </a:lnTo>
                <a:lnTo>
                  <a:pt x="2" y="5"/>
                </a:lnTo>
                <a:lnTo>
                  <a:pt x="2" y="8"/>
                </a:lnTo>
                <a:lnTo>
                  <a:pt x="0" y="8"/>
                </a:lnTo>
                <a:lnTo>
                  <a:pt x="0" y="10"/>
                </a:lnTo>
                <a:lnTo>
                  <a:pt x="0" y="13"/>
                </a:lnTo>
                <a:lnTo>
                  <a:pt x="0" y="15"/>
                </a:lnTo>
                <a:lnTo>
                  <a:pt x="0" y="18"/>
                </a:lnTo>
                <a:lnTo>
                  <a:pt x="0" y="20"/>
                </a:lnTo>
                <a:lnTo>
                  <a:pt x="0" y="23"/>
                </a:lnTo>
                <a:lnTo>
                  <a:pt x="2" y="26"/>
                </a:lnTo>
                <a:lnTo>
                  <a:pt x="2" y="28"/>
                </a:lnTo>
                <a:lnTo>
                  <a:pt x="5" y="28"/>
                </a:lnTo>
                <a:lnTo>
                  <a:pt x="7" y="31"/>
                </a:lnTo>
                <a:lnTo>
                  <a:pt x="10" y="31"/>
                </a:lnTo>
                <a:lnTo>
                  <a:pt x="13" y="31"/>
                </a:lnTo>
                <a:lnTo>
                  <a:pt x="15" y="31"/>
                </a:lnTo>
                <a:lnTo>
                  <a:pt x="15" y="31"/>
                </a:lnTo>
                <a:lnTo>
                  <a:pt x="13" y="31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86" name="Freeform 112"/>
          <p:cNvSpPr>
            <a:spLocks noChangeAspect="1"/>
          </p:cNvSpPr>
          <p:nvPr/>
        </p:nvSpPr>
        <p:spPr bwMode="auto">
          <a:xfrm>
            <a:off x="5269840" y="4154082"/>
            <a:ext cx="53975" cy="49212"/>
          </a:xfrm>
          <a:custGeom>
            <a:avLst/>
            <a:gdLst/>
            <a:ahLst/>
            <a:cxnLst>
              <a:cxn ang="0">
                <a:pos x="16" y="31"/>
              </a:cxn>
              <a:cxn ang="0">
                <a:pos x="21" y="31"/>
              </a:cxn>
              <a:cxn ang="0">
                <a:pos x="23" y="31"/>
              </a:cxn>
              <a:cxn ang="0">
                <a:pos x="23" y="31"/>
              </a:cxn>
              <a:cxn ang="0">
                <a:pos x="26" y="29"/>
              </a:cxn>
              <a:cxn ang="0">
                <a:pos x="29" y="26"/>
              </a:cxn>
              <a:cxn ang="0">
                <a:pos x="31" y="26"/>
              </a:cxn>
              <a:cxn ang="0">
                <a:pos x="31" y="23"/>
              </a:cxn>
              <a:cxn ang="0">
                <a:pos x="31" y="21"/>
              </a:cxn>
              <a:cxn ang="0">
                <a:pos x="34" y="18"/>
              </a:cxn>
              <a:cxn ang="0">
                <a:pos x="34" y="16"/>
              </a:cxn>
              <a:cxn ang="0">
                <a:pos x="34" y="13"/>
              </a:cxn>
              <a:cxn ang="0">
                <a:pos x="31" y="11"/>
              </a:cxn>
              <a:cxn ang="0">
                <a:pos x="31" y="8"/>
              </a:cxn>
              <a:cxn ang="0">
                <a:pos x="31" y="5"/>
              </a:cxn>
              <a:cxn ang="0">
                <a:pos x="29" y="5"/>
              </a:cxn>
              <a:cxn ang="0">
                <a:pos x="26" y="3"/>
              </a:cxn>
              <a:cxn ang="0">
                <a:pos x="23" y="3"/>
              </a:cxn>
              <a:cxn ang="0">
                <a:pos x="23" y="0"/>
              </a:cxn>
              <a:cxn ang="0">
                <a:pos x="21" y="0"/>
              </a:cxn>
              <a:cxn ang="0">
                <a:pos x="18" y="0"/>
              </a:cxn>
              <a:cxn ang="0">
                <a:pos x="16" y="0"/>
              </a:cxn>
              <a:cxn ang="0">
                <a:pos x="13" y="0"/>
              </a:cxn>
              <a:cxn ang="0">
                <a:pos x="11" y="3"/>
              </a:cxn>
              <a:cxn ang="0">
                <a:pos x="8" y="3"/>
              </a:cxn>
              <a:cxn ang="0">
                <a:pos x="5" y="5"/>
              </a:cxn>
              <a:cxn ang="0">
                <a:pos x="5" y="5"/>
              </a:cxn>
              <a:cxn ang="0">
                <a:pos x="3" y="8"/>
              </a:cxn>
              <a:cxn ang="0">
                <a:pos x="3" y="11"/>
              </a:cxn>
              <a:cxn ang="0">
                <a:pos x="3" y="13"/>
              </a:cxn>
              <a:cxn ang="0">
                <a:pos x="0" y="16"/>
              </a:cxn>
              <a:cxn ang="0">
                <a:pos x="3" y="18"/>
              </a:cxn>
              <a:cxn ang="0">
                <a:pos x="3" y="21"/>
              </a:cxn>
              <a:cxn ang="0">
                <a:pos x="3" y="23"/>
              </a:cxn>
              <a:cxn ang="0">
                <a:pos x="5" y="26"/>
              </a:cxn>
              <a:cxn ang="0">
                <a:pos x="5" y="26"/>
              </a:cxn>
              <a:cxn ang="0">
                <a:pos x="8" y="29"/>
              </a:cxn>
              <a:cxn ang="0">
                <a:pos x="11" y="31"/>
              </a:cxn>
              <a:cxn ang="0">
                <a:pos x="13" y="31"/>
              </a:cxn>
              <a:cxn ang="0">
                <a:pos x="16" y="31"/>
              </a:cxn>
              <a:cxn ang="0">
                <a:pos x="18" y="31"/>
              </a:cxn>
              <a:cxn ang="0">
                <a:pos x="18" y="31"/>
              </a:cxn>
              <a:cxn ang="0">
                <a:pos x="16" y="31"/>
              </a:cxn>
            </a:cxnLst>
            <a:rect l="0" t="0" r="r" b="b"/>
            <a:pathLst>
              <a:path w="34" h="31">
                <a:moveTo>
                  <a:pt x="16" y="31"/>
                </a:moveTo>
                <a:lnTo>
                  <a:pt x="21" y="31"/>
                </a:lnTo>
                <a:lnTo>
                  <a:pt x="23" y="31"/>
                </a:lnTo>
                <a:lnTo>
                  <a:pt x="23" y="31"/>
                </a:lnTo>
                <a:lnTo>
                  <a:pt x="26" y="29"/>
                </a:lnTo>
                <a:lnTo>
                  <a:pt x="29" y="26"/>
                </a:lnTo>
                <a:lnTo>
                  <a:pt x="31" y="26"/>
                </a:lnTo>
                <a:lnTo>
                  <a:pt x="31" y="23"/>
                </a:lnTo>
                <a:lnTo>
                  <a:pt x="31" y="21"/>
                </a:lnTo>
                <a:lnTo>
                  <a:pt x="34" y="18"/>
                </a:lnTo>
                <a:lnTo>
                  <a:pt x="34" y="16"/>
                </a:lnTo>
                <a:lnTo>
                  <a:pt x="34" y="13"/>
                </a:lnTo>
                <a:lnTo>
                  <a:pt x="31" y="11"/>
                </a:lnTo>
                <a:lnTo>
                  <a:pt x="31" y="8"/>
                </a:lnTo>
                <a:lnTo>
                  <a:pt x="31" y="5"/>
                </a:lnTo>
                <a:lnTo>
                  <a:pt x="29" y="5"/>
                </a:lnTo>
                <a:lnTo>
                  <a:pt x="26" y="3"/>
                </a:lnTo>
                <a:lnTo>
                  <a:pt x="23" y="3"/>
                </a:lnTo>
                <a:lnTo>
                  <a:pt x="23" y="0"/>
                </a:lnTo>
                <a:lnTo>
                  <a:pt x="21" y="0"/>
                </a:lnTo>
                <a:lnTo>
                  <a:pt x="18" y="0"/>
                </a:lnTo>
                <a:lnTo>
                  <a:pt x="16" y="0"/>
                </a:lnTo>
                <a:lnTo>
                  <a:pt x="13" y="0"/>
                </a:lnTo>
                <a:lnTo>
                  <a:pt x="11" y="3"/>
                </a:lnTo>
                <a:lnTo>
                  <a:pt x="8" y="3"/>
                </a:lnTo>
                <a:lnTo>
                  <a:pt x="5" y="5"/>
                </a:lnTo>
                <a:lnTo>
                  <a:pt x="5" y="5"/>
                </a:lnTo>
                <a:lnTo>
                  <a:pt x="3" y="8"/>
                </a:lnTo>
                <a:lnTo>
                  <a:pt x="3" y="11"/>
                </a:lnTo>
                <a:lnTo>
                  <a:pt x="3" y="13"/>
                </a:lnTo>
                <a:lnTo>
                  <a:pt x="0" y="16"/>
                </a:lnTo>
                <a:lnTo>
                  <a:pt x="3" y="18"/>
                </a:lnTo>
                <a:lnTo>
                  <a:pt x="3" y="21"/>
                </a:lnTo>
                <a:lnTo>
                  <a:pt x="3" y="23"/>
                </a:lnTo>
                <a:lnTo>
                  <a:pt x="5" y="26"/>
                </a:lnTo>
                <a:lnTo>
                  <a:pt x="5" y="26"/>
                </a:lnTo>
                <a:lnTo>
                  <a:pt x="8" y="29"/>
                </a:lnTo>
                <a:lnTo>
                  <a:pt x="11" y="31"/>
                </a:lnTo>
                <a:lnTo>
                  <a:pt x="13" y="31"/>
                </a:lnTo>
                <a:lnTo>
                  <a:pt x="16" y="31"/>
                </a:lnTo>
                <a:lnTo>
                  <a:pt x="18" y="31"/>
                </a:lnTo>
                <a:lnTo>
                  <a:pt x="18" y="31"/>
                </a:lnTo>
                <a:lnTo>
                  <a:pt x="16" y="31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87" name="Freeform 113"/>
          <p:cNvSpPr>
            <a:spLocks noChangeAspect="1"/>
          </p:cNvSpPr>
          <p:nvPr/>
        </p:nvSpPr>
        <p:spPr bwMode="auto">
          <a:xfrm>
            <a:off x="6914490" y="4208057"/>
            <a:ext cx="52387" cy="47625"/>
          </a:xfrm>
          <a:custGeom>
            <a:avLst/>
            <a:gdLst/>
            <a:ahLst/>
            <a:cxnLst>
              <a:cxn ang="0">
                <a:pos x="15" y="30"/>
              </a:cxn>
              <a:cxn ang="0">
                <a:pos x="21" y="30"/>
              </a:cxn>
              <a:cxn ang="0">
                <a:pos x="21" y="30"/>
              </a:cxn>
              <a:cxn ang="0">
                <a:pos x="23" y="30"/>
              </a:cxn>
              <a:cxn ang="0">
                <a:pos x="26" y="28"/>
              </a:cxn>
              <a:cxn ang="0">
                <a:pos x="28" y="28"/>
              </a:cxn>
              <a:cxn ang="0">
                <a:pos x="28" y="25"/>
              </a:cxn>
              <a:cxn ang="0">
                <a:pos x="31" y="23"/>
              </a:cxn>
              <a:cxn ang="0">
                <a:pos x="31" y="20"/>
              </a:cxn>
              <a:cxn ang="0">
                <a:pos x="33" y="18"/>
              </a:cxn>
              <a:cxn ang="0">
                <a:pos x="33" y="15"/>
              </a:cxn>
              <a:cxn ang="0">
                <a:pos x="33" y="12"/>
              </a:cxn>
              <a:cxn ang="0">
                <a:pos x="31" y="10"/>
              </a:cxn>
              <a:cxn ang="0">
                <a:pos x="31" y="7"/>
              </a:cxn>
              <a:cxn ang="0">
                <a:pos x="28" y="7"/>
              </a:cxn>
              <a:cxn ang="0">
                <a:pos x="28" y="5"/>
              </a:cxn>
              <a:cxn ang="0">
                <a:pos x="26" y="2"/>
              </a:cxn>
              <a:cxn ang="0">
                <a:pos x="23" y="2"/>
              </a:cxn>
              <a:cxn ang="0">
                <a:pos x="21" y="0"/>
              </a:cxn>
              <a:cxn ang="0">
                <a:pos x="21" y="0"/>
              </a:cxn>
              <a:cxn ang="0">
                <a:pos x="18" y="0"/>
              </a:cxn>
              <a:cxn ang="0">
                <a:pos x="15" y="0"/>
              </a:cxn>
              <a:cxn ang="0">
                <a:pos x="13" y="0"/>
              </a:cxn>
              <a:cxn ang="0">
                <a:pos x="10" y="2"/>
              </a:cxn>
              <a:cxn ang="0">
                <a:pos x="8" y="2"/>
              </a:cxn>
              <a:cxn ang="0">
                <a:pos x="5" y="5"/>
              </a:cxn>
              <a:cxn ang="0">
                <a:pos x="5" y="7"/>
              </a:cxn>
              <a:cxn ang="0">
                <a:pos x="3" y="7"/>
              </a:cxn>
              <a:cxn ang="0">
                <a:pos x="3" y="10"/>
              </a:cxn>
              <a:cxn ang="0">
                <a:pos x="0" y="12"/>
              </a:cxn>
              <a:cxn ang="0">
                <a:pos x="0" y="15"/>
              </a:cxn>
              <a:cxn ang="0">
                <a:pos x="0" y="18"/>
              </a:cxn>
              <a:cxn ang="0">
                <a:pos x="3" y="20"/>
              </a:cxn>
              <a:cxn ang="0">
                <a:pos x="3" y="23"/>
              </a:cxn>
              <a:cxn ang="0">
                <a:pos x="5" y="25"/>
              </a:cxn>
              <a:cxn ang="0">
                <a:pos x="5" y="28"/>
              </a:cxn>
              <a:cxn ang="0">
                <a:pos x="8" y="28"/>
              </a:cxn>
              <a:cxn ang="0">
                <a:pos x="10" y="30"/>
              </a:cxn>
              <a:cxn ang="0">
                <a:pos x="13" y="30"/>
              </a:cxn>
              <a:cxn ang="0">
                <a:pos x="15" y="30"/>
              </a:cxn>
              <a:cxn ang="0">
                <a:pos x="18" y="30"/>
              </a:cxn>
              <a:cxn ang="0">
                <a:pos x="18" y="30"/>
              </a:cxn>
              <a:cxn ang="0">
                <a:pos x="15" y="30"/>
              </a:cxn>
            </a:cxnLst>
            <a:rect l="0" t="0" r="r" b="b"/>
            <a:pathLst>
              <a:path w="33" h="30">
                <a:moveTo>
                  <a:pt x="15" y="30"/>
                </a:moveTo>
                <a:lnTo>
                  <a:pt x="21" y="30"/>
                </a:lnTo>
                <a:lnTo>
                  <a:pt x="21" y="30"/>
                </a:lnTo>
                <a:lnTo>
                  <a:pt x="23" y="30"/>
                </a:lnTo>
                <a:lnTo>
                  <a:pt x="26" y="28"/>
                </a:lnTo>
                <a:lnTo>
                  <a:pt x="28" y="28"/>
                </a:lnTo>
                <a:lnTo>
                  <a:pt x="28" y="25"/>
                </a:lnTo>
                <a:lnTo>
                  <a:pt x="31" y="23"/>
                </a:lnTo>
                <a:lnTo>
                  <a:pt x="31" y="20"/>
                </a:lnTo>
                <a:lnTo>
                  <a:pt x="33" y="18"/>
                </a:lnTo>
                <a:lnTo>
                  <a:pt x="33" y="15"/>
                </a:lnTo>
                <a:lnTo>
                  <a:pt x="33" y="12"/>
                </a:lnTo>
                <a:lnTo>
                  <a:pt x="31" y="10"/>
                </a:lnTo>
                <a:lnTo>
                  <a:pt x="31" y="7"/>
                </a:lnTo>
                <a:lnTo>
                  <a:pt x="28" y="7"/>
                </a:lnTo>
                <a:lnTo>
                  <a:pt x="28" y="5"/>
                </a:lnTo>
                <a:lnTo>
                  <a:pt x="26" y="2"/>
                </a:lnTo>
                <a:lnTo>
                  <a:pt x="23" y="2"/>
                </a:lnTo>
                <a:lnTo>
                  <a:pt x="21" y="0"/>
                </a:lnTo>
                <a:lnTo>
                  <a:pt x="21" y="0"/>
                </a:lnTo>
                <a:lnTo>
                  <a:pt x="18" y="0"/>
                </a:ln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2"/>
                </a:lnTo>
                <a:lnTo>
                  <a:pt x="5" y="5"/>
                </a:lnTo>
                <a:lnTo>
                  <a:pt x="5" y="7"/>
                </a:lnTo>
                <a:lnTo>
                  <a:pt x="3" y="7"/>
                </a:lnTo>
                <a:lnTo>
                  <a:pt x="3" y="10"/>
                </a:lnTo>
                <a:lnTo>
                  <a:pt x="0" y="12"/>
                </a:lnTo>
                <a:lnTo>
                  <a:pt x="0" y="15"/>
                </a:lnTo>
                <a:lnTo>
                  <a:pt x="0" y="18"/>
                </a:lnTo>
                <a:lnTo>
                  <a:pt x="3" y="20"/>
                </a:lnTo>
                <a:lnTo>
                  <a:pt x="3" y="23"/>
                </a:lnTo>
                <a:lnTo>
                  <a:pt x="5" y="25"/>
                </a:lnTo>
                <a:lnTo>
                  <a:pt x="5" y="28"/>
                </a:lnTo>
                <a:lnTo>
                  <a:pt x="8" y="28"/>
                </a:lnTo>
                <a:lnTo>
                  <a:pt x="10" y="30"/>
                </a:lnTo>
                <a:lnTo>
                  <a:pt x="13" y="30"/>
                </a:lnTo>
                <a:lnTo>
                  <a:pt x="15" y="30"/>
                </a:lnTo>
                <a:lnTo>
                  <a:pt x="18" y="30"/>
                </a:lnTo>
                <a:lnTo>
                  <a:pt x="18" y="30"/>
                </a:lnTo>
                <a:lnTo>
                  <a:pt x="15" y="3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88" name="Freeform 114"/>
          <p:cNvSpPr>
            <a:spLocks noChangeAspect="1"/>
          </p:cNvSpPr>
          <p:nvPr/>
        </p:nvSpPr>
        <p:spPr bwMode="auto">
          <a:xfrm>
            <a:off x="7143090" y="4203294"/>
            <a:ext cx="52387" cy="523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"/>
              </a:cxn>
              <a:cxn ang="0">
                <a:pos x="33" y="18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33" h="33">
                <a:moveTo>
                  <a:pt x="0" y="0"/>
                </a:moveTo>
                <a:lnTo>
                  <a:pt x="0" y="33"/>
                </a:lnTo>
                <a:lnTo>
                  <a:pt x="33" y="18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89" name="Freeform 115"/>
          <p:cNvSpPr>
            <a:spLocks noChangeAspect="1"/>
          </p:cNvSpPr>
          <p:nvPr/>
        </p:nvSpPr>
        <p:spPr bwMode="auto">
          <a:xfrm>
            <a:off x="1013752" y="3512732"/>
            <a:ext cx="1127125" cy="1177925"/>
          </a:xfrm>
          <a:custGeom>
            <a:avLst/>
            <a:gdLst/>
            <a:ahLst/>
            <a:cxnLst>
              <a:cxn ang="0">
                <a:pos x="710" y="742"/>
              </a:cxn>
              <a:cxn ang="0">
                <a:pos x="710" y="0"/>
              </a:cxn>
              <a:cxn ang="0">
                <a:pos x="0" y="0"/>
              </a:cxn>
              <a:cxn ang="0">
                <a:pos x="0" y="742"/>
              </a:cxn>
              <a:cxn ang="0">
                <a:pos x="710" y="742"/>
              </a:cxn>
              <a:cxn ang="0">
                <a:pos x="710" y="742"/>
              </a:cxn>
            </a:cxnLst>
            <a:rect l="0" t="0" r="r" b="b"/>
            <a:pathLst>
              <a:path w="710" h="742">
                <a:moveTo>
                  <a:pt x="710" y="742"/>
                </a:moveTo>
                <a:lnTo>
                  <a:pt x="710" y="0"/>
                </a:lnTo>
                <a:lnTo>
                  <a:pt x="0" y="0"/>
                </a:lnTo>
                <a:lnTo>
                  <a:pt x="0" y="742"/>
                </a:lnTo>
                <a:lnTo>
                  <a:pt x="710" y="742"/>
                </a:lnTo>
                <a:lnTo>
                  <a:pt x="710" y="742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0" name="Freeform 116"/>
          <p:cNvSpPr>
            <a:spLocks noChangeAspect="1"/>
          </p:cNvSpPr>
          <p:nvPr/>
        </p:nvSpPr>
        <p:spPr bwMode="auto">
          <a:xfrm>
            <a:off x="483527" y="3463519"/>
            <a:ext cx="192088" cy="528638"/>
          </a:xfrm>
          <a:custGeom>
            <a:avLst/>
            <a:gdLst/>
            <a:ahLst/>
            <a:cxnLst>
              <a:cxn ang="0">
                <a:pos x="118" y="330"/>
              </a:cxn>
              <a:cxn ang="0">
                <a:pos x="121" y="0"/>
              </a:cxn>
              <a:cxn ang="0">
                <a:pos x="0" y="0"/>
              </a:cxn>
              <a:cxn ang="0">
                <a:pos x="0" y="333"/>
              </a:cxn>
              <a:cxn ang="0">
                <a:pos x="121" y="333"/>
              </a:cxn>
              <a:cxn ang="0">
                <a:pos x="121" y="333"/>
              </a:cxn>
            </a:cxnLst>
            <a:rect l="0" t="0" r="r" b="b"/>
            <a:pathLst>
              <a:path w="121" h="333">
                <a:moveTo>
                  <a:pt x="118" y="330"/>
                </a:moveTo>
                <a:lnTo>
                  <a:pt x="121" y="0"/>
                </a:lnTo>
                <a:lnTo>
                  <a:pt x="0" y="0"/>
                </a:lnTo>
                <a:lnTo>
                  <a:pt x="0" y="333"/>
                </a:lnTo>
                <a:lnTo>
                  <a:pt x="121" y="333"/>
                </a:lnTo>
                <a:lnTo>
                  <a:pt x="121" y="333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1" name="Freeform 117"/>
          <p:cNvSpPr>
            <a:spLocks noChangeAspect="1"/>
          </p:cNvSpPr>
          <p:nvPr/>
        </p:nvSpPr>
        <p:spPr bwMode="auto">
          <a:xfrm>
            <a:off x="1412215" y="1980794"/>
            <a:ext cx="325437" cy="10128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9"/>
              </a:cxn>
              <a:cxn ang="0">
                <a:pos x="67" y="320"/>
              </a:cxn>
              <a:cxn ang="0">
                <a:pos x="0" y="382"/>
              </a:cxn>
              <a:cxn ang="0">
                <a:pos x="0" y="638"/>
              </a:cxn>
              <a:cxn ang="0">
                <a:pos x="205" y="443"/>
              </a:cxn>
              <a:cxn ang="0">
                <a:pos x="205" y="198"/>
              </a:cxn>
              <a:cxn ang="0">
                <a:pos x="0" y="3"/>
              </a:cxn>
              <a:cxn ang="0">
                <a:pos x="0" y="3"/>
              </a:cxn>
            </a:cxnLst>
            <a:rect l="0" t="0" r="r" b="b"/>
            <a:pathLst>
              <a:path w="205" h="638">
                <a:moveTo>
                  <a:pt x="0" y="0"/>
                </a:moveTo>
                <a:lnTo>
                  <a:pt x="0" y="259"/>
                </a:lnTo>
                <a:lnTo>
                  <a:pt x="67" y="320"/>
                </a:lnTo>
                <a:lnTo>
                  <a:pt x="0" y="382"/>
                </a:lnTo>
                <a:lnTo>
                  <a:pt x="0" y="638"/>
                </a:lnTo>
                <a:lnTo>
                  <a:pt x="205" y="443"/>
                </a:lnTo>
                <a:lnTo>
                  <a:pt x="205" y="198"/>
                </a:lnTo>
                <a:lnTo>
                  <a:pt x="0" y="3"/>
                </a:lnTo>
                <a:lnTo>
                  <a:pt x="0" y="3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2" name="Freeform 118"/>
          <p:cNvSpPr>
            <a:spLocks noChangeAspect="1"/>
          </p:cNvSpPr>
          <p:nvPr/>
        </p:nvSpPr>
        <p:spPr bwMode="auto">
          <a:xfrm>
            <a:off x="3523590" y="4008032"/>
            <a:ext cx="192087" cy="638175"/>
          </a:xfrm>
          <a:custGeom>
            <a:avLst/>
            <a:gdLst/>
            <a:ahLst/>
            <a:cxnLst>
              <a:cxn ang="0">
                <a:pos x="0" y="59"/>
              </a:cxn>
              <a:cxn ang="0">
                <a:pos x="3" y="51"/>
              </a:cxn>
              <a:cxn ang="0">
                <a:pos x="6" y="41"/>
              </a:cxn>
              <a:cxn ang="0">
                <a:pos x="8" y="33"/>
              </a:cxn>
              <a:cxn ang="0">
                <a:pos x="13" y="26"/>
              </a:cxn>
              <a:cxn ang="0">
                <a:pos x="18" y="18"/>
              </a:cxn>
              <a:cxn ang="0">
                <a:pos x="26" y="13"/>
              </a:cxn>
              <a:cxn ang="0">
                <a:pos x="34" y="8"/>
              </a:cxn>
              <a:cxn ang="0">
                <a:pos x="41" y="5"/>
              </a:cxn>
              <a:cxn ang="0">
                <a:pos x="52" y="3"/>
              </a:cxn>
              <a:cxn ang="0">
                <a:pos x="62" y="0"/>
              </a:cxn>
              <a:cxn ang="0">
                <a:pos x="70" y="3"/>
              </a:cxn>
              <a:cxn ang="0">
                <a:pos x="80" y="5"/>
              </a:cxn>
              <a:cxn ang="0">
                <a:pos x="88" y="8"/>
              </a:cxn>
              <a:cxn ang="0">
                <a:pos x="95" y="13"/>
              </a:cxn>
              <a:cxn ang="0">
                <a:pos x="103" y="18"/>
              </a:cxn>
              <a:cxn ang="0">
                <a:pos x="108" y="26"/>
              </a:cxn>
              <a:cxn ang="0">
                <a:pos x="113" y="33"/>
              </a:cxn>
              <a:cxn ang="0">
                <a:pos x="118" y="41"/>
              </a:cxn>
              <a:cxn ang="0">
                <a:pos x="118" y="51"/>
              </a:cxn>
              <a:cxn ang="0">
                <a:pos x="121" y="59"/>
              </a:cxn>
              <a:cxn ang="0">
                <a:pos x="121" y="343"/>
              </a:cxn>
              <a:cxn ang="0">
                <a:pos x="118" y="353"/>
              </a:cxn>
              <a:cxn ang="0">
                <a:pos x="118" y="361"/>
              </a:cxn>
              <a:cxn ang="0">
                <a:pos x="113" y="371"/>
              </a:cxn>
              <a:cxn ang="0">
                <a:pos x="108" y="379"/>
              </a:cxn>
              <a:cxn ang="0">
                <a:pos x="103" y="384"/>
              </a:cxn>
              <a:cxn ang="0">
                <a:pos x="95" y="392"/>
              </a:cxn>
              <a:cxn ang="0">
                <a:pos x="88" y="397"/>
              </a:cxn>
              <a:cxn ang="0">
                <a:pos x="80" y="400"/>
              </a:cxn>
              <a:cxn ang="0">
                <a:pos x="70" y="402"/>
              </a:cxn>
              <a:cxn ang="0">
                <a:pos x="62" y="402"/>
              </a:cxn>
              <a:cxn ang="0">
                <a:pos x="52" y="402"/>
              </a:cxn>
              <a:cxn ang="0">
                <a:pos x="41" y="400"/>
              </a:cxn>
              <a:cxn ang="0">
                <a:pos x="34" y="397"/>
              </a:cxn>
              <a:cxn ang="0">
                <a:pos x="26" y="392"/>
              </a:cxn>
              <a:cxn ang="0">
                <a:pos x="18" y="384"/>
              </a:cxn>
              <a:cxn ang="0">
                <a:pos x="13" y="379"/>
              </a:cxn>
              <a:cxn ang="0">
                <a:pos x="8" y="371"/>
              </a:cxn>
              <a:cxn ang="0">
                <a:pos x="6" y="361"/>
              </a:cxn>
              <a:cxn ang="0">
                <a:pos x="3" y="353"/>
              </a:cxn>
              <a:cxn ang="0">
                <a:pos x="3" y="343"/>
              </a:cxn>
              <a:cxn ang="0">
                <a:pos x="3" y="59"/>
              </a:cxn>
              <a:cxn ang="0">
                <a:pos x="3" y="59"/>
              </a:cxn>
            </a:cxnLst>
            <a:rect l="0" t="0" r="r" b="b"/>
            <a:pathLst>
              <a:path w="121" h="402">
                <a:moveTo>
                  <a:pt x="0" y="59"/>
                </a:moveTo>
                <a:lnTo>
                  <a:pt x="3" y="51"/>
                </a:lnTo>
                <a:lnTo>
                  <a:pt x="6" y="41"/>
                </a:lnTo>
                <a:lnTo>
                  <a:pt x="8" y="33"/>
                </a:lnTo>
                <a:lnTo>
                  <a:pt x="13" y="26"/>
                </a:lnTo>
                <a:lnTo>
                  <a:pt x="18" y="18"/>
                </a:lnTo>
                <a:lnTo>
                  <a:pt x="26" y="13"/>
                </a:lnTo>
                <a:lnTo>
                  <a:pt x="34" y="8"/>
                </a:lnTo>
                <a:lnTo>
                  <a:pt x="41" y="5"/>
                </a:lnTo>
                <a:lnTo>
                  <a:pt x="52" y="3"/>
                </a:lnTo>
                <a:lnTo>
                  <a:pt x="62" y="0"/>
                </a:lnTo>
                <a:lnTo>
                  <a:pt x="70" y="3"/>
                </a:lnTo>
                <a:lnTo>
                  <a:pt x="80" y="5"/>
                </a:lnTo>
                <a:lnTo>
                  <a:pt x="88" y="8"/>
                </a:lnTo>
                <a:lnTo>
                  <a:pt x="95" y="13"/>
                </a:lnTo>
                <a:lnTo>
                  <a:pt x="103" y="18"/>
                </a:lnTo>
                <a:lnTo>
                  <a:pt x="108" y="26"/>
                </a:lnTo>
                <a:lnTo>
                  <a:pt x="113" y="33"/>
                </a:lnTo>
                <a:lnTo>
                  <a:pt x="118" y="41"/>
                </a:lnTo>
                <a:lnTo>
                  <a:pt x="118" y="51"/>
                </a:lnTo>
                <a:lnTo>
                  <a:pt x="121" y="59"/>
                </a:lnTo>
                <a:lnTo>
                  <a:pt x="121" y="343"/>
                </a:lnTo>
                <a:lnTo>
                  <a:pt x="118" y="353"/>
                </a:lnTo>
                <a:lnTo>
                  <a:pt x="118" y="361"/>
                </a:lnTo>
                <a:lnTo>
                  <a:pt x="113" y="371"/>
                </a:lnTo>
                <a:lnTo>
                  <a:pt x="108" y="379"/>
                </a:lnTo>
                <a:lnTo>
                  <a:pt x="103" y="384"/>
                </a:lnTo>
                <a:lnTo>
                  <a:pt x="95" y="392"/>
                </a:lnTo>
                <a:lnTo>
                  <a:pt x="88" y="397"/>
                </a:lnTo>
                <a:lnTo>
                  <a:pt x="80" y="400"/>
                </a:lnTo>
                <a:lnTo>
                  <a:pt x="70" y="402"/>
                </a:lnTo>
                <a:lnTo>
                  <a:pt x="62" y="402"/>
                </a:lnTo>
                <a:lnTo>
                  <a:pt x="52" y="402"/>
                </a:lnTo>
                <a:lnTo>
                  <a:pt x="41" y="400"/>
                </a:lnTo>
                <a:lnTo>
                  <a:pt x="34" y="397"/>
                </a:lnTo>
                <a:lnTo>
                  <a:pt x="26" y="392"/>
                </a:lnTo>
                <a:lnTo>
                  <a:pt x="18" y="384"/>
                </a:lnTo>
                <a:lnTo>
                  <a:pt x="13" y="379"/>
                </a:lnTo>
                <a:lnTo>
                  <a:pt x="8" y="371"/>
                </a:lnTo>
                <a:lnTo>
                  <a:pt x="6" y="361"/>
                </a:lnTo>
                <a:lnTo>
                  <a:pt x="3" y="353"/>
                </a:lnTo>
                <a:lnTo>
                  <a:pt x="3" y="343"/>
                </a:lnTo>
                <a:lnTo>
                  <a:pt x="3" y="59"/>
                </a:lnTo>
                <a:lnTo>
                  <a:pt x="3" y="59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3" name="Rectangle 119"/>
          <p:cNvSpPr>
            <a:spLocks noChangeAspect="1" noChangeArrowheads="1"/>
          </p:cNvSpPr>
          <p:nvPr/>
        </p:nvSpPr>
        <p:spPr bwMode="auto">
          <a:xfrm>
            <a:off x="3587090" y="4041369"/>
            <a:ext cx="571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0" lang="es-ES_tradnl" sz="800" b="0">
                <a:effectLst/>
              </a:rPr>
              <a:t>0</a:t>
            </a:r>
            <a:endParaRPr kumimoji="0" lang="es-ES_tradnl" sz="1200" b="0">
              <a:effectLst/>
            </a:endParaRPr>
          </a:p>
        </p:txBody>
      </p:sp>
      <p:sp>
        <p:nvSpPr>
          <p:cNvPr id="94" name="Rectangle 120"/>
          <p:cNvSpPr>
            <a:spLocks noChangeAspect="1" noChangeArrowheads="1"/>
          </p:cNvSpPr>
          <p:nvPr/>
        </p:nvSpPr>
        <p:spPr bwMode="auto">
          <a:xfrm>
            <a:off x="3587090" y="4492219"/>
            <a:ext cx="571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0" lang="es-ES_tradnl" sz="800" b="0">
                <a:effectLst/>
              </a:rPr>
              <a:t>1</a:t>
            </a:r>
            <a:endParaRPr kumimoji="0" lang="es-ES_tradnl" sz="1200" b="0">
              <a:effectLst/>
            </a:endParaRPr>
          </a:p>
        </p:txBody>
      </p:sp>
      <p:sp>
        <p:nvSpPr>
          <p:cNvPr id="95" name="Text Box 121"/>
          <p:cNvSpPr txBox="1">
            <a:spLocks noChangeAspect="1" noChangeArrowheads="1"/>
          </p:cNvSpPr>
          <p:nvPr/>
        </p:nvSpPr>
        <p:spPr bwMode="auto">
          <a:xfrm rot="16200000">
            <a:off x="3387065" y="4195356"/>
            <a:ext cx="463550" cy="244475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kumimoji="0" lang="es-ES_tradnl" sz="1000" i="1">
                <a:effectLst/>
              </a:rPr>
              <a:t>MUX</a:t>
            </a:r>
          </a:p>
        </p:txBody>
      </p:sp>
      <p:sp>
        <p:nvSpPr>
          <p:cNvPr id="96" name="Text Box 122"/>
          <p:cNvSpPr txBox="1">
            <a:spLocks noChangeAspect="1" noChangeArrowheads="1"/>
          </p:cNvSpPr>
          <p:nvPr/>
        </p:nvSpPr>
        <p:spPr bwMode="auto">
          <a:xfrm rot="16200000">
            <a:off x="5604803" y="4290606"/>
            <a:ext cx="463550" cy="244475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kumimoji="0" lang="es-ES_tradnl" sz="1000" i="1">
                <a:effectLst/>
              </a:rPr>
              <a:t>MUX</a:t>
            </a:r>
          </a:p>
        </p:txBody>
      </p:sp>
      <p:sp>
        <p:nvSpPr>
          <p:cNvPr id="97" name="Text Box 123"/>
          <p:cNvSpPr txBox="1">
            <a:spLocks noChangeAspect="1" noChangeArrowheads="1"/>
          </p:cNvSpPr>
          <p:nvPr/>
        </p:nvSpPr>
        <p:spPr bwMode="auto">
          <a:xfrm rot="16200000">
            <a:off x="8441665" y="4336644"/>
            <a:ext cx="463550" cy="244475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kumimoji="0" lang="es-ES_tradnl" sz="1000" i="1">
                <a:effectLst/>
              </a:rPr>
              <a:t>MUX</a:t>
            </a:r>
          </a:p>
        </p:txBody>
      </p:sp>
      <p:sp>
        <p:nvSpPr>
          <p:cNvPr id="98" name="Text Box 124"/>
          <p:cNvSpPr txBox="1">
            <a:spLocks noChangeAspect="1" noChangeArrowheads="1"/>
          </p:cNvSpPr>
          <p:nvPr/>
        </p:nvSpPr>
        <p:spPr bwMode="auto">
          <a:xfrm rot="16200000">
            <a:off x="7395503" y="2015719"/>
            <a:ext cx="463550" cy="244475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kumimoji="0" lang="es-ES_tradnl" sz="1000" i="1">
                <a:effectLst/>
              </a:rPr>
              <a:t>MUX</a:t>
            </a:r>
          </a:p>
        </p:txBody>
      </p:sp>
      <p:sp>
        <p:nvSpPr>
          <p:cNvPr id="99" name="Text Box 125"/>
          <p:cNvSpPr txBox="1">
            <a:spLocks noChangeAspect="1" noChangeArrowheads="1"/>
          </p:cNvSpPr>
          <p:nvPr/>
        </p:nvSpPr>
        <p:spPr bwMode="auto">
          <a:xfrm rot="16200000">
            <a:off x="6269964" y="2228445"/>
            <a:ext cx="358775" cy="4572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kumimoji="0" lang="es-ES_tradnl" sz="2400" b="0">
                <a:effectLst/>
              </a:rPr>
              <a:t>+</a:t>
            </a:r>
          </a:p>
        </p:txBody>
      </p:sp>
      <p:sp>
        <p:nvSpPr>
          <p:cNvPr id="100" name="Text Box 126"/>
          <p:cNvSpPr txBox="1">
            <a:spLocks noChangeAspect="1" noChangeArrowheads="1"/>
          </p:cNvSpPr>
          <p:nvPr/>
        </p:nvSpPr>
        <p:spPr bwMode="auto">
          <a:xfrm rot="16200000">
            <a:off x="5663540" y="2614206"/>
            <a:ext cx="400050" cy="244475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kumimoji="0" lang="es-ES_tradnl" sz="1000" i="1">
                <a:effectLst/>
              </a:rPr>
              <a:t>&lt;&lt;2</a:t>
            </a:r>
          </a:p>
        </p:txBody>
      </p:sp>
      <p:sp>
        <p:nvSpPr>
          <p:cNvPr id="101" name="Text Box 128"/>
          <p:cNvSpPr txBox="1">
            <a:spLocks noChangeAspect="1" noChangeArrowheads="1"/>
          </p:cNvSpPr>
          <p:nvPr/>
        </p:nvSpPr>
        <p:spPr bwMode="auto">
          <a:xfrm rot="16200000">
            <a:off x="4556259" y="4953388"/>
            <a:ext cx="820737" cy="396875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kumimoji="0" lang="es-ES_tradnl" sz="1000" i="1">
                <a:effectLst/>
              </a:rPr>
              <a:t>Extensión </a:t>
            </a:r>
          </a:p>
          <a:p>
            <a:pPr algn="ctr"/>
            <a:r>
              <a:rPr kumimoji="0" lang="es-ES_tradnl" sz="1000" i="1">
                <a:effectLst/>
              </a:rPr>
              <a:t>de signo</a:t>
            </a:r>
          </a:p>
        </p:txBody>
      </p:sp>
      <p:sp>
        <p:nvSpPr>
          <p:cNvPr id="102" name="Text Box 129"/>
          <p:cNvSpPr txBox="1">
            <a:spLocks noChangeAspect="1" noChangeArrowheads="1"/>
          </p:cNvSpPr>
          <p:nvPr/>
        </p:nvSpPr>
        <p:spPr bwMode="auto">
          <a:xfrm rot="16200000">
            <a:off x="6227897" y="3970725"/>
            <a:ext cx="442912" cy="244475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kumimoji="0" lang="es-ES_tradnl" sz="1000" i="1">
                <a:effectLst/>
              </a:rPr>
              <a:t>ALU</a:t>
            </a:r>
          </a:p>
        </p:txBody>
      </p:sp>
      <p:sp>
        <p:nvSpPr>
          <p:cNvPr id="103" name="Text Box 130"/>
          <p:cNvSpPr txBox="1">
            <a:spLocks noChangeAspect="1" noChangeArrowheads="1"/>
          </p:cNvSpPr>
          <p:nvPr/>
        </p:nvSpPr>
        <p:spPr bwMode="auto">
          <a:xfrm rot="16200000">
            <a:off x="4222884" y="3927863"/>
            <a:ext cx="750887" cy="396875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kumimoji="0" lang="es-ES_tradnl" sz="1000" i="1">
                <a:effectLst/>
              </a:rPr>
              <a:t>Banco de</a:t>
            </a:r>
          </a:p>
          <a:p>
            <a:pPr algn="ctr"/>
            <a:r>
              <a:rPr kumimoji="0" lang="es-ES_tradnl" sz="1000" i="1">
                <a:effectLst/>
              </a:rPr>
              <a:t>registros</a:t>
            </a:r>
          </a:p>
        </p:txBody>
      </p:sp>
      <p:sp>
        <p:nvSpPr>
          <p:cNvPr id="104" name="Text Box 131"/>
          <p:cNvSpPr txBox="1">
            <a:spLocks noChangeAspect="1" noChangeArrowheads="1"/>
          </p:cNvSpPr>
          <p:nvPr/>
        </p:nvSpPr>
        <p:spPr bwMode="auto">
          <a:xfrm rot="16200000">
            <a:off x="7386771" y="4216788"/>
            <a:ext cx="884237" cy="396875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kumimoji="0" lang="es-ES_tradnl" sz="1000" i="1">
                <a:effectLst/>
              </a:rPr>
              <a:t>Memoria de</a:t>
            </a:r>
          </a:p>
          <a:p>
            <a:pPr algn="ctr"/>
            <a:r>
              <a:rPr kumimoji="0" lang="es-ES_tradnl" sz="1000" i="1">
                <a:effectLst/>
              </a:rPr>
              <a:t>datos</a:t>
            </a:r>
          </a:p>
        </p:txBody>
      </p:sp>
      <p:sp>
        <p:nvSpPr>
          <p:cNvPr id="105" name="Text Box 132"/>
          <p:cNvSpPr txBox="1">
            <a:spLocks noChangeAspect="1" noChangeArrowheads="1"/>
          </p:cNvSpPr>
          <p:nvPr/>
        </p:nvSpPr>
        <p:spPr bwMode="auto">
          <a:xfrm rot="16200000">
            <a:off x="1067728" y="3901669"/>
            <a:ext cx="1003300" cy="396875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kumimoji="0" lang="es-ES_tradnl" sz="1000" i="1">
                <a:effectLst/>
              </a:rPr>
              <a:t>Memoria de</a:t>
            </a:r>
          </a:p>
          <a:p>
            <a:pPr algn="ctr"/>
            <a:r>
              <a:rPr kumimoji="0" lang="es-ES_tradnl" sz="1000" i="1">
                <a:effectLst/>
              </a:rPr>
              <a:t>instrucciones</a:t>
            </a:r>
          </a:p>
        </p:txBody>
      </p:sp>
      <p:sp>
        <p:nvSpPr>
          <p:cNvPr id="106" name="Text Box 133"/>
          <p:cNvSpPr txBox="1">
            <a:spLocks noChangeAspect="1" noChangeArrowheads="1"/>
          </p:cNvSpPr>
          <p:nvPr/>
        </p:nvSpPr>
        <p:spPr bwMode="auto">
          <a:xfrm rot="16200000">
            <a:off x="408121" y="3621475"/>
            <a:ext cx="357188" cy="244475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kumimoji="0" lang="es-ES_tradnl" sz="1000" i="1">
                <a:effectLst/>
              </a:rPr>
              <a:t>PC</a:t>
            </a:r>
          </a:p>
        </p:txBody>
      </p:sp>
      <p:sp>
        <p:nvSpPr>
          <p:cNvPr id="107" name="Text Box 134"/>
          <p:cNvSpPr txBox="1">
            <a:spLocks noChangeAspect="1" noChangeArrowheads="1"/>
          </p:cNvSpPr>
          <p:nvPr/>
        </p:nvSpPr>
        <p:spPr bwMode="auto">
          <a:xfrm rot="16200000">
            <a:off x="1447139" y="2269720"/>
            <a:ext cx="358775" cy="4572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kumimoji="0" lang="es-ES_tradnl" sz="2400" b="0">
                <a:effectLst/>
              </a:rPr>
              <a:t>+</a:t>
            </a:r>
          </a:p>
        </p:txBody>
      </p:sp>
      <p:sp>
        <p:nvSpPr>
          <p:cNvPr id="108" name="Text Box 137"/>
          <p:cNvSpPr txBox="1">
            <a:spLocks noChangeAspect="1" noChangeArrowheads="1"/>
          </p:cNvSpPr>
          <p:nvPr/>
        </p:nvSpPr>
        <p:spPr bwMode="auto">
          <a:xfrm>
            <a:off x="2458377" y="3422244"/>
            <a:ext cx="1120775" cy="2286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kumimoji="0" lang="es-ES_tradnl" sz="900" b="0">
                <a:effectLst/>
              </a:rPr>
              <a:t>Instrucción [25-21]</a:t>
            </a:r>
          </a:p>
        </p:txBody>
      </p:sp>
      <p:sp>
        <p:nvSpPr>
          <p:cNvPr id="109" name="Text Box 138"/>
          <p:cNvSpPr txBox="1">
            <a:spLocks noChangeAspect="1" noChangeArrowheads="1"/>
          </p:cNvSpPr>
          <p:nvPr/>
        </p:nvSpPr>
        <p:spPr bwMode="auto">
          <a:xfrm>
            <a:off x="2458377" y="3728632"/>
            <a:ext cx="1120775" cy="2286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kumimoji="0" lang="es-ES_tradnl" sz="900" b="0">
                <a:effectLst/>
              </a:rPr>
              <a:t>Instrucción [20-16]</a:t>
            </a:r>
          </a:p>
        </p:txBody>
      </p:sp>
      <p:sp>
        <p:nvSpPr>
          <p:cNvPr id="110" name="Text Box 139"/>
          <p:cNvSpPr txBox="1">
            <a:spLocks noChangeAspect="1" noChangeArrowheads="1"/>
          </p:cNvSpPr>
          <p:nvPr/>
        </p:nvSpPr>
        <p:spPr bwMode="auto">
          <a:xfrm>
            <a:off x="2458377" y="4320769"/>
            <a:ext cx="1120775" cy="2286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kumimoji="0" lang="es-ES_tradnl" sz="900" b="0">
                <a:effectLst/>
              </a:rPr>
              <a:t>Instrucción [15-11]</a:t>
            </a:r>
          </a:p>
        </p:txBody>
      </p:sp>
      <p:sp>
        <p:nvSpPr>
          <p:cNvPr id="111" name="Text Box 140"/>
          <p:cNvSpPr txBox="1">
            <a:spLocks noChangeAspect="1" noChangeArrowheads="1"/>
          </p:cNvSpPr>
          <p:nvPr/>
        </p:nvSpPr>
        <p:spPr bwMode="auto">
          <a:xfrm>
            <a:off x="2458377" y="4933544"/>
            <a:ext cx="1057275" cy="2286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kumimoji="0" lang="es-ES_tradnl" sz="900" b="0">
                <a:effectLst/>
              </a:rPr>
              <a:t>Instrucción [15-0]</a:t>
            </a:r>
          </a:p>
        </p:txBody>
      </p:sp>
      <p:sp>
        <p:nvSpPr>
          <p:cNvPr id="112" name="Text Box 142"/>
          <p:cNvSpPr txBox="1">
            <a:spLocks noChangeAspect="1" noChangeArrowheads="1"/>
          </p:cNvSpPr>
          <p:nvPr/>
        </p:nvSpPr>
        <p:spPr bwMode="auto">
          <a:xfrm>
            <a:off x="4417352" y="4873219"/>
            <a:ext cx="307975" cy="2286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kumimoji="0" lang="es-ES_tradnl" sz="900" b="0">
                <a:effectLst/>
              </a:rPr>
              <a:t>16</a:t>
            </a:r>
          </a:p>
        </p:txBody>
      </p:sp>
      <p:sp>
        <p:nvSpPr>
          <p:cNvPr id="113" name="Text Box 143"/>
          <p:cNvSpPr txBox="1">
            <a:spLocks noChangeAspect="1" noChangeArrowheads="1"/>
          </p:cNvSpPr>
          <p:nvPr/>
        </p:nvSpPr>
        <p:spPr bwMode="auto">
          <a:xfrm>
            <a:off x="5099977" y="4873219"/>
            <a:ext cx="307975" cy="2286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kumimoji="0" lang="es-ES_tradnl" sz="900" b="0">
                <a:effectLst/>
              </a:rPr>
              <a:t>32</a:t>
            </a:r>
          </a:p>
        </p:txBody>
      </p:sp>
      <p:sp>
        <p:nvSpPr>
          <p:cNvPr id="114" name="Text Box 144"/>
          <p:cNvSpPr txBox="1">
            <a:spLocks noChangeAspect="1" noChangeArrowheads="1"/>
          </p:cNvSpPr>
          <p:nvPr/>
        </p:nvSpPr>
        <p:spPr bwMode="auto">
          <a:xfrm>
            <a:off x="983590" y="3622269"/>
            <a:ext cx="504825" cy="2286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kumimoji="0" lang="es-ES_tradnl" sz="900" b="0">
                <a:effectLst/>
              </a:rPr>
              <a:t>ADDR</a:t>
            </a:r>
          </a:p>
        </p:txBody>
      </p:sp>
      <p:sp>
        <p:nvSpPr>
          <p:cNvPr id="115" name="Text Box 145"/>
          <p:cNvSpPr txBox="1">
            <a:spLocks noChangeAspect="1" noChangeArrowheads="1"/>
          </p:cNvSpPr>
          <p:nvPr/>
        </p:nvSpPr>
        <p:spPr bwMode="auto">
          <a:xfrm>
            <a:off x="1844015" y="3984219"/>
            <a:ext cx="346075" cy="2286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kumimoji="0" lang="es-ES_tradnl" sz="900" b="0">
                <a:effectLst/>
              </a:rPr>
              <a:t>DR</a:t>
            </a:r>
          </a:p>
        </p:txBody>
      </p:sp>
      <p:sp>
        <p:nvSpPr>
          <p:cNvPr id="116" name="Text Box 148"/>
          <p:cNvSpPr txBox="1">
            <a:spLocks noChangeAspect="1" noChangeArrowheads="1"/>
          </p:cNvSpPr>
          <p:nvPr/>
        </p:nvSpPr>
        <p:spPr bwMode="auto">
          <a:xfrm>
            <a:off x="8281327" y="3573057"/>
            <a:ext cx="739775" cy="2286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kumimoji="0" lang="es-ES_tradnl" sz="900" b="0" i="1">
                <a:effectLst/>
              </a:rPr>
              <a:t>MemtoReg</a:t>
            </a:r>
          </a:p>
        </p:txBody>
      </p:sp>
      <p:sp>
        <p:nvSpPr>
          <p:cNvPr id="117" name="Text Box 149"/>
          <p:cNvSpPr txBox="1">
            <a:spLocks noChangeAspect="1" noChangeArrowheads="1"/>
          </p:cNvSpPr>
          <p:nvPr/>
        </p:nvSpPr>
        <p:spPr bwMode="auto">
          <a:xfrm>
            <a:off x="6160427" y="3184119"/>
            <a:ext cx="555625" cy="2286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kumimoji="0" lang="es-ES_tradnl" sz="900" b="0" i="1">
                <a:effectLst/>
              </a:rPr>
              <a:t>ALUCtr</a:t>
            </a:r>
          </a:p>
        </p:txBody>
      </p:sp>
      <p:sp>
        <p:nvSpPr>
          <p:cNvPr id="118" name="Text Box 151"/>
          <p:cNvSpPr txBox="1">
            <a:spLocks noChangeAspect="1" noChangeArrowheads="1"/>
          </p:cNvSpPr>
          <p:nvPr/>
        </p:nvSpPr>
        <p:spPr bwMode="auto">
          <a:xfrm>
            <a:off x="5582577" y="3431769"/>
            <a:ext cx="574675" cy="2286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kumimoji="0" lang="es-ES_tradnl" sz="900" b="0" i="1">
                <a:effectLst/>
              </a:rPr>
              <a:t>ALUSrc</a:t>
            </a:r>
          </a:p>
        </p:txBody>
      </p:sp>
      <p:sp>
        <p:nvSpPr>
          <p:cNvPr id="119" name="Text Box 153"/>
          <p:cNvSpPr txBox="1">
            <a:spLocks noChangeAspect="1" noChangeArrowheads="1"/>
          </p:cNvSpPr>
          <p:nvPr/>
        </p:nvSpPr>
        <p:spPr bwMode="auto">
          <a:xfrm>
            <a:off x="3341027" y="2974569"/>
            <a:ext cx="561975" cy="2286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kumimoji="0" lang="es-ES_tradnl" sz="900" b="0" i="1">
                <a:effectLst/>
              </a:rPr>
              <a:t>RegDst</a:t>
            </a:r>
          </a:p>
        </p:txBody>
      </p:sp>
      <p:sp>
        <p:nvSpPr>
          <p:cNvPr id="120" name="Text Box 155"/>
          <p:cNvSpPr txBox="1">
            <a:spLocks noChangeAspect="1" noChangeArrowheads="1"/>
          </p:cNvSpPr>
          <p:nvPr/>
        </p:nvSpPr>
        <p:spPr bwMode="auto">
          <a:xfrm>
            <a:off x="7151027" y="4125507"/>
            <a:ext cx="541338" cy="244475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kumimoji="0" lang="es-ES_tradnl" sz="1000" b="0">
                <a:effectLst/>
              </a:rPr>
              <a:t>ADDR</a:t>
            </a:r>
          </a:p>
        </p:txBody>
      </p:sp>
      <p:sp>
        <p:nvSpPr>
          <p:cNvPr id="121" name="Text Box 156"/>
          <p:cNvSpPr txBox="1">
            <a:spLocks noChangeAspect="1" noChangeArrowheads="1"/>
          </p:cNvSpPr>
          <p:nvPr/>
        </p:nvSpPr>
        <p:spPr bwMode="auto">
          <a:xfrm>
            <a:off x="8033677" y="4125507"/>
            <a:ext cx="365125" cy="244475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kumimoji="0" lang="es-ES_tradnl" sz="1000" b="0">
                <a:effectLst/>
              </a:rPr>
              <a:t>DR</a:t>
            </a:r>
          </a:p>
        </p:txBody>
      </p:sp>
      <p:sp>
        <p:nvSpPr>
          <p:cNvPr id="122" name="Text Box 157"/>
          <p:cNvSpPr txBox="1">
            <a:spLocks noChangeAspect="1" noChangeArrowheads="1"/>
          </p:cNvSpPr>
          <p:nvPr/>
        </p:nvSpPr>
        <p:spPr bwMode="auto">
          <a:xfrm>
            <a:off x="7189127" y="4689069"/>
            <a:ext cx="393700" cy="244475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kumimoji="0" lang="es-ES_tradnl" sz="1000" b="0">
                <a:effectLst/>
              </a:rPr>
              <a:t>DW</a:t>
            </a:r>
          </a:p>
        </p:txBody>
      </p:sp>
      <p:sp>
        <p:nvSpPr>
          <p:cNvPr id="123" name="Text Box 158"/>
          <p:cNvSpPr txBox="1">
            <a:spLocks noChangeAspect="1" noChangeArrowheads="1"/>
          </p:cNvSpPr>
          <p:nvPr/>
        </p:nvSpPr>
        <p:spPr bwMode="auto">
          <a:xfrm>
            <a:off x="4766602" y="3701644"/>
            <a:ext cx="441325" cy="2286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kumimoji="0" lang="es-ES_tradnl" sz="900" b="0">
                <a:effectLst/>
              </a:rPr>
              <a:t>busA</a:t>
            </a:r>
          </a:p>
        </p:txBody>
      </p:sp>
      <p:sp>
        <p:nvSpPr>
          <p:cNvPr id="124" name="Text Box 159"/>
          <p:cNvSpPr txBox="1">
            <a:spLocks noChangeAspect="1" noChangeArrowheads="1"/>
          </p:cNvSpPr>
          <p:nvPr/>
        </p:nvSpPr>
        <p:spPr bwMode="auto">
          <a:xfrm>
            <a:off x="4766602" y="4068357"/>
            <a:ext cx="441325" cy="2286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kumimoji="0" lang="es-ES_tradnl" sz="900" b="0">
                <a:effectLst/>
              </a:rPr>
              <a:t>busB</a:t>
            </a:r>
          </a:p>
        </p:txBody>
      </p:sp>
      <p:sp>
        <p:nvSpPr>
          <p:cNvPr id="125" name="Text Box 160"/>
          <p:cNvSpPr txBox="1">
            <a:spLocks noChangeAspect="1" noChangeArrowheads="1"/>
          </p:cNvSpPr>
          <p:nvPr/>
        </p:nvSpPr>
        <p:spPr bwMode="auto">
          <a:xfrm>
            <a:off x="3979202" y="3549244"/>
            <a:ext cx="339725" cy="2286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kumimoji="0" lang="es-ES_tradnl" sz="900" b="0">
                <a:effectLst/>
              </a:rPr>
              <a:t>RA</a:t>
            </a:r>
          </a:p>
        </p:txBody>
      </p:sp>
      <p:sp>
        <p:nvSpPr>
          <p:cNvPr id="126" name="Text Box 161"/>
          <p:cNvSpPr txBox="1">
            <a:spLocks noChangeAspect="1" noChangeArrowheads="1"/>
          </p:cNvSpPr>
          <p:nvPr/>
        </p:nvSpPr>
        <p:spPr bwMode="auto">
          <a:xfrm>
            <a:off x="3979202" y="3858807"/>
            <a:ext cx="339725" cy="2286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kumimoji="0" lang="es-ES_tradnl" sz="900" b="0">
                <a:effectLst/>
              </a:rPr>
              <a:t>RB</a:t>
            </a:r>
          </a:p>
        </p:txBody>
      </p:sp>
      <p:sp>
        <p:nvSpPr>
          <p:cNvPr id="127" name="Text Box 162"/>
          <p:cNvSpPr txBox="1">
            <a:spLocks noChangeAspect="1" noChangeArrowheads="1"/>
          </p:cNvSpPr>
          <p:nvPr/>
        </p:nvSpPr>
        <p:spPr bwMode="auto">
          <a:xfrm>
            <a:off x="3982377" y="4150907"/>
            <a:ext cx="371475" cy="2286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kumimoji="0" lang="es-ES_tradnl" sz="900" b="0">
                <a:effectLst/>
              </a:rPr>
              <a:t>RW</a:t>
            </a:r>
          </a:p>
        </p:txBody>
      </p:sp>
      <p:sp>
        <p:nvSpPr>
          <p:cNvPr id="128" name="Text Box 163"/>
          <p:cNvSpPr txBox="1">
            <a:spLocks noChangeAspect="1" noChangeArrowheads="1"/>
          </p:cNvSpPr>
          <p:nvPr/>
        </p:nvSpPr>
        <p:spPr bwMode="auto">
          <a:xfrm>
            <a:off x="3987140" y="4409669"/>
            <a:ext cx="473075" cy="2286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kumimoji="0" lang="es-ES_tradnl" sz="900" b="0">
                <a:effectLst/>
              </a:rPr>
              <a:t>busW</a:t>
            </a:r>
          </a:p>
        </p:txBody>
      </p:sp>
      <p:sp>
        <p:nvSpPr>
          <p:cNvPr id="129" name="Line 164"/>
          <p:cNvSpPr>
            <a:spLocks noChangeShapeType="1"/>
          </p:cNvSpPr>
          <p:nvPr/>
        </p:nvSpPr>
        <p:spPr bwMode="auto">
          <a:xfrm flipV="1">
            <a:off x="2482190" y="3650844"/>
            <a:ext cx="0" cy="449263"/>
          </a:xfrm>
          <a:prstGeom prst="line">
            <a:avLst/>
          </a:prstGeom>
          <a:noFill/>
          <a:ln w="20701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s-ES"/>
          </a:p>
        </p:txBody>
      </p:sp>
      <p:sp>
        <p:nvSpPr>
          <p:cNvPr id="130" name="Line 166"/>
          <p:cNvSpPr>
            <a:spLocks noChangeShapeType="1"/>
          </p:cNvSpPr>
          <p:nvPr/>
        </p:nvSpPr>
        <p:spPr bwMode="auto">
          <a:xfrm>
            <a:off x="4528477" y="3187294"/>
            <a:ext cx="0" cy="323850"/>
          </a:xfrm>
          <a:prstGeom prst="line">
            <a:avLst/>
          </a:prstGeom>
          <a:noFill/>
          <a:ln w="20701" cap="rnd">
            <a:solidFill>
              <a:srgbClr val="000000"/>
            </a:solidFill>
            <a:prstDash val="sysDot"/>
            <a:round/>
            <a:headEnd type="none" w="sm" len="sm"/>
            <a:tailEnd type="triangle" w="sm" len="sm"/>
          </a:ln>
          <a:effectLst/>
        </p:spPr>
        <p:txBody>
          <a:bodyPr wrap="none" lIns="90000" tIns="46800" rIns="90000" bIns="46800" anchor="ctr"/>
          <a:lstStyle/>
          <a:p>
            <a:endParaRPr lang="es-ES"/>
          </a:p>
        </p:txBody>
      </p:sp>
      <p:sp>
        <p:nvSpPr>
          <p:cNvPr id="131" name="Line 167"/>
          <p:cNvSpPr>
            <a:spLocks noChangeShapeType="1"/>
          </p:cNvSpPr>
          <p:nvPr/>
        </p:nvSpPr>
        <p:spPr bwMode="auto">
          <a:xfrm>
            <a:off x="6443002" y="3425419"/>
            <a:ext cx="0" cy="323850"/>
          </a:xfrm>
          <a:prstGeom prst="line">
            <a:avLst/>
          </a:prstGeom>
          <a:noFill/>
          <a:ln w="20701" cap="rnd">
            <a:solidFill>
              <a:srgbClr val="000000"/>
            </a:solidFill>
            <a:prstDash val="sysDot"/>
            <a:round/>
            <a:headEnd type="none" w="sm" len="sm"/>
            <a:tailEnd type="triangle" w="sm" len="sm"/>
          </a:ln>
          <a:effectLst/>
        </p:spPr>
        <p:txBody>
          <a:bodyPr wrap="none" lIns="90000" tIns="46800" rIns="90000" bIns="46800" anchor="ctr"/>
          <a:lstStyle/>
          <a:p>
            <a:endParaRPr lang="es-ES"/>
          </a:p>
        </p:txBody>
      </p:sp>
      <p:sp>
        <p:nvSpPr>
          <p:cNvPr id="132" name="Line 169"/>
          <p:cNvSpPr>
            <a:spLocks noChangeShapeType="1"/>
          </p:cNvSpPr>
          <p:nvPr/>
        </p:nvSpPr>
        <p:spPr bwMode="auto">
          <a:xfrm>
            <a:off x="7776502" y="3511144"/>
            <a:ext cx="0" cy="323850"/>
          </a:xfrm>
          <a:prstGeom prst="line">
            <a:avLst/>
          </a:prstGeom>
          <a:noFill/>
          <a:ln w="20701" cap="rnd">
            <a:solidFill>
              <a:srgbClr val="000000"/>
            </a:solidFill>
            <a:prstDash val="sysDot"/>
            <a:round/>
            <a:headEnd type="none" w="sm" len="sm"/>
            <a:tailEnd type="triangle" w="sm" len="sm"/>
          </a:ln>
          <a:effectLst/>
        </p:spPr>
        <p:txBody>
          <a:bodyPr wrap="none" lIns="90000" tIns="46800" rIns="90000" bIns="46800" anchor="ctr"/>
          <a:lstStyle/>
          <a:p>
            <a:endParaRPr lang="es-ES"/>
          </a:p>
        </p:txBody>
      </p:sp>
      <p:sp>
        <p:nvSpPr>
          <p:cNvPr id="133" name="Line 170"/>
          <p:cNvSpPr>
            <a:spLocks noChangeShapeType="1"/>
          </p:cNvSpPr>
          <p:nvPr/>
        </p:nvSpPr>
        <p:spPr bwMode="auto">
          <a:xfrm flipV="1">
            <a:off x="7786027" y="4987519"/>
            <a:ext cx="0" cy="323850"/>
          </a:xfrm>
          <a:prstGeom prst="line">
            <a:avLst/>
          </a:prstGeom>
          <a:noFill/>
          <a:ln w="20701" cap="rnd">
            <a:solidFill>
              <a:srgbClr val="000000"/>
            </a:solidFill>
            <a:prstDash val="sysDot"/>
            <a:round/>
            <a:headEnd type="none" w="sm" len="sm"/>
            <a:tailEnd type="triangle" w="sm" len="sm"/>
          </a:ln>
          <a:effectLst/>
        </p:spPr>
        <p:txBody>
          <a:bodyPr wrap="none" lIns="90000" tIns="46800" rIns="90000" bIns="46800" anchor="ctr"/>
          <a:lstStyle/>
          <a:p>
            <a:endParaRPr lang="es-ES"/>
          </a:p>
        </p:txBody>
      </p:sp>
      <p:sp>
        <p:nvSpPr>
          <p:cNvPr id="134" name="Text Box 171"/>
          <p:cNvSpPr txBox="1">
            <a:spLocks noChangeAspect="1" noChangeArrowheads="1"/>
          </p:cNvSpPr>
          <p:nvPr/>
        </p:nvSpPr>
        <p:spPr bwMode="auto">
          <a:xfrm>
            <a:off x="7443127" y="5303432"/>
            <a:ext cx="708025" cy="2286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kumimoji="0" lang="es-ES_tradnl" sz="900" b="0" i="1">
                <a:effectLst/>
              </a:rPr>
              <a:t>MemRead</a:t>
            </a:r>
          </a:p>
        </p:txBody>
      </p:sp>
      <p:sp>
        <p:nvSpPr>
          <p:cNvPr id="135" name="Text Box 172"/>
          <p:cNvSpPr txBox="1">
            <a:spLocks noChangeAspect="1" noChangeArrowheads="1"/>
          </p:cNvSpPr>
          <p:nvPr/>
        </p:nvSpPr>
        <p:spPr bwMode="auto">
          <a:xfrm>
            <a:off x="7433602" y="3317469"/>
            <a:ext cx="701675" cy="2286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kumimoji="0" lang="es-ES_tradnl" sz="900" b="0" i="1">
                <a:effectLst/>
              </a:rPr>
              <a:t>MemWrite</a:t>
            </a:r>
          </a:p>
        </p:txBody>
      </p:sp>
      <p:sp>
        <p:nvSpPr>
          <p:cNvPr id="136" name="Line 173"/>
          <p:cNvSpPr>
            <a:spLocks noChangeShapeType="1"/>
          </p:cNvSpPr>
          <p:nvPr/>
        </p:nvSpPr>
        <p:spPr bwMode="auto">
          <a:xfrm>
            <a:off x="8655977" y="3812769"/>
            <a:ext cx="0" cy="323850"/>
          </a:xfrm>
          <a:prstGeom prst="line">
            <a:avLst/>
          </a:prstGeom>
          <a:noFill/>
          <a:ln w="20701" cap="rnd">
            <a:solidFill>
              <a:srgbClr val="000000"/>
            </a:solidFill>
            <a:prstDash val="sysDot"/>
            <a:round/>
            <a:headEnd type="none" w="sm" len="sm"/>
            <a:tailEnd type="triangle" w="sm" len="sm"/>
          </a:ln>
          <a:effectLst/>
        </p:spPr>
        <p:txBody>
          <a:bodyPr wrap="none" lIns="90000" tIns="46800" rIns="90000" bIns="46800" anchor="ctr"/>
          <a:lstStyle/>
          <a:p>
            <a:endParaRPr lang="es-ES"/>
          </a:p>
        </p:txBody>
      </p:sp>
      <p:sp>
        <p:nvSpPr>
          <p:cNvPr id="137" name="Line 175"/>
          <p:cNvSpPr>
            <a:spLocks noChangeShapeType="1"/>
          </p:cNvSpPr>
          <p:nvPr/>
        </p:nvSpPr>
        <p:spPr bwMode="auto">
          <a:xfrm>
            <a:off x="5842927" y="3650844"/>
            <a:ext cx="0" cy="444500"/>
          </a:xfrm>
          <a:prstGeom prst="line">
            <a:avLst/>
          </a:prstGeom>
          <a:noFill/>
          <a:ln w="20701" cap="rnd">
            <a:solidFill>
              <a:srgbClr val="000000"/>
            </a:solidFill>
            <a:prstDash val="sysDot"/>
            <a:round/>
            <a:headEnd type="none" w="sm" len="sm"/>
            <a:tailEnd type="triangle" w="sm" len="sm"/>
          </a:ln>
          <a:effectLst/>
        </p:spPr>
        <p:txBody>
          <a:bodyPr wrap="none" lIns="90000" tIns="46800" rIns="90000" bIns="46800" anchor="ctr"/>
          <a:lstStyle/>
          <a:p>
            <a:endParaRPr lang="es-ES"/>
          </a:p>
        </p:txBody>
      </p:sp>
      <p:sp>
        <p:nvSpPr>
          <p:cNvPr id="138" name="Line 176"/>
          <p:cNvSpPr>
            <a:spLocks noChangeShapeType="1"/>
          </p:cNvSpPr>
          <p:nvPr/>
        </p:nvSpPr>
        <p:spPr bwMode="auto">
          <a:xfrm flipV="1">
            <a:off x="7630452" y="2507844"/>
            <a:ext cx="0" cy="323850"/>
          </a:xfrm>
          <a:prstGeom prst="line">
            <a:avLst/>
          </a:prstGeom>
          <a:noFill/>
          <a:ln w="20701" cap="rnd">
            <a:solidFill>
              <a:srgbClr val="000000"/>
            </a:solidFill>
            <a:prstDash val="sysDot"/>
            <a:round/>
            <a:headEnd type="none" w="sm" len="sm"/>
            <a:tailEnd type="triangle" w="sm" len="sm"/>
          </a:ln>
          <a:effectLst/>
        </p:spPr>
        <p:txBody>
          <a:bodyPr wrap="none" lIns="90000" tIns="46800" rIns="90000" bIns="46800" anchor="ctr"/>
          <a:lstStyle/>
          <a:p>
            <a:endParaRPr lang="es-ES"/>
          </a:p>
        </p:txBody>
      </p:sp>
      <p:sp>
        <p:nvSpPr>
          <p:cNvPr id="139" name="Text Box 177"/>
          <p:cNvSpPr txBox="1">
            <a:spLocks noChangeAspect="1" noChangeArrowheads="1"/>
          </p:cNvSpPr>
          <p:nvPr/>
        </p:nvSpPr>
        <p:spPr bwMode="auto">
          <a:xfrm>
            <a:off x="7382802" y="2826932"/>
            <a:ext cx="511175" cy="2286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kumimoji="0" lang="es-ES_tradnl" sz="900" b="0" i="1">
                <a:effectLst/>
              </a:rPr>
              <a:t>PCSrc</a:t>
            </a:r>
          </a:p>
        </p:txBody>
      </p:sp>
      <p:sp>
        <p:nvSpPr>
          <p:cNvPr id="140" name="Text Box 178"/>
          <p:cNvSpPr txBox="1">
            <a:spLocks noChangeAspect="1" noChangeArrowheads="1"/>
          </p:cNvSpPr>
          <p:nvPr/>
        </p:nvSpPr>
        <p:spPr bwMode="auto">
          <a:xfrm>
            <a:off x="4223677" y="2974569"/>
            <a:ext cx="657225" cy="2286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kumimoji="0" lang="es-ES_tradnl" sz="900" b="0" i="1">
                <a:effectLst/>
              </a:rPr>
              <a:t>RegWrite</a:t>
            </a:r>
          </a:p>
        </p:txBody>
      </p:sp>
      <p:sp>
        <p:nvSpPr>
          <p:cNvPr id="141" name="Line 179"/>
          <p:cNvSpPr>
            <a:spLocks noChangeShapeType="1"/>
          </p:cNvSpPr>
          <p:nvPr/>
        </p:nvSpPr>
        <p:spPr bwMode="auto">
          <a:xfrm>
            <a:off x="3625190" y="3203169"/>
            <a:ext cx="0" cy="828675"/>
          </a:xfrm>
          <a:prstGeom prst="line">
            <a:avLst/>
          </a:prstGeom>
          <a:noFill/>
          <a:ln w="20701" cap="rnd">
            <a:solidFill>
              <a:srgbClr val="000000"/>
            </a:solidFill>
            <a:prstDash val="sysDot"/>
            <a:round/>
            <a:headEnd type="none" w="sm" len="sm"/>
            <a:tailEnd type="triangle" w="sm" len="sm"/>
          </a:ln>
          <a:effectLst/>
        </p:spPr>
        <p:txBody>
          <a:bodyPr wrap="none" lIns="90000" tIns="46800" rIns="90000" bIns="46800" anchor="ctr"/>
          <a:lstStyle/>
          <a:p>
            <a:endParaRPr lang="es-ES"/>
          </a:p>
        </p:txBody>
      </p:sp>
      <p:sp>
        <p:nvSpPr>
          <p:cNvPr id="142" name="Line 180"/>
          <p:cNvSpPr>
            <a:spLocks noChangeShapeType="1"/>
          </p:cNvSpPr>
          <p:nvPr/>
        </p:nvSpPr>
        <p:spPr bwMode="auto">
          <a:xfrm>
            <a:off x="270802" y="3730219"/>
            <a:ext cx="209550" cy="0"/>
          </a:xfrm>
          <a:prstGeom prst="line">
            <a:avLst/>
          </a:prstGeom>
          <a:noFill/>
          <a:ln w="20701" cap="sq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 wrap="none" lIns="90000" tIns="46800" rIns="90000" bIns="46800" anchor="ctr"/>
          <a:lstStyle/>
          <a:p>
            <a:endParaRPr lang="es-ES"/>
          </a:p>
        </p:txBody>
      </p:sp>
      <p:sp>
        <p:nvSpPr>
          <p:cNvPr id="143" name="Line 181"/>
          <p:cNvSpPr>
            <a:spLocks noChangeShapeType="1"/>
          </p:cNvSpPr>
          <p:nvPr/>
        </p:nvSpPr>
        <p:spPr bwMode="auto">
          <a:xfrm flipV="1">
            <a:off x="270802" y="1596619"/>
            <a:ext cx="0" cy="2127250"/>
          </a:xfrm>
          <a:prstGeom prst="line">
            <a:avLst/>
          </a:prstGeom>
          <a:noFill/>
          <a:ln w="20701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s-ES"/>
          </a:p>
        </p:txBody>
      </p:sp>
      <p:sp>
        <p:nvSpPr>
          <p:cNvPr id="144" name="Line 182"/>
          <p:cNvSpPr>
            <a:spLocks noChangeShapeType="1"/>
          </p:cNvSpPr>
          <p:nvPr/>
        </p:nvSpPr>
        <p:spPr bwMode="auto">
          <a:xfrm>
            <a:off x="270802" y="1596619"/>
            <a:ext cx="7762875" cy="0"/>
          </a:xfrm>
          <a:prstGeom prst="line">
            <a:avLst/>
          </a:prstGeom>
          <a:noFill/>
          <a:ln w="20701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s-ES"/>
          </a:p>
        </p:txBody>
      </p:sp>
      <p:sp>
        <p:nvSpPr>
          <p:cNvPr id="145" name="Line 183"/>
          <p:cNvSpPr>
            <a:spLocks noChangeShapeType="1"/>
          </p:cNvSpPr>
          <p:nvPr/>
        </p:nvSpPr>
        <p:spPr bwMode="auto">
          <a:xfrm>
            <a:off x="8033677" y="1596619"/>
            <a:ext cx="0" cy="563563"/>
          </a:xfrm>
          <a:prstGeom prst="line">
            <a:avLst/>
          </a:prstGeom>
          <a:noFill/>
          <a:ln w="20701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s-ES"/>
          </a:p>
        </p:txBody>
      </p:sp>
      <p:sp>
        <p:nvSpPr>
          <p:cNvPr id="146" name="Line 184"/>
          <p:cNvSpPr>
            <a:spLocks noChangeShapeType="1"/>
          </p:cNvSpPr>
          <p:nvPr/>
        </p:nvSpPr>
        <p:spPr bwMode="auto">
          <a:xfrm flipH="1">
            <a:off x="7728877" y="2160182"/>
            <a:ext cx="304800" cy="0"/>
          </a:xfrm>
          <a:prstGeom prst="line">
            <a:avLst/>
          </a:prstGeom>
          <a:noFill/>
          <a:ln w="20701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s-ES"/>
          </a:p>
        </p:txBody>
      </p:sp>
      <p:sp>
        <p:nvSpPr>
          <p:cNvPr id="147" name="Line 186"/>
          <p:cNvSpPr>
            <a:spLocks noChangeShapeType="1"/>
          </p:cNvSpPr>
          <p:nvPr/>
        </p:nvSpPr>
        <p:spPr bwMode="auto">
          <a:xfrm>
            <a:off x="6785902" y="4015969"/>
            <a:ext cx="142875" cy="0"/>
          </a:xfrm>
          <a:prstGeom prst="line">
            <a:avLst/>
          </a:prstGeom>
          <a:noFill/>
          <a:ln w="20701" cap="rnd">
            <a:solidFill>
              <a:srgbClr val="00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s-ES"/>
          </a:p>
        </p:txBody>
      </p:sp>
      <p:sp>
        <p:nvSpPr>
          <p:cNvPr id="148" name="Line 187"/>
          <p:cNvSpPr>
            <a:spLocks noChangeShapeType="1"/>
          </p:cNvSpPr>
          <p:nvPr/>
        </p:nvSpPr>
        <p:spPr bwMode="auto">
          <a:xfrm flipH="1" flipV="1">
            <a:off x="6938302" y="3674657"/>
            <a:ext cx="4763" cy="341312"/>
          </a:xfrm>
          <a:prstGeom prst="line">
            <a:avLst/>
          </a:prstGeom>
          <a:noFill/>
          <a:ln w="20701" cap="rnd">
            <a:solidFill>
              <a:srgbClr val="000000"/>
            </a:solidFill>
            <a:prstDash val="sysDot"/>
            <a:round/>
            <a:headEnd type="none" w="sm" len="sm"/>
            <a:tailEnd type="triangle" w="sm" len="sm"/>
          </a:ln>
          <a:effectLst/>
        </p:spPr>
        <p:txBody>
          <a:bodyPr wrap="none" lIns="90000" tIns="46800" rIns="90000" bIns="46800" anchor="ctr"/>
          <a:lstStyle/>
          <a:p>
            <a:endParaRPr lang="es-ES"/>
          </a:p>
        </p:txBody>
      </p:sp>
      <p:sp>
        <p:nvSpPr>
          <p:cNvPr id="149" name="Text Box 188"/>
          <p:cNvSpPr txBox="1">
            <a:spLocks noChangeAspect="1" noChangeArrowheads="1"/>
          </p:cNvSpPr>
          <p:nvPr/>
        </p:nvSpPr>
        <p:spPr bwMode="auto">
          <a:xfrm>
            <a:off x="6744627" y="3446057"/>
            <a:ext cx="415925" cy="2286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kumimoji="0" lang="es-ES_tradnl" sz="900" b="0" i="1">
                <a:effectLst/>
              </a:rPr>
              <a:t>Zero</a:t>
            </a:r>
          </a:p>
        </p:txBody>
      </p:sp>
      <p:sp>
        <p:nvSpPr>
          <p:cNvPr id="150" name="Text Box 191"/>
          <p:cNvSpPr txBox="1">
            <a:spLocks noChangeArrowheads="1"/>
          </p:cNvSpPr>
          <p:nvPr/>
        </p:nvSpPr>
        <p:spPr bwMode="auto">
          <a:xfrm>
            <a:off x="340652" y="5320894"/>
            <a:ext cx="22860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10000"/>
              </a:spcBef>
            </a:pPr>
            <a:r>
              <a:rPr kumimoji="0" lang="es-ES_tradnl" sz="1400" i="1" u="sng">
                <a:effectLst/>
              </a:rPr>
              <a:t>Ruta de datos monociclo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3548270" y="301162"/>
            <a:ext cx="2059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Plantillas</a:t>
            </a:r>
            <a:r>
              <a:rPr lang="en-US" b="1" dirty="0" smtClean="0"/>
              <a:t> de </a:t>
            </a:r>
            <a:r>
              <a:rPr lang="en-US" b="1" dirty="0" err="1" smtClean="0"/>
              <a:t>Diseño</a:t>
            </a:r>
            <a:endParaRPr lang="en-US" b="1" dirty="0"/>
          </a:p>
        </p:txBody>
      </p:sp>
      <p:pic>
        <p:nvPicPr>
          <p:cNvPr id="152" name="Picture 151" descr="ttp://www.ucm.es/media/images/uc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268" y="113567"/>
            <a:ext cx="668020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il_fi" descr="http://www.fdi.ucm.es/include/img/logo3.gif"/>
          <p:cNvPicPr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166"/>
          <a:stretch/>
        </p:blipFill>
        <p:spPr bwMode="auto">
          <a:xfrm>
            <a:off x="5834063" y="137056"/>
            <a:ext cx="685800" cy="6858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64048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Box 150"/>
          <p:cNvSpPr txBox="1"/>
          <p:nvPr/>
        </p:nvSpPr>
        <p:spPr>
          <a:xfrm>
            <a:off x="3548270" y="301162"/>
            <a:ext cx="2059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Plantillas</a:t>
            </a:r>
            <a:r>
              <a:rPr lang="en-US" b="1" dirty="0" smtClean="0"/>
              <a:t> de </a:t>
            </a:r>
            <a:r>
              <a:rPr lang="en-US" b="1" dirty="0" err="1" smtClean="0"/>
              <a:t>Diseño</a:t>
            </a:r>
            <a:endParaRPr lang="en-US" b="1" dirty="0"/>
          </a:p>
        </p:txBody>
      </p:sp>
      <p:pic>
        <p:nvPicPr>
          <p:cNvPr id="152" name="Picture 151" descr="ttp://www.ucm.es/media/images/uc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268" y="113567"/>
            <a:ext cx="668020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il_fi" descr="http://www.fdi.ucm.es/include/img/logo3.gif"/>
          <p:cNvPicPr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166"/>
          <a:stretch/>
        </p:blipFill>
        <p:spPr bwMode="auto">
          <a:xfrm>
            <a:off x="5834063" y="137056"/>
            <a:ext cx="685800" cy="6858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53" name="Group 150"/>
          <p:cNvGrpSpPr>
            <a:grpSpLocks/>
          </p:cNvGrpSpPr>
          <p:nvPr/>
        </p:nvGrpSpPr>
        <p:grpSpPr bwMode="auto">
          <a:xfrm>
            <a:off x="38100" y="1382713"/>
            <a:ext cx="8994775" cy="4589462"/>
            <a:chOff x="31" y="871"/>
            <a:chExt cx="5666" cy="2891"/>
          </a:xfrm>
        </p:grpSpPr>
        <p:sp>
          <p:nvSpPr>
            <p:cNvPr id="155" name="Freeform 3"/>
            <p:cNvSpPr>
              <a:spLocks noChangeAspect="1"/>
            </p:cNvSpPr>
            <p:nvPr/>
          </p:nvSpPr>
          <p:spPr bwMode="auto">
            <a:xfrm>
              <a:off x="660" y="1807"/>
              <a:ext cx="713" cy="740"/>
            </a:xfrm>
            <a:custGeom>
              <a:avLst/>
              <a:gdLst/>
              <a:ahLst/>
              <a:cxnLst>
                <a:cxn ang="0">
                  <a:pos x="710" y="740"/>
                </a:cxn>
                <a:cxn ang="0">
                  <a:pos x="713" y="0"/>
                </a:cxn>
                <a:cxn ang="0">
                  <a:pos x="0" y="0"/>
                </a:cxn>
                <a:cxn ang="0">
                  <a:pos x="0" y="740"/>
                </a:cxn>
                <a:cxn ang="0">
                  <a:pos x="713" y="740"/>
                </a:cxn>
                <a:cxn ang="0">
                  <a:pos x="713" y="740"/>
                </a:cxn>
              </a:cxnLst>
              <a:rect l="0" t="0" r="r" b="b"/>
              <a:pathLst>
                <a:path w="713" h="740">
                  <a:moveTo>
                    <a:pt x="710" y="740"/>
                  </a:moveTo>
                  <a:lnTo>
                    <a:pt x="713" y="0"/>
                  </a:lnTo>
                  <a:lnTo>
                    <a:pt x="0" y="0"/>
                  </a:lnTo>
                  <a:lnTo>
                    <a:pt x="0" y="740"/>
                  </a:lnTo>
                  <a:lnTo>
                    <a:pt x="713" y="740"/>
                  </a:lnTo>
                  <a:lnTo>
                    <a:pt x="713" y="74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56" name="Text Box 4"/>
            <p:cNvSpPr txBox="1">
              <a:spLocks noChangeAspect="1" noChangeArrowheads="1"/>
            </p:cNvSpPr>
            <p:nvPr/>
          </p:nvSpPr>
          <p:spPr bwMode="auto">
            <a:xfrm rot="-5400000">
              <a:off x="814" y="2096"/>
              <a:ext cx="442" cy="154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kumimoji="0" lang="es-ES_tradnl" sz="1000" i="1">
                  <a:effectLst/>
                </a:rPr>
                <a:t>Memoria</a:t>
              </a:r>
            </a:p>
          </p:txBody>
        </p:sp>
        <p:sp>
          <p:nvSpPr>
            <p:cNvPr id="157" name="Text Box 5"/>
            <p:cNvSpPr txBox="1">
              <a:spLocks noChangeAspect="1" noChangeArrowheads="1"/>
            </p:cNvSpPr>
            <p:nvPr/>
          </p:nvSpPr>
          <p:spPr bwMode="auto">
            <a:xfrm>
              <a:off x="627" y="1865"/>
              <a:ext cx="341" cy="154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kumimoji="0" lang="es-ES_tradnl" sz="1000" b="0">
                  <a:effectLst/>
                </a:rPr>
                <a:t>ADDR</a:t>
              </a:r>
            </a:p>
          </p:txBody>
        </p:sp>
        <p:sp>
          <p:nvSpPr>
            <p:cNvPr id="158" name="Text Box 6"/>
            <p:cNvSpPr txBox="1">
              <a:spLocks noChangeAspect="1" noChangeArrowheads="1"/>
            </p:cNvSpPr>
            <p:nvPr/>
          </p:nvSpPr>
          <p:spPr bwMode="auto">
            <a:xfrm>
              <a:off x="1173" y="2099"/>
              <a:ext cx="230" cy="154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kumimoji="0" lang="es-ES_tradnl" sz="1000" b="0">
                  <a:effectLst/>
                </a:rPr>
                <a:t>DR</a:t>
              </a:r>
            </a:p>
          </p:txBody>
        </p:sp>
        <p:sp>
          <p:nvSpPr>
            <p:cNvPr id="159" name="Text Box 7"/>
            <p:cNvSpPr txBox="1">
              <a:spLocks noChangeAspect="1" noChangeArrowheads="1"/>
            </p:cNvSpPr>
            <p:nvPr/>
          </p:nvSpPr>
          <p:spPr bwMode="auto">
            <a:xfrm>
              <a:off x="651" y="2328"/>
              <a:ext cx="248" cy="154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kumimoji="0" lang="es-ES_tradnl" sz="1000" b="0">
                  <a:effectLst/>
                </a:rPr>
                <a:t>DW</a:t>
              </a:r>
            </a:p>
          </p:txBody>
        </p:sp>
        <p:sp>
          <p:nvSpPr>
            <p:cNvPr id="160" name="Line 8"/>
            <p:cNvSpPr>
              <a:spLocks noChangeShapeType="1"/>
            </p:cNvSpPr>
            <p:nvPr/>
          </p:nvSpPr>
          <p:spPr bwMode="auto">
            <a:xfrm flipH="1">
              <a:off x="1021" y="1033"/>
              <a:ext cx="6" cy="775"/>
            </a:xfrm>
            <a:prstGeom prst="line">
              <a:avLst/>
            </a:prstGeom>
            <a:noFill/>
            <a:ln w="20701" cap="rnd">
              <a:solidFill>
                <a:srgbClr val="000000"/>
              </a:solidFill>
              <a:prstDash val="sysDot"/>
              <a:round/>
              <a:headEnd type="none" w="sm" len="sm"/>
              <a:tailEnd type="triangl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s-ES"/>
            </a:p>
          </p:txBody>
        </p:sp>
        <p:sp>
          <p:nvSpPr>
            <p:cNvPr id="161" name="Line 9"/>
            <p:cNvSpPr>
              <a:spLocks noChangeShapeType="1"/>
            </p:cNvSpPr>
            <p:nvPr/>
          </p:nvSpPr>
          <p:spPr bwMode="auto">
            <a:xfrm flipV="1">
              <a:off x="1027" y="2534"/>
              <a:ext cx="0" cy="204"/>
            </a:xfrm>
            <a:prstGeom prst="line">
              <a:avLst/>
            </a:prstGeom>
            <a:noFill/>
            <a:ln w="20701" cap="rnd">
              <a:solidFill>
                <a:srgbClr val="000000"/>
              </a:solidFill>
              <a:prstDash val="sysDot"/>
              <a:round/>
              <a:headEnd type="none" w="sm" len="sm"/>
              <a:tailEnd type="triangl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s-ES"/>
            </a:p>
          </p:txBody>
        </p:sp>
        <p:sp>
          <p:nvSpPr>
            <p:cNvPr id="162" name="Text Box 10"/>
            <p:cNvSpPr txBox="1">
              <a:spLocks noChangeAspect="1" noChangeArrowheads="1"/>
            </p:cNvSpPr>
            <p:nvPr/>
          </p:nvSpPr>
          <p:spPr bwMode="auto">
            <a:xfrm>
              <a:off x="811" y="2733"/>
              <a:ext cx="446" cy="144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kumimoji="0" lang="es-ES_tradnl" sz="900" b="0" i="1">
                  <a:effectLst/>
                </a:rPr>
                <a:t>MemRead</a:t>
              </a:r>
            </a:p>
          </p:txBody>
        </p:sp>
        <p:sp>
          <p:nvSpPr>
            <p:cNvPr id="163" name="Text Box 11"/>
            <p:cNvSpPr txBox="1">
              <a:spLocks noChangeAspect="1" noChangeArrowheads="1"/>
            </p:cNvSpPr>
            <p:nvPr/>
          </p:nvSpPr>
          <p:spPr bwMode="auto">
            <a:xfrm>
              <a:off x="815" y="889"/>
              <a:ext cx="442" cy="144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kumimoji="0" lang="es-ES_tradnl" sz="900" b="0" i="1">
                  <a:effectLst/>
                </a:rPr>
                <a:t>MemWrite</a:t>
              </a:r>
            </a:p>
          </p:txBody>
        </p:sp>
        <p:sp>
          <p:nvSpPr>
            <p:cNvPr id="164" name="Freeform 12"/>
            <p:cNvSpPr>
              <a:spLocks noChangeAspect="1"/>
            </p:cNvSpPr>
            <p:nvPr/>
          </p:nvSpPr>
          <p:spPr bwMode="auto">
            <a:xfrm>
              <a:off x="427" y="1712"/>
              <a:ext cx="121" cy="473"/>
            </a:xfrm>
            <a:custGeom>
              <a:avLst/>
              <a:gdLst/>
              <a:ahLst/>
              <a:cxnLst>
                <a:cxn ang="0">
                  <a:pos x="0" y="59"/>
                </a:cxn>
                <a:cxn ang="0">
                  <a:pos x="3" y="51"/>
                </a:cxn>
                <a:cxn ang="0">
                  <a:pos x="5" y="41"/>
                </a:cxn>
                <a:cxn ang="0">
                  <a:pos x="8" y="33"/>
                </a:cxn>
                <a:cxn ang="0">
                  <a:pos x="13" y="25"/>
                </a:cxn>
                <a:cxn ang="0">
                  <a:pos x="18" y="18"/>
                </a:cxn>
                <a:cxn ang="0">
                  <a:pos x="26" y="13"/>
                </a:cxn>
                <a:cxn ang="0">
                  <a:pos x="34" y="7"/>
                </a:cxn>
                <a:cxn ang="0">
                  <a:pos x="41" y="5"/>
                </a:cxn>
                <a:cxn ang="0">
                  <a:pos x="52" y="2"/>
                </a:cxn>
                <a:cxn ang="0">
                  <a:pos x="62" y="0"/>
                </a:cxn>
                <a:cxn ang="0">
                  <a:pos x="70" y="2"/>
                </a:cxn>
                <a:cxn ang="0">
                  <a:pos x="80" y="5"/>
                </a:cxn>
                <a:cxn ang="0">
                  <a:pos x="87" y="7"/>
                </a:cxn>
                <a:cxn ang="0">
                  <a:pos x="95" y="13"/>
                </a:cxn>
                <a:cxn ang="0">
                  <a:pos x="103" y="18"/>
                </a:cxn>
                <a:cxn ang="0">
                  <a:pos x="108" y="25"/>
                </a:cxn>
                <a:cxn ang="0">
                  <a:pos x="113" y="33"/>
                </a:cxn>
                <a:cxn ang="0">
                  <a:pos x="118" y="41"/>
                </a:cxn>
                <a:cxn ang="0">
                  <a:pos x="118" y="51"/>
                </a:cxn>
                <a:cxn ang="0">
                  <a:pos x="121" y="59"/>
                </a:cxn>
                <a:cxn ang="0">
                  <a:pos x="121" y="415"/>
                </a:cxn>
                <a:cxn ang="0">
                  <a:pos x="118" y="425"/>
                </a:cxn>
                <a:cxn ang="0">
                  <a:pos x="118" y="432"/>
                </a:cxn>
                <a:cxn ang="0">
                  <a:pos x="113" y="443"/>
                </a:cxn>
                <a:cxn ang="0">
                  <a:pos x="108" y="450"/>
                </a:cxn>
                <a:cxn ang="0">
                  <a:pos x="103" y="456"/>
                </a:cxn>
                <a:cxn ang="0">
                  <a:pos x="95" y="463"/>
                </a:cxn>
                <a:cxn ang="0">
                  <a:pos x="87" y="466"/>
                </a:cxn>
                <a:cxn ang="0">
                  <a:pos x="80" y="471"/>
                </a:cxn>
                <a:cxn ang="0">
                  <a:pos x="70" y="473"/>
                </a:cxn>
                <a:cxn ang="0">
                  <a:pos x="62" y="473"/>
                </a:cxn>
                <a:cxn ang="0">
                  <a:pos x="52" y="473"/>
                </a:cxn>
                <a:cxn ang="0">
                  <a:pos x="41" y="471"/>
                </a:cxn>
                <a:cxn ang="0">
                  <a:pos x="34" y="466"/>
                </a:cxn>
                <a:cxn ang="0">
                  <a:pos x="26" y="463"/>
                </a:cxn>
                <a:cxn ang="0">
                  <a:pos x="18" y="456"/>
                </a:cxn>
                <a:cxn ang="0">
                  <a:pos x="13" y="450"/>
                </a:cxn>
                <a:cxn ang="0">
                  <a:pos x="8" y="443"/>
                </a:cxn>
                <a:cxn ang="0">
                  <a:pos x="5" y="432"/>
                </a:cxn>
                <a:cxn ang="0">
                  <a:pos x="3" y="425"/>
                </a:cxn>
                <a:cxn ang="0">
                  <a:pos x="3" y="415"/>
                </a:cxn>
                <a:cxn ang="0">
                  <a:pos x="3" y="59"/>
                </a:cxn>
                <a:cxn ang="0">
                  <a:pos x="3" y="59"/>
                </a:cxn>
              </a:cxnLst>
              <a:rect l="0" t="0" r="r" b="b"/>
              <a:pathLst>
                <a:path w="121" h="473">
                  <a:moveTo>
                    <a:pt x="0" y="59"/>
                  </a:moveTo>
                  <a:lnTo>
                    <a:pt x="3" y="51"/>
                  </a:lnTo>
                  <a:lnTo>
                    <a:pt x="5" y="41"/>
                  </a:lnTo>
                  <a:lnTo>
                    <a:pt x="8" y="33"/>
                  </a:lnTo>
                  <a:lnTo>
                    <a:pt x="13" y="25"/>
                  </a:lnTo>
                  <a:lnTo>
                    <a:pt x="18" y="18"/>
                  </a:lnTo>
                  <a:lnTo>
                    <a:pt x="26" y="13"/>
                  </a:lnTo>
                  <a:lnTo>
                    <a:pt x="34" y="7"/>
                  </a:lnTo>
                  <a:lnTo>
                    <a:pt x="41" y="5"/>
                  </a:lnTo>
                  <a:lnTo>
                    <a:pt x="52" y="2"/>
                  </a:lnTo>
                  <a:lnTo>
                    <a:pt x="62" y="0"/>
                  </a:lnTo>
                  <a:lnTo>
                    <a:pt x="70" y="2"/>
                  </a:lnTo>
                  <a:lnTo>
                    <a:pt x="80" y="5"/>
                  </a:lnTo>
                  <a:lnTo>
                    <a:pt x="87" y="7"/>
                  </a:lnTo>
                  <a:lnTo>
                    <a:pt x="95" y="13"/>
                  </a:lnTo>
                  <a:lnTo>
                    <a:pt x="103" y="18"/>
                  </a:lnTo>
                  <a:lnTo>
                    <a:pt x="108" y="25"/>
                  </a:lnTo>
                  <a:lnTo>
                    <a:pt x="113" y="33"/>
                  </a:lnTo>
                  <a:lnTo>
                    <a:pt x="118" y="41"/>
                  </a:lnTo>
                  <a:lnTo>
                    <a:pt x="118" y="51"/>
                  </a:lnTo>
                  <a:lnTo>
                    <a:pt x="121" y="59"/>
                  </a:lnTo>
                  <a:lnTo>
                    <a:pt x="121" y="415"/>
                  </a:lnTo>
                  <a:lnTo>
                    <a:pt x="118" y="425"/>
                  </a:lnTo>
                  <a:lnTo>
                    <a:pt x="118" y="432"/>
                  </a:lnTo>
                  <a:lnTo>
                    <a:pt x="113" y="443"/>
                  </a:lnTo>
                  <a:lnTo>
                    <a:pt x="108" y="450"/>
                  </a:lnTo>
                  <a:lnTo>
                    <a:pt x="103" y="456"/>
                  </a:lnTo>
                  <a:lnTo>
                    <a:pt x="95" y="463"/>
                  </a:lnTo>
                  <a:lnTo>
                    <a:pt x="87" y="466"/>
                  </a:lnTo>
                  <a:lnTo>
                    <a:pt x="80" y="471"/>
                  </a:lnTo>
                  <a:lnTo>
                    <a:pt x="70" y="473"/>
                  </a:lnTo>
                  <a:lnTo>
                    <a:pt x="62" y="473"/>
                  </a:lnTo>
                  <a:lnTo>
                    <a:pt x="52" y="473"/>
                  </a:lnTo>
                  <a:lnTo>
                    <a:pt x="41" y="471"/>
                  </a:lnTo>
                  <a:lnTo>
                    <a:pt x="34" y="466"/>
                  </a:lnTo>
                  <a:lnTo>
                    <a:pt x="26" y="463"/>
                  </a:lnTo>
                  <a:lnTo>
                    <a:pt x="18" y="456"/>
                  </a:lnTo>
                  <a:lnTo>
                    <a:pt x="13" y="450"/>
                  </a:lnTo>
                  <a:lnTo>
                    <a:pt x="8" y="443"/>
                  </a:lnTo>
                  <a:lnTo>
                    <a:pt x="5" y="432"/>
                  </a:lnTo>
                  <a:lnTo>
                    <a:pt x="3" y="425"/>
                  </a:lnTo>
                  <a:lnTo>
                    <a:pt x="3" y="415"/>
                  </a:lnTo>
                  <a:lnTo>
                    <a:pt x="3" y="59"/>
                  </a:lnTo>
                  <a:lnTo>
                    <a:pt x="3" y="5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5" name="Rectangle 13"/>
            <p:cNvSpPr>
              <a:spLocks noChangeAspect="1" noChangeArrowheads="1"/>
            </p:cNvSpPr>
            <p:nvPr/>
          </p:nvSpPr>
          <p:spPr bwMode="auto">
            <a:xfrm>
              <a:off x="464" y="1732"/>
              <a:ext cx="3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0" lang="es-ES_tradnl" sz="800" b="0">
                  <a:effectLst/>
                </a:rPr>
                <a:t>0</a:t>
              </a:r>
              <a:endParaRPr kumimoji="0" lang="es-ES_tradnl" sz="1200" b="0">
                <a:effectLst/>
              </a:endParaRPr>
            </a:p>
          </p:txBody>
        </p:sp>
        <p:sp>
          <p:nvSpPr>
            <p:cNvPr id="166" name="Rectangle 14"/>
            <p:cNvSpPr>
              <a:spLocks noChangeAspect="1" noChangeArrowheads="1"/>
            </p:cNvSpPr>
            <p:nvPr/>
          </p:nvSpPr>
          <p:spPr bwMode="auto">
            <a:xfrm>
              <a:off x="464" y="2088"/>
              <a:ext cx="3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0" lang="es-ES_tradnl" sz="800" b="0">
                  <a:effectLst/>
                </a:rPr>
                <a:t>1</a:t>
              </a:r>
              <a:endParaRPr kumimoji="0" lang="es-ES_tradnl" sz="1200" b="0">
                <a:effectLst/>
              </a:endParaRPr>
            </a:p>
          </p:txBody>
        </p:sp>
        <p:sp>
          <p:nvSpPr>
            <p:cNvPr id="167" name="Text Box 15"/>
            <p:cNvSpPr txBox="1">
              <a:spLocks noChangeAspect="1" noChangeArrowheads="1"/>
            </p:cNvSpPr>
            <p:nvPr/>
          </p:nvSpPr>
          <p:spPr bwMode="auto">
            <a:xfrm rot="-5400000">
              <a:off x="344" y="1865"/>
              <a:ext cx="292" cy="154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kumimoji="0" lang="es-ES_tradnl" sz="1000" i="1">
                  <a:effectLst/>
                </a:rPr>
                <a:t>MUX</a:t>
              </a:r>
            </a:p>
          </p:txBody>
        </p:sp>
        <p:sp>
          <p:nvSpPr>
            <p:cNvPr id="168" name="Line 16"/>
            <p:cNvSpPr>
              <a:spLocks noChangeShapeType="1"/>
            </p:cNvSpPr>
            <p:nvPr/>
          </p:nvSpPr>
          <p:spPr bwMode="auto">
            <a:xfrm>
              <a:off x="494" y="1016"/>
              <a:ext cx="0" cy="695"/>
            </a:xfrm>
            <a:prstGeom prst="line">
              <a:avLst/>
            </a:prstGeom>
            <a:noFill/>
            <a:ln w="20701" cap="rnd">
              <a:solidFill>
                <a:srgbClr val="000000"/>
              </a:solidFill>
              <a:prstDash val="sysDot"/>
              <a:round/>
              <a:headEnd type="none" w="sm" len="sm"/>
              <a:tailEnd type="triangl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s-ES"/>
            </a:p>
          </p:txBody>
        </p:sp>
        <p:sp>
          <p:nvSpPr>
            <p:cNvPr id="169" name="Text Box 17"/>
            <p:cNvSpPr txBox="1">
              <a:spLocks noChangeAspect="1" noChangeArrowheads="1"/>
            </p:cNvSpPr>
            <p:nvPr/>
          </p:nvSpPr>
          <p:spPr bwMode="auto">
            <a:xfrm>
              <a:off x="386" y="889"/>
              <a:ext cx="250" cy="144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kumimoji="0" lang="es-ES_tradnl" sz="900" b="0" i="1">
                  <a:effectLst/>
                </a:rPr>
                <a:t>IorD</a:t>
              </a:r>
            </a:p>
          </p:txBody>
        </p:sp>
        <p:sp>
          <p:nvSpPr>
            <p:cNvPr id="170" name="Freeform 18"/>
            <p:cNvSpPr>
              <a:spLocks noChangeAspect="1"/>
            </p:cNvSpPr>
            <p:nvPr/>
          </p:nvSpPr>
          <p:spPr bwMode="auto">
            <a:xfrm>
              <a:off x="2870" y="1779"/>
              <a:ext cx="712" cy="742"/>
            </a:xfrm>
            <a:custGeom>
              <a:avLst/>
              <a:gdLst/>
              <a:ahLst/>
              <a:cxnLst>
                <a:cxn ang="0">
                  <a:pos x="710" y="742"/>
                </a:cxn>
                <a:cxn ang="0">
                  <a:pos x="712" y="0"/>
                </a:cxn>
                <a:cxn ang="0">
                  <a:pos x="0" y="0"/>
                </a:cxn>
                <a:cxn ang="0">
                  <a:pos x="0" y="742"/>
                </a:cxn>
                <a:cxn ang="0">
                  <a:pos x="712" y="742"/>
                </a:cxn>
                <a:cxn ang="0">
                  <a:pos x="712" y="742"/>
                </a:cxn>
              </a:cxnLst>
              <a:rect l="0" t="0" r="r" b="b"/>
              <a:pathLst>
                <a:path w="712" h="742">
                  <a:moveTo>
                    <a:pt x="710" y="742"/>
                  </a:moveTo>
                  <a:lnTo>
                    <a:pt x="712" y="0"/>
                  </a:lnTo>
                  <a:lnTo>
                    <a:pt x="0" y="0"/>
                  </a:lnTo>
                  <a:lnTo>
                    <a:pt x="0" y="742"/>
                  </a:lnTo>
                  <a:lnTo>
                    <a:pt x="712" y="742"/>
                  </a:lnTo>
                  <a:lnTo>
                    <a:pt x="712" y="74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71" name="Text Box 19"/>
            <p:cNvSpPr txBox="1">
              <a:spLocks noChangeAspect="1" noChangeArrowheads="1"/>
            </p:cNvSpPr>
            <p:nvPr/>
          </p:nvSpPr>
          <p:spPr bwMode="auto">
            <a:xfrm rot="-5400000">
              <a:off x="2999" y="2041"/>
              <a:ext cx="473" cy="25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kumimoji="0" lang="es-ES_tradnl" sz="1000" i="1">
                  <a:effectLst/>
                </a:rPr>
                <a:t>Banco de</a:t>
              </a:r>
            </a:p>
            <a:p>
              <a:pPr algn="ctr"/>
              <a:r>
                <a:rPr kumimoji="0" lang="es-ES_tradnl" sz="1000" i="1">
                  <a:effectLst/>
                </a:rPr>
                <a:t>registros</a:t>
              </a:r>
            </a:p>
          </p:txBody>
        </p:sp>
        <p:sp>
          <p:nvSpPr>
            <p:cNvPr id="172" name="Text Box 20"/>
            <p:cNvSpPr txBox="1">
              <a:spLocks noChangeAspect="1" noChangeArrowheads="1"/>
            </p:cNvSpPr>
            <p:nvPr/>
          </p:nvSpPr>
          <p:spPr bwMode="auto">
            <a:xfrm>
              <a:off x="3342" y="1916"/>
              <a:ext cx="278" cy="144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kumimoji="0" lang="es-ES_tradnl" sz="900" b="0">
                  <a:effectLst/>
                </a:rPr>
                <a:t>busA</a:t>
              </a:r>
            </a:p>
          </p:txBody>
        </p:sp>
        <p:sp>
          <p:nvSpPr>
            <p:cNvPr id="173" name="Text Box 21"/>
            <p:cNvSpPr txBox="1">
              <a:spLocks noChangeAspect="1" noChangeArrowheads="1"/>
            </p:cNvSpPr>
            <p:nvPr/>
          </p:nvSpPr>
          <p:spPr bwMode="auto">
            <a:xfrm>
              <a:off x="3342" y="2250"/>
              <a:ext cx="278" cy="144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kumimoji="0" lang="es-ES_tradnl" sz="900" b="0">
                  <a:effectLst/>
                </a:rPr>
                <a:t>busB</a:t>
              </a:r>
            </a:p>
          </p:txBody>
        </p:sp>
        <p:sp>
          <p:nvSpPr>
            <p:cNvPr id="174" name="Text Box 22"/>
            <p:cNvSpPr txBox="1">
              <a:spLocks noChangeAspect="1" noChangeArrowheads="1"/>
            </p:cNvSpPr>
            <p:nvPr/>
          </p:nvSpPr>
          <p:spPr bwMode="auto">
            <a:xfrm>
              <a:off x="2846" y="1802"/>
              <a:ext cx="214" cy="144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kumimoji="0" lang="es-ES_tradnl" sz="900" b="0">
                  <a:effectLst/>
                </a:rPr>
                <a:t>RA</a:t>
              </a:r>
            </a:p>
          </p:txBody>
        </p:sp>
        <p:sp>
          <p:nvSpPr>
            <p:cNvPr id="175" name="Text Box 23"/>
            <p:cNvSpPr txBox="1">
              <a:spLocks noChangeAspect="1" noChangeArrowheads="1"/>
            </p:cNvSpPr>
            <p:nvPr/>
          </p:nvSpPr>
          <p:spPr bwMode="auto">
            <a:xfrm>
              <a:off x="2846" y="1997"/>
              <a:ext cx="214" cy="144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kumimoji="0" lang="es-ES_tradnl" sz="900" b="0">
                  <a:effectLst/>
                </a:rPr>
                <a:t>RB</a:t>
              </a:r>
            </a:p>
          </p:txBody>
        </p:sp>
        <p:sp>
          <p:nvSpPr>
            <p:cNvPr id="176" name="Text Box 24"/>
            <p:cNvSpPr txBox="1">
              <a:spLocks noChangeAspect="1" noChangeArrowheads="1"/>
            </p:cNvSpPr>
            <p:nvPr/>
          </p:nvSpPr>
          <p:spPr bwMode="auto">
            <a:xfrm>
              <a:off x="2848" y="2181"/>
              <a:ext cx="234" cy="144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kumimoji="0" lang="es-ES_tradnl" sz="900" b="0">
                  <a:effectLst/>
                </a:rPr>
                <a:t>RW</a:t>
              </a:r>
            </a:p>
          </p:txBody>
        </p:sp>
        <p:sp>
          <p:nvSpPr>
            <p:cNvPr id="177" name="Text Box 25"/>
            <p:cNvSpPr txBox="1">
              <a:spLocks noChangeAspect="1" noChangeArrowheads="1"/>
            </p:cNvSpPr>
            <p:nvPr/>
          </p:nvSpPr>
          <p:spPr bwMode="auto">
            <a:xfrm>
              <a:off x="2851" y="2344"/>
              <a:ext cx="298" cy="144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kumimoji="0" lang="es-ES_tradnl" sz="900" b="0">
                  <a:effectLst/>
                </a:rPr>
                <a:t>busW</a:t>
              </a:r>
            </a:p>
          </p:txBody>
        </p:sp>
        <p:sp>
          <p:nvSpPr>
            <p:cNvPr id="178" name="Line 26"/>
            <p:cNvSpPr>
              <a:spLocks noChangeShapeType="1"/>
            </p:cNvSpPr>
            <p:nvPr/>
          </p:nvSpPr>
          <p:spPr bwMode="auto">
            <a:xfrm>
              <a:off x="3192" y="1574"/>
              <a:ext cx="0" cy="204"/>
            </a:xfrm>
            <a:prstGeom prst="line">
              <a:avLst/>
            </a:prstGeom>
            <a:noFill/>
            <a:ln w="20701" cap="rnd">
              <a:solidFill>
                <a:srgbClr val="000000"/>
              </a:solidFill>
              <a:prstDash val="sysDot"/>
              <a:round/>
              <a:headEnd type="none" w="sm" len="sm"/>
              <a:tailEnd type="triangl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s-ES"/>
            </a:p>
          </p:txBody>
        </p:sp>
        <p:sp>
          <p:nvSpPr>
            <p:cNvPr id="179" name="Text Box 27"/>
            <p:cNvSpPr txBox="1">
              <a:spLocks noChangeAspect="1" noChangeArrowheads="1"/>
            </p:cNvSpPr>
            <p:nvPr/>
          </p:nvSpPr>
          <p:spPr bwMode="auto">
            <a:xfrm>
              <a:off x="3000" y="1440"/>
              <a:ext cx="414" cy="144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kumimoji="0" lang="es-ES_tradnl" sz="900" b="0" i="1">
                  <a:effectLst/>
                </a:rPr>
                <a:t>RegWrite</a:t>
              </a:r>
            </a:p>
          </p:txBody>
        </p:sp>
        <p:sp>
          <p:nvSpPr>
            <p:cNvPr id="180" name="Freeform 28"/>
            <p:cNvSpPr>
              <a:spLocks noChangeAspect="1"/>
            </p:cNvSpPr>
            <p:nvPr/>
          </p:nvSpPr>
          <p:spPr bwMode="auto">
            <a:xfrm>
              <a:off x="4701" y="1643"/>
              <a:ext cx="395" cy="10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8"/>
                </a:cxn>
                <a:cxn ang="0">
                  <a:pos x="66" y="317"/>
                </a:cxn>
                <a:cxn ang="0">
                  <a:pos x="0" y="379"/>
                </a:cxn>
                <a:cxn ang="0">
                  <a:pos x="0" y="637"/>
                </a:cxn>
                <a:cxn ang="0">
                  <a:pos x="395" y="443"/>
                </a:cxn>
                <a:cxn ang="0">
                  <a:pos x="395" y="19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5" h="637">
                  <a:moveTo>
                    <a:pt x="0" y="0"/>
                  </a:moveTo>
                  <a:lnTo>
                    <a:pt x="0" y="258"/>
                  </a:lnTo>
                  <a:lnTo>
                    <a:pt x="66" y="317"/>
                  </a:lnTo>
                  <a:lnTo>
                    <a:pt x="0" y="379"/>
                  </a:lnTo>
                  <a:lnTo>
                    <a:pt x="0" y="637"/>
                  </a:lnTo>
                  <a:lnTo>
                    <a:pt x="395" y="443"/>
                  </a:lnTo>
                  <a:lnTo>
                    <a:pt x="395" y="19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81" name="Text Box 29"/>
            <p:cNvSpPr txBox="1">
              <a:spLocks noChangeAspect="1" noChangeArrowheads="1"/>
            </p:cNvSpPr>
            <p:nvPr/>
          </p:nvSpPr>
          <p:spPr bwMode="auto">
            <a:xfrm rot="-5400000">
              <a:off x="4742" y="2103"/>
              <a:ext cx="279" cy="154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kumimoji="0" lang="es-ES_tradnl" sz="1000" i="1">
                  <a:effectLst/>
                </a:rPr>
                <a:t>ALU</a:t>
              </a:r>
            </a:p>
          </p:txBody>
        </p:sp>
        <p:sp>
          <p:nvSpPr>
            <p:cNvPr id="182" name="Line 30"/>
            <p:cNvSpPr>
              <a:spLocks noChangeShapeType="1"/>
            </p:cNvSpPr>
            <p:nvPr/>
          </p:nvSpPr>
          <p:spPr bwMode="auto">
            <a:xfrm>
              <a:off x="4878" y="1592"/>
              <a:ext cx="0" cy="204"/>
            </a:xfrm>
            <a:prstGeom prst="line">
              <a:avLst/>
            </a:prstGeom>
            <a:noFill/>
            <a:ln w="20701" cap="rnd">
              <a:solidFill>
                <a:srgbClr val="000000"/>
              </a:solidFill>
              <a:prstDash val="sysDot"/>
              <a:round/>
              <a:headEnd type="none" w="sm" len="sm"/>
              <a:tailEnd type="triangl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s-ES"/>
            </a:p>
          </p:txBody>
        </p:sp>
        <p:sp>
          <p:nvSpPr>
            <p:cNvPr id="183" name="Line 31"/>
            <p:cNvSpPr>
              <a:spLocks noChangeShapeType="1"/>
            </p:cNvSpPr>
            <p:nvPr/>
          </p:nvSpPr>
          <p:spPr bwMode="auto">
            <a:xfrm>
              <a:off x="5094" y="2083"/>
              <a:ext cx="90" cy="0"/>
            </a:xfrm>
            <a:prstGeom prst="line">
              <a:avLst/>
            </a:prstGeom>
            <a:noFill/>
            <a:ln w="20701" cap="rnd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s-ES"/>
            </a:p>
          </p:txBody>
        </p:sp>
        <p:sp>
          <p:nvSpPr>
            <p:cNvPr id="184" name="Line 32"/>
            <p:cNvSpPr>
              <a:spLocks noChangeShapeType="1"/>
            </p:cNvSpPr>
            <p:nvPr/>
          </p:nvSpPr>
          <p:spPr bwMode="auto">
            <a:xfrm flipH="1" flipV="1">
              <a:off x="5190" y="1868"/>
              <a:ext cx="3" cy="215"/>
            </a:xfrm>
            <a:prstGeom prst="line">
              <a:avLst/>
            </a:prstGeom>
            <a:noFill/>
            <a:ln w="20701" cap="rnd">
              <a:solidFill>
                <a:srgbClr val="000000"/>
              </a:solidFill>
              <a:prstDash val="sysDot"/>
              <a:round/>
              <a:headEnd type="none" w="sm" len="sm"/>
              <a:tailEnd type="triangl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s-ES"/>
            </a:p>
          </p:txBody>
        </p:sp>
        <p:sp>
          <p:nvSpPr>
            <p:cNvPr id="185" name="Text Box 33"/>
            <p:cNvSpPr txBox="1">
              <a:spLocks noChangeAspect="1" noChangeArrowheads="1"/>
            </p:cNvSpPr>
            <p:nvPr/>
          </p:nvSpPr>
          <p:spPr bwMode="auto">
            <a:xfrm>
              <a:off x="5068" y="1724"/>
              <a:ext cx="262" cy="144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kumimoji="0" lang="es-ES_tradnl" sz="900" b="0" i="1">
                  <a:effectLst/>
                </a:rPr>
                <a:t>Zero</a:t>
              </a:r>
            </a:p>
          </p:txBody>
        </p:sp>
        <p:sp>
          <p:nvSpPr>
            <p:cNvPr id="186" name="Freeform 34"/>
            <p:cNvSpPr>
              <a:spLocks noChangeAspect="1"/>
            </p:cNvSpPr>
            <p:nvPr/>
          </p:nvSpPr>
          <p:spPr bwMode="auto">
            <a:xfrm>
              <a:off x="2961" y="2913"/>
              <a:ext cx="238" cy="505"/>
            </a:xfrm>
            <a:custGeom>
              <a:avLst/>
              <a:gdLst/>
              <a:ahLst/>
              <a:cxnLst>
                <a:cxn ang="0">
                  <a:pos x="118" y="505"/>
                </a:cxn>
                <a:cxn ang="0">
                  <a:pos x="138" y="502"/>
                </a:cxn>
                <a:cxn ang="0">
                  <a:pos x="156" y="492"/>
                </a:cxn>
                <a:cxn ang="0">
                  <a:pos x="174" y="477"/>
                </a:cxn>
                <a:cxn ang="0">
                  <a:pos x="190" y="456"/>
                </a:cxn>
                <a:cxn ang="0">
                  <a:pos x="203" y="430"/>
                </a:cxn>
                <a:cxn ang="0">
                  <a:pos x="215" y="402"/>
                </a:cxn>
                <a:cxn ang="0">
                  <a:pos x="226" y="369"/>
                </a:cxn>
                <a:cxn ang="0">
                  <a:pos x="233" y="333"/>
                </a:cxn>
                <a:cxn ang="0">
                  <a:pos x="236" y="295"/>
                </a:cxn>
                <a:cxn ang="0">
                  <a:pos x="238" y="254"/>
                </a:cxn>
                <a:cxn ang="0">
                  <a:pos x="236" y="213"/>
                </a:cxn>
                <a:cxn ang="0">
                  <a:pos x="233" y="174"/>
                </a:cxn>
                <a:cxn ang="0">
                  <a:pos x="226" y="136"/>
                </a:cxn>
                <a:cxn ang="0">
                  <a:pos x="215" y="105"/>
                </a:cxn>
                <a:cxn ang="0">
                  <a:pos x="203" y="75"/>
                </a:cxn>
                <a:cxn ang="0">
                  <a:pos x="190" y="49"/>
                </a:cxn>
                <a:cxn ang="0">
                  <a:pos x="174" y="29"/>
                </a:cxn>
                <a:cxn ang="0">
                  <a:pos x="156" y="13"/>
                </a:cxn>
                <a:cxn ang="0">
                  <a:pos x="138" y="6"/>
                </a:cxn>
                <a:cxn ang="0">
                  <a:pos x="120" y="0"/>
                </a:cxn>
                <a:cxn ang="0">
                  <a:pos x="100" y="6"/>
                </a:cxn>
                <a:cxn ang="0">
                  <a:pos x="82" y="13"/>
                </a:cxn>
                <a:cxn ang="0">
                  <a:pos x="64" y="29"/>
                </a:cxn>
                <a:cxn ang="0">
                  <a:pos x="49" y="49"/>
                </a:cxn>
                <a:cxn ang="0">
                  <a:pos x="36" y="75"/>
                </a:cxn>
                <a:cxn ang="0">
                  <a:pos x="23" y="105"/>
                </a:cxn>
                <a:cxn ang="0">
                  <a:pos x="15" y="136"/>
                </a:cxn>
                <a:cxn ang="0">
                  <a:pos x="8" y="174"/>
                </a:cxn>
                <a:cxn ang="0">
                  <a:pos x="3" y="213"/>
                </a:cxn>
                <a:cxn ang="0">
                  <a:pos x="0" y="254"/>
                </a:cxn>
                <a:cxn ang="0">
                  <a:pos x="3" y="295"/>
                </a:cxn>
                <a:cxn ang="0">
                  <a:pos x="8" y="333"/>
                </a:cxn>
                <a:cxn ang="0">
                  <a:pos x="15" y="369"/>
                </a:cxn>
                <a:cxn ang="0">
                  <a:pos x="23" y="402"/>
                </a:cxn>
                <a:cxn ang="0">
                  <a:pos x="36" y="430"/>
                </a:cxn>
                <a:cxn ang="0">
                  <a:pos x="49" y="456"/>
                </a:cxn>
                <a:cxn ang="0">
                  <a:pos x="64" y="477"/>
                </a:cxn>
                <a:cxn ang="0">
                  <a:pos x="82" y="492"/>
                </a:cxn>
                <a:cxn ang="0">
                  <a:pos x="100" y="502"/>
                </a:cxn>
                <a:cxn ang="0">
                  <a:pos x="120" y="505"/>
                </a:cxn>
                <a:cxn ang="0">
                  <a:pos x="120" y="505"/>
                </a:cxn>
              </a:cxnLst>
              <a:rect l="0" t="0" r="r" b="b"/>
              <a:pathLst>
                <a:path w="238" h="505">
                  <a:moveTo>
                    <a:pt x="118" y="505"/>
                  </a:moveTo>
                  <a:lnTo>
                    <a:pt x="138" y="502"/>
                  </a:lnTo>
                  <a:lnTo>
                    <a:pt x="156" y="492"/>
                  </a:lnTo>
                  <a:lnTo>
                    <a:pt x="174" y="477"/>
                  </a:lnTo>
                  <a:lnTo>
                    <a:pt x="190" y="456"/>
                  </a:lnTo>
                  <a:lnTo>
                    <a:pt x="203" y="430"/>
                  </a:lnTo>
                  <a:lnTo>
                    <a:pt x="215" y="402"/>
                  </a:lnTo>
                  <a:lnTo>
                    <a:pt x="226" y="369"/>
                  </a:lnTo>
                  <a:lnTo>
                    <a:pt x="233" y="333"/>
                  </a:lnTo>
                  <a:lnTo>
                    <a:pt x="236" y="295"/>
                  </a:lnTo>
                  <a:lnTo>
                    <a:pt x="238" y="254"/>
                  </a:lnTo>
                  <a:lnTo>
                    <a:pt x="236" y="213"/>
                  </a:lnTo>
                  <a:lnTo>
                    <a:pt x="233" y="174"/>
                  </a:lnTo>
                  <a:lnTo>
                    <a:pt x="226" y="136"/>
                  </a:lnTo>
                  <a:lnTo>
                    <a:pt x="215" y="105"/>
                  </a:lnTo>
                  <a:lnTo>
                    <a:pt x="203" y="75"/>
                  </a:lnTo>
                  <a:lnTo>
                    <a:pt x="190" y="49"/>
                  </a:lnTo>
                  <a:lnTo>
                    <a:pt x="174" y="29"/>
                  </a:lnTo>
                  <a:lnTo>
                    <a:pt x="156" y="13"/>
                  </a:lnTo>
                  <a:lnTo>
                    <a:pt x="138" y="6"/>
                  </a:lnTo>
                  <a:lnTo>
                    <a:pt x="120" y="0"/>
                  </a:lnTo>
                  <a:lnTo>
                    <a:pt x="100" y="6"/>
                  </a:lnTo>
                  <a:lnTo>
                    <a:pt x="82" y="13"/>
                  </a:lnTo>
                  <a:lnTo>
                    <a:pt x="64" y="29"/>
                  </a:lnTo>
                  <a:lnTo>
                    <a:pt x="49" y="49"/>
                  </a:lnTo>
                  <a:lnTo>
                    <a:pt x="36" y="75"/>
                  </a:lnTo>
                  <a:lnTo>
                    <a:pt x="23" y="105"/>
                  </a:lnTo>
                  <a:lnTo>
                    <a:pt x="15" y="136"/>
                  </a:lnTo>
                  <a:lnTo>
                    <a:pt x="8" y="174"/>
                  </a:lnTo>
                  <a:lnTo>
                    <a:pt x="3" y="213"/>
                  </a:lnTo>
                  <a:lnTo>
                    <a:pt x="0" y="254"/>
                  </a:lnTo>
                  <a:lnTo>
                    <a:pt x="3" y="295"/>
                  </a:lnTo>
                  <a:lnTo>
                    <a:pt x="8" y="333"/>
                  </a:lnTo>
                  <a:lnTo>
                    <a:pt x="15" y="369"/>
                  </a:lnTo>
                  <a:lnTo>
                    <a:pt x="23" y="402"/>
                  </a:lnTo>
                  <a:lnTo>
                    <a:pt x="36" y="430"/>
                  </a:lnTo>
                  <a:lnTo>
                    <a:pt x="49" y="456"/>
                  </a:lnTo>
                  <a:lnTo>
                    <a:pt x="64" y="477"/>
                  </a:lnTo>
                  <a:lnTo>
                    <a:pt x="82" y="492"/>
                  </a:lnTo>
                  <a:lnTo>
                    <a:pt x="100" y="502"/>
                  </a:lnTo>
                  <a:lnTo>
                    <a:pt x="120" y="505"/>
                  </a:lnTo>
                  <a:lnTo>
                    <a:pt x="120" y="505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87" name="Text Box 35"/>
            <p:cNvSpPr txBox="1">
              <a:spLocks noChangeAspect="1" noChangeArrowheads="1"/>
            </p:cNvSpPr>
            <p:nvPr/>
          </p:nvSpPr>
          <p:spPr bwMode="auto">
            <a:xfrm rot="-5400000">
              <a:off x="2826" y="3041"/>
              <a:ext cx="517" cy="25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kumimoji="0" lang="es-ES_tradnl" sz="1000" i="1">
                  <a:effectLst/>
                </a:rPr>
                <a:t>Extensión </a:t>
              </a:r>
            </a:p>
            <a:p>
              <a:pPr algn="ctr"/>
              <a:r>
                <a:rPr kumimoji="0" lang="es-ES_tradnl" sz="1000" i="1">
                  <a:effectLst/>
                </a:rPr>
                <a:t>de signo</a:t>
              </a:r>
            </a:p>
          </p:txBody>
        </p:sp>
        <p:sp>
          <p:nvSpPr>
            <p:cNvPr id="188" name="Freeform 36"/>
            <p:cNvSpPr>
              <a:spLocks noChangeAspect="1"/>
            </p:cNvSpPr>
            <p:nvPr/>
          </p:nvSpPr>
          <p:spPr bwMode="auto">
            <a:xfrm>
              <a:off x="3413" y="3009"/>
              <a:ext cx="195" cy="312"/>
            </a:xfrm>
            <a:custGeom>
              <a:avLst/>
              <a:gdLst/>
              <a:ahLst/>
              <a:cxnLst>
                <a:cxn ang="0">
                  <a:pos x="97" y="312"/>
                </a:cxn>
                <a:cxn ang="0">
                  <a:pos x="113" y="310"/>
                </a:cxn>
                <a:cxn ang="0">
                  <a:pos x="128" y="305"/>
                </a:cxn>
                <a:cxn ang="0">
                  <a:pos x="144" y="294"/>
                </a:cxn>
                <a:cxn ang="0">
                  <a:pos x="156" y="281"/>
                </a:cxn>
                <a:cxn ang="0">
                  <a:pos x="167" y="266"/>
                </a:cxn>
                <a:cxn ang="0">
                  <a:pos x="177" y="248"/>
                </a:cxn>
                <a:cxn ang="0">
                  <a:pos x="185" y="228"/>
                </a:cxn>
                <a:cxn ang="0">
                  <a:pos x="192" y="205"/>
                </a:cxn>
                <a:cxn ang="0">
                  <a:pos x="195" y="182"/>
                </a:cxn>
                <a:cxn ang="0">
                  <a:pos x="195" y="156"/>
                </a:cxn>
                <a:cxn ang="0">
                  <a:pos x="195" y="130"/>
                </a:cxn>
                <a:cxn ang="0">
                  <a:pos x="192" y="107"/>
                </a:cxn>
                <a:cxn ang="0">
                  <a:pos x="185" y="84"/>
                </a:cxn>
                <a:cxn ang="0">
                  <a:pos x="177" y="64"/>
                </a:cxn>
                <a:cxn ang="0">
                  <a:pos x="167" y="46"/>
                </a:cxn>
                <a:cxn ang="0">
                  <a:pos x="156" y="31"/>
                </a:cxn>
                <a:cxn ang="0">
                  <a:pos x="144" y="18"/>
                </a:cxn>
                <a:cxn ang="0">
                  <a:pos x="128" y="8"/>
                </a:cxn>
                <a:cxn ang="0">
                  <a:pos x="113" y="2"/>
                </a:cxn>
                <a:cxn ang="0">
                  <a:pos x="97" y="0"/>
                </a:cxn>
                <a:cxn ang="0">
                  <a:pos x="82" y="2"/>
                </a:cxn>
                <a:cxn ang="0">
                  <a:pos x="67" y="8"/>
                </a:cxn>
                <a:cxn ang="0">
                  <a:pos x="54" y="18"/>
                </a:cxn>
                <a:cxn ang="0">
                  <a:pos x="41" y="31"/>
                </a:cxn>
                <a:cxn ang="0">
                  <a:pos x="28" y="46"/>
                </a:cxn>
                <a:cxn ang="0">
                  <a:pos x="21" y="64"/>
                </a:cxn>
                <a:cxn ang="0">
                  <a:pos x="10" y="84"/>
                </a:cxn>
                <a:cxn ang="0">
                  <a:pos x="5" y="107"/>
                </a:cxn>
                <a:cxn ang="0">
                  <a:pos x="3" y="130"/>
                </a:cxn>
                <a:cxn ang="0">
                  <a:pos x="0" y="156"/>
                </a:cxn>
                <a:cxn ang="0">
                  <a:pos x="3" y="182"/>
                </a:cxn>
                <a:cxn ang="0">
                  <a:pos x="5" y="205"/>
                </a:cxn>
                <a:cxn ang="0">
                  <a:pos x="10" y="228"/>
                </a:cxn>
                <a:cxn ang="0">
                  <a:pos x="21" y="248"/>
                </a:cxn>
                <a:cxn ang="0">
                  <a:pos x="28" y="266"/>
                </a:cxn>
                <a:cxn ang="0">
                  <a:pos x="41" y="281"/>
                </a:cxn>
                <a:cxn ang="0">
                  <a:pos x="54" y="294"/>
                </a:cxn>
                <a:cxn ang="0">
                  <a:pos x="67" y="305"/>
                </a:cxn>
                <a:cxn ang="0">
                  <a:pos x="82" y="310"/>
                </a:cxn>
                <a:cxn ang="0">
                  <a:pos x="97" y="312"/>
                </a:cxn>
                <a:cxn ang="0">
                  <a:pos x="97" y="312"/>
                </a:cxn>
              </a:cxnLst>
              <a:rect l="0" t="0" r="r" b="b"/>
              <a:pathLst>
                <a:path w="195" h="312">
                  <a:moveTo>
                    <a:pt x="97" y="312"/>
                  </a:moveTo>
                  <a:lnTo>
                    <a:pt x="113" y="310"/>
                  </a:lnTo>
                  <a:lnTo>
                    <a:pt x="128" y="305"/>
                  </a:lnTo>
                  <a:lnTo>
                    <a:pt x="144" y="294"/>
                  </a:lnTo>
                  <a:lnTo>
                    <a:pt x="156" y="281"/>
                  </a:lnTo>
                  <a:lnTo>
                    <a:pt x="167" y="266"/>
                  </a:lnTo>
                  <a:lnTo>
                    <a:pt x="177" y="248"/>
                  </a:lnTo>
                  <a:lnTo>
                    <a:pt x="185" y="228"/>
                  </a:lnTo>
                  <a:lnTo>
                    <a:pt x="192" y="205"/>
                  </a:lnTo>
                  <a:lnTo>
                    <a:pt x="195" y="182"/>
                  </a:lnTo>
                  <a:lnTo>
                    <a:pt x="195" y="156"/>
                  </a:lnTo>
                  <a:lnTo>
                    <a:pt x="195" y="130"/>
                  </a:lnTo>
                  <a:lnTo>
                    <a:pt x="192" y="107"/>
                  </a:lnTo>
                  <a:lnTo>
                    <a:pt x="185" y="84"/>
                  </a:lnTo>
                  <a:lnTo>
                    <a:pt x="177" y="64"/>
                  </a:lnTo>
                  <a:lnTo>
                    <a:pt x="167" y="46"/>
                  </a:lnTo>
                  <a:lnTo>
                    <a:pt x="156" y="31"/>
                  </a:lnTo>
                  <a:lnTo>
                    <a:pt x="144" y="18"/>
                  </a:lnTo>
                  <a:lnTo>
                    <a:pt x="128" y="8"/>
                  </a:lnTo>
                  <a:lnTo>
                    <a:pt x="113" y="2"/>
                  </a:lnTo>
                  <a:lnTo>
                    <a:pt x="97" y="0"/>
                  </a:lnTo>
                  <a:lnTo>
                    <a:pt x="82" y="2"/>
                  </a:lnTo>
                  <a:lnTo>
                    <a:pt x="67" y="8"/>
                  </a:lnTo>
                  <a:lnTo>
                    <a:pt x="54" y="18"/>
                  </a:lnTo>
                  <a:lnTo>
                    <a:pt x="41" y="31"/>
                  </a:lnTo>
                  <a:lnTo>
                    <a:pt x="28" y="46"/>
                  </a:lnTo>
                  <a:lnTo>
                    <a:pt x="21" y="64"/>
                  </a:lnTo>
                  <a:lnTo>
                    <a:pt x="10" y="84"/>
                  </a:lnTo>
                  <a:lnTo>
                    <a:pt x="5" y="107"/>
                  </a:lnTo>
                  <a:lnTo>
                    <a:pt x="3" y="130"/>
                  </a:lnTo>
                  <a:lnTo>
                    <a:pt x="0" y="156"/>
                  </a:lnTo>
                  <a:lnTo>
                    <a:pt x="3" y="182"/>
                  </a:lnTo>
                  <a:lnTo>
                    <a:pt x="5" y="205"/>
                  </a:lnTo>
                  <a:lnTo>
                    <a:pt x="10" y="228"/>
                  </a:lnTo>
                  <a:lnTo>
                    <a:pt x="21" y="248"/>
                  </a:lnTo>
                  <a:lnTo>
                    <a:pt x="28" y="266"/>
                  </a:lnTo>
                  <a:lnTo>
                    <a:pt x="41" y="281"/>
                  </a:lnTo>
                  <a:lnTo>
                    <a:pt x="54" y="294"/>
                  </a:lnTo>
                  <a:lnTo>
                    <a:pt x="67" y="305"/>
                  </a:lnTo>
                  <a:lnTo>
                    <a:pt x="82" y="310"/>
                  </a:lnTo>
                  <a:lnTo>
                    <a:pt x="97" y="312"/>
                  </a:lnTo>
                  <a:lnTo>
                    <a:pt x="97" y="31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89" name="Text Box 37"/>
            <p:cNvSpPr txBox="1">
              <a:spLocks noChangeAspect="1" noChangeArrowheads="1"/>
            </p:cNvSpPr>
            <p:nvPr/>
          </p:nvSpPr>
          <p:spPr bwMode="auto">
            <a:xfrm rot="-5400000">
              <a:off x="3389" y="3088"/>
              <a:ext cx="252" cy="154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kumimoji="0" lang="es-ES_tradnl" sz="1000" i="1">
                  <a:effectLst/>
                </a:rPr>
                <a:t>&lt;&lt;2</a:t>
              </a:r>
            </a:p>
          </p:txBody>
        </p:sp>
        <p:sp>
          <p:nvSpPr>
            <p:cNvPr id="190" name="Freeform 38"/>
            <p:cNvSpPr>
              <a:spLocks noChangeAspect="1"/>
            </p:cNvSpPr>
            <p:nvPr/>
          </p:nvSpPr>
          <p:spPr bwMode="auto">
            <a:xfrm>
              <a:off x="145" y="1605"/>
              <a:ext cx="121" cy="333"/>
            </a:xfrm>
            <a:custGeom>
              <a:avLst/>
              <a:gdLst/>
              <a:ahLst/>
              <a:cxnLst>
                <a:cxn ang="0">
                  <a:pos x="118" y="330"/>
                </a:cxn>
                <a:cxn ang="0">
                  <a:pos x="121" y="0"/>
                </a:cxn>
                <a:cxn ang="0">
                  <a:pos x="0" y="0"/>
                </a:cxn>
                <a:cxn ang="0">
                  <a:pos x="0" y="333"/>
                </a:cxn>
                <a:cxn ang="0">
                  <a:pos x="121" y="333"/>
                </a:cxn>
                <a:cxn ang="0">
                  <a:pos x="121" y="333"/>
                </a:cxn>
              </a:cxnLst>
              <a:rect l="0" t="0" r="r" b="b"/>
              <a:pathLst>
                <a:path w="121" h="333">
                  <a:moveTo>
                    <a:pt x="118" y="330"/>
                  </a:moveTo>
                  <a:lnTo>
                    <a:pt x="121" y="0"/>
                  </a:lnTo>
                  <a:lnTo>
                    <a:pt x="0" y="0"/>
                  </a:lnTo>
                  <a:lnTo>
                    <a:pt x="0" y="333"/>
                  </a:lnTo>
                  <a:lnTo>
                    <a:pt x="121" y="333"/>
                  </a:lnTo>
                  <a:lnTo>
                    <a:pt x="121" y="333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91" name="Text Box 39"/>
            <p:cNvSpPr txBox="1">
              <a:spLocks noChangeAspect="1" noChangeArrowheads="1"/>
            </p:cNvSpPr>
            <p:nvPr/>
          </p:nvSpPr>
          <p:spPr bwMode="auto">
            <a:xfrm rot="-5400000">
              <a:off x="97" y="1705"/>
              <a:ext cx="225" cy="154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kumimoji="0" lang="es-ES_tradnl" sz="1000" i="1">
                  <a:effectLst/>
                </a:rPr>
                <a:t>PC</a:t>
              </a:r>
            </a:p>
          </p:txBody>
        </p:sp>
        <p:sp>
          <p:nvSpPr>
            <p:cNvPr id="192" name="Freeform 40"/>
            <p:cNvSpPr>
              <a:spLocks noChangeAspect="1"/>
            </p:cNvSpPr>
            <p:nvPr/>
          </p:nvSpPr>
          <p:spPr bwMode="auto">
            <a:xfrm>
              <a:off x="3736" y="1826"/>
              <a:ext cx="121" cy="333"/>
            </a:xfrm>
            <a:custGeom>
              <a:avLst/>
              <a:gdLst/>
              <a:ahLst/>
              <a:cxnLst>
                <a:cxn ang="0">
                  <a:pos x="118" y="330"/>
                </a:cxn>
                <a:cxn ang="0">
                  <a:pos x="121" y="0"/>
                </a:cxn>
                <a:cxn ang="0">
                  <a:pos x="0" y="0"/>
                </a:cxn>
                <a:cxn ang="0">
                  <a:pos x="0" y="333"/>
                </a:cxn>
                <a:cxn ang="0">
                  <a:pos x="121" y="333"/>
                </a:cxn>
                <a:cxn ang="0">
                  <a:pos x="121" y="333"/>
                </a:cxn>
              </a:cxnLst>
              <a:rect l="0" t="0" r="r" b="b"/>
              <a:pathLst>
                <a:path w="121" h="333">
                  <a:moveTo>
                    <a:pt x="118" y="330"/>
                  </a:moveTo>
                  <a:lnTo>
                    <a:pt x="121" y="0"/>
                  </a:lnTo>
                  <a:lnTo>
                    <a:pt x="0" y="0"/>
                  </a:lnTo>
                  <a:lnTo>
                    <a:pt x="0" y="333"/>
                  </a:lnTo>
                  <a:lnTo>
                    <a:pt x="121" y="333"/>
                  </a:lnTo>
                  <a:lnTo>
                    <a:pt x="121" y="333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93" name="Text Box 41"/>
            <p:cNvSpPr txBox="1">
              <a:spLocks noChangeAspect="1" noChangeArrowheads="1"/>
            </p:cNvSpPr>
            <p:nvPr/>
          </p:nvSpPr>
          <p:spPr bwMode="auto">
            <a:xfrm rot="-5400000">
              <a:off x="3714" y="1913"/>
              <a:ext cx="172" cy="154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kumimoji="0" lang="es-ES_tradnl" sz="1000" i="1">
                  <a:effectLst/>
                </a:rPr>
                <a:t>A</a:t>
              </a:r>
            </a:p>
          </p:txBody>
        </p:sp>
        <p:sp>
          <p:nvSpPr>
            <p:cNvPr id="194" name="Freeform 42"/>
            <p:cNvSpPr>
              <a:spLocks noChangeAspect="1"/>
            </p:cNvSpPr>
            <p:nvPr/>
          </p:nvSpPr>
          <p:spPr bwMode="auto">
            <a:xfrm>
              <a:off x="3742" y="2177"/>
              <a:ext cx="121" cy="333"/>
            </a:xfrm>
            <a:custGeom>
              <a:avLst/>
              <a:gdLst/>
              <a:ahLst/>
              <a:cxnLst>
                <a:cxn ang="0">
                  <a:pos x="118" y="330"/>
                </a:cxn>
                <a:cxn ang="0">
                  <a:pos x="121" y="0"/>
                </a:cxn>
                <a:cxn ang="0">
                  <a:pos x="0" y="0"/>
                </a:cxn>
                <a:cxn ang="0">
                  <a:pos x="0" y="333"/>
                </a:cxn>
                <a:cxn ang="0">
                  <a:pos x="121" y="333"/>
                </a:cxn>
                <a:cxn ang="0">
                  <a:pos x="121" y="333"/>
                </a:cxn>
              </a:cxnLst>
              <a:rect l="0" t="0" r="r" b="b"/>
              <a:pathLst>
                <a:path w="121" h="333">
                  <a:moveTo>
                    <a:pt x="118" y="330"/>
                  </a:moveTo>
                  <a:lnTo>
                    <a:pt x="121" y="0"/>
                  </a:lnTo>
                  <a:lnTo>
                    <a:pt x="0" y="0"/>
                  </a:lnTo>
                  <a:lnTo>
                    <a:pt x="0" y="333"/>
                  </a:lnTo>
                  <a:lnTo>
                    <a:pt x="121" y="333"/>
                  </a:lnTo>
                  <a:lnTo>
                    <a:pt x="121" y="333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95" name="Text Box 43"/>
            <p:cNvSpPr txBox="1">
              <a:spLocks noChangeAspect="1" noChangeArrowheads="1"/>
            </p:cNvSpPr>
            <p:nvPr/>
          </p:nvSpPr>
          <p:spPr bwMode="auto">
            <a:xfrm rot="-5400000">
              <a:off x="3720" y="2264"/>
              <a:ext cx="172" cy="154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kumimoji="0" lang="es-ES_tradnl" sz="1000" i="1">
                  <a:effectLst/>
                </a:rPr>
                <a:t>B</a:t>
              </a:r>
            </a:p>
          </p:txBody>
        </p:sp>
        <p:sp>
          <p:nvSpPr>
            <p:cNvPr id="196" name="Freeform 44"/>
            <p:cNvSpPr>
              <a:spLocks/>
            </p:cNvSpPr>
            <p:nvPr/>
          </p:nvSpPr>
          <p:spPr bwMode="auto">
            <a:xfrm>
              <a:off x="4374" y="2239"/>
              <a:ext cx="172" cy="466"/>
            </a:xfrm>
            <a:custGeom>
              <a:avLst/>
              <a:gdLst/>
              <a:ahLst/>
              <a:cxnLst>
                <a:cxn ang="0">
                  <a:pos x="172" y="82"/>
                </a:cxn>
                <a:cxn ang="0">
                  <a:pos x="172" y="70"/>
                </a:cxn>
                <a:cxn ang="0">
                  <a:pos x="166" y="59"/>
                </a:cxn>
                <a:cxn ang="0">
                  <a:pos x="163" y="44"/>
                </a:cxn>
                <a:cxn ang="0">
                  <a:pos x="154" y="35"/>
                </a:cxn>
                <a:cxn ang="0">
                  <a:pos x="145" y="23"/>
                </a:cxn>
                <a:cxn ang="0">
                  <a:pos x="136" y="14"/>
                </a:cxn>
                <a:cxn ang="0">
                  <a:pos x="124" y="8"/>
                </a:cxn>
                <a:cxn ang="0">
                  <a:pos x="112" y="3"/>
                </a:cxn>
                <a:cxn ang="0">
                  <a:pos x="100" y="0"/>
                </a:cxn>
                <a:cxn ang="0">
                  <a:pos x="86" y="0"/>
                </a:cxn>
                <a:cxn ang="0">
                  <a:pos x="71" y="0"/>
                </a:cxn>
                <a:cxn ang="0">
                  <a:pos x="59" y="3"/>
                </a:cxn>
                <a:cxn ang="0">
                  <a:pos x="44" y="8"/>
                </a:cxn>
                <a:cxn ang="0">
                  <a:pos x="35" y="14"/>
                </a:cxn>
                <a:cxn ang="0">
                  <a:pos x="23" y="23"/>
                </a:cxn>
                <a:cxn ang="0">
                  <a:pos x="15" y="35"/>
                </a:cxn>
                <a:cxn ang="0">
                  <a:pos x="9" y="44"/>
                </a:cxn>
                <a:cxn ang="0">
                  <a:pos x="3" y="59"/>
                </a:cxn>
                <a:cxn ang="0">
                  <a:pos x="0" y="70"/>
                </a:cxn>
                <a:cxn ang="0">
                  <a:pos x="0" y="85"/>
                </a:cxn>
                <a:cxn ang="0">
                  <a:pos x="0" y="381"/>
                </a:cxn>
                <a:cxn ang="0">
                  <a:pos x="0" y="395"/>
                </a:cxn>
                <a:cxn ang="0">
                  <a:pos x="3" y="407"/>
                </a:cxn>
                <a:cxn ang="0">
                  <a:pos x="9" y="419"/>
                </a:cxn>
                <a:cxn ang="0">
                  <a:pos x="15" y="431"/>
                </a:cxn>
                <a:cxn ang="0">
                  <a:pos x="23" y="440"/>
                </a:cxn>
                <a:cxn ang="0">
                  <a:pos x="35" y="449"/>
                </a:cxn>
                <a:cxn ang="0">
                  <a:pos x="44" y="457"/>
                </a:cxn>
                <a:cxn ang="0">
                  <a:pos x="59" y="460"/>
                </a:cxn>
                <a:cxn ang="0">
                  <a:pos x="71" y="466"/>
                </a:cxn>
                <a:cxn ang="0">
                  <a:pos x="86" y="466"/>
                </a:cxn>
                <a:cxn ang="0">
                  <a:pos x="100" y="466"/>
                </a:cxn>
                <a:cxn ang="0">
                  <a:pos x="112" y="460"/>
                </a:cxn>
                <a:cxn ang="0">
                  <a:pos x="124" y="457"/>
                </a:cxn>
                <a:cxn ang="0">
                  <a:pos x="136" y="449"/>
                </a:cxn>
                <a:cxn ang="0">
                  <a:pos x="145" y="440"/>
                </a:cxn>
                <a:cxn ang="0">
                  <a:pos x="154" y="431"/>
                </a:cxn>
                <a:cxn ang="0">
                  <a:pos x="163" y="419"/>
                </a:cxn>
                <a:cxn ang="0">
                  <a:pos x="166" y="407"/>
                </a:cxn>
                <a:cxn ang="0">
                  <a:pos x="172" y="395"/>
                </a:cxn>
                <a:cxn ang="0">
                  <a:pos x="172" y="381"/>
                </a:cxn>
                <a:cxn ang="0">
                  <a:pos x="172" y="85"/>
                </a:cxn>
                <a:cxn ang="0">
                  <a:pos x="172" y="85"/>
                </a:cxn>
              </a:cxnLst>
              <a:rect l="0" t="0" r="r" b="b"/>
              <a:pathLst>
                <a:path w="172" h="466">
                  <a:moveTo>
                    <a:pt x="172" y="82"/>
                  </a:moveTo>
                  <a:lnTo>
                    <a:pt x="172" y="70"/>
                  </a:lnTo>
                  <a:lnTo>
                    <a:pt x="166" y="59"/>
                  </a:lnTo>
                  <a:lnTo>
                    <a:pt x="163" y="44"/>
                  </a:lnTo>
                  <a:lnTo>
                    <a:pt x="154" y="35"/>
                  </a:lnTo>
                  <a:lnTo>
                    <a:pt x="145" y="23"/>
                  </a:lnTo>
                  <a:lnTo>
                    <a:pt x="136" y="14"/>
                  </a:lnTo>
                  <a:lnTo>
                    <a:pt x="124" y="8"/>
                  </a:lnTo>
                  <a:lnTo>
                    <a:pt x="112" y="3"/>
                  </a:lnTo>
                  <a:lnTo>
                    <a:pt x="100" y="0"/>
                  </a:lnTo>
                  <a:lnTo>
                    <a:pt x="86" y="0"/>
                  </a:lnTo>
                  <a:lnTo>
                    <a:pt x="71" y="0"/>
                  </a:lnTo>
                  <a:lnTo>
                    <a:pt x="59" y="3"/>
                  </a:lnTo>
                  <a:lnTo>
                    <a:pt x="44" y="8"/>
                  </a:lnTo>
                  <a:lnTo>
                    <a:pt x="35" y="14"/>
                  </a:lnTo>
                  <a:lnTo>
                    <a:pt x="23" y="23"/>
                  </a:lnTo>
                  <a:lnTo>
                    <a:pt x="15" y="35"/>
                  </a:lnTo>
                  <a:lnTo>
                    <a:pt x="9" y="44"/>
                  </a:lnTo>
                  <a:lnTo>
                    <a:pt x="3" y="59"/>
                  </a:lnTo>
                  <a:lnTo>
                    <a:pt x="0" y="70"/>
                  </a:lnTo>
                  <a:lnTo>
                    <a:pt x="0" y="85"/>
                  </a:lnTo>
                  <a:lnTo>
                    <a:pt x="0" y="381"/>
                  </a:lnTo>
                  <a:lnTo>
                    <a:pt x="0" y="395"/>
                  </a:lnTo>
                  <a:lnTo>
                    <a:pt x="3" y="407"/>
                  </a:lnTo>
                  <a:lnTo>
                    <a:pt x="9" y="419"/>
                  </a:lnTo>
                  <a:lnTo>
                    <a:pt x="15" y="431"/>
                  </a:lnTo>
                  <a:lnTo>
                    <a:pt x="23" y="440"/>
                  </a:lnTo>
                  <a:lnTo>
                    <a:pt x="35" y="449"/>
                  </a:lnTo>
                  <a:lnTo>
                    <a:pt x="44" y="457"/>
                  </a:lnTo>
                  <a:lnTo>
                    <a:pt x="59" y="460"/>
                  </a:lnTo>
                  <a:lnTo>
                    <a:pt x="71" y="466"/>
                  </a:lnTo>
                  <a:lnTo>
                    <a:pt x="86" y="466"/>
                  </a:lnTo>
                  <a:lnTo>
                    <a:pt x="100" y="466"/>
                  </a:lnTo>
                  <a:lnTo>
                    <a:pt x="112" y="460"/>
                  </a:lnTo>
                  <a:lnTo>
                    <a:pt x="124" y="457"/>
                  </a:lnTo>
                  <a:lnTo>
                    <a:pt x="136" y="449"/>
                  </a:lnTo>
                  <a:lnTo>
                    <a:pt x="145" y="440"/>
                  </a:lnTo>
                  <a:lnTo>
                    <a:pt x="154" y="431"/>
                  </a:lnTo>
                  <a:lnTo>
                    <a:pt x="163" y="419"/>
                  </a:lnTo>
                  <a:lnTo>
                    <a:pt x="166" y="407"/>
                  </a:lnTo>
                  <a:lnTo>
                    <a:pt x="172" y="395"/>
                  </a:lnTo>
                  <a:lnTo>
                    <a:pt x="172" y="381"/>
                  </a:lnTo>
                  <a:lnTo>
                    <a:pt x="172" y="85"/>
                  </a:lnTo>
                  <a:lnTo>
                    <a:pt x="172" y="85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97" name="Rectangle 45"/>
            <p:cNvSpPr>
              <a:spLocks noChangeArrowheads="1"/>
            </p:cNvSpPr>
            <p:nvPr/>
          </p:nvSpPr>
          <p:spPr bwMode="auto">
            <a:xfrm>
              <a:off x="4402" y="2383"/>
              <a:ext cx="3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0" lang="es-ES_tradnl" sz="800" b="0">
                  <a:solidFill>
                    <a:srgbClr val="000000"/>
                  </a:solidFill>
                  <a:effectLst/>
                </a:rPr>
                <a:t>1</a:t>
              </a:r>
              <a:endParaRPr kumimoji="0" lang="es-ES_tradnl" sz="1200" b="0">
                <a:effectLst/>
              </a:endParaRPr>
            </a:p>
          </p:txBody>
        </p:sp>
        <p:sp>
          <p:nvSpPr>
            <p:cNvPr id="198" name="Rectangle 46"/>
            <p:cNvSpPr>
              <a:spLocks noChangeArrowheads="1"/>
            </p:cNvSpPr>
            <p:nvPr/>
          </p:nvSpPr>
          <p:spPr bwMode="auto">
            <a:xfrm>
              <a:off x="4402" y="2286"/>
              <a:ext cx="3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0" lang="es-ES_tradnl" sz="800" b="0">
                  <a:solidFill>
                    <a:srgbClr val="000000"/>
                  </a:solidFill>
                  <a:effectLst/>
                </a:rPr>
                <a:t>0</a:t>
              </a:r>
              <a:endParaRPr kumimoji="0" lang="es-ES_tradnl" sz="1200" b="0">
                <a:effectLst/>
              </a:endParaRPr>
            </a:p>
          </p:txBody>
        </p:sp>
        <p:sp>
          <p:nvSpPr>
            <p:cNvPr id="199" name="Rectangle 47"/>
            <p:cNvSpPr>
              <a:spLocks noChangeArrowheads="1"/>
            </p:cNvSpPr>
            <p:nvPr/>
          </p:nvSpPr>
          <p:spPr bwMode="auto">
            <a:xfrm>
              <a:off x="4402" y="2581"/>
              <a:ext cx="3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0" lang="es-ES_tradnl" sz="800" b="0">
                  <a:solidFill>
                    <a:srgbClr val="000000"/>
                  </a:solidFill>
                  <a:effectLst/>
                </a:rPr>
                <a:t>3</a:t>
              </a:r>
              <a:endParaRPr kumimoji="0" lang="es-ES_tradnl" sz="1200" b="0">
                <a:effectLst/>
              </a:endParaRPr>
            </a:p>
          </p:txBody>
        </p:sp>
        <p:sp>
          <p:nvSpPr>
            <p:cNvPr id="200" name="Rectangle 48"/>
            <p:cNvSpPr>
              <a:spLocks noChangeArrowheads="1"/>
            </p:cNvSpPr>
            <p:nvPr/>
          </p:nvSpPr>
          <p:spPr bwMode="auto">
            <a:xfrm>
              <a:off x="4402" y="2484"/>
              <a:ext cx="3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0" lang="es-ES_tradnl" sz="800" b="0">
                  <a:solidFill>
                    <a:srgbClr val="000000"/>
                  </a:solidFill>
                  <a:effectLst/>
                </a:rPr>
                <a:t>2</a:t>
              </a:r>
              <a:endParaRPr kumimoji="0" lang="es-ES_tradnl" sz="1200" b="0">
                <a:effectLst/>
              </a:endParaRPr>
            </a:p>
          </p:txBody>
        </p:sp>
        <p:sp>
          <p:nvSpPr>
            <p:cNvPr id="201" name="Freeform 49"/>
            <p:cNvSpPr>
              <a:spLocks/>
            </p:cNvSpPr>
            <p:nvPr/>
          </p:nvSpPr>
          <p:spPr bwMode="auto">
            <a:xfrm>
              <a:off x="4403" y="1643"/>
              <a:ext cx="125" cy="417"/>
            </a:xfrm>
            <a:custGeom>
              <a:avLst/>
              <a:gdLst/>
              <a:ahLst/>
              <a:cxnLst>
                <a:cxn ang="0">
                  <a:pos x="0" y="59"/>
                </a:cxn>
                <a:cxn ang="0">
                  <a:pos x="3" y="51"/>
                </a:cxn>
                <a:cxn ang="0">
                  <a:pos x="6" y="42"/>
                </a:cxn>
                <a:cxn ang="0">
                  <a:pos x="9" y="33"/>
                </a:cxn>
                <a:cxn ang="0">
                  <a:pos x="15" y="24"/>
                </a:cxn>
                <a:cxn ang="0">
                  <a:pos x="21" y="18"/>
                </a:cxn>
                <a:cxn ang="0">
                  <a:pos x="27" y="12"/>
                </a:cxn>
                <a:cxn ang="0">
                  <a:pos x="36" y="6"/>
                </a:cxn>
                <a:cxn ang="0">
                  <a:pos x="45" y="3"/>
                </a:cxn>
                <a:cxn ang="0">
                  <a:pos x="54" y="0"/>
                </a:cxn>
                <a:cxn ang="0">
                  <a:pos x="63" y="0"/>
                </a:cxn>
                <a:cxn ang="0">
                  <a:pos x="74" y="0"/>
                </a:cxn>
                <a:cxn ang="0">
                  <a:pos x="83" y="3"/>
                </a:cxn>
                <a:cxn ang="0">
                  <a:pos x="92" y="6"/>
                </a:cxn>
                <a:cxn ang="0">
                  <a:pos x="101" y="12"/>
                </a:cxn>
                <a:cxn ang="0">
                  <a:pos x="107" y="18"/>
                </a:cxn>
                <a:cxn ang="0">
                  <a:pos x="113" y="24"/>
                </a:cxn>
                <a:cxn ang="0">
                  <a:pos x="119" y="33"/>
                </a:cxn>
                <a:cxn ang="0">
                  <a:pos x="122" y="42"/>
                </a:cxn>
                <a:cxn ang="0">
                  <a:pos x="125" y="51"/>
                </a:cxn>
                <a:cxn ang="0">
                  <a:pos x="125" y="62"/>
                </a:cxn>
                <a:cxn ang="0">
                  <a:pos x="125" y="355"/>
                </a:cxn>
                <a:cxn ang="0">
                  <a:pos x="125" y="367"/>
                </a:cxn>
                <a:cxn ang="0">
                  <a:pos x="122" y="375"/>
                </a:cxn>
                <a:cxn ang="0">
                  <a:pos x="119" y="384"/>
                </a:cxn>
                <a:cxn ang="0">
                  <a:pos x="113" y="393"/>
                </a:cxn>
                <a:cxn ang="0">
                  <a:pos x="107" y="399"/>
                </a:cxn>
                <a:cxn ang="0">
                  <a:pos x="101" y="405"/>
                </a:cxn>
                <a:cxn ang="0">
                  <a:pos x="92" y="411"/>
                </a:cxn>
                <a:cxn ang="0">
                  <a:pos x="83" y="414"/>
                </a:cxn>
                <a:cxn ang="0">
                  <a:pos x="74" y="417"/>
                </a:cxn>
                <a:cxn ang="0">
                  <a:pos x="63" y="417"/>
                </a:cxn>
                <a:cxn ang="0">
                  <a:pos x="54" y="417"/>
                </a:cxn>
                <a:cxn ang="0">
                  <a:pos x="45" y="414"/>
                </a:cxn>
                <a:cxn ang="0">
                  <a:pos x="36" y="411"/>
                </a:cxn>
                <a:cxn ang="0">
                  <a:pos x="27" y="405"/>
                </a:cxn>
                <a:cxn ang="0">
                  <a:pos x="21" y="399"/>
                </a:cxn>
                <a:cxn ang="0">
                  <a:pos x="15" y="393"/>
                </a:cxn>
                <a:cxn ang="0">
                  <a:pos x="9" y="384"/>
                </a:cxn>
                <a:cxn ang="0">
                  <a:pos x="6" y="375"/>
                </a:cxn>
                <a:cxn ang="0">
                  <a:pos x="3" y="367"/>
                </a:cxn>
                <a:cxn ang="0">
                  <a:pos x="3" y="355"/>
                </a:cxn>
                <a:cxn ang="0">
                  <a:pos x="3" y="62"/>
                </a:cxn>
                <a:cxn ang="0">
                  <a:pos x="3" y="62"/>
                </a:cxn>
              </a:cxnLst>
              <a:rect l="0" t="0" r="r" b="b"/>
              <a:pathLst>
                <a:path w="125" h="417">
                  <a:moveTo>
                    <a:pt x="0" y="59"/>
                  </a:moveTo>
                  <a:lnTo>
                    <a:pt x="3" y="51"/>
                  </a:lnTo>
                  <a:lnTo>
                    <a:pt x="6" y="42"/>
                  </a:lnTo>
                  <a:lnTo>
                    <a:pt x="9" y="33"/>
                  </a:lnTo>
                  <a:lnTo>
                    <a:pt x="15" y="24"/>
                  </a:lnTo>
                  <a:lnTo>
                    <a:pt x="21" y="18"/>
                  </a:lnTo>
                  <a:lnTo>
                    <a:pt x="27" y="12"/>
                  </a:lnTo>
                  <a:lnTo>
                    <a:pt x="36" y="6"/>
                  </a:lnTo>
                  <a:lnTo>
                    <a:pt x="45" y="3"/>
                  </a:lnTo>
                  <a:lnTo>
                    <a:pt x="54" y="0"/>
                  </a:lnTo>
                  <a:lnTo>
                    <a:pt x="63" y="0"/>
                  </a:lnTo>
                  <a:lnTo>
                    <a:pt x="74" y="0"/>
                  </a:lnTo>
                  <a:lnTo>
                    <a:pt x="83" y="3"/>
                  </a:lnTo>
                  <a:lnTo>
                    <a:pt x="92" y="6"/>
                  </a:lnTo>
                  <a:lnTo>
                    <a:pt x="101" y="12"/>
                  </a:lnTo>
                  <a:lnTo>
                    <a:pt x="107" y="18"/>
                  </a:lnTo>
                  <a:lnTo>
                    <a:pt x="113" y="24"/>
                  </a:lnTo>
                  <a:lnTo>
                    <a:pt x="119" y="33"/>
                  </a:lnTo>
                  <a:lnTo>
                    <a:pt x="122" y="42"/>
                  </a:lnTo>
                  <a:lnTo>
                    <a:pt x="125" y="51"/>
                  </a:lnTo>
                  <a:lnTo>
                    <a:pt x="125" y="62"/>
                  </a:lnTo>
                  <a:lnTo>
                    <a:pt x="125" y="355"/>
                  </a:lnTo>
                  <a:lnTo>
                    <a:pt x="125" y="367"/>
                  </a:lnTo>
                  <a:lnTo>
                    <a:pt x="122" y="375"/>
                  </a:lnTo>
                  <a:lnTo>
                    <a:pt x="119" y="384"/>
                  </a:lnTo>
                  <a:lnTo>
                    <a:pt x="113" y="393"/>
                  </a:lnTo>
                  <a:lnTo>
                    <a:pt x="107" y="399"/>
                  </a:lnTo>
                  <a:lnTo>
                    <a:pt x="101" y="405"/>
                  </a:lnTo>
                  <a:lnTo>
                    <a:pt x="92" y="411"/>
                  </a:lnTo>
                  <a:lnTo>
                    <a:pt x="83" y="414"/>
                  </a:lnTo>
                  <a:lnTo>
                    <a:pt x="74" y="417"/>
                  </a:lnTo>
                  <a:lnTo>
                    <a:pt x="63" y="417"/>
                  </a:lnTo>
                  <a:lnTo>
                    <a:pt x="54" y="417"/>
                  </a:lnTo>
                  <a:lnTo>
                    <a:pt x="45" y="414"/>
                  </a:lnTo>
                  <a:lnTo>
                    <a:pt x="36" y="411"/>
                  </a:lnTo>
                  <a:lnTo>
                    <a:pt x="27" y="405"/>
                  </a:lnTo>
                  <a:lnTo>
                    <a:pt x="21" y="399"/>
                  </a:lnTo>
                  <a:lnTo>
                    <a:pt x="15" y="393"/>
                  </a:lnTo>
                  <a:lnTo>
                    <a:pt x="9" y="384"/>
                  </a:lnTo>
                  <a:lnTo>
                    <a:pt x="6" y="375"/>
                  </a:lnTo>
                  <a:lnTo>
                    <a:pt x="3" y="367"/>
                  </a:lnTo>
                  <a:lnTo>
                    <a:pt x="3" y="355"/>
                  </a:lnTo>
                  <a:lnTo>
                    <a:pt x="3" y="62"/>
                  </a:lnTo>
                  <a:lnTo>
                    <a:pt x="3" y="62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2" name="Rectangle 50"/>
            <p:cNvSpPr>
              <a:spLocks noChangeArrowheads="1"/>
            </p:cNvSpPr>
            <p:nvPr/>
          </p:nvSpPr>
          <p:spPr bwMode="auto">
            <a:xfrm>
              <a:off x="4456" y="1661"/>
              <a:ext cx="3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0" lang="es-ES_tradnl" sz="800" b="0">
                  <a:solidFill>
                    <a:srgbClr val="000000"/>
                  </a:solidFill>
                  <a:effectLst/>
                </a:rPr>
                <a:t>0</a:t>
              </a:r>
              <a:endParaRPr kumimoji="0" lang="es-ES_tradnl" sz="1200" b="0">
                <a:effectLst/>
              </a:endParaRPr>
            </a:p>
          </p:txBody>
        </p:sp>
        <p:sp>
          <p:nvSpPr>
            <p:cNvPr id="203" name="Rectangle 51"/>
            <p:cNvSpPr>
              <a:spLocks noChangeArrowheads="1"/>
            </p:cNvSpPr>
            <p:nvPr/>
          </p:nvSpPr>
          <p:spPr bwMode="auto">
            <a:xfrm>
              <a:off x="4456" y="1957"/>
              <a:ext cx="3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0" lang="es-ES_tradnl" sz="800" b="0">
                  <a:solidFill>
                    <a:srgbClr val="000000"/>
                  </a:solidFill>
                  <a:effectLst/>
                </a:rPr>
                <a:t>1</a:t>
              </a:r>
              <a:endParaRPr kumimoji="0" lang="es-ES_tradnl" sz="1200" b="0">
                <a:effectLst/>
              </a:endParaRPr>
            </a:p>
          </p:txBody>
        </p:sp>
        <p:sp>
          <p:nvSpPr>
            <p:cNvPr id="204" name="Text Box 52"/>
            <p:cNvSpPr txBox="1">
              <a:spLocks noChangeAspect="1" noChangeArrowheads="1"/>
            </p:cNvSpPr>
            <p:nvPr/>
          </p:nvSpPr>
          <p:spPr bwMode="auto">
            <a:xfrm rot="-5400000">
              <a:off x="4345" y="2404"/>
              <a:ext cx="292" cy="154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kumimoji="0" lang="es-ES_tradnl" sz="1000" i="1">
                  <a:effectLst/>
                </a:rPr>
                <a:t>MUX</a:t>
              </a:r>
            </a:p>
          </p:txBody>
        </p:sp>
        <p:sp>
          <p:nvSpPr>
            <p:cNvPr id="205" name="Text Box 53"/>
            <p:cNvSpPr txBox="1">
              <a:spLocks noChangeAspect="1" noChangeArrowheads="1"/>
            </p:cNvSpPr>
            <p:nvPr/>
          </p:nvSpPr>
          <p:spPr bwMode="auto">
            <a:xfrm rot="-5400000">
              <a:off x="4329" y="1770"/>
              <a:ext cx="292" cy="154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kumimoji="0" lang="es-ES_tradnl" sz="1000" i="1">
                  <a:effectLst/>
                </a:rPr>
                <a:t>MUX</a:t>
              </a:r>
            </a:p>
          </p:txBody>
        </p:sp>
        <p:sp>
          <p:nvSpPr>
            <p:cNvPr id="206" name="Freeform 54"/>
            <p:cNvSpPr>
              <a:spLocks noChangeAspect="1"/>
            </p:cNvSpPr>
            <p:nvPr/>
          </p:nvSpPr>
          <p:spPr bwMode="auto">
            <a:xfrm>
              <a:off x="5447" y="2012"/>
              <a:ext cx="121" cy="333"/>
            </a:xfrm>
            <a:custGeom>
              <a:avLst/>
              <a:gdLst/>
              <a:ahLst/>
              <a:cxnLst>
                <a:cxn ang="0">
                  <a:pos x="118" y="330"/>
                </a:cxn>
                <a:cxn ang="0">
                  <a:pos x="121" y="0"/>
                </a:cxn>
                <a:cxn ang="0">
                  <a:pos x="0" y="0"/>
                </a:cxn>
                <a:cxn ang="0">
                  <a:pos x="0" y="333"/>
                </a:cxn>
                <a:cxn ang="0">
                  <a:pos x="121" y="333"/>
                </a:cxn>
                <a:cxn ang="0">
                  <a:pos x="121" y="333"/>
                </a:cxn>
              </a:cxnLst>
              <a:rect l="0" t="0" r="r" b="b"/>
              <a:pathLst>
                <a:path w="121" h="333">
                  <a:moveTo>
                    <a:pt x="118" y="330"/>
                  </a:moveTo>
                  <a:lnTo>
                    <a:pt x="121" y="0"/>
                  </a:lnTo>
                  <a:lnTo>
                    <a:pt x="0" y="0"/>
                  </a:lnTo>
                  <a:lnTo>
                    <a:pt x="0" y="333"/>
                  </a:lnTo>
                  <a:lnTo>
                    <a:pt x="121" y="333"/>
                  </a:lnTo>
                  <a:lnTo>
                    <a:pt x="121" y="333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7" name="Text Box 55"/>
            <p:cNvSpPr txBox="1">
              <a:spLocks noChangeAspect="1" noChangeArrowheads="1"/>
            </p:cNvSpPr>
            <p:nvPr/>
          </p:nvSpPr>
          <p:spPr bwMode="auto">
            <a:xfrm rot="-5400000">
              <a:off x="5309" y="2109"/>
              <a:ext cx="404" cy="154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kumimoji="0" lang="es-ES_tradnl" sz="1000" i="1">
                  <a:effectLst/>
                </a:rPr>
                <a:t>ALUout</a:t>
              </a:r>
            </a:p>
          </p:txBody>
        </p:sp>
        <p:sp>
          <p:nvSpPr>
            <p:cNvPr id="208" name="Freeform 56"/>
            <p:cNvSpPr>
              <a:spLocks noChangeAspect="1"/>
            </p:cNvSpPr>
            <p:nvPr/>
          </p:nvSpPr>
          <p:spPr bwMode="auto">
            <a:xfrm>
              <a:off x="1640" y="2007"/>
              <a:ext cx="121" cy="333"/>
            </a:xfrm>
            <a:custGeom>
              <a:avLst/>
              <a:gdLst/>
              <a:ahLst/>
              <a:cxnLst>
                <a:cxn ang="0">
                  <a:pos x="118" y="330"/>
                </a:cxn>
                <a:cxn ang="0">
                  <a:pos x="121" y="0"/>
                </a:cxn>
                <a:cxn ang="0">
                  <a:pos x="0" y="0"/>
                </a:cxn>
                <a:cxn ang="0">
                  <a:pos x="0" y="333"/>
                </a:cxn>
                <a:cxn ang="0">
                  <a:pos x="121" y="333"/>
                </a:cxn>
                <a:cxn ang="0">
                  <a:pos x="121" y="333"/>
                </a:cxn>
              </a:cxnLst>
              <a:rect l="0" t="0" r="r" b="b"/>
              <a:pathLst>
                <a:path w="121" h="333">
                  <a:moveTo>
                    <a:pt x="118" y="330"/>
                  </a:moveTo>
                  <a:lnTo>
                    <a:pt x="121" y="0"/>
                  </a:lnTo>
                  <a:lnTo>
                    <a:pt x="0" y="0"/>
                  </a:lnTo>
                  <a:lnTo>
                    <a:pt x="0" y="333"/>
                  </a:lnTo>
                  <a:lnTo>
                    <a:pt x="121" y="333"/>
                  </a:lnTo>
                  <a:lnTo>
                    <a:pt x="121" y="333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9" name="Text Box 57"/>
            <p:cNvSpPr txBox="1">
              <a:spLocks noChangeAspect="1" noChangeArrowheads="1"/>
            </p:cNvSpPr>
            <p:nvPr/>
          </p:nvSpPr>
          <p:spPr bwMode="auto">
            <a:xfrm rot="-5400000">
              <a:off x="1607" y="2106"/>
              <a:ext cx="194" cy="154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kumimoji="0" lang="es-ES_tradnl" sz="1000" i="1">
                  <a:effectLst/>
                </a:rPr>
                <a:t>IR</a:t>
              </a:r>
            </a:p>
          </p:txBody>
        </p:sp>
        <p:sp>
          <p:nvSpPr>
            <p:cNvPr id="210" name="Freeform 58"/>
            <p:cNvSpPr>
              <a:spLocks noChangeAspect="1"/>
            </p:cNvSpPr>
            <p:nvPr/>
          </p:nvSpPr>
          <p:spPr bwMode="auto">
            <a:xfrm>
              <a:off x="1646" y="2715"/>
              <a:ext cx="121" cy="333"/>
            </a:xfrm>
            <a:custGeom>
              <a:avLst/>
              <a:gdLst/>
              <a:ahLst/>
              <a:cxnLst>
                <a:cxn ang="0">
                  <a:pos x="118" y="330"/>
                </a:cxn>
                <a:cxn ang="0">
                  <a:pos x="121" y="0"/>
                </a:cxn>
                <a:cxn ang="0">
                  <a:pos x="0" y="0"/>
                </a:cxn>
                <a:cxn ang="0">
                  <a:pos x="0" y="333"/>
                </a:cxn>
                <a:cxn ang="0">
                  <a:pos x="121" y="333"/>
                </a:cxn>
                <a:cxn ang="0">
                  <a:pos x="121" y="333"/>
                </a:cxn>
              </a:cxnLst>
              <a:rect l="0" t="0" r="r" b="b"/>
              <a:pathLst>
                <a:path w="121" h="333">
                  <a:moveTo>
                    <a:pt x="118" y="330"/>
                  </a:moveTo>
                  <a:lnTo>
                    <a:pt x="121" y="0"/>
                  </a:lnTo>
                  <a:lnTo>
                    <a:pt x="0" y="0"/>
                  </a:lnTo>
                  <a:lnTo>
                    <a:pt x="0" y="333"/>
                  </a:lnTo>
                  <a:lnTo>
                    <a:pt x="121" y="333"/>
                  </a:lnTo>
                  <a:lnTo>
                    <a:pt x="121" y="333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1" name="Text Box 59"/>
            <p:cNvSpPr txBox="1">
              <a:spLocks noChangeAspect="1" noChangeArrowheads="1"/>
            </p:cNvSpPr>
            <p:nvPr/>
          </p:nvSpPr>
          <p:spPr bwMode="auto">
            <a:xfrm rot="-5400000">
              <a:off x="1561" y="2814"/>
              <a:ext cx="297" cy="154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kumimoji="0" lang="es-ES_tradnl" sz="1000" i="1">
                  <a:effectLst/>
                </a:rPr>
                <a:t>MDR</a:t>
              </a:r>
            </a:p>
          </p:txBody>
        </p:sp>
        <p:sp>
          <p:nvSpPr>
            <p:cNvPr id="212" name="Text Box 60"/>
            <p:cNvSpPr txBox="1">
              <a:spLocks noChangeAspect="1" noChangeArrowheads="1"/>
            </p:cNvSpPr>
            <p:nvPr/>
          </p:nvSpPr>
          <p:spPr bwMode="auto">
            <a:xfrm>
              <a:off x="2428" y="889"/>
              <a:ext cx="354" cy="144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kumimoji="0" lang="es-ES_tradnl" sz="900" b="0" i="1">
                  <a:effectLst/>
                </a:rPr>
                <a:t>RegDst</a:t>
              </a:r>
            </a:p>
          </p:txBody>
        </p:sp>
        <p:sp>
          <p:nvSpPr>
            <p:cNvPr id="213" name="Line 61"/>
            <p:cNvSpPr>
              <a:spLocks noChangeShapeType="1"/>
            </p:cNvSpPr>
            <p:nvPr/>
          </p:nvSpPr>
          <p:spPr bwMode="auto">
            <a:xfrm>
              <a:off x="2607" y="1015"/>
              <a:ext cx="1" cy="1106"/>
            </a:xfrm>
            <a:prstGeom prst="line">
              <a:avLst/>
            </a:prstGeom>
            <a:noFill/>
            <a:ln w="20701" cap="rnd">
              <a:solidFill>
                <a:srgbClr val="000000"/>
              </a:solidFill>
              <a:prstDash val="sysDot"/>
              <a:round/>
              <a:headEnd type="none" w="sm" len="sm"/>
              <a:tailEnd type="triangl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s-ES"/>
            </a:p>
          </p:txBody>
        </p:sp>
        <p:sp>
          <p:nvSpPr>
            <p:cNvPr id="214" name="Freeform 62"/>
            <p:cNvSpPr>
              <a:spLocks noChangeAspect="1"/>
            </p:cNvSpPr>
            <p:nvPr/>
          </p:nvSpPr>
          <p:spPr bwMode="auto">
            <a:xfrm>
              <a:off x="2601" y="2532"/>
              <a:ext cx="121" cy="428"/>
            </a:xfrm>
            <a:custGeom>
              <a:avLst/>
              <a:gdLst/>
              <a:ahLst/>
              <a:cxnLst>
                <a:cxn ang="0">
                  <a:pos x="0" y="59"/>
                </a:cxn>
                <a:cxn ang="0">
                  <a:pos x="3" y="51"/>
                </a:cxn>
                <a:cxn ang="0">
                  <a:pos x="6" y="41"/>
                </a:cxn>
                <a:cxn ang="0">
                  <a:pos x="8" y="33"/>
                </a:cxn>
                <a:cxn ang="0">
                  <a:pos x="13" y="26"/>
                </a:cxn>
                <a:cxn ang="0">
                  <a:pos x="18" y="18"/>
                </a:cxn>
                <a:cxn ang="0">
                  <a:pos x="26" y="13"/>
                </a:cxn>
                <a:cxn ang="0">
                  <a:pos x="34" y="8"/>
                </a:cxn>
                <a:cxn ang="0">
                  <a:pos x="41" y="5"/>
                </a:cxn>
                <a:cxn ang="0">
                  <a:pos x="52" y="3"/>
                </a:cxn>
                <a:cxn ang="0">
                  <a:pos x="62" y="0"/>
                </a:cxn>
                <a:cxn ang="0">
                  <a:pos x="70" y="3"/>
                </a:cxn>
                <a:cxn ang="0">
                  <a:pos x="80" y="5"/>
                </a:cxn>
                <a:cxn ang="0">
                  <a:pos x="88" y="8"/>
                </a:cxn>
                <a:cxn ang="0">
                  <a:pos x="95" y="13"/>
                </a:cxn>
                <a:cxn ang="0">
                  <a:pos x="103" y="18"/>
                </a:cxn>
                <a:cxn ang="0">
                  <a:pos x="108" y="26"/>
                </a:cxn>
                <a:cxn ang="0">
                  <a:pos x="113" y="33"/>
                </a:cxn>
                <a:cxn ang="0">
                  <a:pos x="118" y="41"/>
                </a:cxn>
                <a:cxn ang="0">
                  <a:pos x="118" y="51"/>
                </a:cxn>
                <a:cxn ang="0">
                  <a:pos x="121" y="59"/>
                </a:cxn>
                <a:cxn ang="0">
                  <a:pos x="121" y="343"/>
                </a:cxn>
                <a:cxn ang="0">
                  <a:pos x="118" y="353"/>
                </a:cxn>
                <a:cxn ang="0">
                  <a:pos x="118" y="361"/>
                </a:cxn>
                <a:cxn ang="0">
                  <a:pos x="113" y="371"/>
                </a:cxn>
                <a:cxn ang="0">
                  <a:pos x="108" y="379"/>
                </a:cxn>
                <a:cxn ang="0">
                  <a:pos x="103" y="384"/>
                </a:cxn>
                <a:cxn ang="0">
                  <a:pos x="95" y="392"/>
                </a:cxn>
                <a:cxn ang="0">
                  <a:pos x="88" y="397"/>
                </a:cxn>
                <a:cxn ang="0">
                  <a:pos x="80" y="400"/>
                </a:cxn>
                <a:cxn ang="0">
                  <a:pos x="70" y="402"/>
                </a:cxn>
                <a:cxn ang="0">
                  <a:pos x="62" y="402"/>
                </a:cxn>
                <a:cxn ang="0">
                  <a:pos x="52" y="402"/>
                </a:cxn>
                <a:cxn ang="0">
                  <a:pos x="41" y="400"/>
                </a:cxn>
                <a:cxn ang="0">
                  <a:pos x="34" y="397"/>
                </a:cxn>
                <a:cxn ang="0">
                  <a:pos x="26" y="392"/>
                </a:cxn>
                <a:cxn ang="0">
                  <a:pos x="18" y="384"/>
                </a:cxn>
                <a:cxn ang="0">
                  <a:pos x="13" y="379"/>
                </a:cxn>
                <a:cxn ang="0">
                  <a:pos x="8" y="371"/>
                </a:cxn>
                <a:cxn ang="0">
                  <a:pos x="6" y="361"/>
                </a:cxn>
                <a:cxn ang="0">
                  <a:pos x="3" y="353"/>
                </a:cxn>
                <a:cxn ang="0">
                  <a:pos x="3" y="343"/>
                </a:cxn>
                <a:cxn ang="0">
                  <a:pos x="3" y="59"/>
                </a:cxn>
                <a:cxn ang="0">
                  <a:pos x="3" y="59"/>
                </a:cxn>
              </a:cxnLst>
              <a:rect l="0" t="0" r="r" b="b"/>
              <a:pathLst>
                <a:path w="121" h="402">
                  <a:moveTo>
                    <a:pt x="0" y="59"/>
                  </a:moveTo>
                  <a:lnTo>
                    <a:pt x="3" y="51"/>
                  </a:lnTo>
                  <a:lnTo>
                    <a:pt x="6" y="41"/>
                  </a:lnTo>
                  <a:lnTo>
                    <a:pt x="8" y="33"/>
                  </a:lnTo>
                  <a:lnTo>
                    <a:pt x="13" y="26"/>
                  </a:lnTo>
                  <a:lnTo>
                    <a:pt x="18" y="18"/>
                  </a:lnTo>
                  <a:lnTo>
                    <a:pt x="26" y="13"/>
                  </a:lnTo>
                  <a:lnTo>
                    <a:pt x="34" y="8"/>
                  </a:lnTo>
                  <a:lnTo>
                    <a:pt x="41" y="5"/>
                  </a:lnTo>
                  <a:lnTo>
                    <a:pt x="52" y="3"/>
                  </a:lnTo>
                  <a:lnTo>
                    <a:pt x="62" y="0"/>
                  </a:lnTo>
                  <a:lnTo>
                    <a:pt x="70" y="3"/>
                  </a:lnTo>
                  <a:lnTo>
                    <a:pt x="80" y="5"/>
                  </a:lnTo>
                  <a:lnTo>
                    <a:pt x="88" y="8"/>
                  </a:lnTo>
                  <a:lnTo>
                    <a:pt x="95" y="13"/>
                  </a:lnTo>
                  <a:lnTo>
                    <a:pt x="103" y="18"/>
                  </a:lnTo>
                  <a:lnTo>
                    <a:pt x="108" y="26"/>
                  </a:lnTo>
                  <a:lnTo>
                    <a:pt x="113" y="33"/>
                  </a:lnTo>
                  <a:lnTo>
                    <a:pt x="118" y="41"/>
                  </a:lnTo>
                  <a:lnTo>
                    <a:pt x="118" y="51"/>
                  </a:lnTo>
                  <a:lnTo>
                    <a:pt x="121" y="59"/>
                  </a:lnTo>
                  <a:lnTo>
                    <a:pt x="121" y="343"/>
                  </a:lnTo>
                  <a:lnTo>
                    <a:pt x="118" y="353"/>
                  </a:lnTo>
                  <a:lnTo>
                    <a:pt x="118" y="361"/>
                  </a:lnTo>
                  <a:lnTo>
                    <a:pt x="113" y="371"/>
                  </a:lnTo>
                  <a:lnTo>
                    <a:pt x="108" y="379"/>
                  </a:lnTo>
                  <a:lnTo>
                    <a:pt x="103" y="384"/>
                  </a:lnTo>
                  <a:lnTo>
                    <a:pt x="95" y="392"/>
                  </a:lnTo>
                  <a:lnTo>
                    <a:pt x="88" y="397"/>
                  </a:lnTo>
                  <a:lnTo>
                    <a:pt x="80" y="400"/>
                  </a:lnTo>
                  <a:lnTo>
                    <a:pt x="70" y="402"/>
                  </a:lnTo>
                  <a:lnTo>
                    <a:pt x="62" y="402"/>
                  </a:lnTo>
                  <a:lnTo>
                    <a:pt x="52" y="402"/>
                  </a:lnTo>
                  <a:lnTo>
                    <a:pt x="41" y="400"/>
                  </a:lnTo>
                  <a:lnTo>
                    <a:pt x="34" y="397"/>
                  </a:lnTo>
                  <a:lnTo>
                    <a:pt x="26" y="392"/>
                  </a:lnTo>
                  <a:lnTo>
                    <a:pt x="18" y="384"/>
                  </a:lnTo>
                  <a:lnTo>
                    <a:pt x="13" y="379"/>
                  </a:lnTo>
                  <a:lnTo>
                    <a:pt x="8" y="371"/>
                  </a:lnTo>
                  <a:lnTo>
                    <a:pt x="6" y="361"/>
                  </a:lnTo>
                  <a:lnTo>
                    <a:pt x="3" y="353"/>
                  </a:lnTo>
                  <a:lnTo>
                    <a:pt x="3" y="343"/>
                  </a:lnTo>
                  <a:lnTo>
                    <a:pt x="3" y="59"/>
                  </a:lnTo>
                  <a:lnTo>
                    <a:pt x="3" y="5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5" name="Rectangle 63"/>
            <p:cNvSpPr>
              <a:spLocks noChangeAspect="1" noChangeArrowheads="1"/>
            </p:cNvSpPr>
            <p:nvPr/>
          </p:nvSpPr>
          <p:spPr bwMode="auto">
            <a:xfrm>
              <a:off x="2641" y="2574"/>
              <a:ext cx="3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0" lang="es-ES_tradnl" sz="800" b="0">
                  <a:effectLst/>
                </a:rPr>
                <a:t>0</a:t>
              </a:r>
              <a:endParaRPr kumimoji="0" lang="es-ES_tradnl" sz="1200" b="0">
                <a:effectLst/>
              </a:endParaRPr>
            </a:p>
          </p:txBody>
        </p:sp>
        <p:sp>
          <p:nvSpPr>
            <p:cNvPr id="216" name="Rectangle 64"/>
            <p:cNvSpPr>
              <a:spLocks noChangeAspect="1" noChangeArrowheads="1"/>
            </p:cNvSpPr>
            <p:nvPr/>
          </p:nvSpPr>
          <p:spPr bwMode="auto">
            <a:xfrm>
              <a:off x="2641" y="2858"/>
              <a:ext cx="3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0" lang="es-ES_tradnl" sz="800" b="0">
                  <a:effectLst/>
                </a:rPr>
                <a:t>1</a:t>
              </a:r>
              <a:endParaRPr kumimoji="0" lang="es-ES_tradnl" sz="1200" b="0">
                <a:effectLst/>
              </a:endParaRPr>
            </a:p>
          </p:txBody>
        </p:sp>
        <p:sp>
          <p:nvSpPr>
            <p:cNvPr id="217" name="Text Box 65"/>
            <p:cNvSpPr txBox="1">
              <a:spLocks noChangeAspect="1" noChangeArrowheads="1"/>
            </p:cNvSpPr>
            <p:nvPr/>
          </p:nvSpPr>
          <p:spPr bwMode="auto">
            <a:xfrm rot="-5400000">
              <a:off x="2520" y="2684"/>
              <a:ext cx="292" cy="154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kumimoji="0" lang="es-ES_tradnl" sz="1000" i="1">
                  <a:effectLst/>
                </a:rPr>
                <a:t>MUX</a:t>
              </a:r>
            </a:p>
          </p:txBody>
        </p:sp>
        <p:sp>
          <p:nvSpPr>
            <p:cNvPr id="218" name="Line 66"/>
            <p:cNvSpPr>
              <a:spLocks noChangeShapeType="1"/>
            </p:cNvSpPr>
            <p:nvPr/>
          </p:nvSpPr>
          <p:spPr bwMode="auto">
            <a:xfrm>
              <a:off x="2663" y="2255"/>
              <a:ext cx="206" cy="0"/>
            </a:xfrm>
            <a:prstGeom prst="line">
              <a:avLst/>
            </a:prstGeom>
            <a:noFill/>
            <a:ln w="20701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s-ES"/>
            </a:p>
          </p:txBody>
        </p:sp>
        <p:sp>
          <p:nvSpPr>
            <p:cNvPr id="219" name="Line 67"/>
            <p:cNvSpPr>
              <a:spLocks noChangeShapeType="1"/>
            </p:cNvSpPr>
            <p:nvPr/>
          </p:nvSpPr>
          <p:spPr bwMode="auto">
            <a:xfrm>
              <a:off x="1373" y="2177"/>
              <a:ext cx="273" cy="4"/>
            </a:xfrm>
            <a:prstGeom prst="line">
              <a:avLst/>
            </a:prstGeom>
            <a:noFill/>
            <a:ln w="20701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s-ES"/>
            </a:p>
          </p:txBody>
        </p:sp>
        <p:sp>
          <p:nvSpPr>
            <p:cNvPr id="220" name="Line 68"/>
            <p:cNvSpPr>
              <a:spLocks noChangeAspect="1" noChangeShapeType="1"/>
            </p:cNvSpPr>
            <p:nvPr/>
          </p:nvSpPr>
          <p:spPr bwMode="auto">
            <a:xfrm flipH="1">
              <a:off x="1887" y="2443"/>
              <a:ext cx="656" cy="1"/>
            </a:xfrm>
            <a:prstGeom prst="line">
              <a:avLst/>
            </a:prstGeom>
            <a:noFill/>
            <a:ln w="20701">
              <a:solidFill>
                <a:schemeClr val="tx1"/>
              </a:solidFill>
              <a:round/>
              <a:headEnd type="triangle" w="sm" len="sm"/>
              <a:tailEnd type="oval" w="sm" len="sm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21" name="Line 69"/>
            <p:cNvSpPr>
              <a:spLocks noChangeAspect="1" noChangeShapeType="1"/>
            </p:cNvSpPr>
            <p:nvPr/>
          </p:nvSpPr>
          <p:spPr bwMode="auto">
            <a:xfrm flipH="1">
              <a:off x="1887" y="1882"/>
              <a:ext cx="989" cy="1"/>
            </a:xfrm>
            <a:prstGeom prst="line">
              <a:avLst/>
            </a:prstGeom>
            <a:noFill/>
            <a:ln w="20701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22" name="Line 70"/>
            <p:cNvSpPr>
              <a:spLocks noChangeAspect="1" noChangeShapeType="1"/>
            </p:cNvSpPr>
            <p:nvPr/>
          </p:nvSpPr>
          <p:spPr bwMode="auto">
            <a:xfrm flipH="1">
              <a:off x="1887" y="2070"/>
              <a:ext cx="989" cy="1"/>
            </a:xfrm>
            <a:prstGeom prst="line">
              <a:avLst/>
            </a:prstGeom>
            <a:noFill/>
            <a:ln w="20701">
              <a:solidFill>
                <a:schemeClr val="tx1"/>
              </a:solidFill>
              <a:round/>
              <a:headEnd type="triangle" w="sm" len="sm"/>
              <a:tailEnd type="oval" w="sm" len="sm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23" name="Freeform 71"/>
            <p:cNvSpPr>
              <a:spLocks noChangeAspect="1"/>
            </p:cNvSpPr>
            <p:nvPr/>
          </p:nvSpPr>
          <p:spPr bwMode="auto">
            <a:xfrm>
              <a:off x="2368" y="2067"/>
              <a:ext cx="181" cy="110"/>
            </a:xfrm>
            <a:custGeom>
              <a:avLst/>
              <a:gdLst/>
              <a:ahLst/>
              <a:cxnLst>
                <a:cxn ang="0">
                  <a:pos x="121" y="95"/>
                </a:cxn>
                <a:cxn ang="0">
                  <a:pos x="0" y="95"/>
                </a:cxn>
                <a:cxn ang="0">
                  <a:pos x="0" y="0"/>
                </a:cxn>
              </a:cxnLst>
              <a:rect l="0" t="0" r="r" b="b"/>
              <a:pathLst>
                <a:path w="121" h="95">
                  <a:moveTo>
                    <a:pt x="121" y="95"/>
                  </a:moveTo>
                  <a:lnTo>
                    <a:pt x="0" y="95"/>
                  </a:lnTo>
                  <a:lnTo>
                    <a:pt x="0" y="0"/>
                  </a:lnTo>
                </a:path>
              </a:pathLst>
            </a:custGeom>
            <a:noFill/>
            <a:ln w="20701">
              <a:solidFill>
                <a:schemeClr val="tx1"/>
              </a:solidFill>
              <a:prstDash val="solid"/>
              <a:round/>
              <a:headEnd type="triangle" w="sm" len="sm"/>
              <a:tailEnd type="oval" w="sm" len="sm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24" name="Freeform 72"/>
            <p:cNvSpPr>
              <a:spLocks noChangeAspect="1"/>
            </p:cNvSpPr>
            <p:nvPr/>
          </p:nvSpPr>
          <p:spPr bwMode="auto">
            <a:xfrm>
              <a:off x="2545" y="2103"/>
              <a:ext cx="121" cy="402"/>
            </a:xfrm>
            <a:custGeom>
              <a:avLst/>
              <a:gdLst/>
              <a:ahLst/>
              <a:cxnLst>
                <a:cxn ang="0">
                  <a:pos x="0" y="59"/>
                </a:cxn>
                <a:cxn ang="0">
                  <a:pos x="3" y="51"/>
                </a:cxn>
                <a:cxn ang="0">
                  <a:pos x="6" y="41"/>
                </a:cxn>
                <a:cxn ang="0">
                  <a:pos x="8" y="33"/>
                </a:cxn>
                <a:cxn ang="0">
                  <a:pos x="13" y="26"/>
                </a:cxn>
                <a:cxn ang="0">
                  <a:pos x="18" y="18"/>
                </a:cxn>
                <a:cxn ang="0">
                  <a:pos x="26" y="13"/>
                </a:cxn>
                <a:cxn ang="0">
                  <a:pos x="34" y="8"/>
                </a:cxn>
                <a:cxn ang="0">
                  <a:pos x="41" y="5"/>
                </a:cxn>
                <a:cxn ang="0">
                  <a:pos x="52" y="3"/>
                </a:cxn>
                <a:cxn ang="0">
                  <a:pos x="62" y="0"/>
                </a:cxn>
                <a:cxn ang="0">
                  <a:pos x="70" y="3"/>
                </a:cxn>
                <a:cxn ang="0">
                  <a:pos x="80" y="5"/>
                </a:cxn>
                <a:cxn ang="0">
                  <a:pos x="88" y="8"/>
                </a:cxn>
                <a:cxn ang="0">
                  <a:pos x="95" y="13"/>
                </a:cxn>
                <a:cxn ang="0">
                  <a:pos x="103" y="18"/>
                </a:cxn>
                <a:cxn ang="0">
                  <a:pos x="108" y="26"/>
                </a:cxn>
                <a:cxn ang="0">
                  <a:pos x="113" y="33"/>
                </a:cxn>
                <a:cxn ang="0">
                  <a:pos x="118" y="41"/>
                </a:cxn>
                <a:cxn ang="0">
                  <a:pos x="118" y="51"/>
                </a:cxn>
                <a:cxn ang="0">
                  <a:pos x="121" y="59"/>
                </a:cxn>
                <a:cxn ang="0">
                  <a:pos x="121" y="343"/>
                </a:cxn>
                <a:cxn ang="0">
                  <a:pos x="118" y="353"/>
                </a:cxn>
                <a:cxn ang="0">
                  <a:pos x="118" y="361"/>
                </a:cxn>
                <a:cxn ang="0">
                  <a:pos x="113" y="371"/>
                </a:cxn>
                <a:cxn ang="0">
                  <a:pos x="108" y="379"/>
                </a:cxn>
                <a:cxn ang="0">
                  <a:pos x="103" y="384"/>
                </a:cxn>
                <a:cxn ang="0">
                  <a:pos x="95" y="392"/>
                </a:cxn>
                <a:cxn ang="0">
                  <a:pos x="88" y="397"/>
                </a:cxn>
                <a:cxn ang="0">
                  <a:pos x="80" y="400"/>
                </a:cxn>
                <a:cxn ang="0">
                  <a:pos x="70" y="402"/>
                </a:cxn>
                <a:cxn ang="0">
                  <a:pos x="62" y="402"/>
                </a:cxn>
                <a:cxn ang="0">
                  <a:pos x="52" y="402"/>
                </a:cxn>
                <a:cxn ang="0">
                  <a:pos x="41" y="400"/>
                </a:cxn>
                <a:cxn ang="0">
                  <a:pos x="34" y="397"/>
                </a:cxn>
                <a:cxn ang="0">
                  <a:pos x="26" y="392"/>
                </a:cxn>
                <a:cxn ang="0">
                  <a:pos x="18" y="384"/>
                </a:cxn>
                <a:cxn ang="0">
                  <a:pos x="13" y="379"/>
                </a:cxn>
                <a:cxn ang="0">
                  <a:pos x="8" y="371"/>
                </a:cxn>
                <a:cxn ang="0">
                  <a:pos x="6" y="361"/>
                </a:cxn>
                <a:cxn ang="0">
                  <a:pos x="3" y="353"/>
                </a:cxn>
                <a:cxn ang="0">
                  <a:pos x="3" y="343"/>
                </a:cxn>
                <a:cxn ang="0">
                  <a:pos x="3" y="59"/>
                </a:cxn>
                <a:cxn ang="0">
                  <a:pos x="3" y="59"/>
                </a:cxn>
              </a:cxnLst>
              <a:rect l="0" t="0" r="r" b="b"/>
              <a:pathLst>
                <a:path w="121" h="402">
                  <a:moveTo>
                    <a:pt x="0" y="59"/>
                  </a:moveTo>
                  <a:lnTo>
                    <a:pt x="3" y="51"/>
                  </a:lnTo>
                  <a:lnTo>
                    <a:pt x="6" y="41"/>
                  </a:lnTo>
                  <a:lnTo>
                    <a:pt x="8" y="33"/>
                  </a:lnTo>
                  <a:lnTo>
                    <a:pt x="13" y="26"/>
                  </a:lnTo>
                  <a:lnTo>
                    <a:pt x="18" y="18"/>
                  </a:lnTo>
                  <a:lnTo>
                    <a:pt x="26" y="13"/>
                  </a:lnTo>
                  <a:lnTo>
                    <a:pt x="34" y="8"/>
                  </a:lnTo>
                  <a:lnTo>
                    <a:pt x="41" y="5"/>
                  </a:lnTo>
                  <a:lnTo>
                    <a:pt x="52" y="3"/>
                  </a:lnTo>
                  <a:lnTo>
                    <a:pt x="62" y="0"/>
                  </a:lnTo>
                  <a:lnTo>
                    <a:pt x="70" y="3"/>
                  </a:lnTo>
                  <a:lnTo>
                    <a:pt x="80" y="5"/>
                  </a:lnTo>
                  <a:lnTo>
                    <a:pt x="88" y="8"/>
                  </a:lnTo>
                  <a:lnTo>
                    <a:pt x="95" y="13"/>
                  </a:lnTo>
                  <a:lnTo>
                    <a:pt x="103" y="18"/>
                  </a:lnTo>
                  <a:lnTo>
                    <a:pt x="108" y="26"/>
                  </a:lnTo>
                  <a:lnTo>
                    <a:pt x="113" y="33"/>
                  </a:lnTo>
                  <a:lnTo>
                    <a:pt x="118" y="41"/>
                  </a:lnTo>
                  <a:lnTo>
                    <a:pt x="118" y="51"/>
                  </a:lnTo>
                  <a:lnTo>
                    <a:pt x="121" y="59"/>
                  </a:lnTo>
                  <a:lnTo>
                    <a:pt x="121" y="343"/>
                  </a:lnTo>
                  <a:lnTo>
                    <a:pt x="118" y="353"/>
                  </a:lnTo>
                  <a:lnTo>
                    <a:pt x="118" y="361"/>
                  </a:lnTo>
                  <a:lnTo>
                    <a:pt x="113" y="371"/>
                  </a:lnTo>
                  <a:lnTo>
                    <a:pt x="108" y="379"/>
                  </a:lnTo>
                  <a:lnTo>
                    <a:pt x="103" y="384"/>
                  </a:lnTo>
                  <a:lnTo>
                    <a:pt x="95" y="392"/>
                  </a:lnTo>
                  <a:lnTo>
                    <a:pt x="88" y="397"/>
                  </a:lnTo>
                  <a:lnTo>
                    <a:pt x="80" y="400"/>
                  </a:lnTo>
                  <a:lnTo>
                    <a:pt x="70" y="402"/>
                  </a:lnTo>
                  <a:lnTo>
                    <a:pt x="62" y="402"/>
                  </a:lnTo>
                  <a:lnTo>
                    <a:pt x="52" y="402"/>
                  </a:lnTo>
                  <a:lnTo>
                    <a:pt x="41" y="400"/>
                  </a:lnTo>
                  <a:lnTo>
                    <a:pt x="34" y="397"/>
                  </a:lnTo>
                  <a:lnTo>
                    <a:pt x="26" y="392"/>
                  </a:lnTo>
                  <a:lnTo>
                    <a:pt x="18" y="384"/>
                  </a:lnTo>
                  <a:lnTo>
                    <a:pt x="13" y="379"/>
                  </a:lnTo>
                  <a:lnTo>
                    <a:pt x="8" y="371"/>
                  </a:lnTo>
                  <a:lnTo>
                    <a:pt x="6" y="361"/>
                  </a:lnTo>
                  <a:lnTo>
                    <a:pt x="3" y="353"/>
                  </a:lnTo>
                  <a:lnTo>
                    <a:pt x="3" y="343"/>
                  </a:lnTo>
                  <a:lnTo>
                    <a:pt x="3" y="59"/>
                  </a:lnTo>
                  <a:lnTo>
                    <a:pt x="3" y="5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25" name="Rectangle 73"/>
            <p:cNvSpPr>
              <a:spLocks noChangeAspect="1" noChangeArrowheads="1"/>
            </p:cNvSpPr>
            <p:nvPr/>
          </p:nvSpPr>
          <p:spPr bwMode="auto">
            <a:xfrm>
              <a:off x="2585" y="2124"/>
              <a:ext cx="3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0" lang="es-ES_tradnl" sz="800" b="0">
                  <a:effectLst/>
                </a:rPr>
                <a:t>0</a:t>
              </a:r>
              <a:endParaRPr kumimoji="0" lang="es-ES_tradnl" sz="1200" b="0">
                <a:effectLst/>
              </a:endParaRPr>
            </a:p>
          </p:txBody>
        </p:sp>
        <p:sp>
          <p:nvSpPr>
            <p:cNvPr id="226" name="Rectangle 74"/>
            <p:cNvSpPr>
              <a:spLocks noChangeAspect="1" noChangeArrowheads="1"/>
            </p:cNvSpPr>
            <p:nvPr/>
          </p:nvSpPr>
          <p:spPr bwMode="auto">
            <a:xfrm>
              <a:off x="2585" y="2408"/>
              <a:ext cx="3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0" lang="es-ES_tradnl" sz="800" b="0">
                  <a:effectLst/>
                </a:rPr>
                <a:t>1</a:t>
              </a:r>
              <a:endParaRPr kumimoji="0" lang="es-ES_tradnl" sz="1200" b="0">
                <a:effectLst/>
              </a:endParaRPr>
            </a:p>
          </p:txBody>
        </p:sp>
        <p:sp>
          <p:nvSpPr>
            <p:cNvPr id="227" name="Text Box 75"/>
            <p:cNvSpPr txBox="1">
              <a:spLocks noChangeAspect="1" noChangeArrowheads="1"/>
            </p:cNvSpPr>
            <p:nvPr/>
          </p:nvSpPr>
          <p:spPr bwMode="auto">
            <a:xfrm rot="-5400000">
              <a:off x="2459" y="2233"/>
              <a:ext cx="292" cy="154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kumimoji="0" lang="es-ES_tradnl" sz="1000" i="1">
                  <a:effectLst/>
                </a:rPr>
                <a:t>MUX</a:t>
              </a:r>
            </a:p>
          </p:txBody>
        </p:sp>
        <p:sp>
          <p:nvSpPr>
            <p:cNvPr id="228" name="Line 76"/>
            <p:cNvSpPr>
              <a:spLocks noChangeShapeType="1"/>
            </p:cNvSpPr>
            <p:nvPr/>
          </p:nvSpPr>
          <p:spPr bwMode="auto">
            <a:xfrm>
              <a:off x="1767" y="2889"/>
              <a:ext cx="840" cy="0"/>
            </a:xfrm>
            <a:prstGeom prst="line">
              <a:avLst/>
            </a:prstGeom>
            <a:noFill/>
            <a:ln w="20701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s-ES"/>
            </a:p>
          </p:txBody>
        </p:sp>
        <p:sp>
          <p:nvSpPr>
            <p:cNvPr id="229" name="Line 77"/>
            <p:cNvSpPr>
              <a:spLocks noChangeShapeType="1"/>
            </p:cNvSpPr>
            <p:nvPr/>
          </p:nvSpPr>
          <p:spPr bwMode="auto">
            <a:xfrm>
              <a:off x="1887" y="3168"/>
              <a:ext cx="1073" cy="0"/>
            </a:xfrm>
            <a:prstGeom prst="line">
              <a:avLst/>
            </a:prstGeom>
            <a:noFill/>
            <a:ln w="20701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s-ES"/>
            </a:p>
          </p:txBody>
        </p:sp>
        <p:sp>
          <p:nvSpPr>
            <p:cNvPr id="230" name="Text Box 78"/>
            <p:cNvSpPr txBox="1">
              <a:spLocks noChangeAspect="1" noChangeArrowheads="1"/>
            </p:cNvSpPr>
            <p:nvPr/>
          </p:nvSpPr>
          <p:spPr bwMode="auto">
            <a:xfrm>
              <a:off x="1887" y="1749"/>
              <a:ext cx="706" cy="144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kumimoji="0" lang="es-ES_tradnl" sz="900" b="0">
                  <a:effectLst/>
                </a:rPr>
                <a:t>Instrucción [25-21]</a:t>
              </a:r>
            </a:p>
          </p:txBody>
        </p:sp>
        <p:sp>
          <p:nvSpPr>
            <p:cNvPr id="231" name="Text Box 79"/>
            <p:cNvSpPr txBox="1">
              <a:spLocks noChangeAspect="1" noChangeArrowheads="1"/>
            </p:cNvSpPr>
            <p:nvPr/>
          </p:nvSpPr>
          <p:spPr bwMode="auto">
            <a:xfrm>
              <a:off x="1887" y="1942"/>
              <a:ext cx="706" cy="144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kumimoji="0" lang="es-ES_tradnl" sz="900" b="0">
                  <a:effectLst/>
                </a:rPr>
                <a:t>Instrucción [20-16]</a:t>
              </a:r>
            </a:p>
          </p:txBody>
        </p:sp>
        <p:sp>
          <p:nvSpPr>
            <p:cNvPr id="232" name="Text Box 80"/>
            <p:cNvSpPr txBox="1">
              <a:spLocks noChangeAspect="1" noChangeArrowheads="1"/>
            </p:cNvSpPr>
            <p:nvPr/>
          </p:nvSpPr>
          <p:spPr bwMode="auto">
            <a:xfrm>
              <a:off x="1887" y="2315"/>
              <a:ext cx="706" cy="144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kumimoji="0" lang="es-ES_tradnl" sz="900" b="0">
                  <a:effectLst/>
                </a:rPr>
                <a:t>Instrucción [15-11]</a:t>
              </a:r>
            </a:p>
          </p:txBody>
        </p:sp>
        <p:sp>
          <p:nvSpPr>
            <p:cNvPr id="233" name="Text Box 81"/>
            <p:cNvSpPr txBox="1">
              <a:spLocks noChangeAspect="1" noChangeArrowheads="1"/>
            </p:cNvSpPr>
            <p:nvPr/>
          </p:nvSpPr>
          <p:spPr bwMode="auto">
            <a:xfrm>
              <a:off x="1887" y="3037"/>
              <a:ext cx="554" cy="144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kumimoji="0" lang="es-ES_tradnl" sz="900" b="0">
                  <a:effectLst/>
                </a:rPr>
                <a:t>Instruc. [15-0]</a:t>
              </a:r>
            </a:p>
          </p:txBody>
        </p:sp>
        <p:sp>
          <p:nvSpPr>
            <p:cNvPr id="234" name="Line 82"/>
            <p:cNvSpPr>
              <a:spLocks noChangeShapeType="1"/>
            </p:cNvSpPr>
            <p:nvPr/>
          </p:nvSpPr>
          <p:spPr bwMode="auto">
            <a:xfrm>
              <a:off x="1887" y="1882"/>
              <a:ext cx="0" cy="1286"/>
            </a:xfrm>
            <a:prstGeom prst="line">
              <a:avLst/>
            </a:prstGeom>
            <a:noFill/>
            <a:ln w="20701">
              <a:solidFill>
                <a:schemeClr val="tx1"/>
              </a:solidFill>
              <a:round/>
              <a:headEnd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s-ES"/>
            </a:p>
          </p:txBody>
        </p:sp>
        <p:sp>
          <p:nvSpPr>
            <p:cNvPr id="235" name="Line 83"/>
            <p:cNvSpPr>
              <a:spLocks noChangeShapeType="1"/>
            </p:cNvSpPr>
            <p:nvPr/>
          </p:nvSpPr>
          <p:spPr bwMode="auto">
            <a:xfrm>
              <a:off x="1506" y="2181"/>
              <a:ext cx="0" cy="725"/>
            </a:xfrm>
            <a:prstGeom prst="line">
              <a:avLst/>
            </a:prstGeom>
            <a:noFill/>
            <a:ln w="20701">
              <a:solidFill>
                <a:schemeClr val="tx1"/>
              </a:solidFill>
              <a:round/>
              <a:headEnd type="oval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s-ES"/>
            </a:p>
          </p:txBody>
        </p:sp>
        <p:sp>
          <p:nvSpPr>
            <p:cNvPr id="236" name="Line 84"/>
            <p:cNvSpPr>
              <a:spLocks noChangeShapeType="1"/>
            </p:cNvSpPr>
            <p:nvPr/>
          </p:nvSpPr>
          <p:spPr bwMode="auto">
            <a:xfrm>
              <a:off x="1506" y="2906"/>
              <a:ext cx="134" cy="0"/>
            </a:xfrm>
            <a:prstGeom prst="line">
              <a:avLst/>
            </a:prstGeom>
            <a:noFill/>
            <a:ln w="20701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s-ES"/>
            </a:p>
          </p:txBody>
        </p:sp>
        <p:sp>
          <p:nvSpPr>
            <p:cNvPr id="237" name="Line 85"/>
            <p:cNvSpPr>
              <a:spLocks noChangeShapeType="1"/>
            </p:cNvSpPr>
            <p:nvPr/>
          </p:nvSpPr>
          <p:spPr bwMode="auto">
            <a:xfrm>
              <a:off x="1761" y="2196"/>
              <a:ext cx="126" cy="0"/>
            </a:xfrm>
            <a:prstGeom prst="line">
              <a:avLst/>
            </a:prstGeom>
            <a:noFill/>
            <a:ln w="20701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s-ES"/>
            </a:p>
          </p:txBody>
        </p:sp>
        <p:sp>
          <p:nvSpPr>
            <p:cNvPr id="238" name="Line 86"/>
            <p:cNvSpPr>
              <a:spLocks noChangeShapeType="1"/>
            </p:cNvSpPr>
            <p:nvPr/>
          </p:nvSpPr>
          <p:spPr bwMode="auto">
            <a:xfrm>
              <a:off x="3199" y="3166"/>
              <a:ext cx="214" cy="0"/>
            </a:xfrm>
            <a:prstGeom prst="line">
              <a:avLst/>
            </a:prstGeom>
            <a:noFill/>
            <a:ln w="20701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s-ES"/>
            </a:p>
          </p:txBody>
        </p:sp>
        <p:sp>
          <p:nvSpPr>
            <p:cNvPr id="239" name="Line 87"/>
            <p:cNvSpPr>
              <a:spLocks noChangeShapeType="1"/>
            </p:cNvSpPr>
            <p:nvPr/>
          </p:nvSpPr>
          <p:spPr bwMode="auto">
            <a:xfrm>
              <a:off x="2782" y="2420"/>
              <a:ext cx="87" cy="0"/>
            </a:xfrm>
            <a:prstGeom prst="line">
              <a:avLst/>
            </a:prstGeom>
            <a:noFill/>
            <a:ln w="20701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s-ES"/>
            </a:p>
          </p:txBody>
        </p:sp>
        <p:sp>
          <p:nvSpPr>
            <p:cNvPr id="240" name="Line 88"/>
            <p:cNvSpPr>
              <a:spLocks noChangeShapeType="1"/>
            </p:cNvSpPr>
            <p:nvPr/>
          </p:nvSpPr>
          <p:spPr bwMode="auto">
            <a:xfrm>
              <a:off x="2782" y="2420"/>
              <a:ext cx="0" cy="322"/>
            </a:xfrm>
            <a:prstGeom prst="line">
              <a:avLst/>
            </a:prstGeom>
            <a:noFill/>
            <a:ln w="20701">
              <a:solidFill>
                <a:schemeClr val="tx1"/>
              </a:solidFill>
              <a:round/>
              <a:headEnd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s-ES"/>
            </a:p>
          </p:txBody>
        </p:sp>
        <p:sp>
          <p:nvSpPr>
            <p:cNvPr id="241" name="Line 89"/>
            <p:cNvSpPr>
              <a:spLocks noChangeShapeType="1"/>
            </p:cNvSpPr>
            <p:nvPr/>
          </p:nvSpPr>
          <p:spPr bwMode="auto">
            <a:xfrm>
              <a:off x="2722" y="2742"/>
              <a:ext cx="60" cy="0"/>
            </a:xfrm>
            <a:prstGeom prst="line">
              <a:avLst/>
            </a:prstGeom>
            <a:noFill/>
            <a:ln w="20701">
              <a:solidFill>
                <a:schemeClr val="tx1"/>
              </a:solidFill>
              <a:round/>
              <a:headEnd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s-ES"/>
            </a:p>
          </p:txBody>
        </p:sp>
        <p:sp>
          <p:nvSpPr>
            <p:cNvPr id="242" name="Line 90"/>
            <p:cNvSpPr>
              <a:spLocks noChangeShapeType="1"/>
            </p:cNvSpPr>
            <p:nvPr/>
          </p:nvSpPr>
          <p:spPr bwMode="auto">
            <a:xfrm>
              <a:off x="3582" y="1996"/>
              <a:ext cx="160" cy="0"/>
            </a:xfrm>
            <a:prstGeom prst="line">
              <a:avLst/>
            </a:prstGeom>
            <a:noFill/>
            <a:ln w="20701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s-ES"/>
            </a:p>
          </p:txBody>
        </p:sp>
        <p:sp>
          <p:nvSpPr>
            <p:cNvPr id="243" name="Line 91"/>
            <p:cNvSpPr>
              <a:spLocks noChangeShapeType="1"/>
            </p:cNvSpPr>
            <p:nvPr/>
          </p:nvSpPr>
          <p:spPr bwMode="auto">
            <a:xfrm>
              <a:off x="3582" y="2328"/>
              <a:ext cx="160" cy="3"/>
            </a:xfrm>
            <a:prstGeom prst="line">
              <a:avLst/>
            </a:prstGeom>
            <a:noFill/>
            <a:ln w="20701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s-ES"/>
            </a:p>
          </p:txBody>
        </p:sp>
        <p:sp>
          <p:nvSpPr>
            <p:cNvPr id="244" name="Line 92"/>
            <p:cNvSpPr>
              <a:spLocks noChangeShapeType="1"/>
            </p:cNvSpPr>
            <p:nvPr/>
          </p:nvSpPr>
          <p:spPr bwMode="auto">
            <a:xfrm>
              <a:off x="3857" y="1996"/>
              <a:ext cx="541" cy="2"/>
            </a:xfrm>
            <a:prstGeom prst="line">
              <a:avLst/>
            </a:prstGeom>
            <a:noFill/>
            <a:ln w="20701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s-ES"/>
            </a:p>
          </p:txBody>
        </p:sp>
        <p:sp>
          <p:nvSpPr>
            <p:cNvPr id="245" name="Line 93"/>
            <p:cNvSpPr>
              <a:spLocks noChangeShapeType="1"/>
            </p:cNvSpPr>
            <p:nvPr/>
          </p:nvSpPr>
          <p:spPr bwMode="auto">
            <a:xfrm flipV="1">
              <a:off x="3863" y="2325"/>
              <a:ext cx="511" cy="3"/>
            </a:xfrm>
            <a:prstGeom prst="line">
              <a:avLst/>
            </a:prstGeom>
            <a:noFill/>
            <a:ln w="20701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s-ES"/>
            </a:p>
          </p:txBody>
        </p:sp>
        <p:sp>
          <p:nvSpPr>
            <p:cNvPr id="246" name="Line 94"/>
            <p:cNvSpPr>
              <a:spLocks noChangeAspect="1" noChangeShapeType="1"/>
            </p:cNvSpPr>
            <p:nvPr/>
          </p:nvSpPr>
          <p:spPr bwMode="auto">
            <a:xfrm>
              <a:off x="4259" y="2426"/>
              <a:ext cx="115" cy="3"/>
            </a:xfrm>
            <a:prstGeom prst="line">
              <a:avLst/>
            </a:prstGeom>
            <a:noFill/>
            <a:ln w="20701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47" name="Rectangle 95"/>
            <p:cNvSpPr>
              <a:spLocks noChangeAspect="1" noChangeArrowheads="1"/>
            </p:cNvSpPr>
            <p:nvPr/>
          </p:nvSpPr>
          <p:spPr bwMode="auto">
            <a:xfrm>
              <a:off x="4193" y="2378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0" lang="es-ES_tradnl" sz="1000" b="0">
                  <a:effectLst/>
                </a:rPr>
                <a:t>4</a:t>
              </a:r>
            </a:p>
          </p:txBody>
        </p:sp>
        <p:sp>
          <p:nvSpPr>
            <p:cNvPr id="248" name="Line 96"/>
            <p:cNvSpPr>
              <a:spLocks noChangeShapeType="1"/>
            </p:cNvSpPr>
            <p:nvPr/>
          </p:nvSpPr>
          <p:spPr bwMode="auto">
            <a:xfrm flipV="1">
              <a:off x="3288" y="2742"/>
              <a:ext cx="0" cy="426"/>
            </a:xfrm>
            <a:prstGeom prst="line">
              <a:avLst/>
            </a:prstGeom>
            <a:noFill/>
            <a:ln w="20701">
              <a:solidFill>
                <a:schemeClr val="tx1"/>
              </a:solidFill>
              <a:round/>
              <a:headEnd type="oval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s-ES"/>
            </a:p>
          </p:txBody>
        </p:sp>
        <p:sp>
          <p:nvSpPr>
            <p:cNvPr id="249" name="Line 97"/>
            <p:cNvSpPr>
              <a:spLocks noChangeShapeType="1"/>
            </p:cNvSpPr>
            <p:nvPr/>
          </p:nvSpPr>
          <p:spPr bwMode="auto">
            <a:xfrm>
              <a:off x="4085" y="2517"/>
              <a:ext cx="295" cy="0"/>
            </a:xfrm>
            <a:prstGeom prst="line">
              <a:avLst/>
            </a:prstGeom>
            <a:noFill/>
            <a:ln w="20701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s-ES"/>
            </a:p>
          </p:txBody>
        </p:sp>
        <p:sp>
          <p:nvSpPr>
            <p:cNvPr id="250" name="Line 98"/>
            <p:cNvSpPr>
              <a:spLocks noChangeShapeType="1"/>
            </p:cNvSpPr>
            <p:nvPr/>
          </p:nvSpPr>
          <p:spPr bwMode="auto">
            <a:xfrm flipV="1">
              <a:off x="3608" y="3166"/>
              <a:ext cx="591" cy="2"/>
            </a:xfrm>
            <a:prstGeom prst="line">
              <a:avLst/>
            </a:prstGeom>
            <a:noFill/>
            <a:ln w="20701">
              <a:solidFill>
                <a:schemeClr val="tx1"/>
              </a:solidFill>
              <a:round/>
              <a:headEnd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s-ES"/>
            </a:p>
          </p:txBody>
        </p:sp>
        <p:sp>
          <p:nvSpPr>
            <p:cNvPr id="251" name="Line 99"/>
            <p:cNvSpPr>
              <a:spLocks noChangeShapeType="1"/>
            </p:cNvSpPr>
            <p:nvPr/>
          </p:nvSpPr>
          <p:spPr bwMode="auto">
            <a:xfrm flipV="1">
              <a:off x="4199" y="2607"/>
              <a:ext cx="0" cy="559"/>
            </a:xfrm>
            <a:prstGeom prst="line">
              <a:avLst/>
            </a:prstGeom>
            <a:noFill/>
            <a:ln w="20701">
              <a:solidFill>
                <a:schemeClr val="tx1"/>
              </a:solidFill>
              <a:round/>
              <a:headEnd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s-ES"/>
            </a:p>
          </p:txBody>
        </p:sp>
        <p:sp>
          <p:nvSpPr>
            <p:cNvPr id="252" name="Line 100"/>
            <p:cNvSpPr>
              <a:spLocks noChangeShapeType="1"/>
            </p:cNvSpPr>
            <p:nvPr/>
          </p:nvSpPr>
          <p:spPr bwMode="auto">
            <a:xfrm>
              <a:off x="4199" y="2601"/>
              <a:ext cx="181" cy="0"/>
            </a:xfrm>
            <a:prstGeom prst="line">
              <a:avLst/>
            </a:prstGeom>
            <a:noFill/>
            <a:ln w="20701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s-ES"/>
            </a:p>
          </p:txBody>
        </p:sp>
        <p:sp>
          <p:nvSpPr>
            <p:cNvPr id="253" name="Line 101"/>
            <p:cNvSpPr>
              <a:spLocks noChangeShapeType="1"/>
            </p:cNvSpPr>
            <p:nvPr/>
          </p:nvSpPr>
          <p:spPr bwMode="auto">
            <a:xfrm>
              <a:off x="4085" y="2517"/>
              <a:ext cx="0" cy="225"/>
            </a:xfrm>
            <a:prstGeom prst="line">
              <a:avLst/>
            </a:prstGeom>
            <a:noFill/>
            <a:ln w="20701">
              <a:solidFill>
                <a:schemeClr val="tx1"/>
              </a:solidFill>
              <a:round/>
              <a:headEnd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s-ES"/>
            </a:p>
          </p:txBody>
        </p:sp>
        <p:sp>
          <p:nvSpPr>
            <p:cNvPr id="254" name="Line 102"/>
            <p:cNvSpPr>
              <a:spLocks noChangeShapeType="1"/>
            </p:cNvSpPr>
            <p:nvPr/>
          </p:nvSpPr>
          <p:spPr bwMode="auto">
            <a:xfrm flipH="1">
              <a:off x="3288" y="2742"/>
              <a:ext cx="797" cy="0"/>
            </a:xfrm>
            <a:prstGeom prst="line">
              <a:avLst/>
            </a:prstGeom>
            <a:noFill/>
            <a:ln w="20701">
              <a:solidFill>
                <a:schemeClr val="tx1"/>
              </a:solidFill>
              <a:round/>
              <a:headEnd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s-ES"/>
            </a:p>
          </p:txBody>
        </p:sp>
        <p:sp>
          <p:nvSpPr>
            <p:cNvPr id="255" name="Line 103"/>
            <p:cNvSpPr>
              <a:spLocks noChangeShapeType="1"/>
            </p:cNvSpPr>
            <p:nvPr/>
          </p:nvSpPr>
          <p:spPr bwMode="auto">
            <a:xfrm flipH="1">
              <a:off x="2428" y="2615"/>
              <a:ext cx="179" cy="0"/>
            </a:xfrm>
            <a:prstGeom prst="line">
              <a:avLst/>
            </a:prstGeom>
            <a:noFill/>
            <a:ln w="20701">
              <a:solidFill>
                <a:schemeClr val="tx1"/>
              </a:solidFill>
              <a:round/>
              <a:headEnd type="triangl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s-ES"/>
            </a:p>
          </p:txBody>
        </p:sp>
        <p:sp>
          <p:nvSpPr>
            <p:cNvPr id="256" name="Line 104"/>
            <p:cNvSpPr>
              <a:spLocks noChangeShapeType="1"/>
            </p:cNvSpPr>
            <p:nvPr/>
          </p:nvSpPr>
          <p:spPr bwMode="auto">
            <a:xfrm>
              <a:off x="522" y="3588"/>
              <a:ext cx="3449" cy="0"/>
            </a:xfrm>
            <a:prstGeom prst="line">
              <a:avLst/>
            </a:prstGeom>
            <a:noFill/>
            <a:ln w="20701">
              <a:solidFill>
                <a:schemeClr val="tx1"/>
              </a:solidFill>
              <a:round/>
              <a:headEnd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s-ES"/>
            </a:p>
          </p:txBody>
        </p:sp>
        <p:sp>
          <p:nvSpPr>
            <p:cNvPr id="257" name="Line 105"/>
            <p:cNvSpPr>
              <a:spLocks noChangeShapeType="1"/>
            </p:cNvSpPr>
            <p:nvPr/>
          </p:nvSpPr>
          <p:spPr bwMode="auto">
            <a:xfrm flipV="1">
              <a:off x="3971" y="2328"/>
              <a:ext cx="0" cy="1260"/>
            </a:xfrm>
            <a:prstGeom prst="line">
              <a:avLst/>
            </a:prstGeom>
            <a:noFill/>
            <a:ln w="20701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s-ES"/>
            </a:p>
          </p:txBody>
        </p:sp>
        <p:sp>
          <p:nvSpPr>
            <p:cNvPr id="258" name="Line 106"/>
            <p:cNvSpPr>
              <a:spLocks noChangeShapeType="1"/>
            </p:cNvSpPr>
            <p:nvPr/>
          </p:nvSpPr>
          <p:spPr bwMode="auto">
            <a:xfrm>
              <a:off x="4546" y="2484"/>
              <a:ext cx="154" cy="0"/>
            </a:xfrm>
            <a:prstGeom prst="line">
              <a:avLst/>
            </a:prstGeom>
            <a:noFill/>
            <a:ln w="20701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s-ES"/>
            </a:p>
          </p:txBody>
        </p:sp>
        <p:sp>
          <p:nvSpPr>
            <p:cNvPr id="259" name="Line 107"/>
            <p:cNvSpPr>
              <a:spLocks noChangeShapeType="1"/>
            </p:cNvSpPr>
            <p:nvPr/>
          </p:nvSpPr>
          <p:spPr bwMode="auto">
            <a:xfrm>
              <a:off x="4528" y="1838"/>
              <a:ext cx="173" cy="0"/>
            </a:xfrm>
            <a:prstGeom prst="line">
              <a:avLst/>
            </a:prstGeom>
            <a:noFill/>
            <a:ln w="20701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s-ES"/>
            </a:p>
          </p:txBody>
        </p:sp>
        <p:sp>
          <p:nvSpPr>
            <p:cNvPr id="260" name="Line 108"/>
            <p:cNvSpPr>
              <a:spLocks noChangeShapeType="1"/>
            </p:cNvSpPr>
            <p:nvPr/>
          </p:nvSpPr>
          <p:spPr bwMode="auto">
            <a:xfrm>
              <a:off x="5094" y="2177"/>
              <a:ext cx="353" cy="0"/>
            </a:xfrm>
            <a:prstGeom prst="line">
              <a:avLst/>
            </a:prstGeom>
            <a:noFill/>
            <a:ln w="20701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s-ES"/>
            </a:p>
          </p:txBody>
        </p:sp>
        <p:sp>
          <p:nvSpPr>
            <p:cNvPr id="261" name="Line 109"/>
            <p:cNvSpPr>
              <a:spLocks noChangeShapeType="1"/>
            </p:cNvSpPr>
            <p:nvPr/>
          </p:nvSpPr>
          <p:spPr bwMode="auto">
            <a:xfrm flipH="1">
              <a:off x="318" y="3762"/>
              <a:ext cx="5345" cy="0"/>
            </a:xfrm>
            <a:prstGeom prst="line">
              <a:avLst/>
            </a:prstGeom>
            <a:noFill/>
            <a:ln w="20701">
              <a:solidFill>
                <a:schemeClr val="tx1"/>
              </a:solidFill>
              <a:round/>
              <a:headEnd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s-ES"/>
            </a:p>
          </p:txBody>
        </p:sp>
        <p:sp>
          <p:nvSpPr>
            <p:cNvPr id="262" name="Line 110"/>
            <p:cNvSpPr>
              <a:spLocks noChangeShapeType="1"/>
            </p:cNvSpPr>
            <p:nvPr/>
          </p:nvSpPr>
          <p:spPr bwMode="auto">
            <a:xfrm flipV="1">
              <a:off x="5330" y="1200"/>
              <a:ext cx="0" cy="977"/>
            </a:xfrm>
            <a:prstGeom prst="line">
              <a:avLst/>
            </a:prstGeom>
            <a:noFill/>
            <a:ln w="20701">
              <a:solidFill>
                <a:schemeClr val="tx1"/>
              </a:solidFill>
              <a:round/>
              <a:headEnd type="oval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s-ES"/>
            </a:p>
          </p:txBody>
        </p:sp>
        <p:sp>
          <p:nvSpPr>
            <p:cNvPr id="263" name="Line 111"/>
            <p:cNvSpPr>
              <a:spLocks noChangeShapeType="1"/>
            </p:cNvSpPr>
            <p:nvPr/>
          </p:nvSpPr>
          <p:spPr bwMode="auto">
            <a:xfrm flipH="1">
              <a:off x="36" y="1200"/>
              <a:ext cx="5294" cy="0"/>
            </a:xfrm>
            <a:prstGeom prst="line">
              <a:avLst/>
            </a:prstGeom>
            <a:noFill/>
            <a:ln w="20701">
              <a:solidFill>
                <a:schemeClr val="tx1"/>
              </a:solidFill>
              <a:round/>
              <a:headEnd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s-ES"/>
            </a:p>
          </p:txBody>
        </p:sp>
        <p:sp>
          <p:nvSpPr>
            <p:cNvPr id="264" name="Line 112"/>
            <p:cNvSpPr>
              <a:spLocks noChangeShapeType="1"/>
            </p:cNvSpPr>
            <p:nvPr/>
          </p:nvSpPr>
          <p:spPr bwMode="auto">
            <a:xfrm>
              <a:off x="36" y="1778"/>
              <a:ext cx="109" cy="0"/>
            </a:xfrm>
            <a:prstGeom prst="line">
              <a:avLst/>
            </a:prstGeom>
            <a:noFill/>
            <a:ln w="20701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s-ES"/>
            </a:p>
          </p:txBody>
        </p:sp>
        <p:sp>
          <p:nvSpPr>
            <p:cNvPr id="265" name="Line 113"/>
            <p:cNvSpPr>
              <a:spLocks noChangeShapeType="1"/>
            </p:cNvSpPr>
            <p:nvPr/>
          </p:nvSpPr>
          <p:spPr bwMode="auto">
            <a:xfrm>
              <a:off x="36" y="1200"/>
              <a:ext cx="0" cy="578"/>
            </a:xfrm>
            <a:prstGeom prst="line">
              <a:avLst/>
            </a:prstGeom>
            <a:noFill/>
            <a:ln w="20701">
              <a:solidFill>
                <a:schemeClr val="tx1"/>
              </a:solidFill>
              <a:round/>
              <a:headEnd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s-ES"/>
            </a:p>
          </p:txBody>
        </p:sp>
        <p:sp>
          <p:nvSpPr>
            <p:cNvPr id="266" name="Line 114"/>
            <p:cNvSpPr>
              <a:spLocks noChangeShapeType="1"/>
            </p:cNvSpPr>
            <p:nvPr/>
          </p:nvSpPr>
          <p:spPr bwMode="auto">
            <a:xfrm flipV="1">
              <a:off x="266" y="1778"/>
              <a:ext cx="161" cy="1"/>
            </a:xfrm>
            <a:prstGeom prst="line">
              <a:avLst/>
            </a:prstGeom>
            <a:noFill/>
            <a:ln w="20701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s-ES"/>
            </a:p>
          </p:txBody>
        </p:sp>
        <p:sp>
          <p:nvSpPr>
            <p:cNvPr id="267" name="Line 115"/>
            <p:cNvSpPr>
              <a:spLocks noChangeShapeType="1"/>
            </p:cNvSpPr>
            <p:nvPr/>
          </p:nvSpPr>
          <p:spPr bwMode="auto">
            <a:xfrm>
              <a:off x="548" y="1946"/>
              <a:ext cx="112" cy="0"/>
            </a:xfrm>
            <a:prstGeom prst="line">
              <a:avLst/>
            </a:prstGeom>
            <a:noFill/>
            <a:ln w="20701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s-ES"/>
            </a:p>
          </p:txBody>
        </p:sp>
        <p:sp>
          <p:nvSpPr>
            <p:cNvPr id="268" name="Line 116"/>
            <p:cNvSpPr>
              <a:spLocks noChangeShapeType="1"/>
            </p:cNvSpPr>
            <p:nvPr/>
          </p:nvSpPr>
          <p:spPr bwMode="auto">
            <a:xfrm flipV="1">
              <a:off x="350" y="1392"/>
              <a:ext cx="0" cy="387"/>
            </a:xfrm>
            <a:prstGeom prst="line">
              <a:avLst/>
            </a:prstGeom>
            <a:noFill/>
            <a:ln w="20701">
              <a:solidFill>
                <a:schemeClr val="tx1"/>
              </a:solidFill>
              <a:round/>
              <a:headEnd type="oval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s-ES"/>
            </a:p>
          </p:txBody>
        </p:sp>
        <p:sp>
          <p:nvSpPr>
            <p:cNvPr id="269" name="Line 117"/>
            <p:cNvSpPr>
              <a:spLocks noChangeShapeType="1"/>
            </p:cNvSpPr>
            <p:nvPr/>
          </p:nvSpPr>
          <p:spPr bwMode="auto">
            <a:xfrm>
              <a:off x="350" y="1392"/>
              <a:ext cx="3871" cy="0"/>
            </a:xfrm>
            <a:prstGeom prst="line">
              <a:avLst/>
            </a:prstGeom>
            <a:noFill/>
            <a:ln w="20701">
              <a:solidFill>
                <a:schemeClr val="tx1"/>
              </a:solidFill>
              <a:round/>
              <a:headEnd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s-ES"/>
            </a:p>
          </p:txBody>
        </p:sp>
        <p:sp>
          <p:nvSpPr>
            <p:cNvPr id="270" name="Line 118"/>
            <p:cNvSpPr>
              <a:spLocks noChangeShapeType="1"/>
            </p:cNvSpPr>
            <p:nvPr/>
          </p:nvSpPr>
          <p:spPr bwMode="auto">
            <a:xfrm>
              <a:off x="4221" y="1711"/>
              <a:ext cx="181" cy="0"/>
            </a:xfrm>
            <a:prstGeom prst="line">
              <a:avLst/>
            </a:prstGeom>
            <a:noFill/>
            <a:ln w="20701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s-ES"/>
            </a:p>
          </p:txBody>
        </p:sp>
        <p:sp>
          <p:nvSpPr>
            <p:cNvPr id="271" name="Line 119"/>
            <p:cNvSpPr>
              <a:spLocks noChangeShapeType="1"/>
            </p:cNvSpPr>
            <p:nvPr/>
          </p:nvSpPr>
          <p:spPr bwMode="auto">
            <a:xfrm flipV="1">
              <a:off x="4221" y="1392"/>
              <a:ext cx="0" cy="319"/>
            </a:xfrm>
            <a:prstGeom prst="line">
              <a:avLst/>
            </a:prstGeom>
            <a:noFill/>
            <a:ln w="20701">
              <a:solidFill>
                <a:schemeClr val="tx1"/>
              </a:solidFill>
              <a:round/>
              <a:headEnd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s-ES"/>
            </a:p>
          </p:txBody>
        </p:sp>
        <p:sp>
          <p:nvSpPr>
            <p:cNvPr id="272" name="Line 120"/>
            <p:cNvSpPr>
              <a:spLocks noChangeShapeType="1"/>
            </p:cNvSpPr>
            <p:nvPr/>
          </p:nvSpPr>
          <p:spPr bwMode="auto">
            <a:xfrm>
              <a:off x="318" y="2103"/>
              <a:ext cx="109" cy="0"/>
            </a:xfrm>
            <a:prstGeom prst="line">
              <a:avLst/>
            </a:prstGeom>
            <a:noFill/>
            <a:ln w="20701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s-ES"/>
            </a:p>
          </p:txBody>
        </p:sp>
        <p:sp>
          <p:nvSpPr>
            <p:cNvPr id="273" name="Line 121"/>
            <p:cNvSpPr>
              <a:spLocks noChangeShapeType="1"/>
            </p:cNvSpPr>
            <p:nvPr/>
          </p:nvSpPr>
          <p:spPr bwMode="auto">
            <a:xfrm>
              <a:off x="318" y="2103"/>
              <a:ext cx="0" cy="1659"/>
            </a:xfrm>
            <a:prstGeom prst="line">
              <a:avLst/>
            </a:prstGeom>
            <a:noFill/>
            <a:ln w="20701">
              <a:solidFill>
                <a:schemeClr val="tx1"/>
              </a:solidFill>
              <a:round/>
              <a:headEnd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s-ES"/>
            </a:p>
          </p:txBody>
        </p:sp>
        <p:sp>
          <p:nvSpPr>
            <p:cNvPr id="274" name="Line 122"/>
            <p:cNvSpPr>
              <a:spLocks noChangeShapeType="1"/>
            </p:cNvSpPr>
            <p:nvPr/>
          </p:nvSpPr>
          <p:spPr bwMode="auto">
            <a:xfrm>
              <a:off x="5568" y="2177"/>
              <a:ext cx="95" cy="4"/>
            </a:xfrm>
            <a:prstGeom prst="line">
              <a:avLst/>
            </a:prstGeom>
            <a:noFill/>
            <a:ln w="20701">
              <a:solidFill>
                <a:schemeClr val="tx1"/>
              </a:solidFill>
              <a:round/>
              <a:headEnd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s-ES"/>
            </a:p>
          </p:txBody>
        </p:sp>
        <p:sp>
          <p:nvSpPr>
            <p:cNvPr id="275" name="Line 123"/>
            <p:cNvSpPr>
              <a:spLocks noChangeShapeType="1"/>
            </p:cNvSpPr>
            <p:nvPr/>
          </p:nvSpPr>
          <p:spPr bwMode="auto">
            <a:xfrm>
              <a:off x="5663" y="2185"/>
              <a:ext cx="0" cy="1577"/>
            </a:xfrm>
            <a:prstGeom prst="line">
              <a:avLst/>
            </a:prstGeom>
            <a:noFill/>
            <a:ln w="20701">
              <a:solidFill>
                <a:schemeClr val="tx1"/>
              </a:solidFill>
              <a:round/>
              <a:headEnd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s-ES"/>
            </a:p>
          </p:txBody>
        </p:sp>
        <p:sp>
          <p:nvSpPr>
            <p:cNvPr id="276" name="Line 124"/>
            <p:cNvSpPr>
              <a:spLocks noChangeShapeType="1"/>
            </p:cNvSpPr>
            <p:nvPr/>
          </p:nvSpPr>
          <p:spPr bwMode="auto">
            <a:xfrm>
              <a:off x="522" y="2408"/>
              <a:ext cx="138" cy="0"/>
            </a:xfrm>
            <a:prstGeom prst="line">
              <a:avLst/>
            </a:prstGeom>
            <a:noFill/>
            <a:ln w="20701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s-ES"/>
            </a:p>
          </p:txBody>
        </p:sp>
        <p:sp>
          <p:nvSpPr>
            <p:cNvPr id="277" name="Line 125"/>
            <p:cNvSpPr>
              <a:spLocks noChangeShapeType="1"/>
            </p:cNvSpPr>
            <p:nvPr/>
          </p:nvSpPr>
          <p:spPr bwMode="auto">
            <a:xfrm flipV="1">
              <a:off x="522" y="2408"/>
              <a:ext cx="0" cy="1180"/>
            </a:xfrm>
            <a:prstGeom prst="line">
              <a:avLst/>
            </a:prstGeom>
            <a:noFill/>
            <a:ln w="20701">
              <a:solidFill>
                <a:schemeClr val="tx1"/>
              </a:solidFill>
              <a:round/>
              <a:headEnd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s-ES"/>
            </a:p>
          </p:txBody>
        </p:sp>
        <p:sp>
          <p:nvSpPr>
            <p:cNvPr id="278" name="Line 126"/>
            <p:cNvSpPr>
              <a:spLocks noChangeShapeType="1"/>
            </p:cNvSpPr>
            <p:nvPr/>
          </p:nvSpPr>
          <p:spPr bwMode="auto">
            <a:xfrm>
              <a:off x="2428" y="2615"/>
              <a:ext cx="0" cy="1147"/>
            </a:xfrm>
            <a:prstGeom prst="line">
              <a:avLst/>
            </a:prstGeom>
            <a:noFill/>
            <a:ln w="20701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s-ES"/>
            </a:p>
          </p:txBody>
        </p:sp>
        <p:sp>
          <p:nvSpPr>
            <p:cNvPr id="279" name="Text Box 127"/>
            <p:cNvSpPr txBox="1">
              <a:spLocks noChangeAspect="1" noChangeArrowheads="1"/>
            </p:cNvSpPr>
            <p:nvPr/>
          </p:nvSpPr>
          <p:spPr bwMode="auto">
            <a:xfrm>
              <a:off x="31" y="889"/>
              <a:ext cx="382" cy="144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kumimoji="0" lang="es-ES_tradnl" sz="900" b="0" i="1">
                  <a:effectLst/>
                </a:rPr>
                <a:t>PCWrite</a:t>
              </a:r>
            </a:p>
          </p:txBody>
        </p:sp>
        <p:sp>
          <p:nvSpPr>
            <p:cNvPr id="280" name="Line 128"/>
            <p:cNvSpPr>
              <a:spLocks noChangeShapeType="1"/>
            </p:cNvSpPr>
            <p:nvPr/>
          </p:nvSpPr>
          <p:spPr bwMode="auto">
            <a:xfrm>
              <a:off x="212" y="1015"/>
              <a:ext cx="0" cy="593"/>
            </a:xfrm>
            <a:prstGeom prst="line">
              <a:avLst/>
            </a:prstGeom>
            <a:noFill/>
            <a:ln w="20701" cap="rnd">
              <a:solidFill>
                <a:schemeClr val="tx1"/>
              </a:solidFill>
              <a:prstDash val="sysDot"/>
              <a:round/>
              <a:headEnd/>
              <a:tailEnd type="triangl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s-ES"/>
            </a:p>
          </p:txBody>
        </p:sp>
        <p:sp>
          <p:nvSpPr>
            <p:cNvPr id="281" name="Line 129"/>
            <p:cNvSpPr>
              <a:spLocks noChangeShapeType="1"/>
            </p:cNvSpPr>
            <p:nvPr/>
          </p:nvSpPr>
          <p:spPr bwMode="auto">
            <a:xfrm flipH="1">
              <a:off x="1701" y="1015"/>
              <a:ext cx="6" cy="983"/>
            </a:xfrm>
            <a:prstGeom prst="line">
              <a:avLst/>
            </a:prstGeom>
            <a:noFill/>
            <a:ln w="20701" cap="rnd">
              <a:solidFill>
                <a:srgbClr val="000000"/>
              </a:solidFill>
              <a:prstDash val="sysDot"/>
              <a:round/>
              <a:headEnd type="none" w="sm" len="sm"/>
              <a:tailEnd type="triangl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s-ES"/>
            </a:p>
          </p:txBody>
        </p:sp>
        <p:sp>
          <p:nvSpPr>
            <p:cNvPr id="282" name="Text Box 130"/>
            <p:cNvSpPr txBox="1">
              <a:spLocks noChangeAspect="1" noChangeArrowheads="1"/>
            </p:cNvSpPr>
            <p:nvPr/>
          </p:nvSpPr>
          <p:spPr bwMode="auto">
            <a:xfrm>
              <a:off x="1520" y="889"/>
              <a:ext cx="354" cy="144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kumimoji="0" lang="es-ES_tradnl" sz="900" b="0" i="1">
                  <a:effectLst/>
                </a:rPr>
                <a:t>IRWrite</a:t>
              </a:r>
            </a:p>
          </p:txBody>
        </p:sp>
        <p:sp>
          <p:nvSpPr>
            <p:cNvPr id="283" name="Line 131"/>
            <p:cNvSpPr>
              <a:spLocks noChangeShapeType="1"/>
            </p:cNvSpPr>
            <p:nvPr/>
          </p:nvSpPr>
          <p:spPr bwMode="auto">
            <a:xfrm flipH="1">
              <a:off x="4474" y="1015"/>
              <a:ext cx="6" cy="628"/>
            </a:xfrm>
            <a:prstGeom prst="line">
              <a:avLst/>
            </a:prstGeom>
            <a:noFill/>
            <a:ln w="20701" cap="rnd">
              <a:solidFill>
                <a:srgbClr val="000000"/>
              </a:solidFill>
              <a:prstDash val="sysDot"/>
              <a:round/>
              <a:headEnd type="none" w="sm" len="sm"/>
              <a:tailEnd type="triangl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s-ES"/>
            </a:p>
          </p:txBody>
        </p:sp>
        <p:sp>
          <p:nvSpPr>
            <p:cNvPr id="284" name="Text Box 132"/>
            <p:cNvSpPr txBox="1">
              <a:spLocks noChangeAspect="1" noChangeArrowheads="1"/>
            </p:cNvSpPr>
            <p:nvPr/>
          </p:nvSpPr>
          <p:spPr bwMode="auto">
            <a:xfrm>
              <a:off x="4261" y="889"/>
              <a:ext cx="410" cy="144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kumimoji="0" lang="es-ES_tradnl" sz="900" b="0" i="1">
                  <a:effectLst/>
                </a:rPr>
                <a:t>ALUSrcA</a:t>
              </a:r>
            </a:p>
          </p:txBody>
        </p:sp>
        <p:sp>
          <p:nvSpPr>
            <p:cNvPr id="285" name="Line 133"/>
            <p:cNvSpPr>
              <a:spLocks noChangeShapeType="1"/>
            </p:cNvSpPr>
            <p:nvPr/>
          </p:nvSpPr>
          <p:spPr bwMode="auto">
            <a:xfrm flipV="1">
              <a:off x="4453" y="2731"/>
              <a:ext cx="0" cy="204"/>
            </a:xfrm>
            <a:prstGeom prst="line">
              <a:avLst/>
            </a:prstGeom>
            <a:noFill/>
            <a:ln w="20701" cap="rnd">
              <a:solidFill>
                <a:srgbClr val="000000"/>
              </a:solidFill>
              <a:prstDash val="sysDot"/>
              <a:round/>
              <a:headEnd type="none" w="sm" len="sm"/>
              <a:tailEnd type="triangl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s-ES"/>
            </a:p>
          </p:txBody>
        </p:sp>
        <p:sp>
          <p:nvSpPr>
            <p:cNvPr id="286" name="Text Box 134"/>
            <p:cNvSpPr txBox="1">
              <a:spLocks noChangeAspect="1" noChangeArrowheads="1"/>
            </p:cNvSpPr>
            <p:nvPr/>
          </p:nvSpPr>
          <p:spPr bwMode="auto">
            <a:xfrm>
              <a:off x="4255" y="2930"/>
              <a:ext cx="410" cy="144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kumimoji="0" lang="es-ES_tradnl" sz="900" b="0" i="1">
                  <a:effectLst/>
                </a:rPr>
                <a:t>ALUSrcB</a:t>
              </a:r>
            </a:p>
          </p:txBody>
        </p:sp>
        <p:sp>
          <p:nvSpPr>
            <p:cNvPr id="287" name="Line 135"/>
            <p:cNvSpPr>
              <a:spLocks noChangeShapeType="1"/>
            </p:cNvSpPr>
            <p:nvPr/>
          </p:nvSpPr>
          <p:spPr bwMode="auto">
            <a:xfrm flipV="1">
              <a:off x="2657" y="2960"/>
              <a:ext cx="0" cy="361"/>
            </a:xfrm>
            <a:prstGeom prst="line">
              <a:avLst/>
            </a:prstGeom>
            <a:noFill/>
            <a:ln w="20701" cap="rnd">
              <a:solidFill>
                <a:srgbClr val="000000"/>
              </a:solidFill>
              <a:prstDash val="sysDot"/>
              <a:round/>
              <a:headEnd type="none" w="sm" len="sm"/>
              <a:tailEnd type="triangl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s-ES"/>
            </a:p>
          </p:txBody>
        </p:sp>
        <p:sp>
          <p:nvSpPr>
            <p:cNvPr id="288" name="Text Box 136"/>
            <p:cNvSpPr txBox="1">
              <a:spLocks noChangeAspect="1" noChangeArrowheads="1"/>
            </p:cNvSpPr>
            <p:nvPr/>
          </p:nvSpPr>
          <p:spPr bwMode="auto">
            <a:xfrm>
              <a:off x="2441" y="3303"/>
              <a:ext cx="466" cy="144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kumimoji="0" lang="es-ES_tradnl" sz="900" b="0" i="1">
                  <a:effectLst/>
                </a:rPr>
                <a:t>MemtoReg</a:t>
              </a:r>
            </a:p>
          </p:txBody>
        </p:sp>
        <p:sp>
          <p:nvSpPr>
            <p:cNvPr id="289" name="Line 137"/>
            <p:cNvSpPr>
              <a:spLocks noChangeShapeType="1"/>
            </p:cNvSpPr>
            <p:nvPr/>
          </p:nvSpPr>
          <p:spPr bwMode="auto">
            <a:xfrm flipH="1">
              <a:off x="3791" y="1016"/>
              <a:ext cx="0" cy="819"/>
            </a:xfrm>
            <a:prstGeom prst="line">
              <a:avLst/>
            </a:prstGeom>
            <a:noFill/>
            <a:ln w="20701" cap="rnd">
              <a:solidFill>
                <a:srgbClr val="000000"/>
              </a:solidFill>
              <a:prstDash val="sysDot"/>
              <a:round/>
              <a:headEnd type="none" w="sm" len="sm"/>
              <a:tailEnd type="triangl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s-ES"/>
            </a:p>
          </p:txBody>
        </p:sp>
        <p:sp>
          <p:nvSpPr>
            <p:cNvPr id="290" name="Text Box 138"/>
            <p:cNvSpPr txBox="1">
              <a:spLocks noChangeAspect="1" noChangeArrowheads="1"/>
            </p:cNvSpPr>
            <p:nvPr/>
          </p:nvSpPr>
          <p:spPr bwMode="auto">
            <a:xfrm>
              <a:off x="3648" y="889"/>
              <a:ext cx="330" cy="144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kumimoji="0" lang="es-ES_tradnl" sz="900" b="0" i="1">
                  <a:effectLst/>
                </a:rPr>
                <a:t>AWrite</a:t>
              </a:r>
            </a:p>
          </p:txBody>
        </p:sp>
        <p:sp>
          <p:nvSpPr>
            <p:cNvPr id="291" name="Line 139"/>
            <p:cNvSpPr>
              <a:spLocks noChangeShapeType="1"/>
            </p:cNvSpPr>
            <p:nvPr/>
          </p:nvSpPr>
          <p:spPr bwMode="auto">
            <a:xfrm flipV="1">
              <a:off x="3791" y="2510"/>
              <a:ext cx="0" cy="361"/>
            </a:xfrm>
            <a:prstGeom prst="line">
              <a:avLst/>
            </a:prstGeom>
            <a:noFill/>
            <a:ln w="20701" cap="rnd">
              <a:solidFill>
                <a:srgbClr val="000000"/>
              </a:solidFill>
              <a:prstDash val="sysDot"/>
              <a:round/>
              <a:headEnd type="none" w="sm" len="sm"/>
              <a:tailEnd type="triangl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s-ES"/>
            </a:p>
          </p:txBody>
        </p:sp>
        <p:sp>
          <p:nvSpPr>
            <p:cNvPr id="292" name="Text Box 140"/>
            <p:cNvSpPr txBox="1">
              <a:spLocks noChangeAspect="1" noChangeArrowheads="1"/>
            </p:cNvSpPr>
            <p:nvPr/>
          </p:nvSpPr>
          <p:spPr bwMode="auto">
            <a:xfrm>
              <a:off x="3648" y="2871"/>
              <a:ext cx="330" cy="144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kumimoji="0" lang="es-ES_tradnl" sz="900" b="0" i="1">
                  <a:effectLst/>
                </a:rPr>
                <a:t>BWrite</a:t>
              </a:r>
            </a:p>
          </p:txBody>
        </p:sp>
        <p:sp>
          <p:nvSpPr>
            <p:cNvPr id="293" name="Text Box 141"/>
            <p:cNvSpPr txBox="1">
              <a:spLocks noChangeAspect="1" noChangeArrowheads="1"/>
            </p:cNvSpPr>
            <p:nvPr/>
          </p:nvSpPr>
          <p:spPr bwMode="auto">
            <a:xfrm>
              <a:off x="5299" y="871"/>
              <a:ext cx="398" cy="144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kumimoji="0" lang="es-ES_tradnl" sz="900" b="0" i="1">
                  <a:effectLst/>
                </a:rPr>
                <a:t>OutWrite</a:t>
              </a:r>
            </a:p>
          </p:txBody>
        </p:sp>
        <p:sp>
          <p:nvSpPr>
            <p:cNvPr id="294" name="Line 142"/>
            <p:cNvSpPr>
              <a:spLocks noChangeShapeType="1"/>
            </p:cNvSpPr>
            <p:nvPr/>
          </p:nvSpPr>
          <p:spPr bwMode="auto">
            <a:xfrm flipH="1">
              <a:off x="5501" y="1016"/>
              <a:ext cx="0" cy="991"/>
            </a:xfrm>
            <a:prstGeom prst="line">
              <a:avLst/>
            </a:prstGeom>
            <a:noFill/>
            <a:ln w="20701" cap="rnd">
              <a:solidFill>
                <a:srgbClr val="000000"/>
              </a:solidFill>
              <a:prstDash val="sysDot"/>
              <a:round/>
              <a:headEnd type="none" w="sm" len="sm"/>
              <a:tailEnd type="triangl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s-ES"/>
            </a:p>
          </p:txBody>
        </p:sp>
        <p:sp>
          <p:nvSpPr>
            <p:cNvPr id="295" name="Line 143"/>
            <p:cNvSpPr>
              <a:spLocks noChangeShapeType="1"/>
            </p:cNvSpPr>
            <p:nvPr/>
          </p:nvSpPr>
          <p:spPr bwMode="auto">
            <a:xfrm flipV="1">
              <a:off x="1701" y="3048"/>
              <a:ext cx="0" cy="204"/>
            </a:xfrm>
            <a:prstGeom prst="line">
              <a:avLst/>
            </a:prstGeom>
            <a:noFill/>
            <a:ln w="20701" cap="rnd">
              <a:solidFill>
                <a:srgbClr val="000000"/>
              </a:solidFill>
              <a:prstDash val="sysDot"/>
              <a:round/>
              <a:headEnd type="none" w="sm" len="sm"/>
              <a:tailEnd type="triangl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s-ES"/>
            </a:p>
          </p:txBody>
        </p:sp>
        <p:sp>
          <p:nvSpPr>
            <p:cNvPr id="296" name="Text Box 144"/>
            <p:cNvSpPr txBox="1">
              <a:spLocks noChangeAspect="1" noChangeArrowheads="1"/>
            </p:cNvSpPr>
            <p:nvPr/>
          </p:nvSpPr>
          <p:spPr bwMode="auto">
            <a:xfrm>
              <a:off x="1485" y="3247"/>
              <a:ext cx="446" cy="144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kumimoji="0" lang="es-ES_tradnl" sz="900" b="0" i="1">
                  <a:effectLst/>
                </a:rPr>
                <a:t>MDRWrite</a:t>
              </a:r>
            </a:p>
          </p:txBody>
        </p:sp>
        <p:sp>
          <p:nvSpPr>
            <p:cNvPr id="297" name="Freeform 145"/>
            <p:cNvSpPr>
              <a:spLocks noChangeAspect="1"/>
            </p:cNvSpPr>
            <p:nvPr/>
          </p:nvSpPr>
          <p:spPr bwMode="auto">
            <a:xfrm rot="5400000">
              <a:off x="4744" y="1217"/>
              <a:ext cx="235" cy="504"/>
            </a:xfrm>
            <a:custGeom>
              <a:avLst/>
              <a:gdLst/>
              <a:ahLst/>
              <a:cxnLst>
                <a:cxn ang="0">
                  <a:pos x="118" y="502"/>
                </a:cxn>
                <a:cxn ang="0">
                  <a:pos x="138" y="499"/>
                </a:cxn>
                <a:cxn ang="0">
                  <a:pos x="156" y="492"/>
                </a:cxn>
                <a:cxn ang="0">
                  <a:pos x="171" y="476"/>
                </a:cxn>
                <a:cxn ang="0">
                  <a:pos x="187" y="456"/>
                </a:cxn>
                <a:cxn ang="0">
                  <a:pos x="202" y="430"/>
                </a:cxn>
                <a:cxn ang="0">
                  <a:pos x="212" y="399"/>
                </a:cxn>
                <a:cxn ang="0">
                  <a:pos x="223" y="366"/>
                </a:cxn>
                <a:cxn ang="0">
                  <a:pos x="230" y="330"/>
                </a:cxn>
                <a:cxn ang="0">
                  <a:pos x="235" y="292"/>
                </a:cxn>
                <a:cxn ang="0">
                  <a:pos x="235" y="251"/>
                </a:cxn>
                <a:cxn ang="0">
                  <a:pos x="235" y="210"/>
                </a:cxn>
                <a:cxn ang="0">
                  <a:pos x="230" y="172"/>
                </a:cxn>
                <a:cxn ang="0">
                  <a:pos x="223" y="136"/>
                </a:cxn>
                <a:cxn ang="0">
                  <a:pos x="212" y="103"/>
                </a:cxn>
                <a:cxn ang="0">
                  <a:pos x="202" y="74"/>
                </a:cxn>
                <a:cxn ang="0">
                  <a:pos x="187" y="49"/>
                </a:cxn>
                <a:cxn ang="0">
                  <a:pos x="171" y="28"/>
                </a:cxn>
                <a:cxn ang="0">
                  <a:pos x="156" y="13"/>
                </a:cxn>
                <a:cxn ang="0">
                  <a:pos x="138" y="3"/>
                </a:cxn>
                <a:cxn ang="0">
                  <a:pos x="118" y="0"/>
                </a:cxn>
                <a:cxn ang="0">
                  <a:pos x="100" y="3"/>
                </a:cxn>
                <a:cxn ang="0">
                  <a:pos x="79" y="13"/>
                </a:cxn>
                <a:cxn ang="0">
                  <a:pos x="64" y="28"/>
                </a:cxn>
                <a:cxn ang="0">
                  <a:pos x="48" y="49"/>
                </a:cxn>
                <a:cxn ang="0">
                  <a:pos x="33" y="74"/>
                </a:cxn>
                <a:cxn ang="0">
                  <a:pos x="23" y="103"/>
                </a:cxn>
                <a:cxn ang="0">
                  <a:pos x="12" y="136"/>
                </a:cxn>
                <a:cxn ang="0">
                  <a:pos x="5" y="172"/>
                </a:cxn>
                <a:cxn ang="0">
                  <a:pos x="0" y="210"/>
                </a:cxn>
                <a:cxn ang="0">
                  <a:pos x="0" y="251"/>
                </a:cxn>
                <a:cxn ang="0">
                  <a:pos x="0" y="292"/>
                </a:cxn>
                <a:cxn ang="0">
                  <a:pos x="5" y="330"/>
                </a:cxn>
                <a:cxn ang="0">
                  <a:pos x="12" y="366"/>
                </a:cxn>
                <a:cxn ang="0">
                  <a:pos x="23" y="399"/>
                </a:cxn>
                <a:cxn ang="0">
                  <a:pos x="33" y="430"/>
                </a:cxn>
                <a:cxn ang="0">
                  <a:pos x="48" y="456"/>
                </a:cxn>
                <a:cxn ang="0">
                  <a:pos x="64" y="476"/>
                </a:cxn>
                <a:cxn ang="0">
                  <a:pos x="79" y="492"/>
                </a:cxn>
                <a:cxn ang="0">
                  <a:pos x="100" y="499"/>
                </a:cxn>
                <a:cxn ang="0">
                  <a:pos x="118" y="504"/>
                </a:cxn>
                <a:cxn ang="0">
                  <a:pos x="118" y="504"/>
                </a:cxn>
              </a:cxnLst>
              <a:rect l="0" t="0" r="r" b="b"/>
              <a:pathLst>
                <a:path w="235" h="504">
                  <a:moveTo>
                    <a:pt x="118" y="502"/>
                  </a:moveTo>
                  <a:lnTo>
                    <a:pt x="138" y="499"/>
                  </a:lnTo>
                  <a:lnTo>
                    <a:pt x="156" y="492"/>
                  </a:lnTo>
                  <a:lnTo>
                    <a:pt x="171" y="476"/>
                  </a:lnTo>
                  <a:lnTo>
                    <a:pt x="187" y="456"/>
                  </a:lnTo>
                  <a:lnTo>
                    <a:pt x="202" y="430"/>
                  </a:lnTo>
                  <a:lnTo>
                    <a:pt x="212" y="399"/>
                  </a:lnTo>
                  <a:lnTo>
                    <a:pt x="223" y="366"/>
                  </a:lnTo>
                  <a:lnTo>
                    <a:pt x="230" y="330"/>
                  </a:lnTo>
                  <a:lnTo>
                    <a:pt x="235" y="292"/>
                  </a:lnTo>
                  <a:lnTo>
                    <a:pt x="235" y="251"/>
                  </a:lnTo>
                  <a:lnTo>
                    <a:pt x="235" y="210"/>
                  </a:lnTo>
                  <a:lnTo>
                    <a:pt x="230" y="172"/>
                  </a:lnTo>
                  <a:lnTo>
                    <a:pt x="223" y="136"/>
                  </a:lnTo>
                  <a:lnTo>
                    <a:pt x="212" y="103"/>
                  </a:lnTo>
                  <a:lnTo>
                    <a:pt x="202" y="74"/>
                  </a:lnTo>
                  <a:lnTo>
                    <a:pt x="187" y="49"/>
                  </a:lnTo>
                  <a:lnTo>
                    <a:pt x="171" y="28"/>
                  </a:lnTo>
                  <a:lnTo>
                    <a:pt x="156" y="13"/>
                  </a:lnTo>
                  <a:lnTo>
                    <a:pt x="138" y="3"/>
                  </a:lnTo>
                  <a:lnTo>
                    <a:pt x="118" y="0"/>
                  </a:lnTo>
                  <a:lnTo>
                    <a:pt x="100" y="3"/>
                  </a:lnTo>
                  <a:lnTo>
                    <a:pt x="79" y="13"/>
                  </a:lnTo>
                  <a:lnTo>
                    <a:pt x="64" y="28"/>
                  </a:lnTo>
                  <a:lnTo>
                    <a:pt x="48" y="49"/>
                  </a:lnTo>
                  <a:lnTo>
                    <a:pt x="33" y="74"/>
                  </a:lnTo>
                  <a:lnTo>
                    <a:pt x="23" y="103"/>
                  </a:lnTo>
                  <a:lnTo>
                    <a:pt x="12" y="136"/>
                  </a:lnTo>
                  <a:lnTo>
                    <a:pt x="5" y="172"/>
                  </a:lnTo>
                  <a:lnTo>
                    <a:pt x="0" y="210"/>
                  </a:lnTo>
                  <a:lnTo>
                    <a:pt x="0" y="251"/>
                  </a:lnTo>
                  <a:lnTo>
                    <a:pt x="0" y="292"/>
                  </a:lnTo>
                  <a:lnTo>
                    <a:pt x="5" y="330"/>
                  </a:lnTo>
                  <a:lnTo>
                    <a:pt x="12" y="366"/>
                  </a:lnTo>
                  <a:lnTo>
                    <a:pt x="23" y="399"/>
                  </a:lnTo>
                  <a:lnTo>
                    <a:pt x="33" y="430"/>
                  </a:lnTo>
                  <a:lnTo>
                    <a:pt x="48" y="456"/>
                  </a:lnTo>
                  <a:lnTo>
                    <a:pt x="64" y="476"/>
                  </a:lnTo>
                  <a:lnTo>
                    <a:pt x="79" y="492"/>
                  </a:lnTo>
                  <a:lnTo>
                    <a:pt x="100" y="499"/>
                  </a:lnTo>
                  <a:lnTo>
                    <a:pt x="118" y="504"/>
                  </a:lnTo>
                  <a:lnTo>
                    <a:pt x="118" y="504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98" name="Text Box 146"/>
            <p:cNvSpPr txBox="1">
              <a:spLocks noChangeAspect="1" noChangeArrowheads="1"/>
            </p:cNvSpPr>
            <p:nvPr/>
          </p:nvSpPr>
          <p:spPr bwMode="auto">
            <a:xfrm>
              <a:off x="4655" y="1348"/>
              <a:ext cx="421" cy="25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kumimoji="0" lang="es-ES_tradnl" sz="1000" i="1">
                  <a:effectLst/>
                </a:rPr>
                <a:t>Control </a:t>
              </a:r>
            </a:p>
            <a:p>
              <a:pPr algn="ctr"/>
              <a:r>
                <a:rPr kumimoji="0" lang="es-ES_tradnl" sz="1000" i="1">
                  <a:effectLst/>
                </a:rPr>
                <a:t>de ALU</a:t>
              </a:r>
            </a:p>
          </p:txBody>
        </p:sp>
        <p:sp>
          <p:nvSpPr>
            <p:cNvPr id="299" name="Line 147"/>
            <p:cNvSpPr>
              <a:spLocks noChangeShapeType="1"/>
            </p:cNvSpPr>
            <p:nvPr/>
          </p:nvSpPr>
          <p:spPr bwMode="auto">
            <a:xfrm>
              <a:off x="4878" y="1015"/>
              <a:ext cx="0" cy="333"/>
            </a:xfrm>
            <a:prstGeom prst="line">
              <a:avLst/>
            </a:prstGeom>
            <a:noFill/>
            <a:ln w="20701" cap="rnd">
              <a:solidFill>
                <a:srgbClr val="000000"/>
              </a:solidFill>
              <a:prstDash val="sysDot"/>
              <a:round/>
              <a:headEnd type="none" w="sm" len="sm"/>
              <a:tailEnd type="triangl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s-ES"/>
            </a:p>
          </p:txBody>
        </p:sp>
        <p:sp>
          <p:nvSpPr>
            <p:cNvPr id="300" name="Text Box 148"/>
            <p:cNvSpPr txBox="1">
              <a:spLocks noChangeAspect="1" noChangeArrowheads="1"/>
            </p:cNvSpPr>
            <p:nvPr/>
          </p:nvSpPr>
          <p:spPr bwMode="auto">
            <a:xfrm>
              <a:off x="4720" y="883"/>
              <a:ext cx="334" cy="144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kumimoji="0" lang="es-ES_tradnl" sz="900" b="0" i="1">
                  <a:effectLst/>
                </a:rPr>
                <a:t>ALUop</a:t>
              </a:r>
            </a:p>
          </p:txBody>
        </p:sp>
      </p:grpSp>
      <p:sp>
        <p:nvSpPr>
          <p:cNvPr id="301" name="Text Box 149"/>
          <p:cNvSpPr txBox="1">
            <a:spLocks noChangeArrowheads="1"/>
          </p:cNvSpPr>
          <p:nvPr/>
        </p:nvSpPr>
        <p:spPr bwMode="auto">
          <a:xfrm>
            <a:off x="317500" y="6065838"/>
            <a:ext cx="2227263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10000"/>
              </a:spcBef>
            </a:pPr>
            <a:r>
              <a:rPr kumimoji="0" lang="es-ES_tradnl" sz="1400" i="1" u="sng">
                <a:effectLst/>
              </a:rPr>
              <a:t>Ruta de datos multiciclo</a:t>
            </a:r>
          </a:p>
        </p:txBody>
      </p:sp>
    </p:spTree>
    <p:extLst>
      <p:ext uri="{BB962C8B-B14F-4D97-AF65-F5344CB8AC3E}">
        <p14:creationId xmlns:p14="http://schemas.microsoft.com/office/powerpoint/2010/main" val="1335367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Box 150"/>
          <p:cNvSpPr txBox="1"/>
          <p:nvPr/>
        </p:nvSpPr>
        <p:spPr>
          <a:xfrm>
            <a:off x="3548270" y="301162"/>
            <a:ext cx="2059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Plantillas</a:t>
            </a:r>
            <a:r>
              <a:rPr lang="en-US" b="1" dirty="0" smtClean="0"/>
              <a:t> de </a:t>
            </a:r>
            <a:r>
              <a:rPr lang="en-US" b="1" dirty="0" err="1" smtClean="0"/>
              <a:t>Diseño</a:t>
            </a:r>
            <a:endParaRPr lang="en-US" b="1" dirty="0"/>
          </a:p>
        </p:txBody>
      </p:sp>
      <p:pic>
        <p:nvPicPr>
          <p:cNvPr id="152" name="Picture 151" descr="ttp://www.ucm.es/media/images/uc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268" y="113567"/>
            <a:ext cx="668020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il_fi" descr="http://www.fdi.ucm.es/include/img/logo3.gif"/>
          <p:cNvPicPr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166"/>
          <a:stretch/>
        </p:blipFill>
        <p:spPr bwMode="auto">
          <a:xfrm>
            <a:off x="5834063" y="137056"/>
            <a:ext cx="685800" cy="6858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01" name="Text Box 149"/>
          <p:cNvSpPr txBox="1">
            <a:spLocks noChangeArrowheads="1"/>
          </p:cNvSpPr>
          <p:nvPr/>
        </p:nvSpPr>
        <p:spPr bwMode="auto">
          <a:xfrm>
            <a:off x="317500" y="6065838"/>
            <a:ext cx="2179262" cy="30995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10000"/>
              </a:spcBef>
            </a:pPr>
            <a:r>
              <a:rPr kumimoji="0" lang="es-ES_tradnl" sz="1400" i="1" u="sng" dirty="0">
                <a:effectLst/>
              </a:rPr>
              <a:t>Ruta de datos </a:t>
            </a:r>
            <a:r>
              <a:rPr kumimoji="0" lang="es-ES_tradnl" sz="1400" i="1" u="sng" dirty="0" smtClean="0">
                <a:effectLst/>
              </a:rPr>
              <a:t>segmentada</a:t>
            </a:r>
            <a:endParaRPr kumimoji="0" lang="es-ES_tradnl" sz="1400" i="1" u="sng" dirty="0">
              <a:effectLst/>
            </a:endParaRPr>
          </a:p>
        </p:txBody>
      </p:sp>
      <p:sp>
        <p:nvSpPr>
          <p:cNvPr id="302" name="Line 3"/>
          <p:cNvSpPr>
            <a:spLocks noChangeShapeType="1"/>
          </p:cNvSpPr>
          <p:nvPr/>
        </p:nvSpPr>
        <p:spPr bwMode="auto">
          <a:xfrm flipH="1">
            <a:off x="2598738" y="5829300"/>
            <a:ext cx="2286000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03" name="Line 4"/>
          <p:cNvSpPr>
            <a:spLocks noChangeShapeType="1"/>
          </p:cNvSpPr>
          <p:nvPr/>
        </p:nvSpPr>
        <p:spPr bwMode="auto">
          <a:xfrm flipH="1">
            <a:off x="2608263" y="5657850"/>
            <a:ext cx="2266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04" name="Line 5"/>
          <p:cNvSpPr>
            <a:spLocks noChangeShapeType="1"/>
          </p:cNvSpPr>
          <p:nvPr/>
        </p:nvSpPr>
        <p:spPr bwMode="auto">
          <a:xfrm>
            <a:off x="5094288" y="5715000"/>
            <a:ext cx="3457575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05" name="Freeform 6"/>
          <p:cNvSpPr>
            <a:spLocks noChangeAspect="1"/>
          </p:cNvSpPr>
          <p:nvPr/>
        </p:nvSpPr>
        <p:spPr bwMode="auto">
          <a:xfrm>
            <a:off x="5137150" y="3175000"/>
            <a:ext cx="49213" cy="47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" y="30"/>
              </a:cxn>
              <a:cxn ang="0">
                <a:pos x="34" y="15"/>
              </a:cxn>
              <a:cxn ang="0">
                <a:pos x="3" y="0"/>
              </a:cxn>
              <a:cxn ang="0">
                <a:pos x="3" y="0"/>
              </a:cxn>
              <a:cxn ang="0">
                <a:pos x="0" y="0"/>
              </a:cxn>
            </a:cxnLst>
            <a:rect l="0" t="0" r="r" b="b"/>
            <a:pathLst>
              <a:path w="34" h="30">
                <a:moveTo>
                  <a:pt x="0" y="0"/>
                </a:moveTo>
                <a:lnTo>
                  <a:pt x="3" y="30"/>
                </a:lnTo>
                <a:lnTo>
                  <a:pt x="34" y="15"/>
                </a:lnTo>
                <a:lnTo>
                  <a:pt x="3" y="0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06" name="Freeform 7"/>
          <p:cNvSpPr>
            <a:spLocks noChangeAspect="1"/>
          </p:cNvSpPr>
          <p:nvPr/>
        </p:nvSpPr>
        <p:spPr bwMode="auto">
          <a:xfrm>
            <a:off x="754063" y="2616200"/>
            <a:ext cx="560387" cy="1262063"/>
          </a:xfrm>
          <a:custGeom>
            <a:avLst/>
            <a:gdLst/>
            <a:ahLst/>
            <a:cxnLst>
              <a:cxn ang="0">
                <a:pos x="369" y="0"/>
              </a:cxn>
              <a:cxn ang="0">
                <a:pos x="0" y="3"/>
              </a:cxn>
              <a:cxn ang="0">
                <a:pos x="0" y="1217"/>
              </a:cxn>
            </a:cxnLst>
            <a:rect l="0" t="0" r="r" b="b"/>
            <a:pathLst>
              <a:path w="369" h="1217">
                <a:moveTo>
                  <a:pt x="369" y="0"/>
                </a:moveTo>
                <a:lnTo>
                  <a:pt x="0" y="3"/>
                </a:lnTo>
                <a:lnTo>
                  <a:pt x="0" y="1217"/>
                </a:lnTo>
              </a:path>
            </a:pathLst>
          </a:custGeom>
          <a:noFill/>
          <a:ln w="20638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307" name="Freeform 8"/>
          <p:cNvSpPr>
            <a:spLocks noChangeAspect="1"/>
          </p:cNvSpPr>
          <p:nvPr/>
        </p:nvSpPr>
        <p:spPr bwMode="auto">
          <a:xfrm>
            <a:off x="5572125" y="4527550"/>
            <a:ext cx="47625" cy="523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"/>
              </a:cxn>
              <a:cxn ang="0">
                <a:pos x="33" y="16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33" h="33">
                <a:moveTo>
                  <a:pt x="0" y="0"/>
                </a:moveTo>
                <a:lnTo>
                  <a:pt x="0" y="33"/>
                </a:lnTo>
                <a:lnTo>
                  <a:pt x="33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08" name="Line 9"/>
          <p:cNvSpPr>
            <a:spLocks noChangeAspect="1" noChangeShapeType="1"/>
          </p:cNvSpPr>
          <p:nvPr/>
        </p:nvSpPr>
        <p:spPr bwMode="auto">
          <a:xfrm flipH="1">
            <a:off x="5421313" y="4552950"/>
            <a:ext cx="169862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09" name="Freeform 10"/>
          <p:cNvSpPr>
            <a:spLocks noChangeAspect="1"/>
          </p:cNvSpPr>
          <p:nvPr/>
        </p:nvSpPr>
        <p:spPr bwMode="auto">
          <a:xfrm>
            <a:off x="5572125" y="3925888"/>
            <a:ext cx="47625" cy="53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4"/>
              </a:cxn>
              <a:cxn ang="0">
                <a:pos x="33" y="16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33" h="34">
                <a:moveTo>
                  <a:pt x="0" y="0"/>
                </a:moveTo>
                <a:lnTo>
                  <a:pt x="0" y="34"/>
                </a:lnTo>
                <a:lnTo>
                  <a:pt x="33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10" name="Freeform 11"/>
          <p:cNvSpPr>
            <a:spLocks noChangeAspect="1"/>
          </p:cNvSpPr>
          <p:nvPr/>
        </p:nvSpPr>
        <p:spPr bwMode="auto">
          <a:xfrm>
            <a:off x="4841875" y="4329113"/>
            <a:ext cx="2374900" cy="617537"/>
          </a:xfrm>
          <a:custGeom>
            <a:avLst/>
            <a:gdLst/>
            <a:ahLst/>
            <a:cxnLst>
              <a:cxn ang="0">
                <a:pos x="1174" y="389"/>
              </a:cxn>
              <a:cxn ang="0">
                <a:pos x="0" y="389"/>
              </a:cxn>
              <a:cxn ang="0">
                <a:pos x="0" y="0"/>
              </a:cxn>
            </a:cxnLst>
            <a:rect l="0" t="0" r="r" b="b"/>
            <a:pathLst>
              <a:path w="1174" h="389">
                <a:moveTo>
                  <a:pt x="1174" y="389"/>
                </a:moveTo>
                <a:lnTo>
                  <a:pt x="0" y="389"/>
                </a:lnTo>
                <a:lnTo>
                  <a:pt x="0" y="0"/>
                </a:lnTo>
              </a:path>
            </a:pathLst>
          </a:custGeom>
          <a:noFill/>
          <a:ln w="20638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11" name="Freeform 12"/>
          <p:cNvSpPr>
            <a:spLocks noChangeAspect="1"/>
          </p:cNvSpPr>
          <p:nvPr/>
        </p:nvSpPr>
        <p:spPr bwMode="auto">
          <a:xfrm>
            <a:off x="733425" y="3852863"/>
            <a:ext cx="42863" cy="49212"/>
          </a:xfrm>
          <a:custGeom>
            <a:avLst/>
            <a:gdLst/>
            <a:ahLst/>
            <a:cxnLst>
              <a:cxn ang="0">
                <a:pos x="15" y="28"/>
              </a:cxn>
              <a:cxn ang="0">
                <a:pos x="18" y="31"/>
              </a:cxn>
              <a:cxn ang="0">
                <a:pos x="20" y="31"/>
              </a:cxn>
              <a:cxn ang="0">
                <a:pos x="23" y="28"/>
              </a:cxn>
              <a:cxn ang="0">
                <a:pos x="25" y="28"/>
              </a:cxn>
              <a:cxn ang="0">
                <a:pos x="28" y="26"/>
              </a:cxn>
              <a:cxn ang="0">
                <a:pos x="28" y="23"/>
              </a:cxn>
              <a:cxn ang="0">
                <a:pos x="30" y="23"/>
              </a:cxn>
              <a:cxn ang="0">
                <a:pos x="30" y="21"/>
              </a:cxn>
              <a:cxn ang="0">
                <a:pos x="30" y="18"/>
              </a:cxn>
              <a:cxn ang="0">
                <a:pos x="30" y="16"/>
              </a:cxn>
              <a:cxn ang="0">
                <a:pos x="30" y="13"/>
              </a:cxn>
              <a:cxn ang="0">
                <a:pos x="30" y="10"/>
              </a:cxn>
              <a:cxn ang="0">
                <a:pos x="30" y="8"/>
              </a:cxn>
              <a:cxn ang="0">
                <a:pos x="28" y="5"/>
              </a:cxn>
              <a:cxn ang="0">
                <a:pos x="28" y="3"/>
              </a:cxn>
              <a:cxn ang="0">
                <a:pos x="25" y="3"/>
              </a:cxn>
              <a:cxn ang="0">
                <a:pos x="23" y="0"/>
              </a:cxn>
              <a:cxn ang="0">
                <a:pos x="20" y="0"/>
              </a:cxn>
              <a:cxn ang="0">
                <a:pos x="18" y="0"/>
              </a:cxn>
              <a:cxn ang="0">
                <a:pos x="15" y="0"/>
              </a:cxn>
              <a:cxn ang="0">
                <a:pos x="13" y="0"/>
              </a:cxn>
              <a:cxn ang="0">
                <a:pos x="10" y="0"/>
              </a:cxn>
              <a:cxn ang="0">
                <a:pos x="7" y="0"/>
              </a:cxn>
              <a:cxn ang="0">
                <a:pos x="7" y="3"/>
              </a:cxn>
              <a:cxn ang="0">
                <a:pos x="5" y="3"/>
              </a:cxn>
              <a:cxn ang="0">
                <a:pos x="2" y="5"/>
              </a:cxn>
              <a:cxn ang="0">
                <a:pos x="2" y="8"/>
              </a:cxn>
              <a:cxn ang="0">
                <a:pos x="0" y="10"/>
              </a:cxn>
              <a:cxn ang="0">
                <a:pos x="0" y="13"/>
              </a:cxn>
              <a:cxn ang="0">
                <a:pos x="0" y="16"/>
              </a:cxn>
              <a:cxn ang="0">
                <a:pos x="0" y="18"/>
              </a:cxn>
              <a:cxn ang="0">
                <a:pos x="0" y="21"/>
              </a:cxn>
              <a:cxn ang="0">
                <a:pos x="2" y="23"/>
              </a:cxn>
              <a:cxn ang="0">
                <a:pos x="2" y="23"/>
              </a:cxn>
              <a:cxn ang="0">
                <a:pos x="5" y="26"/>
              </a:cxn>
              <a:cxn ang="0">
                <a:pos x="7" y="28"/>
              </a:cxn>
              <a:cxn ang="0">
                <a:pos x="7" y="28"/>
              </a:cxn>
              <a:cxn ang="0">
                <a:pos x="10" y="31"/>
              </a:cxn>
              <a:cxn ang="0">
                <a:pos x="13" y="31"/>
              </a:cxn>
              <a:cxn ang="0">
                <a:pos x="15" y="31"/>
              </a:cxn>
              <a:cxn ang="0">
                <a:pos x="15" y="31"/>
              </a:cxn>
              <a:cxn ang="0">
                <a:pos x="15" y="28"/>
              </a:cxn>
            </a:cxnLst>
            <a:rect l="0" t="0" r="r" b="b"/>
            <a:pathLst>
              <a:path w="30" h="31">
                <a:moveTo>
                  <a:pt x="15" y="28"/>
                </a:moveTo>
                <a:lnTo>
                  <a:pt x="18" y="31"/>
                </a:lnTo>
                <a:lnTo>
                  <a:pt x="20" y="31"/>
                </a:lnTo>
                <a:lnTo>
                  <a:pt x="23" y="28"/>
                </a:lnTo>
                <a:lnTo>
                  <a:pt x="25" y="28"/>
                </a:lnTo>
                <a:lnTo>
                  <a:pt x="28" y="26"/>
                </a:lnTo>
                <a:lnTo>
                  <a:pt x="28" y="23"/>
                </a:lnTo>
                <a:lnTo>
                  <a:pt x="30" y="23"/>
                </a:lnTo>
                <a:lnTo>
                  <a:pt x="30" y="21"/>
                </a:lnTo>
                <a:lnTo>
                  <a:pt x="30" y="18"/>
                </a:lnTo>
                <a:lnTo>
                  <a:pt x="30" y="16"/>
                </a:lnTo>
                <a:lnTo>
                  <a:pt x="30" y="13"/>
                </a:lnTo>
                <a:lnTo>
                  <a:pt x="30" y="10"/>
                </a:lnTo>
                <a:lnTo>
                  <a:pt x="30" y="8"/>
                </a:lnTo>
                <a:lnTo>
                  <a:pt x="28" y="5"/>
                </a:lnTo>
                <a:lnTo>
                  <a:pt x="28" y="3"/>
                </a:lnTo>
                <a:lnTo>
                  <a:pt x="25" y="3"/>
                </a:lnTo>
                <a:lnTo>
                  <a:pt x="23" y="0"/>
                </a:lnTo>
                <a:lnTo>
                  <a:pt x="20" y="0"/>
                </a:lnTo>
                <a:lnTo>
                  <a:pt x="18" y="0"/>
                </a:lnTo>
                <a:lnTo>
                  <a:pt x="15" y="0"/>
                </a:lnTo>
                <a:lnTo>
                  <a:pt x="13" y="0"/>
                </a:lnTo>
                <a:lnTo>
                  <a:pt x="10" y="0"/>
                </a:lnTo>
                <a:lnTo>
                  <a:pt x="7" y="0"/>
                </a:lnTo>
                <a:lnTo>
                  <a:pt x="7" y="3"/>
                </a:lnTo>
                <a:lnTo>
                  <a:pt x="5" y="3"/>
                </a:lnTo>
                <a:lnTo>
                  <a:pt x="2" y="5"/>
                </a:lnTo>
                <a:lnTo>
                  <a:pt x="2" y="8"/>
                </a:lnTo>
                <a:lnTo>
                  <a:pt x="0" y="10"/>
                </a:lnTo>
                <a:lnTo>
                  <a:pt x="0" y="13"/>
                </a:lnTo>
                <a:lnTo>
                  <a:pt x="0" y="16"/>
                </a:lnTo>
                <a:lnTo>
                  <a:pt x="0" y="18"/>
                </a:lnTo>
                <a:lnTo>
                  <a:pt x="0" y="21"/>
                </a:lnTo>
                <a:lnTo>
                  <a:pt x="2" y="23"/>
                </a:lnTo>
                <a:lnTo>
                  <a:pt x="2" y="23"/>
                </a:lnTo>
                <a:lnTo>
                  <a:pt x="5" y="26"/>
                </a:lnTo>
                <a:lnTo>
                  <a:pt x="7" y="28"/>
                </a:lnTo>
                <a:lnTo>
                  <a:pt x="7" y="28"/>
                </a:lnTo>
                <a:lnTo>
                  <a:pt x="10" y="31"/>
                </a:lnTo>
                <a:lnTo>
                  <a:pt x="13" y="31"/>
                </a:lnTo>
                <a:lnTo>
                  <a:pt x="15" y="31"/>
                </a:lnTo>
                <a:lnTo>
                  <a:pt x="15" y="31"/>
                </a:lnTo>
                <a:lnTo>
                  <a:pt x="15" y="28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12" name="Line 13"/>
          <p:cNvSpPr>
            <a:spLocks noChangeAspect="1" noChangeShapeType="1"/>
          </p:cNvSpPr>
          <p:nvPr/>
        </p:nvSpPr>
        <p:spPr bwMode="auto">
          <a:xfrm>
            <a:off x="650875" y="3873500"/>
            <a:ext cx="273050" cy="4763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13" name="Freeform 14"/>
          <p:cNvSpPr>
            <a:spLocks noChangeAspect="1"/>
          </p:cNvSpPr>
          <p:nvPr/>
        </p:nvSpPr>
        <p:spPr bwMode="auto">
          <a:xfrm>
            <a:off x="909638" y="3849688"/>
            <a:ext cx="44450" cy="523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"/>
              </a:cxn>
              <a:cxn ang="0">
                <a:pos x="31" y="18"/>
              </a:cxn>
              <a:cxn ang="0">
                <a:pos x="0" y="2"/>
              </a:cxn>
              <a:cxn ang="0">
                <a:pos x="0" y="2"/>
              </a:cxn>
              <a:cxn ang="0">
                <a:pos x="0" y="0"/>
              </a:cxn>
            </a:cxnLst>
            <a:rect l="0" t="0" r="r" b="b"/>
            <a:pathLst>
              <a:path w="31" h="33">
                <a:moveTo>
                  <a:pt x="0" y="0"/>
                </a:moveTo>
                <a:lnTo>
                  <a:pt x="0" y="33"/>
                </a:lnTo>
                <a:lnTo>
                  <a:pt x="31" y="18"/>
                </a:lnTo>
                <a:lnTo>
                  <a:pt x="0" y="2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14" name="Line 15"/>
          <p:cNvSpPr>
            <a:spLocks noChangeAspect="1" noChangeShapeType="1"/>
          </p:cNvSpPr>
          <p:nvPr/>
        </p:nvSpPr>
        <p:spPr bwMode="auto">
          <a:xfrm flipH="1">
            <a:off x="3032125" y="4102100"/>
            <a:ext cx="260350" cy="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15" name="Freeform 16"/>
          <p:cNvSpPr>
            <a:spLocks noChangeAspect="1"/>
          </p:cNvSpPr>
          <p:nvPr/>
        </p:nvSpPr>
        <p:spPr bwMode="auto">
          <a:xfrm>
            <a:off x="3070225" y="4605338"/>
            <a:ext cx="5802313" cy="1577975"/>
          </a:xfrm>
          <a:custGeom>
            <a:avLst/>
            <a:gdLst/>
            <a:ahLst/>
            <a:cxnLst>
              <a:cxn ang="0">
                <a:pos x="3120" y="0"/>
              </a:cxn>
              <a:cxn ang="0">
                <a:pos x="3192" y="2"/>
              </a:cxn>
              <a:cxn ang="0">
                <a:pos x="3192" y="957"/>
              </a:cxn>
              <a:cxn ang="0">
                <a:pos x="0" y="957"/>
              </a:cxn>
              <a:cxn ang="0">
                <a:pos x="0" y="61"/>
              </a:cxn>
              <a:cxn ang="0">
                <a:pos x="115" y="61"/>
              </a:cxn>
            </a:cxnLst>
            <a:rect l="0" t="0" r="r" b="b"/>
            <a:pathLst>
              <a:path w="3192" h="957">
                <a:moveTo>
                  <a:pt x="3120" y="0"/>
                </a:moveTo>
                <a:lnTo>
                  <a:pt x="3192" y="2"/>
                </a:lnTo>
                <a:lnTo>
                  <a:pt x="3192" y="957"/>
                </a:lnTo>
                <a:lnTo>
                  <a:pt x="0" y="957"/>
                </a:lnTo>
                <a:lnTo>
                  <a:pt x="0" y="61"/>
                </a:lnTo>
                <a:lnTo>
                  <a:pt x="115" y="61"/>
                </a:lnTo>
              </a:path>
            </a:pathLst>
          </a:custGeom>
          <a:noFill/>
          <a:ln w="19050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16" name="Line 17"/>
          <p:cNvSpPr>
            <a:spLocks noChangeAspect="1" noChangeShapeType="1"/>
          </p:cNvSpPr>
          <p:nvPr/>
        </p:nvSpPr>
        <p:spPr bwMode="auto">
          <a:xfrm flipH="1">
            <a:off x="2609850" y="3781425"/>
            <a:ext cx="682625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17" name="Freeform 18"/>
          <p:cNvSpPr>
            <a:spLocks noChangeAspect="1"/>
          </p:cNvSpPr>
          <p:nvPr/>
        </p:nvSpPr>
        <p:spPr bwMode="auto">
          <a:xfrm>
            <a:off x="2609850" y="3786188"/>
            <a:ext cx="923925" cy="1536700"/>
          </a:xfrm>
          <a:custGeom>
            <a:avLst/>
            <a:gdLst/>
            <a:ahLst/>
            <a:cxnLst>
              <a:cxn ang="0">
                <a:pos x="895" y="665"/>
              </a:cxn>
              <a:cxn ang="0">
                <a:pos x="0" y="668"/>
              </a:cxn>
              <a:cxn ang="0">
                <a:pos x="0" y="0"/>
              </a:cxn>
            </a:cxnLst>
            <a:rect l="0" t="0" r="r" b="b"/>
            <a:pathLst>
              <a:path w="895" h="668">
                <a:moveTo>
                  <a:pt x="895" y="665"/>
                </a:moveTo>
                <a:lnTo>
                  <a:pt x="0" y="668"/>
                </a:lnTo>
                <a:lnTo>
                  <a:pt x="0" y="0"/>
                </a:lnTo>
              </a:path>
            </a:pathLst>
          </a:custGeom>
          <a:noFill/>
          <a:ln w="20638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18" name="Freeform 19"/>
          <p:cNvSpPr>
            <a:spLocks noChangeAspect="1"/>
          </p:cNvSpPr>
          <p:nvPr/>
        </p:nvSpPr>
        <p:spPr bwMode="auto">
          <a:xfrm>
            <a:off x="5045075" y="3200400"/>
            <a:ext cx="120650" cy="1893888"/>
          </a:xfrm>
          <a:custGeom>
            <a:avLst/>
            <a:gdLst/>
            <a:ahLst/>
            <a:cxnLst>
              <a:cxn ang="0">
                <a:pos x="0" y="1523"/>
              </a:cxn>
              <a:cxn ang="0">
                <a:pos x="0" y="0"/>
              </a:cxn>
              <a:cxn ang="0">
                <a:pos x="85" y="0"/>
              </a:cxn>
            </a:cxnLst>
            <a:rect l="0" t="0" r="r" b="b"/>
            <a:pathLst>
              <a:path w="85" h="1523">
                <a:moveTo>
                  <a:pt x="0" y="1523"/>
                </a:moveTo>
                <a:lnTo>
                  <a:pt x="0" y="0"/>
                </a:lnTo>
                <a:lnTo>
                  <a:pt x="85" y="0"/>
                </a:lnTo>
              </a:path>
            </a:pathLst>
          </a:custGeom>
          <a:noFill/>
          <a:ln w="20638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319" name="Line 20"/>
          <p:cNvSpPr>
            <a:spLocks noChangeAspect="1" noChangeShapeType="1"/>
          </p:cNvSpPr>
          <p:nvPr/>
        </p:nvSpPr>
        <p:spPr bwMode="auto">
          <a:xfrm flipH="1">
            <a:off x="5045075" y="4775200"/>
            <a:ext cx="174625" cy="4763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20" name="Freeform 21"/>
          <p:cNvSpPr>
            <a:spLocks noChangeAspect="1"/>
          </p:cNvSpPr>
          <p:nvPr/>
        </p:nvSpPr>
        <p:spPr bwMode="auto">
          <a:xfrm>
            <a:off x="3895725" y="4779963"/>
            <a:ext cx="1149350" cy="536575"/>
          </a:xfrm>
          <a:custGeom>
            <a:avLst/>
            <a:gdLst/>
            <a:ahLst/>
            <a:cxnLst>
              <a:cxn ang="0">
                <a:pos x="0" y="335"/>
              </a:cxn>
              <a:cxn ang="0">
                <a:pos x="236" y="338"/>
              </a:cxn>
              <a:cxn ang="0">
                <a:pos x="236" y="0"/>
              </a:cxn>
            </a:cxnLst>
            <a:rect l="0" t="0" r="r" b="b"/>
            <a:pathLst>
              <a:path w="236" h="338">
                <a:moveTo>
                  <a:pt x="0" y="335"/>
                </a:moveTo>
                <a:lnTo>
                  <a:pt x="236" y="338"/>
                </a:lnTo>
                <a:lnTo>
                  <a:pt x="236" y="0"/>
                </a:lnTo>
              </a:path>
            </a:pathLst>
          </a:custGeom>
          <a:noFill/>
          <a:ln w="20638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21" name="Freeform 22"/>
          <p:cNvSpPr>
            <a:spLocks noChangeAspect="1"/>
          </p:cNvSpPr>
          <p:nvPr/>
        </p:nvSpPr>
        <p:spPr bwMode="auto">
          <a:xfrm>
            <a:off x="5022850" y="4756150"/>
            <a:ext cx="46038" cy="47625"/>
          </a:xfrm>
          <a:custGeom>
            <a:avLst/>
            <a:gdLst/>
            <a:ahLst/>
            <a:cxnLst>
              <a:cxn ang="0">
                <a:pos x="15" y="28"/>
              </a:cxn>
              <a:cxn ang="0">
                <a:pos x="18" y="30"/>
              </a:cxn>
              <a:cxn ang="0">
                <a:pos x="20" y="30"/>
              </a:cxn>
              <a:cxn ang="0">
                <a:pos x="23" y="28"/>
              </a:cxn>
              <a:cxn ang="0">
                <a:pos x="26" y="28"/>
              </a:cxn>
              <a:cxn ang="0">
                <a:pos x="26" y="25"/>
              </a:cxn>
              <a:cxn ang="0">
                <a:pos x="28" y="23"/>
              </a:cxn>
              <a:cxn ang="0">
                <a:pos x="31" y="23"/>
              </a:cxn>
              <a:cxn ang="0">
                <a:pos x="31" y="20"/>
              </a:cxn>
              <a:cxn ang="0">
                <a:pos x="31" y="17"/>
              </a:cxn>
              <a:cxn ang="0">
                <a:pos x="31" y="15"/>
              </a:cxn>
              <a:cxn ang="0">
                <a:pos x="31" y="12"/>
              </a:cxn>
              <a:cxn ang="0">
                <a:pos x="31" y="10"/>
              </a:cxn>
              <a:cxn ang="0">
                <a:pos x="31" y="7"/>
              </a:cxn>
              <a:cxn ang="0">
                <a:pos x="28" y="5"/>
              </a:cxn>
              <a:cxn ang="0">
                <a:pos x="26" y="2"/>
              </a:cxn>
              <a:cxn ang="0">
                <a:pos x="26" y="2"/>
              </a:cxn>
              <a:cxn ang="0">
                <a:pos x="23" y="0"/>
              </a:cxn>
              <a:cxn ang="0">
                <a:pos x="20" y="0"/>
              </a:cxn>
              <a:cxn ang="0">
                <a:pos x="18" y="0"/>
              </a:cxn>
              <a:cxn ang="0">
                <a:pos x="15" y="0"/>
              </a:cxn>
              <a:cxn ang="0">
                <a:pos x="13" y="0"/>
              </a:cxn>
              <a:cxn ang="0">
                <a:pos x="10" y="0"/>
              </a:cxn>
              <a:cxn ang="0">
                <a:pos x="8" y="0"/>
              </a:cxn>
              <a:cxn ang="0">
                <a:pos x="5" y="2"/>
              </a:cxn>
              <a:cxn ang="0">
                <a:pos x="5" y="2"/>
              </a:cxn>
              <a:cxn ang="0">
                <a:pos x="2" y="5"/>
              </a:cxn>
              <a:cxn ang="0">
                <a:pos x="2" y="7"/>
              </a:cxn>
              <a:cxn ang="0">
                <a:pos x="0" y="10"/>
              </a:cxn>
              <a:cxn ang="0">
                <a:pos x="0" y="12"/>
              </a:cxn>
              <a:cxn ang="0">
                <a:pos x="0" y="15"/>
              </a:cxn>
              <a:cxn ang="0">
                <a:pos x="0" y="17"/>
              </a:cxn>
              <a:cxn ang="0">
                <a:pos x="0" y="20"/>
              </a:cxn>
              <a:cxn ang="0">
                <a:pos x="2" y="23"/>
              </a:cxn>
              <a:cxn ang="0">
                <a:pos x="2" y="23"/>
              </a:cxn>
              <a:cxn ang="0">
                <a:pos x="5" y="25"/>
              </a:cxn>
              <a:cxn ang="0">
                <a:pos x="5" y="28"/>
              </a:cxn>
              <a:cxn ang="0">
                <a:pos x="8" y="28"/>
              </a:cxn>
              <a:cxn ang="0">
                <a:pos x="10" y="30"/>
              </a:cxn>
              <a:cxn ang="0">
                <a:pos x="13" y="30"/>
              </a:cxn>
              <a:cxn ang="0">
                <a:pos x="15" y="30"/>
              </a:cxn>
              <a:cxn ang="0">
                <a:pos x="15" y="30"/>
              </a:cxn>
              <a:cxn ang="0">
                <a:pos x="15" y="28"/>
              </a:cxn>
            </a:cxnLst>
            <a:rect l="0" t="0" r="r" b="b"/>
            <a:pathLst>
              <a:path w="31" h="30">
                <a:moveTo>
                  <a:pt x="15" y="28"/>
                </a:moveTo>
                <a:lnTo>
                  <a:pt x="18" y="30"/>
                </a:lnTo>
                <a:lnTo>
                  <a:pt x="20" y="30"/>
                </a:lnTo>
                <a:lnTo>
                  <a:pt x="23" y="28"/>
                </a:lnTo>
                <a:lnTo>
                  <a:pt x="26" y="28"/>
                </a:lnTo>
                <a:lnTo>
                  <a:pt x="26" y="25"/>
                </a:lnTo>
                <a:lnTo>
                  <a:pt x="28" y="23"/>
                </a:lnTo>
                <a:lnTo>
                  <a:pt x="31" y="23"/>
                </a:lnTo>
                <a:lnTo>
                  <a:pt x="31" y="20"/>
                </a:lnTo>
                <a:lnTo>
                  <a:pt x="31" y="17"/>
                </a:lnTo>
                <a:lnTo>
                  <a:pt x="31" y="15"/>
                </a:lnTo>
                <a:lnTo>
                  <a:pt x="31" y="12"/>
                </a:lnTo>
                <a:lnTo>
                  <a:pt x="31" y="10"/>
                </a:lnTo>
                <a:lnTo>
                  <a:pt x="31" y="7"/>
                </a:lnTo>
                <a:lnTo>
                  <a:pt x="28" y="5"/>
                </a:lnTo>
                <a:lnTo>
                  <a:pt x="26" y="2"/>
                </a:lnTo>
                <a:lnTo>
                  <a:pt x="26" y="2"/>
                </a:lnTo>
                <a:lnTo>
                  <a:pt x="23" y="0"/>
                </a:lnTo>
                <a:lnTo>
                  <a:pt x="20" y="0"/>
                </a:lnTo>
                <a:lnTo>
                  <a:pt x="18" y="0"/>
                </a:lnTo>
                <a:lnTo>
                  <a:pt x="15" y="0"/>
                </a:lnTo>
                <a:lnTo>
                  <a:pt x="13" y="0"/>
                </a:lnTo>
                <a:lnTo>
                  <a:pt x="10" y="0"/>
                </a:lnTo>
                <a:lnTo>
                  <a:pt x="8" y="0"/>
                </a:lnTo>
                <a:lnTo>
                  <a:pt x="5" y="2"/>
                </a:lnTo>
                <a:lnTo>
                  <a:pt x="5" y="2"/>
                </a:lnTo>
                <a:lnTo>
                  <a:pt x="2" y="5"/>
                </a:lnTo>
                <a:lnTo>
                  <a:pt x="2" y="7"/>
                </a:lnTo>
                <a:lnTo>
                  <a:pt x="0" y="10"/>
                </a:lnTo>
                <a:lnTo>
                  <a:pt x="0" y="12"/>
                </a:lnTo>
                <a:lnTo>
                  <a:pt x="0" y="15"/>
                </a:lnTo>
                <a:lnTo>
                  <a:pt x="0" y="17"/>
                </a:lnTo>
                <a:lnTo>
                  <a:pt x="0" y="20"/>
                </a:lnTo>
                <a:lnTo>
                  <a:pt x="2" y="23"/>
                </a:lnTo>
                <a:lnTo>
                  <a:pt x="2" y="23"/>
                </a:lnTo>
                <a:lnTo>
                  <a:pt x="5" y="25"/>
                </a:lnTo>
                <a:lnTo>
                  <a:pt x="5" y="28"/>
                </a:lnTo>
                <a:lnTo>
                  <a:pt x="8" y="28"/>
                </a:lnTo>
                <a:lnTo>
                  <a:pt x="10" y="30"/>
                </a:lnTo>
                <a:lnTo>
                  <a:pt x="13" y="30"/>
                </a:lnTo>
                <a:lnTo>
                  <a:pt x="15" y="30"/>
                </a:lnTo>
                <a:lnTo>
                  <a:pt x="15" y="30"/>
                </a:lnTo>
                <a:lnTo>
                  <a:pt x="15" y="28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22" name="Line 23"/>
          <p:cNvSpPr>
            <a:spLocks noChangeAspect="1" noChangeShapeType="1"/>
          </p:cNvSpPr>
          <p:nvPr/>
        </p:nvSpPr>
        <p:spPr bwMode="auto">
          <a:xfrm flipH="1">
            <a:off x="4352925" y="3951288"/>
            <a:ext cx="1235075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23" name="Freeform 24"/>
          <p:cNvSpPr>
            <a:spLocks noChangeAspect="1"/>
          </p:cNvSpPr>
          <p:nvPr/>
        </p:nvSpPr>
        <p:spPr bwMode="auto">
          <a:xfrm>
            <a:off x="5624513" y="3748088"/>
            <a:ext cx="568325" cy="10112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8"/>
              </a:cxn>
              <a:cxn ang="0">
                <a:pos x="66" y="317"/>
              </a:cxn>
              <a:cxn ang="0">
                <a:pos x="0" y="379"/>
              </a:cxn>
              <a:cxn ang="0">
                <a:pos x="0" y="637"/>
              </a:cxn>
              <a:cxn ang="0">
                <a:pos x="395" y="443"/>
              </a:cxn>
              <a:cxn ang="0">
                <a:pos x="395" y="194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395" h="637">
                <a:moveTo>
                  <a:pt x="0" y="0"/>
                </a:moveTo>
                <a:lnTo>
                  <a:pt x="0" y="258"/>
                </a:lnTo>
                <a:lnTo>
                  <a:pt x="66" y="317"/>
                </a:lnTo>
                <a:lnTo>
                  <a:pt x="0" y="379"/>
                </a:lnTo>
                <a:lnTo>
                  <a:pt x="0" y="637"/>
                </a:lnTo>
                <a:lnTo>
                  <a:pt x="395" y="443"/>
                </a:lnTo>
                <a:lnTo>
                  <a:pt x="395" y="194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24" name="Freeform 25"/>
          <p:cNvSpPr>
            <a:spLocks noChangeAspect="1"/>
          </p:cNvSpPr>
          <p:nvPr/>
        </p:nvSpPr>
        <p:spPr bwMode="auto">
          <a:xfrm>
            <a:off x="5624513" y="3748088"/>
            <a:ext cx="568325" cy="10112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8"/>
              </a:cxn>
              <a:cxn ang="0">
                <a:pos x="66" y="317"/>
              </a:cxn>
              <a:cxn ang="0">
                <a:pos x="0" y="379"/>
              </a:cxn>
              <a:cxn ang="0">
                <a:pos x="0" y="637"/>
              </a:cxn>
              <a:cxn ang="0">
                <a:pos x="395" y="443"/>
              </a:cxn>
              <a:cxn ang="0">
                <a:pos x="395" y="194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395" h="637">
                <a:moveTo>
                  <a:pt x="0" y="0"/>
                </a:moveTo>
                <a:lnTo>
                  <a:pt x="0" y="258"/>
                </a:lnTo>
                <a:lnTo>
                  <a:pt x="66" y="317"/>
                </a:lnTo>
                <a:lnTo>
                  <a:pt x="0" y="379"/>
                </a:lnTo>
                <a:lnTo>
                  <a:pt x="0" y="637"/>
                </a:lnTo>
                <a:lnTo>
                  <a:pt x="395" y="443"/>
                </a:lnTo>
                <a:lnTo>
                  <a:pt x="395" y="194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25" name="Line 26"/>
          <p:cNvSpPr>
            <a:spLocks noChangeAspect="1" noChangeShapeType="1"/>
          </p:cNvSpPr>
          <p:nvPr/>
        </p:nvSpPr>
        <p:spPr bwMode="auto">
          <a:xfrm flipH="1">
            <a:off x="2616200" y="4100513"/>
            <a:ext cx="412750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26" name="Line 27"/>
          <p:cNvSpPr>
            <a:spLocks noChangeAspect="1" noChangeShapeType="1"/>
          </p:cNvSpPr>
          <p:nvPr/>
        </p:nvSpPr>
        <p:spPr bwMode="auto">
          <a:xfrm flipH="1">
            <a:off x="4343400" y="4329113"/>
            <a:ext cx="876300" cy="3175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27" name="Line 28"/>
          <p:cNvSpPr>
            <a:spLocks noChangeAspect="1" noChangeShapeType="1"/>
          </p:cNvSpPr>
          <p:nvPr/>
        </p:nvSpPr>
        <p:spPr bwMode="auto">
          <a:xfrm flipH="1">
            <a:off x="6192838" y="4373563"/>
            <a:ext cx="839787" cy="9525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28" name="Line 29"/>
          <p:cNvSpPr>
            <a:spLocks noChangeAspect="1" noChangeShapeType="1"/>
          </p:cNvSpPr>
          <p:nvPr/>
        </p:nvSpPr>
        <p:spPr bwMode="auto">
          <a:xfrm>
            <a:off x="1982788" y="4251325"/>
            <a:ext cx="646112" cy="3175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29" name="Freeform 30"/>
          <p:cNvSpPr>
            <a:spLocks noChangeAspect="1"/>
          </p:cNvSpPr>
          <p:nvPr/>
        </p:nvSpPr>
        <p:spPr bwMode="auto">
          <a:xfrm>
            <a:off x="4816475" y="4303713"/>
            <a:ext cx="49213" cy="49212"/>
          </a:xfrm>
          <a:custGeom>
            <a:avLst/>
            <a:gdLst/>
            <a:ahLst/>
            <a:cxnLst>
              <a:cxn ang="0">
                <a:pos x="16" y="31"/>
              </a:cxn>
              <a:cxn ang="0">
                <a:pos x="21" y="31"/>
              </a:cxn>
              <a:cxn ang="0">
                <a:pos x="23" y="31"/>
              </a:cxn>
              <a:cxn ang="0">
                <a:pos x="23" y="31"/>
              </a:cxn>
              <a:cxn ang="0">
                <a:pos x="26" y="29"/>
              </a:cxn>
              <a:cxn ang="0">
                <a:pos x="29" y="26"/>
              </a:cxn>
              <a:cxn ang="0">
                <a:pos x="31" y="26"/>
              </a:cxn>
              <a:cxn ang="0">
                <a:pos x="31" y="23"/>
              </a:cxn>
              <a:cxn ang="0">
                <a:pos x="31" y="21"/>
              </a:cxn>
              <a:cxn ang="0">
                <a:pos x="34" y="18"/>
              </a:cxn>
              <a:cxn ang="0">
                <a:pos x="34" y="16"/>
              </a:cxn>
              <a:cxn ang="0">
                <a:pos x="34" y="13"/>
              </a:cxn>
              <a:cxn ang="0">
                <a:pos x="31" y="11"/>
              </a:cxn>
              <a:cxn ang="0">
                <a:pos x="31" y="8"/>
              </a:cxn>
              <a:cxn ang="0">
                <a:pos x="31" y="5"/>
              </a:cxn>
              <a:cxn ang="0">
                <a:pos x="29" y="5"/>
              </a:cxn>
              <a:cxn ang="0">
                <a:pos x="26" y="3"/>
              </a:cxn>
              <a:cxn ang="0">
                <a:pos x="23" y="3"/>
              </a:cxn>
              <a:cxn ang="0">
                <a:pos x="23" y="0"/>
              </a:cxn>
              <a:cxn ang="0">
                <a:pos x="21" y="0"/>
              </a:cxn>
              <a:cxn ang="0">
                <a:pos x="18" y="0"/>
              </a:cxn>
              <a:cxn ang="0">
                <a:pos x="16" y="0"/>
              </a:cxn>
              <a:cxn ang="0">
                <a:pos x="13" y="0"/>
              </a:cxn>
              <a:cxn ang="0">
                <a:pos x="11" y="3"/>
              </a:cxn>
              <a:cxn ang="0">
                <a:pos x="8" y="3"/>
              </a:cxn>
              <a:cxn ang="0">
                <a:pos x="5" y="5"/>
              </a:cxn>
              <a:cxn ang="0">
                <a:pos x="5" y="5"/>
              </a:cxn>
              <a:cxn ang="0">
                <a:pos x="3" y="8"/>
              </a:cxn>
              <a:cxn ang="0">
                <a:pos x="3" y="11"/>
              </a:cxn>
              <a:cxn ang="0">
                <a:pos x="3" y="13"/>
              </a:cxn>
              <a:cxn ang="0">
                <a:pos x="0" y="16"/>
              </a:cxn>
              <a:cxn ang="0">
                <a:pos x="3" y="18"/>
              </a:cxn>
              <a:cxn ang="0">
                <a:pos x="3" y="21"/>
              </a:cxn>
              <a:cxn ang="0">
                <a:pos x="3" y="23"/>
              </a:cxn>
              <a:cxn ang="0">
                <a:pos x="5" y="26"/>
              </a:cxn>
              <a:cxn ang="0">
                <a:pos x="5" y="26"/>
              </a:cxn>
              <a:cxn ang="0">
                <a:pos x="8" y="29"/>
              </a:cxn>
              <a:cxn ang="0">
                <a:pos x="11" y="31"/>
              </a:cxn>
              <a:cxn ang="0">
                <a:pos x="13" y="31"/>
              </a:cxn>
              <a:cxn ang="0">
                <a:pos x="16" y="31"/>
              </a:cxn>
              <a:cxn ang="0">
                <a:pos x="18" y="31"/>
              </a:cxn>
              <a:cxn ang="0">
                <a:pos x="18" y="31"/>
              </a:cxn>
              <a:cxn ang="0">
                <a:pos x="16" y="31"/>
              </a:cxn>
            </a:cxnLst>
            <a:rect l="0" t="0" r="r" b="b"/>
            <a:pathLst>
              <a:path w="34" h="31">
                <a:moveTo>
                  <a:pt x="16" y="31"/>
                </a:moveTo>
                <a:lnTo>
                  <a:pt x="21" y="31"/>
                </a:lnTo>
                <a:lnTo>
                  <a:pt x="23" y="31"/>
                </a:lnTo>
                <a:lnTo>
                  <a:pt x="23" y="31"/>
                </a:lnTo>
                <a:lnTo>
                  <a:pt x="26" y="29"/>
                </a:lnTo>
                <a:lnTo>
                  <a:pt x="29" y="26"/>
                </a:lnTo>
                <a:lnTo>
                  <a:pt x="31" y="26"/>
                </a:lnTo>
                <a:lnTo>
                  <a:pt x="31" y="23"/>
                </a:lnTo>
                <a:lnTo>
                  <a:pt x="31" y="21"/>
                </a:lnTo>
                <a:lnTo>
                  <a:pt x="34" y="18"/>
                </a:lnTo>
                <a:lnTo>
                  <a:pt x="34" y="16"/>
                </a:lnTo>
                <a:lnTo>
                  <a:pt x="34" y="13"/>
                </a:lnTo>
                <a:lnTo>
                  <a:pt x="31" y="11"/>
                </a:lnTo>
                <a:lnTo>
                  <a:pt x="31" y="8"/>
                </a:lnTo>
                <a:lnTo>
                  <a:pt x="31" y="5"/>
                </a:lnTo>
                <a:lnTo>
                  <a:pt x="29" y="5"/>
                </a:lnTo>
                <a:lnTo>
                  <a:pt x="26" y="3"/>
                </a:lnTo>
                <a:lnTo>
                  <a:pt x="23" y="3"/>
                </a:lnTo>
                <a:lnTo>
                  <a:pt x="23" y="0"/>
                </a:lnTo>
                <a:lnTo>
                  <a:pt x="21" y="0"/>
                </a:lnTo>
                <a:lnTo>
                  <a:pt x="18" y="0"/>
                </a:lnTo>
                <a:lnTo>
                  <a:pt x="16" y="0"/>
                </a:lnTo>
                <a:lnTo>
                  <a:pt x="13" y="0"/>
                </a:lnTo>
                <a:lnTo>
                  <a:pt x="11" y="3"/>
                </a:lnTo>
                <a:lnTo>
                  <a:pt x="8" y="3"/>
                </a:lnTo>
                <a:lnTo>
                  <a:pt x="5" y="5"/>
                </a:lnTo>
                <a:lnTo>
                  <a:pt x="5" y="5"/>
                </a:lnTo>
                <a:lnTo>
                  <a:pt x="3" y="8"/>
                </a:lnTo>
                <a:lnTo>
                  <a:pt x="3" y="11"/>
                </a:lnTo>
                <a:lnTo>
                  <a:pt x="3" y="13"/>
                </a:lnTo>
                <a:lnTo>
                  <a:pt x="0" y="16"/>
                </a:lnTo>
                <a:lnTo>
                  <a:pt x="3" y="18"/>
                </a:lnTo>
                <a:lnTo>
                  <a:pt x="3" y="21"/>
                </a:lnTo>
                <a:lnTo>
                  <a:pt x="3" y="23"/>
                </a:lnTo>
                <a:lnTo>
                  <a:pt x="5" y="26"/>
                </a:lnTo>
                <a:lnTo>
                  <a:pt x="5" y="26"/>
                </a:lnTo>
                <a:lnTo>
                  <a:pt x="8" y="29"/>
                </a:lnTo>
                <a:lnTo>
                  <a:pt x="11" y="31"/>
                </a:lnTo>
                <a:lnTo>
                  <a:pt x="13" y="31"/>
                </a:lnTo>
                <a:lnTo>
                  <a:pt x="16" y="31"/>
                </a:lnTo>
                <a:lnTo>
                  <a:pt x="18" y="31"/>
                </a:lnTo>
                <a:lnTo>
                  <a:pt x="18" y="31"/>
                </a:lnTo>
                <a:lnTo>
                  <a:pt x="16" y="31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30" name="Freeform 31"/>
          <p:cNvSpPr>
            <a:spLocks noChangeAspect="1"/>
          </p:cNvSpPr>
          <p:nvPr/>
        </p:nvSpPr>
        <p:spPr bwMode="auto">
          <a:xfrm>
            <a:off x="962025" y="3662363"/>
            <a:ext cx="1020763" cy="1177925"/>
          </a:xfrm>
          <a:custGeom>
            <a:avLst/>
            <a:gdLst/>
            <a:ahLst/>
            <a:cxnLst>
              <a:cxn ang="0">
                <a:pos x="710" y="742"/>
              </a:cxn>
              <a:cxn ang="0">
                <a:pos x="710" y="0"/>
              </a:cxn>
              <a:cxn ang="0">
                <a:pos x="0" y="0"/>
              </a:cxn>
              <a:cxn ang="0">
                <a:pos x="0" y="742"/>
              </a:cxn>
              <a:cxn ang="0">
                <a:pos x="710" y="742"/>
              </a:cxn>
              <a:cxn ang="0">
                <a:pos x="710" y="742"/>
              </a:cxn>
            </a:cxnLst>
            <a:rect l="0" t="0" r="r" b="b"/>
            <a:pathLst>
              <a:path w="710" h="742">
                <a:moveTo>
                  <a:pt x="710" y="742"/>
                </a:moveTo>
                <a:lnTo>
                  <a:pt x="710" y="0"/>
                </a:lnTo>
                <a:lnTo>
                  <a:pt x="0" y="0"/>
                </a:lnTo>
                <a:lnTo>
                  <a:pt x="0" y="742"/>
                </a:lnTo>
                <a:lnTo>
                  <a:pt x="710" y="742"/>
                </a:lnTo>
                <a:lnTo>
                  <a:pt x="710" y="742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31" name="Freeform 32"/>
          <p:cNvSpPr>
            <a:spLocks noChangeAspect="1"/>
          </p:cNvSpPr>
          <p:nvPr/>
        </p:nvSpPr>
        <p:spPr bwMode="auto">
          <a:xfrm>
            <a:off x="481013" y="3613150"/>
            <a:ext cx="174625" cy="528638"/>
          </a:xfrm>
          <a:custGeom>
            <a:avLst/>
            <a:gdLst/>
            <a:ahLst/>
            <a:cxnLst>
              <a:cxn ang="0">
                <a:pos x="118" y="330"/>
              </a:cxn>
              <a:cxn ang="0">
                <a:pos x="121" y="0"/>
              </a:cxn>
              <a:cxn ang="0">
                <a:pos x="0" y="0"/>
              </a:cxn>
              <a:cxn ang="0">
                <a:pos x="0" y="333"/>
              </a:cxn>
              <a:cxn ang="0">
                <a:pos x="121" y="333"/>
              </a:cxn>
              <a:cxn ang="0">
                <a:pos x="121" y="333"/>
              </a:cxn>
            </a:cxnLst>
            <a:rect l="0" t="0" r="r" b="b"/>
            <a:pathLst>
              <a:path w="121" h="333">
                <a:moveTo>
                  <a:pt x="118" y="330"/>
                </a:moveTo>
                <a:lnTo>
                  <a:pt x="121" y="0"/>
                </a:lnTo>
                <a:lnTo>
                  <a:pt x="0" y="0"/>
                </a:lnTo>
                <a:lnTo>
                  <a:pt x="0" y="333"/>
                </a:lnTo>
                <a:lnTo>
                  <a:pt x="121" y="333"/>
                </a:lnTo>
                <a:lnTo>
                  <a:pt x="121" y="333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grpSp>
        <p:nvGrpSpPr>
          <p:cNvPr id="332" name="Group 33"/>
          <p:cNvGrpSpPr>
            <a:grpSpLocks/>
          </p:cNvGrpSpPr>
          <p:nvPr/>
        </p:nvGrpSpPr>
        <p:grpSpPr bwMode="auto">
          <a:xfrm>
            <a:off x="5195888" y="4235450"/>
            <a:ext cx="255587" cy="638175"/>
            <a:chOff x="3274" y="2812"/>
            <a:chExt cx="161" cy="402"/>
          </a:xfrm>
        </p:grpSpPr>
        <p:sp>
          <p:nvSpPr>
            <p:cNvPr id="333" name="Freeform 34"/>
            <p:cNvSpPr>
              <a:spLocks noChangeAspect="1"/>
            </p:cNvSpPr>
            <p:nvPr/>
          </p:nvSpPr>
          <p:spPr bwMode="auto">
            <a:xfrm>
              <a:off x="3274" y="2855"/>
              <a:ext cx="31" cy="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1"/>
                </a:cxn>
                <a:cxn ang="0">
                  <a:pos x="34" y="1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31">
                  <a:moveTo>
                    <a:pt x="0" y="0"/>
                  </a:moveTo>
                  <a:lnTo>
                    <a:pt x="0" y="31"/>
                  </a:lnTo>
                  <a:lnTo>
                    <a:pt x="34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34" name="Freeform 35"/>
            <p:cNvSpPr>
              <a:spLocks noChangeAspect="1"/>
            </p:cNvSpPr>
            <p:nvPr/>
          </p:nvSpPr>
          <p:spPr bwMode="auto">
            <a:xfrm>
              <a:off x="3274" y="3137"/>
              <a:ext cx="31" cy="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3"/>
                </a:cxn>
                <a:cxn ang="0">
                  <a:pos x="34" y="18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w="34" h="33">
                  <a:moveTo>
                    <a:pt x="0" y="0"/>
                  </a:moveTo>
                  <a:lnTo>
                    <a:pt x="0" y="33"/>
                  </a:lnTo>
                  <a:lnTo>
                    <a:pt x="34" y="18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35" name="Freeform 36"/>
            <p:cNvSpPr>
              <a:spLocks noChangeAspect="1"/>
            </p:cNvSpPr>
            <p:nvPr/>
          </p:nvSpPr>
          <p:spPr bwMode="auto">
            <a:xfrm>
              <a:off x="3307" y="2812"/>
              <a:ext cx="109" cy="402"/>
            </a:xfrm>
            <a:custGeom>
              <a:avLst/>
              <a:gdLst/>
              <a:ahLst/>
              <a:cxnLst>
                <a:cxn ang="0">
                  <a:pos x="0" y="59"/>
                </a:cxn>
                <a:cxn ang="0">
                  <a:pos x="3" y="48"/>
                </a:cxn>
                <a:cxn ang="0">
                  <a:pos x="5" y="41"/>
                </a:cxn>
                <a:cxn ang="0">
                  <a:pos x="8" y="31"/>
                </a:cxn>
                <a:cxn ang="0">
                  <a:pos x="13" y="23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4" y="8"/>
                </a:cxn>
                <a:cxn ang="0">
                  <a:pos x="41" y="2"/>
                </a:cxn>
                <a:cxn ang="0">
                  <a:pos x="52" y="0"/>
                </a:cxn>
                <a:cxn ang="0">
                  <a:pos x="62" y="0"/>
                </a:cxn>
                <a:cxn ang="0">
                  <a:pos x="69" y="0"/>
                </a:cxn>
                <a:cxn ang="0">
                  <a:pos x="80" y="2"/>
                </a:cxn>
                <a:cxn ang="0">
                  <a:pos x="87" y="8"/>
                </a:cxn>
                <a:cxn ang="0">
                  <a:pos x="95" y="10"/>
                </a:cxn>
                <a:cxn ang="0">
                  <a:pos x="103" y="18"/>
                </a:cxn>
                <a:cxn ang="0">
                  <a:pos x="108" y="23"/>
                </a:cxn>
                <a:cxn ang="0">
                  <a:pos x="113" y="31"/>
                </a:cxn>
                <a:cxn ang="0">
                  <a:pos x="118" y="41"/>
                </a:cxn>
                <a:cxn ang="0">
                  <a:pos x="118" y="48"/>
                </a:cxn>
                <a:cxn ang="0">
                  <a:pos x="121" y="59"/>
                </a:cxn>
                <a:cxn ang="0">
                  <a:pos x="121" y="343"/>
                </a:cxn>
                <a:cxn ang="0">
                  <a:pos x="118" y="353"/>
                </a:cxn>
                <a:cxn ang="0">
                  <a:pos x="118" y="361"/>
                </a:cxn>
                <a:cxn ang="0">
                  <a:pos x="113" y="368"/>
                </a:cxn>
                <a:cxn ang="0">
                  <a:pos x="108" y="376"/>
                </a:cxn>
                <a:cxn ang="0">
                  <a:pos x="103" y="384"/>
                </a:cxn>
                <a:cxn ang="0">
                  <a:pos x="95" y="389"/>
                </a:cxn>
                <a:cxn ang="0">
                  <a:pos x="87" y="394"/>
                </a:cxn>
                <a:cxn ang="0">
                  <a:pos x="80" y="399"/>
                </a:cxn>
                <a:cxn ang="0">
                  <a:pos x="69" y="402"/>
                </a:cxn>
                <a:cxn ang="0">
                  <a:pos x="62" y="402"/>
                </a:cxn>
                <a:cxn ang="0">
                  <a:pos x="52" y="402"/>
                </a:cxn>
                <a:cxn ang="0">
                  <a:pos x="41" y="399"/>
                </a:cxn>
                <a:cxn ang="0">
                  <a:pos x="34" y="394"/>
                </a:cxn>
                <a:cxn ang="0">
                  <a:pos x="26" y="389"/>
                </a:cxn>
                <a:cxn ang="0">
                  <a:pos x="18" y="384"/>
                </a:cxn>
                <a:cxn ang="0">
                  <a:pos x="13" y="376"/>
                </a:cxn>
                <a:cxn ang="0">
                  <a:pos x="8" y="368"/>
                </a:cxn>
                <a:cxn ang="0">
                  <a:pos x="5" y="361"/>
                </a:cxn>
                <a:cxn ang="0">
                  <a:pos x="3" y="353"/>
                </a:cxn>
                <a:cxn ang="0">
                  <a:pos x="3" y="343"/>
                </a:cxn>
                <a:cxn ang="0">
                  <a:pos x="3" y="59"/>
                </a:cxn>
                <a:cxn ang="0">
                  <a:pos x="3" y="59"/>
                </a:cxn>
                <a:cxn ang="0">
                  <a:pos x="0" y="59"/>
                </a:cxn>
              </a:cxnLst>
              <a:rect l="0" t="0" r="r" b="b"/>
              <a:pathLst>
                <a:path w="121" h="402">
                  <a:moveTo>
                    <a:pt x="0" y="59"/>
                  </a:moveTo>
                  <a:lnTo>
                    <a:pt x="3" y="48"/>
                  </a:lnTo>
                  <a:lnTo>
                    <a:pt x="5" y="41"/>
                  </a:lnTo>
                  <a:lnTo>
                    <a:pt x="8" y="31"/>
                  </a:lnTo>
                  <a:lnTo>
                    <a:pt x="13" y="23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4" y="8"/>
                  </a:lnTo>
                  <a:lnTo>
                    <a:pt x="41" y="2"/>
                  </a:lnTo>
                  <a:lnTo>
                    <a:pt x="52" y="0"/>
                  </a:lnTo>
                  <a:lnTo>
                    <a:pt x="62" y="0"/>
                  </a:lnTo>
                  <a:lnTo>
                    <a:pt x="69" y="0"/>
                  </a:lnTo>
                  <a:lnTo>
                    <a:pt x="80" y="2"/>
                  </a:lnTo>
                  <a:lnTo>
                    <a:pt x="87" y="8"/>
                  </a:lnTo>
                  <a:lnTo>
                    <a:pt x="95" y="10"/>
                  </a:lnTo>
                  <a:lnTo>
                    <a:pt x="103" y="18"/>
                  </a:lnTo>
                  <a:lnTo>
                    <a:pt x="108" y="23"/>
                  </a:lnTo>
                  <a:lnTo>
                    <a:pt x="113" y="31"/>
                  </a:lnTo>
                  <a:lnTo>
                    <a:pt x="118" y="41"/>
                  </a:lnTo>
                  <a:lnTo>
                    <a:pt x="118" y="48"/>
                  </a:lnTo>
                  <a:lnTo>
                    <a:pt x="121" y="59"/>
                  </a:lnTo>
                  <a:lnTo>
                    <a:pt x="121" y="343"/>
                  </a:lnTo>
                  <a:lnTo>
                    <a:pt x="118" y="353"/>
                  </a:lnTo>
                  <a:lnTo>
                    <a:pt x="118" y="361"/>
                  </a:lnTo>
                  <a:lnTo>
                    <a:pt x="113" y="368"/>
                  </a:lnTo>
                  <a:lnTo>
                    <a:pt x="108" y="376"/>
                  </a:lnTo>
                  <a:lnTo>
                    <a:pt x="103" y="384"/>
                  </a:lnTo>
                  <a:lnTo>
                    <a:pt x="95" y="389"/>
                  </a:lnTo>
                  <a:lnTo>
                    <a:pt x="87" y="394"/>
                  </a:lnTo>
                  <a:lnTo>
                    <a:pt x="80" y="399"/>
                  </a:lnTo>
                  <a:lnTo>
                    <a:pt x="69" y="402"/>
                  </a:lnTo>
                  <a:lnTo>
                    <a:pt x="62" y="402"/>
                  </a:lnTo>
                  <a:lnTo>
                    <a:pt x="52" y="402"/>
                  </a:lnTo>
                  <a:lnTo>
                    <a:pt x="41" y="399"/>
                  </a:lnTo>
                  <a:lnTo>
                    <a:pt x="34" y="394"/>
                  </a:lnTo>
                  <a:lnTo>
                    <a:pt x="26" y="389"/>
                  </a:lnTo>
                  <a:lnTo>
                    <a:pt x="18" y="384"/>
                  </a:lnTo>
                  <a:lnTo>
                    <a:pt x="13" y="376"/>
                  </a:lnTo>
                  <a:lnTo>
                    <a:pt x="8" y="368"/>
                  </a:lnTo>
                  <a:lnTo>
                    <a:pt x="5" y="361"/>
                  </a:lnTo>
                  <a:lnTo>
                    <a:pt x="3" y="353"/>
                  </a:lnTo>
                  <a:lnTo>
                    <a:pt x="3" y="343"/>
                  </a:lnTo>
                  <a:lnTo>
                    <a:pt x="3" y="59"/>
                  </a:lnTo>
                  <a:lnTo>
                    <a:pt x="3" y="59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36" name="Freeform 37"/>
            <p:cNvSpPr>
              <a:spLocks noChangeAspect="1"/>
            </p:cNvSpPr>
            <p:nvPr/>
          </p:nvSpPr>
          <p:spPr bwMode="auto">
            <a:xfrm>
              <a:off x="3307" y="2812"/>
              <a:ext cx="109" cy="402"/>
            </a:xfrm>
            <a:custGeom>
              <a:avLst/>
              <a:gdLst/>
              <a:ahLst/>
              <a:cxnLst>
                <a:cxn ang="0">
                  <a:pos x="0" y="59"/>
                </a:cxn>
                <a:cxn ang="0">
                  <a:pos x="3" y="48"/>
                </a:cxn>
                <a:cxn ang="0">
                  <a:pos x="5" y="41"/>
                </a:cxn>
                <a:cxn ang="0">
                  <a:pos x="8" y="31"/>
                </a:cxn>
                <a:cxn ang="0">
                  <a:pos x="13" y="23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4" y="8"/>
                </a:cxn>
                <a:cxn ang="0">
                  <a:pos x="41" y="2"/>
                </a:cxn>
                <a:cxn ang="0">
                  <a:pos x="52" y="0"/>
                </a:cxn>
                <a:cxn ang="0">
                  <a:pos x="62" y="0"/>
                </a:cxn>
                <a:cxn ang="0">
                  <a:pos x="69" y="0"/>
                </a:cxn>
                <a:cxn ang="0">
                  <a:pos x="80" y="2"/>
                </a:cxn>
                <a:cxn ang="0">
                  <a:pos x="87" y="8"/>
                </a:cxn>
                <a:cxn ang="0">
                  <a:pos x="95" y="10"/>
                </a:cxn>
                <a:cxn ang="0">
                  <a:pos x="103" y="18"/>
                </a:cxn>
                <a:cxn ang="0">
                  <a:pos x="108" y="23"/>
                </a:cxn>
                <a:cxn ang="0">
                  <a:pos x="113" y="31"/>
                </a:cxn>
                <a:cxn ang="0">
                  <a:pos x="118" y="41"/>
                </a:cxn>
                <a:cxn ang="0">
                  <a:pos x="118" y="48"/>
                </a:cxn>
                <a:cxn ang="0">
                  <a:pos x="121" y="59"/>
                </a:cxn>
                <a:cxn ang="0">
                  <a:pos x="121" y="343"/>
                </a:cxn>
                <a:cxn ang="0">
                  <a:pos x="118" y="353"/>
                </a:cxn>
                <a:cxn ang="0">
                  <a:pos x="118" y="361"/>
                </a:cxn>
                <a:cxn ang="0">
                  <a:pos x="113" y="368"/>
                </a:cxn>
                <a:cxn ang="0">
                  <a:pos x="108" y="376"/>
                </a:cxn>
                <a:cxn ang="0">
                  <a:pos x="103" y="384"/>
                </a:cxn>
                <a:cxn ang="0">
                  <a:pos x="95" y="389"/>
                </a:cxn>
                <a:cxn ang="0">
                  <a:pos x="87" y="394"/>
                </a:cxn>
                <a:cxn ang="0">
                  <a:pos x="80" y="399"/>
                </a:cxn>
                <a:cxn ang="0">
                  <a:pos x="69" y="402"/>
                </a:cxn>
                <a:cxn ang="0">
                  <a:pos x="62" y="402"/>
                </a:cxn>
                <a:cxn ang="0">
                  <a:pos x="52" y="402"/>
                </a:cxn>
                <a:cxn ang="0">
                  <a:pos x="41" y="399"/>
                </a:cxn>
                <a:cxn ang="0">
                  <a:pos x="34" y="394"/>
                </a:cxn>
                <a:cxn ang="0">
                  <a:pos x="26" y="389"/>
                </a:cxn>
                <a:cxn ang="0">
                  <a:pos x="18" y="384"/>
                </a:cxn>
                <a:cxn ang="0">
                  <a:pos x="13" y="376"/>
                </a:cxn>
                <a:cxn ang="0">
                  <a:pos x="8" y="368"/>
                </a:cxn>
                <a:cxn ang="0">
                  <a:pos x="5" y="361"/>
                </a:cxn>
                <a:cxn ang="0">
                  <a:pos x="3" y="353"/>
                </a:cxn>
                <a:cxn ang="0">
                  <a:pos x="3" y="343"/>
                </a:cxn>
                <a:cxn ang="0">
                  <a:pos x="3" y="59"/>
                </a:cxn>
                <a:cxn ang="0">
                  <a:pos x="3" y="59"/>
                </a:cxn>
              </a:cxnLst>
              <a:rect l="0" t="0" r="r" b="b"/>
              <a:pathLst>
                <a:path w="121" h="402">
                  <a:moveTo>
                    <a:pt x="0" y="59"/>
                  </a:moveTo>
                  <a:lnTo>
                    <a:pt x="3" y="48"/>
                  </a:lnTo>
                  <a:lnTo>
                    <a:pt x="5" y="41"/>
                  </a:lnTo>
                  <a:lnTo>
                    <a:pt x="8" y="31"/>
                  </a:lnTo>
                  <a:lnTo>
                    <a:pt x="13" y="23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4" y="8"/>
                  </a:lnTo>
                  <a:lnTo>
                    <a:pt x="41" y="2"/>
                  </a:lnTo>
                  <a:lnTo>
                    <a:pt x="52" y="0"/>
                  </a:lnTo>
                  <a:lnTo>
                    <a:pt x="62" y="0"/>
                  </a:lnTo>
                  <a:lnTo>
                    <a:pt x="69" y="0"/>
                  </a:lnTo>
                  <a:lnTo>
                    <a:pt x="80" y="2"/>
                  </a:lnTo>
                  <a:lnTo>
                    <a:pt x="87" y="8"/>
                  </a:lnTo>
                  <a:lnTo>
                    <a:pt x="95" y="10"/>
                  </a:lnTo>
                  <a:lnTo>
                    <a:pt x="103" y="18"/>
                  </a:lnTo>
                  <a:lnTo>
                    <a:pt x="108" y="23"/>
                  </a:lnTo>
                  <a:lnTo>
                    <a:pt x="113" y="31"/>
                  </a:lnTo>
                  <a:lnTo>
                    <a:pt x="118" y="41"/>
                  </a:lnTo>
                  <a:lnTo>
                    <a:pt x="118" y="48"/>
                  </a:lnTo>
                  <a:lnTo>
                    <a:pt x="121" y="59"/>
                  </a:lnTo>
                  <a:lnTo>
                    <a:pt x="121" y="343"/>
                  </a:lnTo>
                  <a:lnTo>
                    <a:pt x="118" y="353"/>
                  </a:lnTo>
                  <a:lnTo>
                    <a:pt x="118" y="361"/>
                  </a:lnTo>
                  <a:lnTo>
                    <a:pt x="113" y="368"/>
                  </a:lnTo>
                  <a:lnTo>
                    <a:pt x="108" y="376"/>
                  </a:lnTo>
                  <a:lnTo>
                    <a:pt x="103" y="384"/>
                  </a:lnTo>
                  <a:lnTo>
                    <a:pt x="95" y="389"/>
                  </a:lnTo>
                  <a:lnTo>
                    <a:pt x="87" y="394"/>
                  </a:lnTo>
                  <a:lnTo>
                    <a:pt x="80" y="399"/>
                  </a:lnTo>
                  <a:lnTo>
                    <a:pt x="69" y="402"/>
                  </a:lnTo>
                  <a:lnTo>
                    <a:pt x="62" y="402"/>
                  </a:lnTo>
                  <a:lnTo>
                    <a:pt x="52" y="402"/>
                  </a:lnTo>
                  <a:lnTo>
                    <a:pt x="41" y="399"/>
                  </a:lnTo>
                  <a:lnTo>
                    <a:pt x="34" y="394"/>
                  </a:lnTo>
                  <a:lnTo>
                    <a:pt x="26" y="389"/>
                  </a:lnTo>
                  <a:lnTo>
                    <a:pt x="18" y="384"/>
                  </a:lnTo>
                  <a:lnTo>
                    <a:pt x="13" y="376"/>
                  </a:lnTo>
                  <a:lnTo>
                    <a:pt x="8" y="368"/>
                  </a:lnTo>
                  <a:lnTo>
                    <a:pt x="5" y="361"/>
                  </a:lnTo>
                  <a:lnTo>
                    <a:pt x="3" y="353"/>
                  </a:lnTo>
                  <a:lnTo>
                    <a:pt x="3" y="343"/>
                  </a:lnTo>
                  <a:lnTo>
                    <a:pt x="3" y="59"/>
                  </a:lnTo>
                  <a:lnTo>
                    <a:pt x="3" y="5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37" name="Rectangle 38"/>
            <p:cNvSpPr>
              <a:spLocks noChangeAspect="1" noChangeArrowheads="1"/>
            </p:cNvSpPr>
            <p:nvPr/>
          </p:nvSpPr>
          <p:spPr bwMode="auto">
            <a:xfrm>
              <a:off x="3339" y="2832"/>
              <a:ext cx="3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0" lang="es-ES_tradnl" sz="800" b="0">
                  <a:effectLst/>
                </a:rPr>
                <a:t>0</a:t>
              </a:r>
              <a:endParaRPr kumimoji="0" lang="es-ES_tradnl" sz="1200" b="0">
                <a:effectLst/>
              </a:endParaRPr>
            </a:p>
          </p:txBody>
        </p:sp>
        <p:sp>
          <p:nvSpPr>
            <p:cNvPr id="338" name="Rectangle 39"/>
            <p:cNvSpPr>
              <a:spLocks noChangeAspect="1" noChangeArrowheads="1"/>
            </p:cNvSpPr>
            <p:nvPr/>
          </p:nvSpPr>
          <p:spPr bwMode="auto">
            <a:xfrm>
              <a:off x="3339" y="3116"/>
              <a:ext cx="3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0" lang="es-ES_tradnl" sz="800" b="0">
                  <a:effectLst/>
                </a:rPr>
                <a:t>1</a:t>
              </a:r>
              <a:endParaRPr kumimoji="0" lang="es-ES_tradnl" sz="1200" b="0">
                <a:effectLst/>
              </a:endParaRPr>
            </a:p>
          </p:txBody>
        </p:sp>
        <p:sp>
          <p:nvSpPr>
            <p:cNvPr id="339" name="Text Box 40"/>
            <p:cNvSpPr txBox="1">
              <a:spLocks noChangeAspect="1" noChangeArrowheads="1"/>
            </p:cNvSpPr>
            <p:nvPr/>
          </p:nvSpPr>
          <p:spPr bwMode="auto">
            <a:xfrm rot="-5400000">
              <a:off x="3212" y="2939"/>
              <a:ext cx="292" cy="154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kumimoji="0" lang="es-ES_tradnl" sz="1000" i="1">
                  <a:effectLst/>
                </a:rPr>
                <a:t>MUX</a:t>
              </a:r>
            </a:p>
          </p:txBody>
        </p:sp>
      </p:grpSp>
      <p:sp>
        <p:nvSpPr>
          <p:cNvPr id="340" name="Freeform 41"/>
          <p:cNvSpPr>
            <a:spLocks noChangeAspect="1"/>
          </p:cNvSpPr>
          <p:nvPr/>
        </p:nvSpPr>
        <p:spPr bwMode="auto">
          <a:xfrm>
            <a:off x="5553075" y="3152775"/>
            <a:ext cx="47625" cy="47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30"/>
              </a:cxn>
              <a:cxn ang="0">
                <a:pos x="33" y="15"/>
              </a:cxn>
              <a:cxn ang="0">
                <a:pos x="2" y="0"/>
              </a:cxn>
              <a:cxn ang="0">
                <a:pos x="2" y="0"/>
              </a:cxn>
              <a:cxn ang="0">
                <a:pos x="0" y="0"/>
              </a:cxn>
            </a:cxnLst>
            <a:rect l="0" t="0" r="r" b="b"/>
            <a:pathLst>
              <a:path w="33" h="30">
                <a:moveTo>
                  <a:pt x="0" y="0"/>
                </a:moveTo>
                <a:lnTo>
                  <a:pt x="2" y="30"/>
                </a:lnTo>
                <a:lnTo>
                  <a:pt x="33" y="15"/>
                </a:lnTo>
                <a:lnTo>
                  <a:pt x="2" y="0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41" name="Freeform 42"/>
          <p:cNvSpPr>
            <a:spLocks noChangeAspect="1"/>
          </p:cNvSpPr>
          <p:nvPr/>
        </p:nvSpPr>
        <p:spPr bwMode="auto">
          <a:xfrm>
            <a:off x="5187950" y="2928938"/>
            <a:ext cx="280988" cy="495300"/>
          </a:xfrm>
          <a:custGeom>
            <a:avLst/>
            <a:gdLst/>
            <a:ahLst/>
            <a:cxnLst>
              <a:cxn ang="0">
                <a:pos x="97" y="312"/>
              </a:cxn>
              <a:cxn ang="0">
                <a:pos x="113" y="310"/>
              </a:cxn>
              <a:cxn ang="0">
                <a:pos x="128" y="305"/>
              </a:cxn>
              <a:cxn ang="0">
                <a:pos x="144" y="294"/>
              </a:cxn>
              <a:cxn ang="0">
                <a:pos x="156" y="281"/>
              </a:cxn>
              <a:cxn ang="0">
                <a:pos x="167" y="266"/>
              </a:cxn>
              <a:cxn ang="0">
                <a:pos x="177" y="248"/>
              </a:cxn>
              <a:cxn ang="0">
                <a:pos x="185" y="228"/>
              </a:cxn>
              <a:cxn ang="0">
                <a:pos x="192" y="205"/>
              </a:cxn>
              <a:cxn ang="0">
                <a:pos x="195" y="182"/>
              </a:cxn>
              <a:cxn ang="0">
                <a:pos x="195" y="156"/>
              </a:cxn>
              <a:cxn ang="0">
                <a:pos x="195" y="130"/>
              </a:cxn>
              <a:cxn ang="0">
                <a:pos x="192" y="107"/>
              </a:cxn>
              <a:cxn ang="0">
                <a:pos x="185" y="84"/>
              </a:cxn>
              <a:cxn ang="0">
                <a:pos x="177" y="64"/>
              </a:cxn>
              <a:cxn ang="0">
                <a:pos x="167" y="46"/>
              </a:cxn>
              <a:cxn ang="0">
                <a:pos x="156" y="31"/>
              </a:cxn>
              <a:cxn ang="0">
                <a:pos x="144" y="18"/>
              </a:cxn>
              <a:cxn ang="0">
                <a:pos x="128" y="8"/>
              </a:cxn>
              <a:cxn ang="0">
                <a:pos x="113" y="2"/>
              </a:cxn>
              <a:cxn ang="0">
                <a:pos x="97" y="0"/>
              </a:cxn>
              <a:cxn ang="0">
                <a:pos x="82" y="2"/>
              </a:cxn>
              <a:cxn ang="0">
                <a:pos x="67" y="8"/>
              </a:cxn>
              <a:cxn ang="0">
                <a:pos x="54" y="18"/>
              </a:cxn>
              <a:cxn ang="0">
                <a:pos x="41" y="31"/>
              </a:cxn>
              <a:cxn ang="0">
                <a:pos x="28" y="46"/>
              </a:cxn>
              <a:cxn ang="0">
                <a:pos x="21" y="64"/>
              </a:cxn>
              <a:cxn ang="0">
                <a:pos x="10" y="84"/>
              </a:cxn>
              <a:cxn ang="0">
                <a:pos x="5" y="107"/>
              </a:cxn>
              <a:cxn ang="0">
                <a:pos x="3" y="130"/>
              </a:cxn>
              <a:cxn ang="0">
                <a:pos x="0" y="156"/>
              </a:cxn>
              <a:cxn ang="0">
                <a:pos x="3" y="182"/>
              </a:cxn>
              <a:cxn ang="0">
                <a:pos x="5" y="205"/>
              </a:cxn>
              <a:cxn ang="0">
                <a:pos x="10" y="228"/>
              </a:cxn>
              <a:cxn ang="0">
                <a:pos x="21" y="248"/>
              </a:cxn>
              <a:cxn ang="0">
                <a:pos x="28" y="266"/>
              </a:cxn>
              <a:cxn ang="0">
                <a:pos x="41" y="281"/>
              </a:cxn>
              <a:cxn ang="0">
                <a:pos x="54" y="294"/>
              </a:cxn>
              <a:cxn ang="0">
                <a:pos x="67" y="305"/>
              </a:cxn>
              <a:cxn ang="0">
                <a:pos x="82" y="310"/>
              </a:cxn>
              <a:cxn ang="0">
                <a:pos x="97" y="312"/>
              </a:cxn>
              <a:cxn ang="0">
                <a:pos x="97" y="312"/>
              </a:cxn>
            </a:cxnLst>
            <a:rect l="0" t="0" r="r" b="b"/>
            <a:pathLst>
              <a:path w="195" h="312">
                <a:moveTo>
                  <a:pt x="97" y="312"/>
                </a:moveTo>
                <a:lnTo>
                  <a:pt x="113" y="310"/>
                </a:lnTo>
                <a:lnTo>
                  <a:pt x="128" y="305"/>
                </a:lnTo>
                <a:lnTo>
                  <a:pt x="144" y="294"/>
                </a:lnTo>
                <a:lnTo>
                  <a:pt x="156" y="281"/>
                </a:lnTo>
                <a:lnTo>
                  <a:pt x="167" y="266"/>
                </a:lnTo>
                <a:lnTo>
                  <a:pt x="177" y="248"/>
                </a:lnTo>
                <a:lnTo>
                  <a:pt x="185" y="228"/>
                </a:lnTo>
                <a:lnTo>
                  <a:pt x="192" y="205"/>
                </a:lnTo>
                <a:lnTo>
                  <a:pt x="195" y="182"/>
                </a:lnTo>
                <a:lnTo>
                  <a:pt x="195" y="156"/>
                </a:lnTo>
                <a:lnTo>
                  <a:pt x="195" y="130"/>
                </a:lnTo>
                <a:lnTo>
                  <a:pt x="192" y="107"/>
                </a:lnTo>
                <a:lnTo>
                  <a:pt x="185" y="84"/>
                </a:lnTo>
                <a:lnTo>
                  <a:pt x="177" y="64"/>
                </a:lnTo>
                <a:lnTo>
                  <a:pt x="167" y="46"/>
                </a:lnTo>
                <a:lnTo>
                  <a:pt x="156" y="31"/>
                </a:lnTo>
                <a:lnTo>
                  <a:pt x="144" y="18"/>
                </a:lnTo>
                <a:lnTo>
                  <a:pt x="128" y="8"/>
                </a:lnTo>
                <a:lnTo>
                  <a:pt x="113" y="2"/>
                </a:lnTo>
                <a:lnTo>
                  <a:pt x="97" y="0"/>
                </a:lnTo>
                <a:lnTo>
                  <a:pt x="82" y="2"/>
                </a:lnTo>
                <a:lnTo>
                  <a:pt x="67" y="8"/>
                </a:lnTo>
                <a:lnTo>
                  <a:pt x="54" y="18"/>
                </a:lnTo>
                <a:lnTo>
                  <a:pt x="41" y="31"/>
                </a:lnTo>
                <a:lnTo>
                  <a:pt x="28" y="46"/>
                </a:lnTo>
                <a:lnTo>
                  <a:pt x="21" y="64"/>
                </a:lnTo>
                <a:lnTo>
                  <a:pt x="10" y="84"/>
                </a:lnTo>
                <a:lnTo>
                  <a:pt x="5" y="107"/>
                </a:lnTo>
                <a:lnTo>
                  <a:pt x="3" y="130"/>
                </a:lnTo>
                <a:lnTo>
                  <a:pt x="0" y="156"/>
                </a:lnTo>
                <a:lnTo>
                  <a:pt x="3" y="182"/>
                </a:lnTo>
                <a:lnTo>
                  <a:pt x="5" y="205"/>
                </a:lnTo>
                <a:lnTo>
                  <a:pt x="10" y="228"/>
                </a:lnTo>
                <a:lnTo>
                  <a:pt x="21" y="248"/>
                </a:lnTo>
                <a:lnTo>
                  <a:pt x="28" y="266"/>
                </a:lnTo>
                <a:lnTo>
                  <a:pt x="41" y="281"/>
                </a:lnTo>
                <a:lnTo>
                  <a:pt x="54" y="294"/>
                </a:lnTo>
                <a:lnTo>
                  <a:pt x="67" y="305"/>
                </a:lnTo>
                <a:lnTo>
                  <a:pt x="82" y="310"/>
                </a:lnTo>
                <a:lnTo>
                  <a:pt x="97" y="312"/>
                </a:lnTo>
                <a:lnTo>
                  <a:pt x="97" y="31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42" name="Line 43"/>
          <p:cNvSpPr>
            <a:spLocks noChangeAspect="1" noChangeShapeType="1"/>
          </p:cNvSpPr>
          <p:nvPr/>
        </p:nvSpPr>
        <p:spPr bwMode="auto">
          <a:xfrm>
            <a:off x="5468938" y="3176588"/>
            <a:ext cx="100012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43" name="Freeform 44"/>
          <p:cNvSpPr>
            <a:spLocks noChangeAspect="1"/>
          </p:cNvSpPr>
          <p:nvPr/>
        </p:nvSpPr>
        <p:spPr bwMode="auto">
          <a:xfrm>
            <a:off x="5605463" y="2476500"/>
            <a:ext cx="568325" cy="9032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6"/>
              </a:cxn>
              <a:cxn ang="0">
                <a:pos x="66" y="318"/>
              </a:cxn>
              <a:cxn ang="0">
                <a:pos x="0" y="379"/>
              </a:cxn>
              <a:cxn ang="0">
                <a:pos x="0" y="635"/>
              </a:cxn>
              <a:cxn ang="0">
                <a:pos x="395" y="440"/>
              </a:cxn>
              <a:cxn ang="0">
                <a:pos x="395" y="195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395" h="635">
                <a:moveTo>
                  <a:pt x="0" y="0"/>
                </a:moveTo>
                <a:lnTo>
                  <a:pt x="0" y="256"/>
                </a:lnTo>
                <a:lnTo>
                  <a:pt x="66" y="318"/>
                </a:lnTo>
                <a:lnTo>
                  <a:pt x="0" y="379"/>
                </a:lnTo>
                <a:lnTo>
                  <a:pt x="0" y="635"/>
                </a:lnTo>
                <a:lnTo>
                  <a:pt x="395" y="440"/>
                </a:lnTo>
                <a:lnTo>
                  <a:pt x="395" y="19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44" name="Freeform 45"/>
          <p:cNvSpPr>
            <a:spLocks noChangeAspect="1"/>
          </p:cNvSpPr>
          <p:nvPr/>
        </p:nvSpPr>
        <p:spPr bwMode="auto">
          <a:xfrm>
            <a:off x="5605463" y="2476500"/>
            <a:ext cx="568325" cy="9032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6"/>
              </a:cxn>
              <a:cxn ang="0">
                <a:pos x="66" y="318"/>
              </a:cxn>
              <a:cxn ang="0">
                <a:pos x="0" y="379"/>
              </a:cxn>
              <a:cxn ang="0">
                <a:pos x="0" y="635"/>
              </a:cxn>
              <a:cxn ang="0">
                <a:pos x="395" y="440"/>
              </a:cxn>
              <a:cxn ang="0">
                <a:pos x="395" y="195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395" h="635">
                <a:moveTo>
                  <a:pt x="0" y="0"/>
                </a:moveTo>
                <a:lnTo>
                  <a:pt x="0" y="256"/>
                </a:lnTo>
                <a:lnTo>
                  <a:pt x="66" y="318"/>
                </a:lnTo>
                <a:lnTo>
                  <a:pt x="0" y="379"/>
                </a:lnTo>
                <a:lnTo>
                  <a:pt x="0" y="635"/>
                </a:lnTo>
                <a:lnTo>
                  <a:pt x="395" y="440"/>
                </a:lnTo>
                <a:lnTo>
                  <a:pt x="395" y="195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45" name="Text Box 46"/>
          <p:cNvSpPr txBox="1">
            <a:spLocks noChangeAspect="1" noChangeArrowheads="1"/>
          </p:cNvSpPr>
          <p:nvPr/>
        </p:nvSpPr>
        <p:spPr bwMode="auto">
          <a:xfrm rot="16200000">
            <a:off x="5686425" y="2727326"/>
            <a:ext cx="358775" cy="4572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kumimoji="0" lang="es-ES_tradnl" sz="2400" b="0">
                <a:effectLst/>
              </a:rPr>
              <a:t>+</a:t>
            </a:r>
          </a:p>
        </p:txBody>
      </p:sp>
      <p:sp>
        <p:nvSpPr>
          <p:cNvPr id="346" name="Text Box 47"/>
          <p:cNvSpPr txBox="1">
            <a:spLocks noChangeAspect="1" noChangeArrowheads="1"/>
          </p:cNvSpPr>
          <p:nvPr/>
        </p:nvSpPr>
        <p:spPr bwMode="auto">
          <a:xfrm rot="16200000">
            <a:off x="5132388" y="3065462"/>
            <a:ext cx="400050" cy="244475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kumimoji="0" lang="es-ES_tradnl" sz="1000" i="1">
                <a:effectLst/>
              </a:rPr>
              <a:t>&lt;&lt;2</a:t>
            </a:r>
          </a:p>
        </p:txBody>
      </p:sp>
      <p:sp>
        <p:nvSpPr>
          <p:cNvPr id="347" name="Text Box 48"/>
          <p:cNvSpPr txBox="1">
            <a:spLocks noChangeAspect="1" noChangeArrowheads="1"/>
          </p:cNvSpPr>
          <p:nvPr/>
        </p:nvSpPr>
        <p:spPr bwMode="auto">
          <a:xfrm rot="16200000">
            <a:off x="5663407" y="4117181"/>
            <a:ext cx="442912" cy="244475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kumimoji="0" lang="es-ES_tradnl" sz="1000" i="1">
                <a:effectLst/>
              </a:rPr>
              <a:t>ALU</a:t>
            </a:r>
          </a:p>
        </p:txBody>
      </p:sp>
      <p:sp>
        <p:nvSpPr>
          <p:cNvPr id="348" name="Text Box 49"/>
          <p:cNvSpPr txBox="1">
            <a:spLocks noChangeAspect="1" noChangeArrowheads="1"/>
          </p:cNvSpPr>
          <p:nvPr/>
        </p:nvSpPr>
        <p:spPr bwMode="auto">
          <a:xfrm rot="16200000">
            <a:off x="962026" y="4048125"/>
            <a:ext cx="1003300" cy="396875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kumimoji="0" lang="es-ES_tradnl" sz="1000" i="1">
                <a:effectLst/>
              </a:rPr>
              <a:t>Memoria de</a:t>
            </a:r>
          </a:p>
          <a:p>
            <a:pPr algn="ctr"/>
            <a:r>
              <a:rPr kumimoji="0" lang="es-ES_tradnl" sz="1000" i="1">
                <a:effectLst/>
              </a:rPr>
              <a:t>instrucciones</a:t>
            </a:r>
          </a:p>
        </p:txBody>
      </p:sp>
      <p:sp>
        <p:nvSpPr>
          <p:cNvPr id="349" name="Text Box 50"/>
          <p:cNvSpPr txBox="1">
            <a:spLocks noChangeAspect="1" noChangeArrowheads="1"/>
          </p:cNvSpPr>
          <p:nvPr/>
        </p:nvSpPr>
        <p:spPr bwMode="auto">
          <a:xfrm rot="16200000">
            <a:off x="396082" y="3767931"/>
            <a:ext cx="357188" cy="244475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kumimoji="0" lang="es-ES_tradnl" sz="1000" i="1">
                <a:effectLst/>
              </a:rPr>
              <a:t>PC</a:t>
            </a:r>
          </a:p>
        </p:txBody>
      </p:sp>
      <p:sp>
        <p:nvSpPr>
          <p:cNvPr id="350" name="Freeform 51"/>
          <p:cNvSpPr>
            <a:spLocks noChangeAspect="1"/>
          </p:cNvSpPr>
          <p:nvPr/>
        </p:nvSpPr>
        <p:spPr bwMode="auto">
          <a:xfrm>
            <a:off x="3559175" y="4922838"/>
            <a:ext cx="341313" cy="801687"/>
          </a:xfrm>
          <a:custGeom>
            <a:avLst/>
            <a:gdLst/>
            <a:ahLst/>
            <a:cxnLst>
              <a:cxn ang="0">
                <a:pos x="118" y="505"/>
              </a:cxn>
              <a:cxn ang="0">
                <a:pos x="138" y="502"/>
              </a:cxn>
              <a:cxn ang="0">
                <a:pos x="156" y="492"/>
              </a:cxn>
              <a:cxn ang="0">
                <a:pos x="174" y="477"/>
              </a:cxn>
              <a:cxn ang="0">
                <a:pos x="190" y="456"/>
              </a:cxn>
              <a:cxn ang="0">
                <a:pos x="203" y="430"/>
              </a:cxn>
              <a:cxn ang="0">
                <a:pos x="215" y="402"/>
              </a:cxn>
              <a:cxn ang="0">
                <a:pos x="226" y="369"/>
              </a:cxn>
              <a:cxn ang="0">
                <a:pos x="233" y="333"/>
              </a:cxn>
              <a:cxn ang="0">
                <a:pos x="236" y="295"/>
              </a:cxn>
              <a:cxn ang="0">
                <a:pos x="238" y="254"/>
              </a:cxn>
              <a:cxn ang="0">
                <a:pos x="236" y="213"/>
              </a:cxn>
              <a:cxn ang="0">
                <a:pos x="233" y="174"/>
              </a:cxn>
              <a:cxn ang="0">
                <a:pos x="226" y="136"/>
              </a:cxn>
              <a:cxn ang="0">
                <a:pos x="215" y="105"/>
              </a:cxn>
              <a:cxn ang="0">
                <a:pos x="203" y="75"/>
              </a:cxn>
              <a:cxn ang="0">
                <a:pos x="190" y="49"/>
              </a:cxn>
              <a:cxn ang="0">
                <a:pos x="174" y="29"/>
              </a:cxn>
              <a:cxn ang="0">
                <a:pos x="156" y="13"/>
              </a:cxn>
              <a:cxn ang="0">
                <a:pos x="138" y="6"/>
              </a:cxn>
              <a:cxn ang="0">
                <a:pos x="120" y="0"/>
              </a:cxn>
              <a:cxn ang="0">
                <a:pos x="100" y="6"/>
              </a:cxn>
              <a:cxn ang="0">
                <a:pos x="82" y="13"/>
              </a:cxn>
              <a:cxn ang="0">
                <a:pos x="64" y="29"/>
              </a:cxn>
              <a:cxn ang="0">
                <a:pos x="49" y="49"/>
              </a:cxn>
              <a:cxn ang="0">
                <a:pos x="36" y="75"/>
              </a:cxn>
              <a:cxn ang="0">
                <a:pos x="23" y="105"/>
              </a:cxn>
              <a:cxn ang="0">
                <a:pos x="15" y="136"/>
              </a:cxn>
              <a:cxn ang="0">
                <a:pos x="8" y="174"/>
              </a:cxn>
              <a:cxn ang="0">
                <a:pos x="3" y="213"/>
              </a:cxn>
              <a:cxn ang="0">
                <a:pos x="0" y="254"/>
              </a:cxn>
              <a:cxn ang="0">
                <a:pos x="3" y="295"/>
              </a:cxn>
              <a:cxn ang="0">
                <a:pos x="8" y="333"/>
              </a:cxn>
              <a:cxn ang="0">
                <a:pos x="15" y="369"/>
              </a:cxn>
              <a:cxn ang="0">
                <a:pos x="23" y="402"/>
              </a:cxn>
              <a:cxn ang="0">
                <a:pos x="36" y="430"/>
              </a:cxn>
              <a:cxn ang="0">
                <a:pos x="49" y="456"/>
              </a:cxn>
              <a:cxn ang="0">
                <a:pos x="64" y="477"/>
              </a:cxn>
              <a:cxn ang="0">
                <a:pos x="82" y="492"/>
              </a:cxn>
              <a:cxn ang="0">
                <a:pos x="100" y="502"/>
              </a:cxn>
              <a:cxn ang="0">
                <a:pos x="120" y="505"/>
              </a:cxn>
              <a:cxn ang="0">
                <a:pos x="120" y="505"/>
              </a:cxn>
            </a:cxnLst>
            <a:rect l="0" t="0" r="r" b="b"/>
            <a:pathLst>
              <a:path w="238" h="505">
                <a:moveTo>
                  <a:pt x="118" y="505"/>
                </a:moveTo>
                <a:lnTo>
                  <a:pt x="138" y="502"/>
                </a:lnTo>
                <a:lnTo>
                  <a:pt x="156" y="492"/>
                </a:lnTo>
                <a:lnTo>
                  <a:pt x="174" y="477"/>
                </a:lnTo>
                <a:lnTo>
                  <a:pt x="190" y="456"/>
                </a:lnTo>
                <a:lnTo>
                  <a:pt x="203" y="430"/>
                </a:lnTo>
                <a:lnTo>
                  <a:pt x="215" y="402"/>
                </a:lnTo>
                <a:lnTo>
                  <a:pt x="226" y="369"/>
                </a:lnTo>
                <a:lnTo>
                  <a:pt x="233" y="333"/>
                </a:lnTo>
                <a:lnTo>
                  <a:pt x="236" y="295"/>
                </a:lnTo>
                <a:lnTo>
                  <a:pt x="238" y="254"/>
                </a:lnTo>
                <a:lnTo>
                  <a:pt x="236" y="213"/>
                </a:lnTo>
                <a:lnTo>
                  <a:pt x="233" y="174"/>
                </a:lnTo>
                <a:lnTo>
                  <a:pt x="226" y="136"/>
                </a:lnTo>
                <a:lnTo>
                  <a:pt x="215" y="105"/>
                </a:lnTo>
                <a:lnTo>
                  <a:pt x="203" y="75"/>
                </a:lnTo>
                <a:lnTo>
                  <a:pt x="190" y="49"/>
                </a:lnTo>
                <a:lnTo>
                  <a:pt x="174" y="29"/>
                </a:lnTo>
                <a:lnTo>
                  <a:pt x="156" y="13"/>
                </a:lnTo>
                <a:lnTo>
                  <a:pt x="138" y="6"/>
                </a:lnTo>
                <a:lnTo>
                  <a:pt x="120" y="0"/>
                </a:lnTo>
                <a:lnTo>
                  <a:pt x="100" y="6"/>
                </a:lnTo>
                <a:lnTo>
                  <a:pt x="82" y="13"/>
                </a:lnTo>
                <a:lnTo>
                  <a:pt x="64" y="29"/>
                </a:lnTo>
                <a:lnTo>
                  <a:pt x="49" y="49"/>
                </a:lnTo>
                <a:lnTo>
                  <a:pt x="36" y="75"/>
                </a:lnTo>
                <a:lnTo>
                  <a:pt x="23" y="105"/>
                </a:lnTo>
                <a:lnTo>
                  <a:pt x="15" y="136"/>
                </a:lnTo>
                <a:lnTo>
                  <a:pt x="8" y="174"/>
                </a:lnTo>
                <a:lnTo>
                  <a:pt x="3" y="213"/>
                </a:lnTo>
                <a:lnTo>
                  <a:pt x="0" y="254"/>
                </a:lnTo>
                <a:lnTo>
                  <a:pt x="3" y="295"/>
                </a:lnTo>
                <a:lnTo>
                  <a:pt x="8" y="333"/>
                </a:lnTo>
                <a:lnTo>
                  <a:pt x="15" y="369"/>
                </a:lnTo>
                <a:lnTo>
                  <a:pt x="23" y="402"/>
                </a:lnTo>
                <a:lnTo>
                  <a:pt x="36" y="430"/>
                </a:lnTo>
                <a:lnTo>
                  <a:pt x="49" y="456"/>
                </a:lnTo>
                <a:lnTo>
                  <a:pt x="64" y="477"/>
                </a:lnTo>
                <a:lnTo>
                  <a:pt x="82" y="492"/>
                </a:lnTo>
                <a:lnTo>
                  <a:pt x="100" y="502"/>
                </a:lnTo>
                <a:lnTo>
                  <a:pt x="120" y="505"/>
                </a:lnTo>
                <a:lnTo>
                  <a:pt x="120" y="505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1" name="Freeform 52"/>
          <p:cNvSpPr>
            <a:spLocks noChangeAspect="1"/>
          </p:cNvSpPr>
          <p:nvPr/>
        </p:nvSpPr>
        <p:spPr bwMode="auto">
          <a:xfrm>
            <a:off x="3506788" y="5291138"/>
            <a:ext cx="47625" cy="523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"/>
              </a:cxn>
              <a:cxn ang="0">
                <a:pos x="33" y="18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33" h="33">
                <a:moveTo>
                  <a:pt x="0" y="0"/>
                </a:moveTo>
                <a:lnTo>
                  <a:pt x="0" y="33"/>
                </a:lnTo>
                <a:lnTo>
                  <a:pt x="33" y="18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2" name="Line 53"/>
          <p:cNvSpPr>
            <a:spLocks noChangeAspect="1" noChangeShapeType="1"/>
          </p:cNvSpPr>
          <p:nvPr/>
        </p:nvSpPr>
        <p:spPr bwMode="auto">
          <a:xfrm flipH="1" flipV="1">
            <a:off x="4073525" y="5241925"/>
            <a:ext cx="66675" cy="1254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3" name="Text Box 54"/>
          <p:cNvSpPr txBox="1">
            <a:spLocks noChangeAspect="1" noChangeArrowheads="1"/>
          </p:cNvSpPr>
          <p:nvPr/>
        </p:nvSpPr>
        <p:spPr bwMode="auto">
          <a:xfrm rot="16200000">
            <a:off x="3326607" y="5109369"/>
            <a:ext cx="820737" cy="396875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kumimoji="0" lang="es-ES_tradnl" sz="1000" i="1">
                <a:effectLst/>
              </a:rPr>
              <a:t>Extensión </a:t>
            </a:r>
          </a:p>
          <a:p>
            <a:pPr algn="ctr"/>
            <a:r>
              <a:rPr kumimoji="0" lang="es-ES_tradnl" sz="1000" i="1">
                <a:effectLst/>
              </a:rPr>
              <a:t>de signo</a:t>
            </a:r>
          </a:p>
        </p:txBody>
      </p:sp>
      <p:sp>
        <p:nvSpPr>
          <p:cNvPr id="354" name="Text Box 55"/>
          <p:cNvSpPr txBox="1">
            <a:spLocks noChangeAspect="1" noChangeArrowheads="1"/>
          </p:cNvSpPr>
          <p:nvPr/>
        </p:nvSpPr>
        <p:spPr bwMode="auto">
          <a:xfrm>
            <a:off x="3225800" y="5032375"/>
            <a:ext cx="307975" cy="2286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kumimoji="0" lang="es-ES_tradnl" sz="900" b="0">
                <a:effectLst/>
              </a:rPr>
              <a:t>16</a:t>
            </a:r>
          </a:p>
        </p:txBody>
      </p:sp>
      <p:sp>
        <p:nvSpPr>
          <p:cNvPr id="355" name="Text Box 56"/>
          <p:cNvSpPr txBox="1">
            <a:spLocks noChangeAspect="1" noChangeArrowheads="1"/>
          </p:cNvSpPr>
          <p:nvPr/>
        </p:nvSpPr>
        <p:spPr bwMode="auto">
          <a:xfrm>
            <a:off x="3948113" y="5032375"/>
            <a:ext cx="307975" cy="2286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kumimoji="0" lang="es-ES_tradnl" sz="900" b="0">
                <a:effectLst/>
              </a:rPr>
              <a:t>32</a:t>
            </a:r>
          </a:p>
        </p:txBody>
      </p:sp>
      <p:sp>
        <p:nvSpPr>
          <p:cNvPr id="356" name="Text Box 57"/>
          <p:cNvSpPr txBox="1">
            <a:spLocks noChangeAspect="1" noChangeArrowheads="1"/>
          </p:cNvSpPr>
          <p:nvPr/>
        </p:nvSpPr>
        <p:spPr bwMode="auto">
          <a:xfrm>
            <a:off x="912813" y="3771900"/>
            <a:ext cx="504825" cy="2286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kumimoji="0" lang="es-ES_tradnl" sz="900" b="0">
                <a:effectLst/>
              </a:rPr>
              <a:t>ADDR</a:t>
            </a:r>
          </a:p>
        </p:txBody>
      </p:sp>
      <p:sp>
        <p:nvSpPr>
          <p:cNvPr id="357" name="Text Box 58"/>
          <p:cNvSpPr txBox="1">
            <a:spLocks noChangeAspect="1" noChangeArrowheads="1"/>
          </p:cNvSpPr>
          <p:nvPr/>
        </p:nvSpPr>
        <p:spPr bwMode="auto">
          <a:xfrm>
            <a:off x="1697038" y="4133850"/>
            <a:ext cx="346075" cy="2286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kumimoji="0" lang="es-ES_tradnl" sz="900" b="0">
                <a:effectLst/>
              </a:rPr>
              <a:t>DR</a:t>
            </a:r>
          </a:p>
        </p:txBody>
      </p:sp>
      <p:sp>
        <p:nvSpPr>
          <p:cNvPr id="358" name="Text Box 59"/>
          <p:cNvSpPr txBox="1">
            <a:spLocks noChangeAspect="1" noChangeArrowheads="1"/>
          </p:cNvSpPr>
          <p:nvPr/>
        </p:nvSpPr>
        <p:spPr bwMode="auto">
          <a:xfrm>
            <a:off x="3963988" y="3786188"/>
            <a:ext cx="441325" cy="2286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kumimoji="0" lang="es-ES_tradnl" sz="900" b="0">
                <a:effectLst/>
              </a:rPr>
              <a:t>busA</a:t>
            </a:r>
          </a:p>
        </p:txBody>
      </p:sp>
      <p:sp>
        <p:nvSpPr>
          <p:cNvPr id="359" name="Text Box 60"/>
          <p:cNvSpPr txBox="1">
            <a:spLocks noChangeAspect="1" noChangeArrowheads="1"/>
          </p:cNvSpPr>
          <p:nvPr/>
        </p:nvSpPr>
        <p:spPr bwMode="auto">
          <a:xfrm>
            <a:off x="3970338" y="4129088"/>
            <a:ext cx="441325" cy="2286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kumimoji="0" lang="es-ES_tradnl" sz="900" b="0">
                <a:effectLst/>
              </a:rPr>
              <a:t>busB</a:t>
            </a:r>
          </a:p>
        </p:txBody>
      </p:sp>
      <p:sp>
        <p:nvSpPr>
          <p:cNvPr id="360" name="Line 61"/>
          <p:cNvSpPr>
            <a:spLocks noChangeShapeType="1"/>
          </p:cNvSpPr>
          <p:nvPr/>
        </p:nvSpPr>
        <p:spPr bwMode="auto">
          <a:xfrm>
            <a:off x="288925" y="3879850"/>
            <a:ext cx="190500" cy="0"/>
          </a:xfrm>
          <a:prstGeom prst="line">
            <a:avLst/>
          </a:prstGeom>
          <a:noFill/>
          <a:ln w="20701" cap="sq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 wrap="none" lIns="90000" tIns="46800" rIns="90000" bIns="46800" anchor="ctr"/>
          <a:lstStyle/>
          <a:p>
            <a:endParaRPr lang="es-ES"/>
          </a:p>
        </p:txBody>
      </p:sp>
      <p:sp>
        <p:nvSpPr>
          <p:cNvPr id="361" name="Line 62"/>
          <p:cNvSpPr>
            <a:spLocks noChangeShapeType="1"/>
          </p:cNvSpPr>
          <p:nvPr/>
        </p:nvSpPr>
        <p:spPr bwMode="auto">
          <a:xfrm flipV="1">
            <a:off x="288925" y="1384300"/>
            <a:ext cx="0" cy="2489200"/>
          </a:xfrm>
          <a:prstGeom prst="line">
            <a:avLst/>
          </a:prstGeom>
          <a:noFill/>
          <a:ln w="19050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s-ES"/>
          </a:p>
        </p:txBody>
      </p:sp>
      <p:sp>
        <p:nvSpPr>
          <p:cNvPr id="362" name="Line 63"/>
          <p:cNvSpPr>
            <a:spLocks noChangeShapeType="1"/>
          </p:cNvSpPr>
          <p:nvPr/>
        </p:nvSpPr>
        <p:spPr bwMode="auto">
          <a:xfrm>
            <a:off x="6189663" y="4165600"/>
            <a:ext cx="6826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ES"/>
          </a:p>
        </p:txBody>
      </p:sp>
      <p:sp>
        <p:nvSpPr>
          <p:cNvPr id="363" name="Text Box 64"/>
          <p:cNvSpPr txBox="1">
            <a:spLocks noChangeAspect="1" noChangeArrowheads="1"/>
          </p:cNvSpPr>
          <p:nvPr/>
        </p:nvSpPr>
        <p:spPr bwMode="auto">
          <a:xfrm>
            <a:off x="6127750" y="3976688"/>
            <a:ext cx="415925" cy="2286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kumimoji="0" lang="es-ES_tradnl" sz="900" b="0" i="1">
                <a:effectLst/>
              </a:rPr>
              <a:t>Zero</a:t>
            </a:r>
          </a:p>
        </p:txBody>
      </p:sp>
      <p:sp>
        <p:nvSpPr>
          <p:cNvPr id="364" name="Line 65"/>
          <p:cNvSpPr>
            <a:spLocks noChangeShapeType="1"/>
          </p:cNvSpPr>
          <p:nvPr/>
        </p:nvSpPr>
        <p:spPr bwMode="auto">
          <a:xfrm>
            <a:off x="1608138" y="2943225"/>
            <a:ext cx="28860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65" name="Line 66"/>
          <p:cNvSpPr>
            <a:spLocks noChangeShapeType="1"/>
          </p:cNvSpPr>
          <p:nvPr/>
        </p:nvSpPr>
        <p:spPr bwMode="auto">
          <a:xfrm flipH="1">
            <a:off x="4494213" y="2657475"/>
            <a:ext cx="1104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66" name="Line 67"/>
          <p:cNvSpPr>
            <a:spLocks noChangeShapeType="1"/>
          </p:cNvSpPr>
          <p:nvPr/>
        </p:nvSpPr>
        <p:spPr bwMode="auto">
          <a:xfrm flipV="1">
            <a:off x="4494213" y="2657475"/>
            <a:ext cx="0" cy="288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67" name="Line 68"/>
          <p:cNvSpPr>
            <a:spLocks noChangeShapeType="1"/>
          </p:cNvSpPr>
          <p:nvPr/>
        </p:nvSpPr>
        <p:spPr bwMode="auto">
          <a:xfrm>
            <a:off x="6170613" y="2933700"/>
            <a:ext cx="679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68" name="Line 69"/>
          <p:cNvSpPr>
            <a:spLocks noChangeShapeType="1"/>
          </p:cNvSpPr>
          <p:nvPr/>
        </p:nvSpPr>
        <p:spPr bwMode="auto">
          <a:xfrm flipH="1" flipV="1">
            <a:off x="6856413" y="1346200"/>
            <a:ext cx="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69" name="Freeform 70"/>
          <p:cNvSpPr>
            <a:spLocks noChangeAspect="1"/>
          </p:cNvSpPr>
          <p:nvPr/>
        </p:nvSpPr>
        <p:spPr bwMode="auto">
          <a:xfrm>
            <a:off x="3268663" y="4383088"/>
            <a:ext cx="44450" cy="492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1"/>
              </a:cxn>
              <a:cxn ang="0">
                <a:pos x="31" y="16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31" h="31">
                <a:moveTo>
                  <a:pt x="0" y="0"/>
                </a:moveTo>
                <a:lnTo>
                  <a:pt x="0" y="31"/>
                </a:lnTo>
                <a:lnTo>
                  <a:pt x="31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70" name="Freeform 71"/>
          <p:cNvSpPr>
            <a:spLocks noChangeAspect="1"/>
          </p:cNvSpPr>
          <p:nvPr/>
        </p:nvSpPr>
        <p:spPr bwMode="auto">
          <a:xfrm>
            <a:off x="3268663" y="3757613"/>
            <a:ext cx="44450" cy="47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0"/>
              </a:cxn>
              <a:cxn ang="0">
                <a:pos x="31" y="15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31" h="30">
                <a:moveTo>
                  <a:pt x="0" y="0"/>
                </a:moveTo>
                <a:lnTo>
                  <a:pt x="0" y="30"/>
                </a:lnTo>
                <a:lnTo>
                  <a:pt x="31" y="1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71" name="Freeform 72"/>
          <p:cNvSpPr>
            <a:spLocks noChangeAspect="1"/>
          </p:cNvSpPr>
          <p:nvPr/>
        </p:nvSpPr>
        <p:spPr bwMode="auto">
          <a:xfrm>
            <a:off x="3268663" y="4076700"/>
            <a:ext cx="44450" cy="492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1"/>
              </a:cxn>
              <a:cxn ang="0">
                <a:pos x="31" y="15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31" h="31">
                <a:moveTo>
                  <a:pt x="0" y="0"/>
                </a:moveTo>
                <a:lnTo>
                  <a:pt x="0" y="31"/>
                </a:lnTo>
                <a:lnTo>
                  <a:pt x="31" y="1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72" name="Freeform 73"/>
          <p:cNvSpPr>
            <a:spLocks noChangeAspect="1"/>
          </p:cNvSpPr>
          <p:nvPr/>
        </p:nvSpPr>
        <p:spPr bwMode="auto">
          <a:xfrm>
            <a:off x="3319463" y="3662363"/>
            <a:ext cx="1023937" cy="1177925"/>
          </a:xfrm>
          <a:custGeom>
            <a:avLst/>
            <a:gdLst/>
            <a:ahLst/>
            <a:cxnLst>
              <a:cxn ang="0">
                <a:pos x="710" y="742"/>
              </a:cxn>
              <a:cxn ang="0">
                <a:pos x="712" y="0"/>
              </a:cxn>
              <a:cxn ang="0">
                <a:pos x="0" y="0"/>
              </a:cxn>
              <a:cxn ang="0">
                <a:pos x="0" y="742"/>
              </a:cxn>
              <a:cxn ang="0">
                <a:pos x="712" y="742"/>
              </a:cxn>
              <a:cxn ang="0">
                <a:pos x="712" y="742"/>
              </a:cxn>
            </a:cxnLst>
            <a:rect l="0" t="0" r="r" b="b"/>
            <a:pathLst>
              <a:path w="712" h="742">
                <a:moveTo>
                  <a:pt x="710" y="742"/>
                </a:moveTo>
                <a:lnTo>
                  <a:pt x="712" y="0"/>
                </a:lnTo>
                <a:lnTo>
                  <a:pt x="0" y="0"/>
                </a:lnTo>
                <a:lnTo>
                  <a:pt x="0" y="742"/>
                </a:lnTo>
                <a:lnTo>
                  <a:pt x="712" y="742"/>
                </a:lnTo>
                <a:lnTo>
                  <a:pt x="712" y="742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73" name="Text Box 74"/>
          <p:cNvSpPr txBox="1">
            <a:spLocks noChangeAspect="1" noChangeArrowheads="1"/>
          </p:cNvSpPr>
          <p:nvPr/>
        </p:nvSpPr>
        <p:spPr bwMode="auto">
          <a:xfrm rot="16200000">
            <a:off x="3471069" y="4074319"/>
            <a:ext cx="750887" cy="396875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kumimoji="0" lang="es-ES_tradnl" sz="1000" i="1">
                <a:effectLst/>
              </a:rPr>
              <a:t>Banco de</a:t>
            </a:r>
          </a:p>
          <a:p>
            <a:pPr algn="ctr"/>
            <a:r>
              <a:rPr kumimoji="0" lang="es-ES_tradnl" sz="1000" i="1">
                <a:effectLst/>
              </a:rPr>
              <a:t>registros</a:t>
            </a:r>
          </a:p>
        </p:txBody>
      </p:sp>
      <p:sp>
        <p:nvSpPr>
          <p:cNvPr id="374" name="Text Box 75"/>
          <p:cNvSpPr txBox="1">
            <a:spLocks noChangeAspect="1" noChangeArrowheads="1"/>
          </p:cNvSpPr>
          <p:nvPr/>
        </p:nvSpPr>
        <p:spPr bwMode="auto">
          <a:xfrm>
            <a:off x="3270250" y="3698875"/>
            <a:ext cx="339725" cy="2286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kumimoji="0" lang="es-ES_tradnl" sz="900" b="0">
                <a:effectLst/>
              </a:rPr>
              <a:t>RA</a:t>
            </a:r>
          </a:p>
        </p:txBody>
      </p:sp>
      <p:sp>
        <p:nvSpPr>
          <p:cNvPr id="375" name="Text Box 76"/>
          <p:cNvSpPr txBox="1">
            <a:spLocks noChangeAspect="1" noChangeArrowheads="1"/>
          </p:cNvSpPr>
          <p:nvPr/>
        </p:nvSpPr>
        <p:spPr bwMode="auto">
          <a:xfrm>
            <a:off x="3270250" y="4008438"/>
            <a:ext cx="339725" cy="2286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kumimoji="0" lang="es-ES_tradnl" sz="900" b="0">
                <a:effectLst/>
              </a:rPr>
              <a:t>RB</a:t>
            </a:r>
          </a:p>
        </p:txBody>
      </p:sp>
      <p:sp>
        <p:nvSpPr>
          <p:cNvPr id="376" name="Text Box 77"/>
          <p:cNvSpPr txBox="1">
            <a:spLocks noChangeAspect="1" noChangeArrowheads="1"/>
          </p:cNvSpPr>
          <p:nvPr/>
        </p:nvSpPr>
        <p:spPr bwMode="auto">
          <a:xfrm>
            <a:off x="3265488" y="4306888"/>
            <a:ext cx="371475" cy="2286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kumimoji="0" lang="es-ES_tradnl" sz="900" b="0">
                <a:effectLst/>
              </a:rPr>
              <a:t>RW</a:t>
            </a:r>
          </a:p>
        </p:txBody>
      </p:sp>
      <p:sp>
        <p:nvSpPr>
          <p:cNvPr id="377" name="Text Box 78"/>
          <p:cNvSpPr txBox="1">
            <a:spLocks noChangeAspect="1" noChangeArrowheads="1"/>
          </p:cNvSpPr>
          <p:nvPr/>
        </p:nvSpPr>
        <p:spPr bwMode="auto">
          <a:xfrm>
            <a:off x="3392488" y="4552950"/>
            <a:ext cx="473075" cy="2286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kumimoji="0" lang="es-ES_tradnl" sz="900" b="0">
                <a:effectLst/>
              </a:rPr>
              <a:t>busW</a:t>
            </a:r>
          </a:p>
        </p:txBody>
      </p:sp>
      <p:sp>
        <p:nvSpPr>
          <p:cNvPr id="378" name="Freeform 79"/>
          <p:cNvSpPr>
            <a:spLocks noChangeAspect="1"/>
          </p:cNvSpPr>
          <p:nvPr/>
        </p:nvSpPr>
        <p:spPr bwMode="auto">
          <a:xfrm>
            <a:off x="3262313" y="4675188"/>
            <a:ext cx="44450" cy="492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1"/>
              </a:cxn>
              <a:cxn ang="0">
                <a:pos x="31" y="16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31" h="31">
                <a:moveTo>
                  <a:pt x="0" y="0"/>
                </a:moveTo>
                <a:lnTo>
                  <a:pt x="0" y="31"/>
                </a:lnTo>
                <a:lnTo>
                  <a:pt x="31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79" name="Line 80"/>
          <p:cNvSpPr>
            <a:spLocks noChangeAspect="1" noChangeShapeType="1"/>
          </p:cNvSpPr>
          <p:nvPr/>
        </p:nvSpPr>
        <p:spPr bwMode="auto">
          <a:xfrm flipH="1" flipV="1">
            <a:off x="3349625" y="5270500"/>
            <a:ext cx="66675" cy="1254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80" name="Line 81"/>
          <p:cNvSpPr>
            <a:spLocks noChangeAspect="1" noChangeShapeType="1"/>
          </p:cNvSpPr>
          <p:nvPr/>
        </p:nvSpPr>
        <p:spPr bwMode="auto">
          <a:xfrm flipH="1">
            <a:off x="6781800" y="4370388"/>
            <a:ext cx="195263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81" name="Line 82"/>
          <p:cNvSpPr>
            <a:spLocks noChangeAspect="1" noChangeShapeType="1"/>
          </p:cNvSpPr>
          <p:nvPr/>
        </p:nvSpPr>
        <p:spPr bwMode="auto">
          <a:xfrm flipH="1">
            <a:off x="8042275" y="4367213"/>
            <a:ext cx="498475" cy="4762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82" name="Freeform 83"/>
          <p:cNvSpPr>
            <a:spLocks noChangeAspect="1"/>
          </p:cNvSpPr>
          <p:nvPr/>
        </p:nvSpPr>
        <p:spPr bwMode="auto">
          <a:xfrm>
            <a:off x="7021513" y="3971925"/>
            <a:ext cx="1025525" cy="1174750"/>
          </a:xfrm>
          <a:custGeom>
            <a:avLst/>
            <a:gdLst/>
            <a:ahLst/>
            <a:cxnLst>
              <a:cxn ang="0">
                <a:pos x="710" y="740"/>
              </a:cxn>
              <a:cxn ang="0">
                <a:pos x="713" y="0"/>
              </a:cxn>
              <a:cxn ang="0">
                <a:pos x="0" y="0"/>
              </a:cxn>
              <a:cxn ang="0">
                <a:pos x="0" y="740"/>
              </a:cxn>
              <a:cxn ang="0">
                <a:pos x="713" y="740"/>
              </a:cxn>
              <a:cxn ang="0">
                <a:pos x="713" y="740"/>
              </a:cxn>
              <a:cxn ang="0">
                <a:pos x="710" y="740"/>
              </a:cxn>
            </a:cxnLst>
            <a:rect l="0" t="0" r="r" b="b"/>
            <a:pathLst>
              <a:path w="713" h="740">
                <a:moveTo>
                  <a:pt x="710" y="740"/>
                </a:moveTo>
                <a:lnTo>
                  <a:pt x="713" y="0"/>
                </a:lnTo>
                <a:lnTo>
                  <a:pt x="0" y="0"/>
                </a:lnTo>
                <a:lnTo>
                  <a:pt x="0" y="740"/>
                </a:lnTo>
                <a:lnTo>
                  <a:pt x="713" y="740"/>
                </a:lnTo>
                <a:lnTo>
                  <a:pt x="713" y="740"/>
                </a:lnTo>
                <a:lnTo>
                  <a:pt x="710" y="740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83" name="Freeform 84"/>
          <p:cNvSpPr>
            <a:spLocks noChangeAspect="1"/>
          </p:cNvSpPr>
          <p:nvPr/>
        </p:nvSpPr>
        <p:spPr bwMode="auto">
          <a:xfrm>
            <a:off x="7021513" y="3971925"/>
            <a:ext cx="1025525" cy="1174750"/>
          </a:xfrm>
          <a:custGeom>
            <a:avLst/>
            <a:gdLst/>
            <a:ahLst/>
            <a:cxnLst>
              <a:cxn ang="0">
                <a:pos x="710" y="740"/>
              </a:cxn>
              <a:cxn ang="0">
                <a:pos x="713" y="0"/>
              </a:cxn>
              <a:cxn ang="0">
                <a:pos x="0" y="0"/>
              </a:cxn>
              <a:cxn ang="0">
                <a:pos x="0" y="740"/>
              </a:cxn>
              <a:cxn ang="0">
                <a:pos x="713" y="740"/>
              </a:cxn>
              <a:cxn ang="0">
                <a:pos x="713" y="740"/>
              </a:cxn>
            </a:cxnLst>
            <a:rect l="0" t="0" r="r" b="b"/>
            <a:pathLst>
              <a:path w="713" h="740">
                <a:moveTo>
                  <a:pt x="710" y="740"/>
                </a:moveTo>
                <a:lnTo>
                  <a:pt x="713" y="0"/>
                </a:lnTo>
                <a:lnTo>
                  <a:pt x="0" y="0"/>
                </a:lnTo>
                <a:lnTo>
                  <a:pt x="0" y="740"/>
                </a:lnTo>
                <a:lnTo>
                  <a:pt x="713" y="740"/>
                </a:lnTo>
                <a:lnTo>
                  <a:pt x="713" y="74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84" name="Freeform 85"/>
          <p:cNvSpPr>
            <a:spLocks noChangeAspect="1"/>
          </p:cNvSpPr>
          <p:nvPr/>
        </p:nvSpPr>
        <p:spPr bwMode="auto">
          <a:xfrm>
            <a:off x="6970713" y="4916488"/>
            <a:ext cx="44450" cy="523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"/>
              </a:cxn>
              <a:cxn ang="0">
                <a:pos x="31" y="18"/>
              </a:cxn>
              <a:cxn ang="0">
                <a:pos x="0" y="3"/>
              </a:cxn>
              <a:cxn ang="0">
                <a:pos x="0" y="3"/>
              </a:cxn>
              <a:cxn ang="0">
                <a:pos x="0" y="0"/>
              </a:cxn>
            </a:cxnLst>
            <a:rect l="0" t="0" r="r" b="b"/>
            <a:pathLst>
              <a:path w="31" h="33">
                <a:moveTo>
                  <a:pt x="0" y="0"/>
                </a:moveTo>
                <a:lnTo>
                  <a:pt x="0" y="33"/>
                </a:lnTo>
                <a:lnTo>
                  <a:pt x="31" y="18"/>
                </a:lnTo>
                <a:lnTo>
                  <a:pt x="0" y="3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85" name="Freeform 86"/>
          <p:cNvSpPr>
            <a:spLocks noChangeAspect="1"/>
          </p:cNvSpPr>
          <p:nvPr/>
        </p:nvSpPr>
        <p:spPr bwMode="auto">
          <a:xfrm>
            <a:off x="6786563" y="4370388"/>
            <a:ext cx="1792287" cy="854075"/>
          </a:xfrm>
          <a:custGeom>
            <a:avLst/>
            <a:gdLst/>
            <a:ahLst/>
            <a:cxnLst>
              <a:cxn ang="0">
                <a:pos x="995" y="282"/>
              </a:cxn>
              <a:cxn ang="0">
                <a:pos x="923" y="284"/>
              </a:cxn>
              <a:cxn ang="0">
                <a:pos x="923" y="538"/>
              </a:cxn>
              <a:cxn ang="0">
                <a:pos x="0" y="538"/>
              </a:cxn>
              <a:cxn ang="0">
                <a:pos x="0" y="0"/>
              </a:cxn>
            </a:cxnLst>
            <a:rect l="0" t="0" r="r" b="b"/>
            <a:pathLst>
              <a:path w="995" h="538">
                <a:moveTo>
                  <a:pt x="995" y="282"/>
                </a:moveTo>
                <a:lnTo>
                  <a:pt x="923" y="284"/>
                </a:lnTo>
                <a:lnTo>
                  <a:pt x="923" y="538"/>
                </a:lnTo>
                <a:lnTo>
                  <a:pt x="0" y="538"/>
                </a:lnTo>
                <a:lnTo>
                  <a:pt x="0" y="0"/>
                </a:lnTo>
              </a:path>
            </a:pathLst>
          </a:custGeom>
          <a:noFill/>
          <a:ln w="20638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86" name="Freeform 87"/>
          <p:cNvSpPr>
            <a:spLocks noChangeAspect="1"/>
          </p:cNvSpPr>
          <p:nvPr/>
        </p:nvSpPr>
        <p:spPr bwMode="auto">
          <a:xfrm>
            <a:off x="6967538" y="4348163"/>
            <a:ext cx="47625" cy="523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"/>
              </a:cxn>
              <a:cxn ang="0">
                <a:pos x="33" y="18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33" h="33">
                <a:moveTo>
                  <a:pt x="0" y="0"/>
                </a:moveTo>
                <a:lnTo>
                  <a:pt x="0" y="33"/>
                </a:lnTo>
                <a:lnTo>
                  <a:pt x="33" y="18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grpSp>
        <p:nvGrpSpPr>
          <p:cNvPr id="387" name="Group 88"/>
          <p:cNvGrpSpPr>
            <a:grpSpLocks/>
          </p:cNvGrpSpPr>
          <p:nvPr/>
        </p:nvGrpSpPr>
        <p:grpSpPr bwMode="auto">
          <a:xfrm>
            <a:off x="8510588" y="4273550"/>
            <a:ext cx="279400" cy="638175"/>
            <a:chOff x="5360" y="2844"/>
            <a:chExt cx="176" cy="402"/>
          </a:xfrm>
        </p:grpSpPr>
        <p:sp>
          <p:nvSpPr>
            <p:cNvPr id="388" name="Freeform 89"/>
            <p:cNvSpPr>
              <a:spLocks noChangeAspect="1"/>
            </p:cNvSpPr>
            <p:nvPr/>
          </p:nvSpPr>
          <p:spPr bwMode="auto">
            <a:xfrm>
              <a:off x="5360" y="2888"/>
              <a:ext cx="31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30"/>
                </a:cxn>
                <a:cxn ang="0">
                  <a:pos x="34" y="15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0" y="0"/>
                </a:cxn>
              </a:cxnLst>
              <a:rect l="0" t="0" r="r" b="b"/>
              <a:pathLst>
                <a:path w="34" h="30">
                  <a:moveTo>
                    <a:pt x="0" y="0"/>
                  </a:moveTo>
                  <a:lnTo>
                    <a:pt x="3" y="30"/>
                  </a:lnTo>
                  <a:lnTo>
                    <a:pt x="34" y="15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89" name="Freeform 90"/>
            <p:cNvSpPr>
              <a:spLocks noChangeAspect="1"/>
            </p:cNvSpPr>
            <p:nvPr/>
          </p:nvSpPr>
          <p:spPr bwMode="auto">
            <a:xfrm>
              <a:off x="5360" y="3169"/>
              <a:ext cx="31" cy="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34"/>
                </a:cxn>
                <a:cxn ang="0">
                  <a:pos x="34" y="18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0" y="0"/>
                </a:cxn>
              </a:cxnLst>
              <a:rect l="0" t="0" r="r" b="b"/>
              <a:pathLst>
                <a:path w="34" h="34">
                  <a:moveTo>
                    <a:pt x="0" y="0"/>
                  </a:moveTo>
                  <a:lnTo>
                    <a:pt x="3" y="34"/>
                  </a:lnTo>
                  <a:lnTo>
                    <a:pt x="34" y="18"/>
                  </a:lnTo>
                  <a:lnTo>
                    <a:pt x="3" y="3"/>
                  </a:lnTo>
                  <a:lnTo>
                    <a:pt x="3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90" name="Freeform 91"/>
            <p:cNvSpPr>
              <a:spLocks noChangeAspect="1"/>
            </p:cNvSpPr>
            <p:nvPr/>
          </p:nvSpPr>
          <p:spPr bwMode="auto">
            <a:xfrm>
              <a:off x="5396" y="2844"/>
              <a:ext cx="107" cy="402"/>
            </a:xfrm>
            <a:custGeom>
              <a:avLst/>
              <a:gdLst/>
              <a:ahLst/>
              <a:cxnLst>
                <a:cxn ang="0">
                  <a:pos x="0" y="59"/>
                </a:cxn>
                <a:cxn ang="0">
                  <a:pos x="0" y="49"/>
                </a:cxn>
                <a:cxn ang="0">
                  <a:pos x="2" y="41"/>
                </a:cxn>
                <a:cxn ang="0">
                  <a:pos x="7" y="33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3" y="13"/>
                </a:cxn>
                <a:cxn ang="0">
                  <a:pos x="31" y="8"/>
                </a:cxn>
                <a:cxn ang="0">
                  <a:pos x="41" y="3"/>
                </a:cxn>
                <a:cxn ang="0">
                  <a:pos x="49" y="0"/>
                </a:cxn>
                <a:cxn ang="0">
                  <a:pos x="59" y="0"/>
                </a:cxn>
                <a:cxn ang="0">
                  <a:pos x="69" y="0"/>
                </a:cxn>
                <a:cxn ang="0">
                  <a:pos x="77" y="3"/>
                </a:cxn>
                <a:cxn ang="0">
                  <a:pos x="87" y="8"/>
                </a:cxn>
                <a:cxn ang="0">
                  <a:pos x="95" y="13"/>
                </a:cxn>
                <a:cxn ang="0">
                  <a:pos x="100" y="18"/>
                </a:cxn>
                <a:cxn ang="0">
                  <a:pos x="107" y="26"/>
                </a:cxn>
                <a:cxn ang="0">
                  <a:pos x="110" y="33"/>
                </a:cxn>
                <a:cxn ang="0">
                  <a:pos x="115" y="41"/>
                </a:cxn>
                <a:cxn ang="0">
                  <a:pos x="118" y="49"/>
                </a:cxn>
                <a:cxn ang="0">
                  <a:pos x="118" y="59"/>
                </a:cxn>
                <a:cxn ang="0">
                  <a:pos x="118" y="343"/>
                </a:cxn>
                <a:cxn ang="0">
                  <a:pos x="118" y="353"/>
                </a:cxn>
                <a:cxn ang="0">
                  <a:pos x="115" y="361"/>
                </a:cxn>
                <a:cxn ang="0">
                  <a:pos x="110" y="369"/>
                </a:cxn>
                <a:cxn ang="0">
                  <a:pos x="107" y="379"/>
                </a:cxn>
                <a:cxn ang="0">
                  <a:pos x="100" y="384"/>
                </a:cxn>
                <a:cxn ang="0">
                  <a:pos x="95" y="389"/>
                </a:cxn>
                <a:cxn ang="0">
                  <a:pos x="87" y="394"/>
                </a:cxn>
                <a:cxn ang="0">
                  <a:pos x="77" y="400"/>
                </a:cxn>
                <a:cxn ang="0">
                  <a:pos x="69" y="402"/>
                </a:cxn>
                <a:cxn ang="0">
                  <a:pos x="59" y="402"/>
                </a:cxn>
                <a:cxn ang="0">
                  <a:pos x="49" y="402"/>
                </a:cxn>
                <a:cxn ang="0">
                  <a:pos x="41" y="400"/>
                </a:cxn>
                <a:cxn ang="0">
                  <a:pos x="31" y="394"/>
                </a:cxn>
                <a:cxn ang="0">
                  <a:pos x="23" y="389"/>
                </a:cxn>
                <a:cxn ang="0">
                  <a:pos x="18" y="384"/>
                </a:cxn>
                <a:cxn ang="0">
                  <a:pos x="10" y="379"/>
                </a:cxn>
                <a:cxn ang="0">
                  <a:pos x="7" y="369"/>
                </a:cxn>
                <a:cxn ang="0">
                  <a:pos x="2" y="361"/>
                </a:cxn>
                <a:cxn ang="0">
                  <a:pos x="0" y="353"/>
                </a:cxn>
                <a:cxn ang="0">
                  <a:pos x="0" y="343"/>
                </a:cxn>
                <a:cxn ang="0">
                  <a:pos x="0" y="59"/>
                </a:cxn>
                <a:cxn ang="0">
                  <a:pos x="0" y="59"/>
                </a:cxn>
              </a:cxnLst>
              <a:rect l="0" t="0" r="r" b="b"/>
              <a:pathLst>
                <a:path w="118" h="402">
                  <a:moveTo>
                    <a:pt x="0" y="59"/>
                  </a:moveTo>
                  <a:lnTo>
                    <a:pt x="0" y="49"/>
                  </a:lnTo>
                  <a:lnTo>
                    <a:pt x="2" y="41"/>
                  </a:lnTo>
                  <a:lnTo>
                    <a:pt x="7" y="33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3" y="13"/>
                  </a:lnTo>
                  <a:lnTo>
                    <a:pt x="31" y="8"/>
                  </a:lnTo>
                  <a:lnTo>
                    <a:pt x="41" y="3"/>
                  </a:lnTo>
                  <a:lnTo>
                    <a:pt x="49" y="0"/>
                  </a:lnTo>
                  <a:lnTo>
                    <a:pt x="59" y="0"/>
                  </a:lnTo>
                  <a:lnTo>
                    <a:pt x="69" y="0"/>
                  </a:lnTo>
                  <a:lnTo>
                    <a:pt x="77" y="3"/>
                  </a:lnTo>
                  <a:lnTo>
                    <a:pt x="87" y="8"/>
                  </a:lnTo>
                  <a:lnTo>
                    <a:pt x="95" y="13"/>
                  </a:lnTo>
                  <a:lnTo>
                    <a:pt x="100" y="18"/>
                  </a:lnTo>
                  <a:lnTo>
                    <a:pt x="107" y="26"/>
                  </a:lnTo>
                  <a:lnTo>
                    <a:pt x="110" y="33"/>
                  </a:lnTo>
                  <a:lnTo>
                    <a:pt x="115" y="41"/>
                  </a:lnTo>
                  <a:lnTo>
                    <a:pt x="118" y="49"/>
                  </a:lnTo>
                  <a:lnTo>
                    <a:pt x="118" y="59"/>
                  </a:lnTo>
                  <a:lnTo>
                    <a:pt x="118" y="343"/>
                  </a:lnTo>
                  <a:lnTo>
                    <a:pt x="118" y="353"/>
                  </a:lnTo>
                  <a:lnTo>
                    <a:pt x="115" y="361"/>
                  </a:lnTo>
                  <a:lnTo>
                    <a:pt x="110" y="369"/>
                  </a:lnTo>
                  <a:lnTo>
                    <a:pt x="107" y="379"/>
                  </a:lnTo>
                  <a:lnTo>
                    <a:pt x="100" y="384"/>
                  </a:lnTo>
                  <a:lnTo>
                    <a:pt x="95" y="389"/>
                  </a:lnTo>
                  <a:lnTo>
                    <a:pt x="87" y="394"/>
                  </a:lnTo>
                  <a:lnTo>
                    <a:pt x="77" y="400"/>
                  </a:lnTo>
                  <a:lnTo>
                    <a:pt x="69" y="402"/>
                  </a:lnTo>
                  <a:lnTo>
                    <a:pt x="59" y="402"/>
                  </a:lnTo>
                  <a:lnTo>
                    <a:pt x="49" y="402"/>
                  </a:lnTo>
                  <a:lnTo>
                    <a:pt x="41" y="400"/>
                  </a:lnTo>
                  <a:lnTo>
                    <a:pt x="31" y="394"/>
                  </a:lnTo>
                  <a:lnTo>
                    <a:pt x="23" y="389"/>
                  </a:lnTo>
                  <a:lnTo>
                    <a:pt x="18" y="384"/>
                  </a:lnTo>
                  <a:lnTo>
                    <a:pt x="10" y="379"/>
                  </a:lnTo>
                  <a:lnTo>
                    <a:pt x="7" y="369"/>
                  </a:lnTo>
                  <a:lnTo>
                    <a:pt x="2" y="361"/>
                  </a:lnTo>
                  <a:lnTo>
                    <a:pt x="0" y="353"/>
                  </a:lnTo>
                  <a:lnTo>
                    <a:pt x="0" y="343"/>
                  </a:lnTo>
                  <a:lnTo>
                    <a:pt x="0" y="59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91" name="Freeform 92"/>
            <p:cNvSpPr>
              <a:spLocks noChangeAspect="1"/>
            </p:cNvSpPr>
            <p:nvPr/>
          </p:nvSpPr>
          <p:spPr bwMode="auto">
            <a:xfrm>
              <a:off x="5396" y="2844"/>
              <a:ext cx="107" cy="402"/>
            </a:xfrm>
            <a:custGeom>
              <a:avLst/>
              <a:gdLst/>
              <a:ahLst/>
              <a:cxnLst>
                <a:cxn ang="0">
                  <a:pos x="0" y="59"/>
                </a:cxn>
                <a:cxn ang="0">
                  <a:pos x="0" y="49"/>
                </a:cxn>
                <a:cxn ang="0">
                  <a:pos x="2" y="41"/>
                </a:cxn>
                <a:cxn ang="0">
                  <a:pos x="7" y="33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3" y="13"/>
                </a:cxn>
                <a:cxn ang="0">
                  <a:pos x="31" y="8"/>
                </a:cxn>
                <a:cxn ang="0">
                  <a:pos x="41" y="3"/>
                </a:cxn>
                <a:cxn ang="0">
                  <a:pos x="49" y="0"/>
                </a:cxn>
                <a:cxn ang="0">
                  <a:pos x="59" y="0"/>
                </a:cxn>
                <a:cxn ang="0">
                  <a:pos x="69" y="0"/>
                </a:cxn>
                <a:cxn ang="0">
                  <a:pos x="77" y="3"/>
                </a:cxn>
                <a:cxn ang="0">
                  <a:pos x="87" y="8"/>
                </a:cxn>
                <a:cxn ang="0">
                  <a:pos x="95" y="13"/>
                </a:cxn>
                <a:cxn ang="0">
                  <a:pos x="100" y="18"/>
                </a:cxn>
                <a:cxn ang="0">
                  <a:pos x="107" y="26"/>
                </a:cxn>
                <a:cxn ang="0">
                  <a:pos x="110" y="33"/>
                </a:cxn>
                <a:cxn ang="0">
                  <a:pos x="115" y="41"/>
                </a:cxn>
                <a:cxn ang="0">
                  <a:pos x="118" y="49"/>
                </a:cxn>
                <a:cxn ang="0">
                  <a:pos x="118" y="59"/>
                </a:cxn>
                <a:cxn ang="0">
                  <a:pos x="118" y="343"/>
                </a:cxn>
                <a:cxn ang="0">
                  <a:pos x="118" y="353"/>
                </a:cxn>
                <a:cxn ang="0">
                  <a:pos x="115" y="361"/>
                </a:cxn>
                <a:cxn ang="0">
                  <a:pos x="110" y="369"/>
                </a:cxn>
                <a:cxn ang="0">
                  <a:pos x="107" y="379"/>
                </a:cxn>
                <a:cxn ang="0">
                  <a:pos x="100" y="384"/>
                </a:cxn>
                <a:cxn ang="0">
                  <a:pos x="95" y="389"/>
                </a:cxn>
                <a:cxn ang="0">
                  <a:pos x="87" y="394"/>
                </a:cxn>
                <a:cxn ang="0">
                  <a:pos x="77" y="400"/>
                </a:cxn>
                <a:cxn ang="0">
                  <a:pos x="69" y="402"/>
                </a:cxn>
                <a:cxn ang="0">
                  <a:pos x="59" y="402"/>
                </a:cxn>
                <a:cxn ang="0">
                  <a:pos x="49" y="402"/>
                </a:cxn>
                <a:cxn ang="0">
                  <a:pos x="41" y="400"/>
                </a:cxn>
                <a:cxn ang="0">
                  <a:pos x="31" y="394"/>
                </a:cxn>
                <a:cxn ang="0">
                  <a:pos x="23" y="389"/>
                </a:cxn>
                <a:cxn ang="0">
                  <a:pos x="18" y="384"/>
                </a:cxn>
                <a:cxn ang="0">
                  <a:pos x="10" y="379"/>
                </a:cxn>
                <a:cxn ang="0">
                  <a:pos x="7" y="369"/>
                </a:cxn>
                <a:cxn ang="0">
                  <a:pos x="2" y="361"/>
                </a:cxn>
                <a:cxn ang="0">
                  <a:pos x="0" y="353"/>
                </a:cxn>
                <a:cxn ang="0">
                  <a:pos x="0" y="343"/>
                </a:cxn>
                <a:cxn ang="0">
                  <a:pos x="0" y="59"/>
                </a:cxn>
                <a:cxn ang="0">
                  <a:pos x="0" y="59"/>
                </a:cxn>
              </a:cxnLst>
              <a:rect l="0" t="0" r="r" b="b"/>
              <a:pathLst>
                <a:path w="118" h="402">
                  <a:moveTo>
                    <a:pt x="0" y="59"/>
                  </a:moveTo>
                  <a:lnTo>
                    <a:pt x="0" y="49"/>
                  </a:lnTo>
                  <a:lnTo>
                    <a:pt x="2" y="41"/>
                  </a:lnTo>
                  <a:lnTo>
                    <a:pt x="7" y="33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3" y="13"/>
                  </a:lnTo>
                  <a:lnTo>
                    <a:pt x="31" y="8"/>
                  </a:lnTo>
                  <a:lnTo>
                    <a:pt x="41" y="3"/>
                  </a:lnTo>
                  <a:lnTo>
                    <a:pt x="49" y="0"/>
                  </a:lnTo>
                  <a:lnTo>
                    <a:pt x="59" y="0"/>
                  </a:lnTo>
                  <a:lnTo>
                    <a:pt x="69" y="0"/>
                  </a:lnTo>
                  <a:lnTo>
                    <a:pt x="77" y="3"/>
                  </a:lnTo>
                  <a:lnTo>
                    <a:pt x="87" y="8"/>
                  </a:lnTo>
                  <a:lnTo>
                    <a:pt x="95" y="13"/>
                  </a:lnTo>
                  <a:lnTo>
                    <a:pt x="100" y="18"/>
                  </a:lnTo>
                  <a:lnTo>
                    <a:pt x="107" y="26"/>
                  </a:lnTo>
                  <a:lnTo>
                    <a:pt x="110" y="33"/>
                  </a:lnTo>
                  <a:lnTo>
                    <a:pt x="115" y="41"/>
                  </a:lnTo>
                  <a:lnTo>
                    <a:pt x="118" y="49"/>
                  </a:lnTo>
                  <a:lnTo>
                    <a:pt x="118" y="59"/>
                  </a:lnTo>
                  <a:lnTo>
                    <a:pt x="118" y="343"/>
                  </a:lnTo>
                  <a:lnTo>
                    <a:pt x="118" y="353"/>
                  </a:lnTo>
                  <a:lnTo>
                    <a:pt x="115" y="361"/>
                  </a:lnTo>
                  <a:lnTo>
                    <a:pt x="110" y="369"/>
                  </a:lnTo>
                  <a:lnTo>
                    <a:pt x="107" y="379"/>
                  </a:lnTo>
                  <a:lnTo>
                    <a:pt x="100" y="384"/>
                  </a:lnTo>
                  <a:lnTo>
                    <a:pt x="95" y="389"/>
                  </a:lnTo>
                  <a:lnTo>
                    <a:pt x="87" y="394"/>
                  </a:lnTo>
                  <a:lnTo>
                    <a:pt x="77" y="400"/>
                  </a:lnTo>
                  <a:lnTo>
                    <a:pt x="69" y="402"/>
                  </a:lnTo>
                  <a:lnTo>
                    <a:pt x="59" y="402"/>
                  </a:lnTo>
                  <a:lnTo>
                    <a:pt x="49" y="402"/>
                  </a:lnTo>
                  <a:lnTo>
                    <a:pt x="41" y="400"/>
                  </a:lnTo>
                  <a:lnTo>
                    <a:pt x="31" y="394"/>
                  </a:lnTo>
                  <a:lnTo>
                    <a:pt x="23" y="389"/>
                  </a:lnTo>
                  <a:lnTo>
                    <a:pt x="18" y="384"/>
                  </a:lnTo>
                  <a:lnTo>
                    <a:pt x="10" y="379"/>
                  </a:lnTo>
                  <a:lnTo>
                    <a:pt x="7" y="369"/>
                  </a:lnTo>
                  <a:lnTo>
                    <a:pt x="2" y="361"/>
                  </a:lnTo>
                  <a:lnTo>
                    <a:pt x="0" y="353"/>
                  </a:lnTo>
                  <a:lnTo>
                    <a:pt x="0" y="343"/>
                  </a:lnTo>
                  <a:lnTo>
                    <a:pt x="0" y="59"/>
                  </a:lnTo>
                  <a:lnTo>
                    <a:pt x="0" y="5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92" name="Rectangle 93"/>
            <p:cNvSpPr>
              <a:spLocks noChangeAspect="1" noChangeArrowheads="1"/>
            </p:cNvSpPr>
            <p:nvPr/>
          </p:nvSpPr>
          <p:spPr bwMode="auto">
            <a:xfrm>
              <a:off x="5429" y="3149"/>
              <a:ext cx="3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0" lang="es-ES_tradnl" sz="800" b="0">
                  <a:effectLst/>
                </a:rPr>
                <a:t>0</a:t>
              </a:r>
              <a:endParaRPr kumimoji="0" lang="es-ES_tradnl" sz="1200" b="0">
                <a:effectLst/>
              </a:endParaRPr>
            </a:p>
          </p:txBody>
        </p:sp>
        <p:sp>
          <p:nvSpPr>
            <p:cNvPr id="393" name="Rectangle 94"/>
            <p:cNvSpPr>
              <a:spLocks noChangeAspect="1" noChangeArrowheads="1"/>
            </p:cNvSpPr>
            <p:nvPr/>
          </p:nvSpPr>
          <p:spPr bwMode="auto">
            <a:xfrm>
              <a:off x="5429" y="2864"/>
              <a:ext cx="3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0" lang="es-ES_tradnl" sz="800" b="0">
                  <a:effectLst/>
                </a:rPr>
                <a:t>1</a:t>
              </a:r>
              <a:endParaRPr kumimoji="0" lang="es-ES_tradnl" sz="1200" b="0">
                <a:effectLst/>
              </a:endParaRPr>
            </a:p>
          </p:txBody>
        </p:sp>
        <p:sp>
          <p:nvSpPr>
            <p:cNvPr id="394" name="Text Box 95"/>
            <p:cNvSpPr txBox="1">
              <a:spLocks noChangeAspect="1" noChangeArrowheads="1"/>
            </p:cNvSpPr>
            <p:nvPr/>
          </p:nvSpPr>
          <p:spPr bwMode="auto">
            <a:xfrm rot="-5400000">
              <a:off x="5313" y="2967"/>
              <a:ext cx="292" cy="154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kumimoji="0" lang="es-ES_tradnl" sz="1000" i="1">
                  <a:effectLst/>
                </a:rPr>
                <a:t>MUX</a:t>
              </a:r>
            </a:p>
          </p:txBody>
        </p:sp>
      </p:grpSp>
      <p:sp>
        <p:nvSpPr>
          <p:cNvPr id="395" name="Text Box 96"/>
          <p:cNvSpPr txBox="1">
            <a:spLocks noChangeAspect="1" noChangeArrowheads="1"/>
          </p:cNvSpPr>
          <p:nvPr/>
        </p:nvSpPr>
        <p:spPr bwMode="auto">
          <a:xfrm rot="16200000">
            <a:off x="7146132" y="4352131"/>
            <a:ext cx="884238" cy="396875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kumimoji="0" lang="es-ES_tradnl" sz="1000" i="1">
                <a:effectLst/>
              </a:rPr>
              <a:t>Memoria de</a:t>
            </a:r>
          </a:p>
          <a:p>
            <a:pPr algn="ctr"/>
            <a:r>
              <a:rPr kumimoji="0" lang="es-ES_tradnl" sz="1000" i="1">
                <a:effectLst/>
              </a:rPr>
              <a:t>datos</a:t>
            </a:r>
          </a:p>
        </p:txBody>
      </p:sp>
      <p:sp>
        <p:nvSpPr>
          <p:cNvPr id="396" name="Text Box 97"/>
          <p:cNvSpPr txBox="1">
            <a:spLocks noChangeAspect="1" noChangeArrowheads="1"/>
          </p:cNvSpPr>
          <p:nvPr/>
        </p:nvSpPr>
        <p:spPr bwMode="auto">
          <a:xfrm>
            <a:off x="6950075" y="4264025"/>
            <a:ext cx="541338" cy="244475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kumimoji="0" lang="es-ES_tradnl" sz="1000" b="0">
                <a:effectLst/>
              </a:rPr>
              <a:t>ADDR</a:t>
            </a:r>
          </a:p>
        </p:txBody>
      </p:sp>
      <p:sp>
        <p:nvSpPr>
          <p:cNvPr id="397" name="Text Box 98"/>
          <p:cNvSpPr txBox="1">
            <a:spLocks noChangeAspect="1" noChangeArrowheads="1"/>
          </p:cNvSpPr>
          <p:nvPr/>
        </p:nvSpPr>
        <p:spPr bwMode="auto">
          <a:xfrm>
            <a:off x="7759700" y="4264025"/>
            <a:ext cx="365125" cy="244475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kumimoji="0" lang="es-ES_tradnl" sz="1000" b="0">
                <a:effectLst/>
              </a:rPr>
              <a:t>DR</a:t>
            </a:r>
          </a:p>
        </p:txBody>
      </p:sp>
      <p:sp>
        <p:nvSpPr>
          <p:cNvPr id="398" name="Text Box 99"/>
          <p:cNvSpPr txBox="1">
            <a:spLocks noChangeAspect="1" noChangeArrowheads="1"/>
          </p:cNvSpPr>
          <p:nvPr/>
        </p:nvSpPr>
        <p:spPr bwMode="auto">
          <a:xfrm>
            <a:off x="6969125" y="4803775"/>
            <a:ext cx="393700" cy="244475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kumimoji="0" lang="es-ES_tradnl" sz="1000" b="0">
                <a:effectLst/>
              </a:rPr>
              <a:t>DW</a:t>
            </a:r>
          </a:p>
        </p:txBody>
      </p:sp>
      <p:sp>
        <p:nvSpPr>
          <p:cNvPr id="399" name="Freeform 100"/>
          <p:cNvSpPr>
            <a:spLocks noChangeAspect="1"/>
          </p:cNvSpPr>
          <p:nvPr/>
        </p:nvSpPr>
        <p:spPr bwMode="auto">
          <a:xfrm>
            <a:off x="6765925" y="4351338"/>
            <a:ext cx="49213" cy="49212"/>
          </a:xfrm>
          <a:custGeom>
            <a:avLst/>
            <a:gdLst/>
            <a:ahLst/>
            <a:cxnLst>
              <a:cxn ang="0">
                <a:pos x="16" y="31"/>
              </a:cxn>
              <a:cxn ang="0">
                <a:pos x="21" y="31"/>
              </a:cxn>
              <a:cxn ang="0">
                <a:pos x="23" y="31"/>
              </a:cxn>
              <a:cxn ang="0">
                <a:pos x="23" y="31"/>
              </a:cxn>
              <a:cxn ang="0">
                <a:pos x="26" y="29"/>
              </a:cxn>
              <a:cxn ang="0">
                <a:pos x="29" y="26"/>
              </a:cxn>
              <a:cxn ang="0">
                <a:pos x="31" y="26"/>
              </a:cxn>
              <a:cxn ang="0">
                <a:pos x="31" y="23"/>
              </a:cxn>
              <a:cxn ang="0">
                <a:pos x="31" y="21"/>
              </a:cxn>
              <a:cxn ang="0">
                <a:pos x="34" y="18"/>
              </a:cxn>
              <a:cxn ang="0">
                <a:pos x="34" y="16"/>
              </a:cxn>
              <a:cxn ang="0">
                <a:pos x="34" y="13"/>
              </a:cxn>
              <a:cxn ang="0">
                <a:pos x="31" y="11"/>
              </a:cxn>
              <a:cxn ang="0">
                <a:pos x="31" y="8"/>
              </a:cxn>
              <a:cxn ang="0">
                <a:pos x="31" y="5"/>
              </a:cxn>
              <a:cxn ang="0">
                <a:pos x="29" y="5"/>
              </a:cxn>
              <a:cxn ang="0">
                <a:pos x="26" y="3"/>
              </a:cxn>
              <a:cxn ang="0">
                <a:pos x="23" y="3"/>
              </a:cxn>
              <a:cxn ang="0">
                <a:pos x="23" y="0"/>
              </a:cxn>
              <a:cxn ang="0">
                <a:pos x="21" y="0"/>
              </a:cxn>
              <a:cxn ang="0">
                <a:pos x="18" y="0"/>
              </a:cxn>
              <a:cxn ang="0">
                <a:pos x="16" y="0"/>
              </a:cxn>
              <a:cxn ang="0">
                <a:pos x="13" y="0"/>
              </a:cxn>
              <a:cxn ang="0">
                <a:pos x="11" y="3"/>
              </a:cxn>
              <a:cxn ang="0">
                <a:pos x="8" y="3"/>
              </a:cxn>
              <a:cxn ang="0">
                <a:pos x="5" y="5"/>
              </a:cxn>
              <a:cxn ang="0">
                <a:pos x="5" y="5"/>
              </a:cxn>
              <a:cxn ang="0">
                <a:pos x="3" y="8"/>
              </a:cxn>
              <a:cxn ang="0">
                <a:pos x="3" y="11"/>
              </a:cxn>
              <a:cxn ang="0">
                <a:pos x="3" y="13"/>
              </a:cxn>
              <a:cxn ang="0">
                <a:pos x="0" y="16"/>
              </a:cxn>
              <a:cxn ang="0">
                <a:pos x="3" y="18"/>
              </a:cxn>
              <a:cxn ang="0">
                <a:pos x="3" y="21"/>
              </a:cxn>
              <a:cxn ang="0">
                <a:pos x="3" y="23"/>
              </a:cxn>
              <a:cxn ang="0">
                <a:pos x="5" y="26"/>
              </a:cxn>
              <a:cxn ang="0">
                <a:pos x="5" y="26"/>
              </a:cxn>
              <a:cxn ang="0">
                <a:pos x="8" y="29"/>
              </a:cxn>
              <a:cxn ang="0">
                <a:pos x="11" y="31"/>
              </a:cxn>
              <a:cxn ang="0">
                <a:pos x="13" y="31"/>
              </a:cxn>
              <a:cxn ang="0">
                <a:pos x="16" y="31"/>
              </a:cxn>
              <a:cxn ang="0">
                <a:pos x="18" y="31"/>
              </a:cxn>
              <a:cxn ang="0">
                <a:pos x="18" y="31"/>
              </a:cxn>
              <a:cxn ang="0">
                <a:pos x="16" y="31"/>
              </a:cxn>
            </a:cxnLst>
            <a:rect l="0" t="0" r="r" b="b"/>
            <a:pathLst>
              <a:path w="34" h="31">
                <a:moveTo>
                  <a:pt x="16" y="31"/>
                </a:moveTo>
                <a:lnTo>
                  <a:pt x="21" y="31"/>
                </a:lnTo>
                <a:lnTo>
                  <a:pt x="23" y="31"/>
                </a:lnTo>
                <a:lnTo>
                  <a:pt x="23" y="31"/>
                </a:lnTo>
                <a:lnTo>
                  <a:pt x="26" y="29"/>
                </a:lnTo>
                <a:lnTo>
                  <a:pt x="29" y="26"/>
                </a:lnTo>
                <a:lnTo>
                  <a:pt x="31" y="26"/>
                </a:lnTo>
                <a:lnTo>
                  <a:pt x="31" y="23"/>
                </a:lnTo>
                <a:lnTo>
                  <a:pt x="31" y="21"/>
                </a:lnTo>
                <a:lnTo>
                  <a:pt x="34" y="18"/>
                </a:lnTo>
                <a:lnTo>
                  <a:pt x="34" y="16"/>
                </a:lnTo>
                <a:lnTo>
                  <a:pt x="34" y="13"/>
                </a:lnTo>
                <a:lnTo>
                  <a:pt x="31" y="11"/>
                </a:lnTo>
                <a:lnTo>
                  <a:pt x="31" y="8"/>
                </a:lnTo>
                <a:lnTo>
                  <a:pt x="31" y="5"/>
                </a:lnTo>
                <a:lnTo>
                  <a:pt x="29" y="5"/>
                </a:lnTo>
                <a:lnTo>
                  <a:pt x="26" y="3"/>
                </a:lnTo>
                <a:lnTo>
                  <a:pt x="23" y="3"/>
                </a:lnTo>
                <a:lnTo>
                  <a:pt x="23" y="0"/>
                </a:lnTo>
                <a:lnTo>
                  <a:pt x="21" y="0"/>
                </a:lnTo>
                <a:lnTo>
                  <a:pt x="18" y="0"/>
                </a:lnTo>
                <a:lnTo>
                  <a:pt x="16" y="0"/>
                </a:lnTo>
                <a:lnTo>
                  <a:pt x="13" y="0"/>
                </a:lnTo>
                <a:lnTo>
                  <a:pt x="11" y="3"/>
                </a:lnTo>
                <a:lnTo>
                  <a:pt x="8" y="3"/>
                </a:lnTo>
                <a:lnTo>
                  <a:pt x="5" y="5"/>
                </a:lnTo>
                <a:lnTo>
                  <a:pt x="5" y="5"/>
                </a:lnTo>
                <a:lnTo>
                  <a:pt x="3" y="8"/>
                </a:lnTo>
                <a:lnTo>
                  <a:pt x="3" y="11"/>
                </a:lnTo>
                <a:lnTo>
                  <a:pt x="3" y="13"/>
                </a:lnTo>
                <a:lnTo>
                  <a:pt x="0" y="16"/>
                </a:lnTo>
                <a:lnTo>
                  <a:pt x="3" y="18"/>
                </a:lnTo>
                <a:lnTo>
                  <a:pt x="3" y="21"/>
                </a:lnTo>
                <a:lnTo>
                  <a:pt x="3" y="23"/>
                </a:lnTo>
                <a:lnTo>
                  <a:pt x="5" y="26"/>
                </a:lnTo>
                <a:lnTo>
                  <a:pt x="5" y="26"/>
                </a:lnTo>
                <a:lnTo>
                  <a:pt x="8" y="29"/>
                </a:lnTo>
                <a:lnTo>
                  <a:pt x="11" y="31"/>
                </a:lnTo>
                <a:lnTo>
                  <a:pt x="13" y="31"/>
                </a:lnTo>
                <a:lnTo>
                  <a:pt x="16" y="31"/>
                </a:lnTo>
                <a:lnTo>
                  <a:pt x="18" y="31"/>
                </a:lnTo>
                <a:lnTo>
                  <a:pt x="18" y="31"/>
                </a:lnTo>
                <a:lnTo>
                  <a:pt x="16" y="31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00" name="Freeform 101"/>
          <p:cNvSpPr>
            <a:spLocks noChangeAspect="1"/>
          </p:cNvSpPr>
          <p:nvPr/>
        </p:nvSpPr>
        <p:spPr bwMode="auto">
          <a:xfrm>
            <a:off x="5559425" y="2632075"/>
            <a:ext cx="47625" cy="47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30"/>
              </a:cxn>
              <a:cxn ang="0">
                <a:pos x="33" y="15"/>
              </a:cxn>
              <a:cxn ang="0">
                <a:pos x="2" y="0"/>
              </a:cxn>
              <a:cxn ang="0">
                <a:pos x="2" y="0"/>
              </a:cxn>
              <a:cxn ang="0">
                <a:pos x="0" y="0"/>
              </a:cxn>
            </a:cxnLst>
            <a:rect l="0" t="0" r="r" b="b"/>
            <a:pathLst>
              <a:path w="33" h="30">
                <a:moveTo>
                  <a:pt x="0" y="0"/>
                </a:moveTo>
                <a:lnTo>
                  <a:pt x="2" y="30"/>
                </a:lnTo>
                <a:lnTo>
                  <a:pt x="33" y="15"/>
                </a:lnTo>
                <a:lnTo>
                  <a:pt x="2" y="0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01" name="Text Box 102"/>
          <p:cNvSpPr txBox="1">
            <a:spLocks noChangeArrowheads="1"/>
          </p:cNvSpPr>
          <p:nvPr/>
        </p:nvSpPr>
        <p:spPr bwMode="auto">
          <a:xfrm>
            <a:off x="1925638" y="1844675"/>
            <a:ext cx="5476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s-ES_tradnl" sz="1200">
                <a:effectLst/>
                <a:latin typeface="Times New Roman" pitchFamily="18" charset="0"/>
              </a:rPr>
              <a:t>IF/ID</a:t>
            </a:r>
          </a:p>
        </p:txBody>
      </p:sp>
      <p:sp>
        <p:nvSpPr>
          <p:cNvPr id="402" name="Text Box 103"/>
          <p:cNvSpPr txBox="1">
            <a:spLocks noChangeArrowheads="1"/>
          </p:cNvSpPr>
          <p:nvPr/>
        </p:nvSpPr>
        <p:spPr bwMode="auto">
          <a:xfrm>
            <a:off x="4354513" y="1333500"/>
            <a:ext cx="6064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0" lang="es-ES_tradnl" sz="1200">
                <a:effectLst/>
                <a:latin typeface="Times New Roman" pitchFamily="18" charset="0"/>
              </a:rPr>
              <a:t>ID/EX</a:t>
            </a:r>
          </a:p>
        </p:txBody>
      </p:sp>
      <p:sp>
        <p:nvSpPr>
          <p:cNvPr id="403" name="Text Box 104"/>
          <p:cNvSpPr txBox="1">
            <a:spLocks noChangeArrowheads="1"/>
          </p:cNvSpPr>
          <p:nvPr/>
        </p:nvSpPr>
        <p:spPr bwMode="auto">
          <a:xfrm>
            <a:off x="6154738" y="1465263"/>
            <a:ext cx="8286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s-ES_tradnl" sz="1200">
                <a:effectLst/>
                <a:latin typeface="Times New Roman" pitchFamily="18" charset="0"/>
              </a:rPr>
              <a:t>EX/MEM</a:t>
            </a:r>
          </a:p>
        </p:txBody>
      </p:sp>
      <p:sp>
        <p:nvSpPr>
          <p:cNvPr id="404" name="Text Box 105"/>
          <p:cNvSpPr txBox="1">
            <a:spLocks noChangeArrowheads="1"/>
          </p:cNvSpPr>
          <p:nvPr/>
        </p:nvSpPr>
        <p:spPr bwMode="auto">
          <a:xfrm>
            <a:off x="7851775" y="1844675"/>
            <a:ext cx="8715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s-ES_tradnl" sz="1200">
                <a:effectLst/>
                <a:latin typeface="Times New Roman" pitchFamily="18" charset="0"/>
              </a:rPr>
              <a:t>MEM/WB</a:t>
            </a:r>
          </a:p>
        </p:txBody>
      </p:sp>
      <p:sp>
        <p:nvSpPr>
          <p:cNvPr id="405" name="Line 106"/>
          <p:cNvSpPr>
            <a:spLocks noChangeShapeType="1"/>
          </p:cNvSpPr>
          <p:nvPr/>
        </p:nvSpPr>
        <p:spPr bwMode="auto">
          <a:xfrm flipH="1">
            <a:off x="2608263" y="5321300"/>
            <a:ext cx="0" cy="511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06" name="Line 107"/>
          <p:cNvSpPr>
            <a:spLocks noChangeShapeType="1"/>
          </p:cNvSpPr>
          <p:nvPr/>
        </p:nvSpPr>
        <p:spPr bwMode="auto">
          <a:xfrm flipH="1">
            <a:off x="8551863" y="5724525"/>
            <a:ext cx="0" cy="58737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07" name="Line 108"/>
          <p:cNvSpPr>
            <a:spLocks noChangeShapeType="1"/>
          </p:cNvSpPr>
          <p:nvPr/>
        </p:nvSpPr>
        <p:spPr bwMode="auto">
          <a:xfrm flipH="1">
            <a:off x="2417763" y="6302375"/>
            <a:ext cx="61341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08" name="Line 109"/>
          <p:cNvSpPr>
            <a:spLocks noChangeShapeType="1"/>
          </p:cNvSpPr>
          <p:nvPr/>
        </p:nvSpPr>
        <p:spPr bwMode="auto">
          <a:xfrm flipV="1">
            <a:off x="2417763" y="4413250"/>
            <a:ext cx="0" cy="189865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09" name="Line 110"/>
          <p:cNvSpPr>
            <a:spLocks noChangeShapeType="1"/>
          </p:cNvSpPr>
          <p:nvPr/>
        </p:nvSpPr>
        <p:spPr bwMode="auto">
          <a:xfrm>
            <a:off x="2417763" y="4413250"/>
            <a:ext cx="8509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10" name="Line 111"/>
          <p:cNvSpPr>
            <a:spLocks noChangeShapeType="1"/>
          </p:cNvSpPr>
          <p:nvPr/>
        </p:nvSpPr>
        <p:spPr bwMode="auto">
          <a:xfrm flipH="1">
            <a:off x="3795713" y="1397000"/>
            <a:ext cx="0" cy="2260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11" name="Text Box 112"/>
          <p:cNvSpPr txBox="1">
            <a:spLocks noChangeArrowheads="1"/>
          </p:cNvSpPr>
          <p:nvPr/>
        </p:nvSpPr>
        <p:spPr bwMode="auto">
          <a:xfrm rot="16200000">
            <a:off x="3360738" y="3224212"/>
            <a:ext cx="6794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s-ES_tradnl" sz="1000" b="0">
                <a:solidFill>
                  <a:srgbClr val="FF0000"/>
                </a:solidFill>
                <a:effectLst/>
                <a:latin typeface="Times New Roman" pitchFamily="18" charset="0"/>
              </a:rPr>
              <a:t>RegWrite</a:t>
            </a:r>
          </a:p>
        </p:txBody>
      </p:sp>
      <p:sp>
        <p:nvSpPr>
          <p:cNvPr id="412" name="Line 113"/>
          <p:cNvSpPr>
            <a:spLocks noChangeShapeType="1"/>
          </p:cNvSpPr>
          <p:nvPr/>
        </p:nvSpPr>
        <p:spPr bwMode="auto">
          <a:xfrm>
            <a:off x="5332413" y="3486150"/>
            <a:ext cx="0" cy="7429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13" name="Text Box 114"/>
          <p:cNvSpPr txBox="1">
            <a:spLocks noChangeArrowheads="1"/>
          </p:cNvSpPr>
          <p:nvPr/>
        </p:nvSpPr>
        <p:spPr bwMode="auto">
          <a:xfrm rot="16200000">
            <a:off x="4954588" y="3870325"/>
            <a:ext cx="6159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0" lang="es-ES_tradnl" sz="1000" b="0">
                <a:solidFill>
                  <a:srgbClr val="FF0000"/>
                </a:solidFill>
                <a:effectLst/>
                <a:latin typeface="Times New Roman" pitchFamily="18" charset="0"/>
              </a:rPr>
              <a:t>ALUSrc</a:t>
            </a:r>
          </a:p>
        </p:txBody>
      </p:sp>
      <p:sp>
        <p:nvSpPr>
          <p:cNvPr id="414" name="Line 115"/>
          <p:cNvSpPr>
            <a:spLocks noChangeShapeType="1"/>
          </p:cNvSpPr>
          <p:nvPr/>
        </p:nvSpPr>
        <p:spPr bwMode="auto">
          <a:xfrm flipV="1">
            <a:off x="7580313" y="2297113"/>
            <a:ext cx="6350" cy="16779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15" name="Line 116"/>
          <p:cNvSpPr>
            <a:spLocks noChangeShapeType="1"/>
          </p:cNvSpPr>
          <p:nvPr/>
        </p:nvSpPr>
        <p:spPr bwMode="auto">
          <a:xfrm flipV="1">
            <a:off x="7542213" y="5130800"/>
            <a:ext cx="0" cy="203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16" name="Text Box 117"/>
          <p:cNvSpPr txBox="1">
            <a:spLocks noChangeArrowheads="1"/>
          </p:cNvSpPr>
          <p:nvPr/>
        </p:nvSpPr>
        <p:spPr bwMode="auto">
          <a:xfrm rot="16200000" flipH="1">
            <a:off x="7107238" y="3565525"/>
            <a:ext cx="7429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0" lang="es-ES_tradnl" sz="1000" b="0">
                <a:solidFill>
                  <a:srgbClr val="FF0000"/>
                </a:solidFill>
                <a:effectLst/>
                <a:latin typeface="Times New Roman" pitchFamily="18" charset="0"/>
              </a:rPr>
              <a:t>MemWrite</a:t>
            </a:r>
          </a:p>
        </p:txBody>
      </p:sp>
      <p:sp>
        <p:nvSpPr>
          <p:cNvPr id="417" name="Text Box 118"/>
          <p:cNvSpPr txBox="1">
            <a:spLocks noChangeArrowheads="1"/>
          </p:cNvSpPr>
          <p:nvPr/>
        </p:nvSpPr>
        <p:spPr bwMode="auto">
          <a:xfrm>
            <a:off x="7246938" y="5267325"/>
            <a:ext cx="7143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s-ES_tradnl" sz="1000" b="0">
                <a:solidFill>
                  <a:srgbClr val="FF0000"/>
                </a:solidFill>
                <a:effectLst/>
                <a:latin typeface="Times New Roman" pitchFamily="18" charset="0"/>
              </a:rPr>
              <a:t>MemRead</a:t>
            </a:r>
          </a:p>
        </p:txBody>
      </p:sp>
      <p:sp>
        <p:nvSpPr>
          <p:cNvPr id="418" name="Line 119"/>
          <p:cNvSpPr>
            <a:spLocks noChangeShapeType="1"/>
          </p:cNvSpPr>
          <p:nvPr/>
        </p:nvSpPr>
        <p:spPr bwMode="auto">
          <a:xfrm flipV="1">
            <a:off x="8659813" y="2297113"/>
            <a:ext cx="0" cy="19827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19" name="Text Box 120"/>
          <p:cNvSpPr txBox="1">
            <a:spLocks noChangeArrowheads="1"/>
          </p:cNvSpPr>
          <p:nvPr/>
        </p:nvSpPr>
        <p:spPr bwMode="auto">
          <a:xfrm rot="16200000">
            <a:off x="8202613" y="3863975"/>
            <a:ext cx="755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s-ES_tradnl" sz="1000" b="0">
                <a:solidFill>
                  <a:srgbClr val="FF0000"/>
                </a:solidFill>
                <a:effectLst/>
                <a:latin typeface="Times New Roman" pitchFamily="18" charset="0"/>
              </a:rPr>
              <a:t>MemtoReg</a:t>
            </a:r>
          </a:p>
        </p:txBody>
      </p:sp>
      <p:sp>
        <p:nvSpPr>
          <p:cNvPr id="420" name="Line 121"/>
          <p:cNvSpPr>
            <a:spLocks noChangeShapeType="1"/>
          </p:cNvSpPr>
          <p:nvPr/>
        </p:nvSpPr>
        <p:spPr bwMode="auto">
          <a:xfrm>
            <a:off x="1357313" y="1263650"/>
            <a:ext cx="61436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21" name="Line 122"/>
          <p:cNvSpPr>
            <a:spLocks noChangeShapeType="1"/>
          </p:cNvSpPr>
          <p:nvPr/>
        </p:nvSpPr>
        <p:spPr bwMode="auto">
          <a:xfrm flipV="1">
            <a:off x="6869113" y="3340100"/>
            <a:ext cx="0" cy="8255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22" name="Line 123"/>
          <p:cNvSpPr>
            <a:spLocks noChangeShapeType="1"/>
          </p:cNvSpPr>
          <p:nvPr/>
        </p:nvSpPr>
        <p:spPr bwMode="auto">
          <a:xfrm flipV="1">
            <a:off x="6869113" y="3340100"/>
            <a:ext cx="22383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23" name="Line 124"/>
          <p:cNvSpPr>
            <a:spLocks noChangeShapeType="1"/>
          </p:cNvSpPr>
          <p:nvPr/>
        </p:nvSpPr>
        <p:spPr bwMode="auto">
          <a:xfrm>
            <a:off x="6775450" y="3173413"/>
            <a:ext cx="30956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24" name="AutoShape 125"/>
          <p:cNvSpPr>
            <a:spLocks noChangeArrowheads="1"/>
          </p:cNvSpPr>
          <p:nvPr/>
        </p:nvSpPr>
        <p:spPr bwMode="auto">
          <a:xfrm>
            <a:off x="7097713" y="3092450"/>
            <a:ext cx="266700" cy="311150"/>
          </a:xfrm>
          <a:prstGeom prst="flowChartDelay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25" name="Text Box 126"/>
          <p:cNvSpPr txBox="1">
            <a:spLocks noChangeArrowheads="1"/>
          </p:cNvSpPr>
          <p:nvPr/>
        </p:nvSpPr>
        <p:spPr bwMode="auto">
          <a:xfrm>
            <a:off x="6602413" y="3101975"/>
            <a:ext cx="5524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s-ES_tradnl" sz="1000" b="0">
                <a:solidFill>
                  <a:srgbClr val="FF0000"/>
                </a:solidFill>
                <a:effectLst/>
                <a:latin typeface="Times New Roman" pitchFamily="18" charset="0"/>
              </a:rPr>
              <a:t>Branch</a:t>
            </a:r>
          </a:p>
        </p:txBody>
      </p:sp>
      <p:sp>
        <p:nvSpPr>
          <p:cNvPr id="426" name="Line 127"/>
          <p:cNvSpPr>
            <a:spLocks noChangeShapeType="1"/>
          </p:cNvSpPr>
          <p:nvPr/>
        </p:nvSpPr>
        <p:spPr bwMode="auto">
          <a:xfrm>
            <a:off x="7361238" y="3248025"/>
            <a:ext cx="138112" cy="31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27" name="Line 128"/>
          <p:cNvSpPr>
            <a:spLocks noChangeShapeType="1"/>
          </p:cNvSpPr>
          <p:nvPr/>
        </p:nvSpPr>
        <p:spPr bwMode="auto">
          <a:xfrm flipV="1">
            <a:off x="7497763" y="1266825"/>
            <a:ext cx="0" cy="19843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28" name="Text Box 129"/>
          <p:cNvSpPr txBox="1">
            <a:spLocks noChangeArrowheads="1"/>
          </p:cNvSpPr>
          <p:nvPr/>
        </p:nvSpPr>
        <p:spPr bwMode="auto">
          <a:xfrm>
            <a:off x="1125538" y="1060450"/>
            <a:ext cx="508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s-ES_tradnl" sz="1000" b="0">
                <a:solidFill>
                  <a:srgbClr val="FF0000"/>
                </a:solidFill>
                <a:effectLst/>
                <a:latin typeface="Times New Roman" pitchFamily="18" charset="0"/>
              </a:rPr>
              <a:t>PCSrc</a:t>
            </a:r>
          </a:p>
        </p:txBody>
      </p:sp>
      <p:grpSp>
        <p:nvGrpSpPr>
          <p:cNvPr id="429" name="Group 130"/>
          <p:cNvGrpSpPr>
            <a:grpSpLocks/>
          </p:cNvGrpSpPr>
          <p:nvPr/>
        </p:nvGrpSpPr>
        <p:grpSpPr bwMode="auto">
          <a:xfrm>
            <a:off x="5457825" y="4897438"/>
            <a:ext cx="396875" cy="801687"/>
            <a:chOff x="3477" y="3285"/>
            <a:chExt cx="250" cy="505"/>
          </a:xfrm>
        </p:grpSpPr>
        <p:sp>
          <p:nvSpPr>
            <p:cNvPr id="430" name="Oval 131"/>
            <p:cNvSpPr>
              <a:spLocks noChangeArrowheads="1"/>
            </p:cNvSpPr>
            <p:nvPr/>
          </p:nvSpPr>
          <p:spPr bwMode="auto">
            <a:xfrm>
              <a:off x="3486" y="3317"/>
              <a:ext cx="232" cy="4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" name="Text Box 132"/>
            <p:cNvSpPr txBox="1">
              <a:spLocks noChangeArrowheads="1"/>
            </p:cNvSpPr>
            <p:nvPr/>
          </p:nvSpPr>
          <p:spPr bwMode="auto">
            <a:xfrm rot="-5400000">
              <a:off x="3349" y="3413"/>
              <a:ext cx="5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kumimoji="0" lang="es-ES_tradnl" sz="1000" b="0">
                  <a:effectLst/>
                  <a:latin typeface="Times New Roman" pitchFamily="18" charset="0"/>
                </a:rPr>
                <a:t>Control de ALU</a:t>
              </a:r>
            </a:p>
          </p:txBody>
        </p:sp>
      </p:grpSp>
      <p:sp>
        <p:nvSpPr>
          <p:cNvPr id="432" name="Line 133"/>
          <p:cNvSpPr>
            <a:spLocks noChangeShapeType="1"/>
          </p:cNvSpPr>
          <p:nvPr/>
        </p:nvSpPr>
        <p:spPr bwMode="auto">
          <a:xfrm>
            <a:off x="5942013" y="4597400"/>
            <a:ext cx="0" cy="6746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33" name="Line 134"/>
          <p:cNvSpPr>
            <a:spLocks noChangeShapeType="1"/>
          </p:cNvSpPr>
          <p:nvPr/>
        </p:nvSpPr>
        <p:spPr bwMode="auto">
          <a:xfrm flipH="1">
            <a:off x="5857875" y="5280025"/>
            <a:ext cx="889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34" name="Line 135"/>
          <p:cNvSpPr>
            <a:spLocks noChangeShapeType="1"/>
          </p:cNvSpPr>
          <p:nvPr/>
        </p:nvSpPr>
        <p:spPr bwMode="auto">
          <a:xfrm>
            <a:off x="5049838" y="5311775"/>
            <a:ext cx="419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35" name="Line 136"/>
          <p:cNvSpPr>
            <a:spLocks noChangeAspect="1" noChangeShapeType="1"/>
          </p:cNvSpPr>
          <p:nvPr/>
        </p:nvSpPr>
        <p:spPr bwMode="auto">
          <a:xfrm flipH="1" flipV="1">
            <a:off x="5240338" y="5237163"/>
            <a:ext cx="66675" cy="125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36" name="Text Box 137"/>
          <p:cNvSpPr txBox="1">
            <a:spLocks noChangeArrowheads="1"/>
          </p:cNvSpPr>
          <p:nvPr/>
        </p:nvSpPr>
        <p:spPr bwMode="auto">
          <a:xfrm>
            <a:off x="5126038" y="5046663"/>
            <a:ext cx="247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s-ES_tradnl" sz="1000" b="0">
                <a:effectLst/>
                <a:latin typeface="Times New Roman" pitchFamily="18" charset="0"/>
              </a:rPr>
              <a:t>6</a:t>
            </a:r>
          </a:p>
        </p:txBody>
      </p:sp>
      <p:sp>
        <p:nvSpPr>
          <p:cNvPr id="437" name="Line 138"/>
          <p:cNvSpPr>
            <a:spLocks noChangeShapeType="1"/>
          </p:cNvSpPr>
          <p:nvPr/>
        </p:nvSpPr>
        <p:spPr bwMode="auto">
          <a:xfrm flipH="1">
            <a:off x="5661025" y="5648325"/>
            <a:ext cx="0" cy="1619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38" name="Text Box 139"/>
          <p:cNvSpPr txBox="1">
            <a:spLocks noChangeArrowheads="1"/>
          </p:cNvSpPr>
          <p:nvPr/>
        </p:nvSpPr>
        <p:spPr bwMode="auto">
          <a:xfrm>
            <a:off x="5616575" y="5518150"/>
            <a:ext cx="6016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s-ES_tradnl" sz="1000" b="0">
                <a:solidFill>
                  <a:srgbClr val="FF0000"/>
                </a:solidFill>
                <a:effectLst/>
                <a:latin typeface="Times New Roman" pitchFamily="18" charset="0"/>
              </a:rPr>
              <a:t>ALUOp</a:t>
            </a:r>
          </a:p>
        </p:txBody>
      </p:sp>
      <p:sp>
        <p:nvSpPr>
          <p:cNvPr id="439" name="Freeform 140"/>
          <p:cNvSpPr>
            <a:spLocks noChangeAspect="1"/>
          </p:cNvSpPr>
          <p:nvPr/>
        </p:nvSpPr>
        <p:spPr bwMode="auto">
          <a:xfrm>
            <a:off x="4872038" y="5632450"/>
            <a:ext cx="49212" cy="492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1"/>
              </a:cxn>
              <a:cxn ang="0">
                <a:pos x="34" y="16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34" h="31">
                <a:moveTo>
                  <a:pt x="0" y="0"/>
                </a:moveTo>
                <a:lnTo>
                  <a:pt x="0" y="31"/>
                </a:lnTo>
                <a:lnTo>
                  <a:pt x="34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40" name="Freeform 141"/>
          <p:cNvSpPr>
            <a:spLocks noChangeAspect="1"/>
          </p:cNvSpPr>
          <p:nvPr/>
        </p:nvSpPr>
        <p:spPr bwMode="auto">
          <a:xfrm>
            <a:off x="4872038" y="5803900"/>
            <a:ext cx="49212" cy="523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"/>
              </a:cxn>
              <a:cxn ang="0">
                <a:pos x="34" y="18"/>
              </a:cxn>
              <a:cxn ang="0">
                <a:pos x="0" y="3"/>
              </a:cxn>
              <a:cxn ang="0">
                <a:pos x="0" y="3"/>
              </a:cxn>
              <a:cxn ang="0">
                <a:pos x="0" y="0"/>
              </a:cxn>
            </a:cxnLst>
            <a:rect l="0" t="0" r="r" b="b"/>
            <a:pathLst>
              <a:path w="34" h="33">
                <a:moveTo>
                  <a:pt x="0" y="0"/>
                </a:moveTo>
                <a:lnTo>
                  <a:pt x="0" y="33"/>
                </a:lnTo>
                <a:lnTo>
                  <a:pt x="34" y="18"/>
                </a:lnTo>
                <a:lnTo>
                  <a:pt x="0" y="3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41" name="Freeform 142"/>
          <p:cNvSpPr>
            <a:spLocks noChangeAspect="1"/>
          </p:cNvSpPr>
          <p:nvPr/>
        </p:nvSpPr>
        <p:spPr bwMode="auto">
          <a:xfrm>
            <a:off x="4924425" y="5411788"/>
            <a:ext cx="173038" cy="638175"/>
          </a:xfrm>
          <a:custGeom>
            <a:avLst/>
            <a:gdLst/>
            <a:ahLst/>
            <a:cxnLst>
              <a:cxn ang="0">
                <a:pos x="0" y="59"/>
              </a:cxn>
              <a:cxn ang="0">
                <a:pos x="3" y="48"/>
              </a:cxn>
              <a:cxn ang="0">
                <a:pos x="5" y="41"/>
              </a:cxn>
              <a:cxn ang="0">
                <a:pos x="8" y="31"/>
              </a:cxn>
              <a:cxn ang="0">
                <a:pos x="13" y="23"/>
              </a:cxn>
              <a:cxn ang="0">
                <a:pos x="18" y="18"/>
              </a:cxn>
              <a:cxn ang="0">
                <a:pos x="26" y="10"/>
              </a:cxn>
              <a:cxn ang="0">
                <a:pos x="34" y="8"/>
              </a:cxn>
              <a:cxn ang="0">
                <a:pos x="41" y="2"/>
              </a:cxn>
              <a:cxn ang="0">
                <a:pos x="52" y="0"/>
              </a:cxn>
              <a:cxn ang="0">
                <a:pos x="62" y="0"/>
              </a:cxn>
              <a:cxn ang="0">
                <a:pos x="69" y="0"/>
              </a:cxn>
              <a:cxn ang="0">
                <a:pos x="80" y="2"/>
              </a:cxn>
              <a:cxn ang="0">
                <a:pos x="87" y="8"/>
              </a:cxn>
              <a:cxn ang="0">
                <a:pos x="95" y="10"/>
              </a:cxn>
              <a:cxn ang="0">
                <a:pos x="103" y="18"/>
              </a:cxn>
              <a:cxn ang="0">
                <a:pos x="108" y="23"/>
              </a:cxn>
              <a:cxn ang="0">
                <a:pos x="113" y="31"/>
              </a:cxn>
              <a:cxn ang="0">
                <a:pos x="118" y="41"/>
              </a:cxn>
              <a:cxn ang="0">
                <a:pos x="118" y="48"/>
              </a:cxn>
              <a:cxn ang="0">
                <a:pos x="121" y="59"/>
              </a:cxn>
              <a:cxn ang="0">
                <a:pos x="121" y="343"/>
              </a:cxn>
              <a:cxn ang="0">
                <a:pos x="118" y="353"/>
              </a:cxn>
              <a:cxn ang="0">
                <a:pos x="118" y="361"/>
              </a:cxn>
              <a:cxn ang="0">
                <a:pos x="113" y="368"/>
              </a:cxn>
              <a:cxn ang="0">
                <a:pos x="108" y="376"/>
              </a:cxn>
              <a:cxn ang="0">
                <a:pos x="103" y="384"/>
              </a:cxn>
              <a:cxn ang="0">
                <a:pos x="95" y="389"/>
              </a:cxn>
              <a:cxn ang="0">
                <a:pos x="87" y="394"/>
              </a:cxn>
              <a:cxn ang="0">
                <a:pos x="80" y="399"/>
              </a:cxn>
              <a:cxn ang="0">
                <a:pos x="69" y="402"/>
              </a:cxn>
              <a:cxn ang="0">
                <a:pos x="62" y="402"/>
              </a:cxn>
              <a:cxn ang="0">
                <a:pos x="52" y="402"/>
              </a:cxn>
              <a:cxn ang="0">
                <a:pos x="41" y="399"/>
              </a:cxn>
              <a:cxn ang="0">
                <a:pos x="34" y="394"/>
              </a:cxn>
              <a:cxn ang="0">
                <a:pos x="26" y="389"/>
              </a:cxn>
              <a:cxn ang="0">
                <a:pos x="18" y="384"/>
              </a:cxn>
              <a:cxn ang="0">
                <a:pos x="13" y="376"/>
              </a:cxn>
              <a:cxn ang="0">
                <a:pos x="8" y="368"/>
              </a:cxn>
              <a:cxn ang="0">
                <a:pos x="5" y="361"/>
              </a:cxn>
              <a:cxn ang="0">
                <a:pos x="3" y="353"/>
              </a:cxn>
              <a:cxn ang="0">
                <a:pos x="3" y="343"/>
              </a:cxn>
              <a:cxn ang="0">
                <a:pos x="3" y="59"/>
              </a:cxn>
              <a:cxn ang="0">
                <a:pos x="3" y="59"/>
              </a:cxn>
              <a:cxn ang="0">
                <a:pos x="0" y="59"/>
              </a:cxn>
            </a:cxnLst>
            <a:rect l="0" t="0" r="r" b="b"/>
            <a:pathLst>
              <a:path w="121" h="402">
                <a:moveTo>
                  <a:pt x="0" y="59"/>
                </a:moveTo>
                <a:lnTo>
                  <a:pt x="3" y="48"/>
                </a:lnTo>
                <a:lnTo>
                  <a:pt x="5" y="41"/>
                </a:lnTo>
                <a:lnTo>
                  <a:pt x="8" y="31"/>
                </a:lnTo>
                <a:lnTo>
                  <a:pt x="13" y="23"/>
                </a:lnTo>
                <a:lnTo>
                  <a:pt x="18" y="18"/>
                </a:lnTo>
                <a:lnTo>
                  <a:pt x="26" y="10"/>
                </a:lnTo>
                <a:lnTo>
                  <a:pt x="34" y="8"/>
                </a:lnTo>
                <a:lnTo>
                  <a:pt x="41" y="2"/>
                </a:lnTo>
                <a:lnTo>
                  <a:pt x="52" y="0"/>
                </a:lnTo>
                <a:lnTo>
                  <a:pt x="62" y="0"/>
                </a:lnTo>
                <a:lnTo>
                  <a:pt x="69" y="0"/>
                </a:lnTo>
                <a:lnTo>
                  <a:pt x="80" y="2"/>
                </a:lnTo>
                <a:lnTo>
                  <a:pt x="87" y="8"/>
                </a:lnTo>
                <a:lnTo>
                  <a:pt x="95" y="10"/>
                </a:lnTo>
                <a:lnTo>
                  <a:pt x="103" y="18"/>
                </a:lnTo>
                <a:lnTo>
                  <a:pt x="108" y="23"/>
                </a:lnTo>
                <a:lnTo>
                  <a:pt x="113" y="31"/>
                </a:lnTo>
                <a:lnTo>
                  <a:pt x="118" y="41"/>
                </a:lnTo>
                <a:lnTo>
                  <a:pt x="118" y="48"/>
                </a:lnTo>
                <a:lnTo>
                  <a:pt x="121" y="59"/>
                </a:lnTo>
                <a:lnTo>
                  <a:pt x="121" y="343"/>
                </a:lnTo>
                <a:lnTo>
                  <a:pt x="118" y="353"/>
                </a:lnTo>
                <a:lnTo>
                  <a:pt x="118" y="361"/>
                </a:lnTo>
                <a:lnTo>
                  <a:pt x="113" y="368"/>
                </a:lnTo>
                <a:lnTo>
                  <a:pt x="108" y="376"/>
                </a:lnTo>
                <a:lnTo>
                  <a:pt x="103" y="384"/>
                </a:lnTo>
                <a:lnTo>
                  <a:pt x="95" y="389"/>
                </a:lnTo>
                <a:lnTo>
                  <a:pt x="87" y="394"/>
                </a:lnTo>
                <a:lnTo>
                  <a:pt x="80" y="399"/>
                </a:lnTo>
                <a:lnTo>
                  <a:pt x="69" y="402"/>
                </a:lnTo>
                <a:lnTo>
                  <a:pt x="62" y="402"/>
                </a:lnTo>
                <a:lnTo>
                  <a:pt x="52" y="402"/>
                </a:lnTo>
                <a:lnTo>
                  <a:pt x="41" y="399"/>
                </a:lnTo>
                <a:lnTo>
                  <a:pt x="34" y="394"/>
                </a:lnTo>
                <a:lnTo>
                  <a:pt x="26" y="389"/>
                </a:lnTo>
                <a:lnTo>
                  <a:pt x="18" y="384"/>
                </a:lnTo>
                <a:lnTo>
                  <a:pt x="13" y="376"/>
                </a:lnTo>
                <a:lnTo>
                  <a:pt x="8" y="368"/>
                </a:lnTo>
                <a:lnTo>
                  <a:pt x="5" y="361"/>
                </a:lnTo>
                <a:lnTo>
                  <a:pt x="3" y="353"/>
                </a:lnTo>
                <a:lnTo>
                  <a:pt x="3" y="343"/>
                </a:lnTo>
                <a:lnTo>
                  <a:pt x="3" y="59"/>
                </a:lnTo>
                <a:lnTo>
                  <a:pt x="3" y="59"/>
                </a:lnTo>
                <a:lnTo>
                  <a:pt x="0" y="59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42" name="Freeform 143"/>
          <p:cNvSpPr>
            <a:spLocks noChangeAspect="1"/>
          </p:cNvSpPr>
          <p:nvPr/>
        </p:nvSpPr>
        <p:spPr bwMode="auto">
          <a:xfrm>
            <a:off x="4924425" y="5411788"/>
            <a:ext cx="173038" cy="638175"/>
          </a:xfrm>
          <a:custGeom>
            <a:avLst/>
            <a:gdLst/>
            <a:ahLst/>
            <a:cxnLst>
              <a:cxn ang="0">
                <a:pos x="0" y="59"/>
              </a:cxn>
              <a:cxn ang="0">
                <a:pos x="3" y="48"/>
              </a:cxn>
              <a:cxn ang="0">
                <a:pos x="5" y="41"/>
              </a:cxn>
              <a:cxn ang="0">
                <a:pos x="8" y="31"/>
              </a:cxn>
              <a:cxn ang="0">
                <a:pos x="13" y="23"/>
              </a:cxn>
              <a:cxn ang="0">
                <a:pos x="18" y="18"/>
              </a:cxn>
              <a:cxn ang="0">
                <a:pos x="26" y="10"/>
              </a:cxn>
              <a:cxn ang="0">
                <a:pos x="34" y="8"/>
              </a:cxn>
              <a:cxn ang="0">
                <a:pos x="41" y="2"/>
              </a:cxn>
              <a:cxn ang="0">
                <a:pos x="52" y="0"/>
              </a:cxn>
              <a:cxn ang="0">
                <a:pos x="62" y="0"/>
              </a:cxn>
              <a:cxn ang="0">
                <a:pos x="69" y="0"/>
              </a:cxn>
              <a:cxn ang="0">
                <a:pos x="80" y="2"/>
              </a:cxn>
              <a:cxn ang="0">
                <a:pos x="87" y="8"/>
              </a:cxn>
              <a:cxn ang="0">
                <a:pos x="95" y="10"/>
              </a:cxn>
              <a:cxn ang="0">
                <a:pos x="103" y="18"/>
              </a:cxn>
              <a:cxn ang="0">
                <a:pos x="108" y="23"/>
              </a:cxn>
              <a:cxn ang="0">
                <a:pos x="113" y="31"/>
              </a:cxn>
              <a:cxn ang="0">
                <a:pos x="118" y="41"/>
              </a:cxn>
              <a:cxn ang="0">
                <a:pos x="118" y="48"/>
              </a:cxn>
              <a:cxn ang="0">
                <a:pos x="121" y="59"/>
              </a:cxn>
              <a:cxn ang="0">
                <a:pos x="121" y="343"/>
              </a:cxn>
              <a:cxn ang="0">
                <a:pos x="118" y="353"/>
              </a:cxn>
              <a:cxn ang="0">
                <a:pos x="118" y="361"/>
              </a:cxn>
              <a:cxn ang="0">
                <a:pos x="113" y="368"/>
              </a:cxn>
              <a:cxn ang="0">
                <a:pos x="108" y="376"/>
              </a:cxn>
              <a:cxn ang="0">
                <a:pos x="103" y="384"/>
              </a:cxn>
              <a:cxn ang="0">
                <a:pos x="95" y="389"/>
              </a:cxn>
              <a:cxn ang="0">
                <a:pos x="87" y="394"/>
              </a:cxn>
              <a:cxn ang="0">
                <a:pos x="80" y="399"/>
              </a:cxn>
              <a:cxn ang="0">
                <a:pos x="69" y="402"/>
              </a:cxn>
              <a:cxn ang="0">
                <a:pos x="62" y="402"/>
              </a:cxn>
              <a:cxn ang="0">
                <a:pos x="52" y="402"/>
              </a:cxn>
              <a:cxn ang="0">
                <a:pos x="41" y="399"/>
              </a:cxn>
              <a:cxn ang="0">
                <a:pos x="34" y="394"/>
              </a:cxn>
              <a:cxn ang="0">
                <a:pos x="26" y="389"/>
              </a:cxn>
              <a:cxn ang="0">
                <a:pos x="18" y="384"/>
              </a:cxn>
              <a:cxn ang="0">
                <a:pos x="13" y="376"/>
              </a:cxn>
              <a:cxn ang="0">
                <a:pos x="8" y="368"/>
              </a:cxn>
              <a:cxn ang="0">
                <a:pos x="5" y="361"/>
              </a:cxn>
              <a:cxn ang="0">
                <a:pos x="3" y="353"/>
              </a:cxn>
              <a:cxn ang="0">
                <a:pos x="3" y="343"/>
              </a:cxn>
              <a:cxn ang="0">
                <a:pos x="3" y="59"/>
              </a:cxn>
              <a:cxn ang="0">
                <a:pos x="3" y="59"/>
              </a:cxn>
            </a:cxnLst>
            <a:rect l="0" t="0" r="r" b="b"/>
            <a:pathLst>
              <a:path w="121" h="402">
                <a:moveTo>
                  <a:pt x="0" y="59"/>
                </a:moveTo>
                <a:lnTo>
                  <a:pt x="3" y="48"/>
                </a:lnTo>
                <a:lnTo>
                  <a:pt x="5" y="41"/>
                </a:lnTo>
                <a:lnTo>
                  <a:pt x="8" y="31"/>
                </a:lnTo>
                <a:lnTo>
                  <a:pt x="13" y="23"/>
                </a:lnTo>
                <a:lnTo>
                  <a:pt x="18" y="18"/>
                </a:lnTo>
                <a:lnTo>
                  <a:pt x="26" y="10"/>
                </a:lnTo>
                <a:lnTo>
                  <a:pt x="34" y="8"/>
                </a:lnTo>
                <a:lnTo>
                  <a:pt x="41" y="2"/>
                </a:lnTo>
                <a:lnTo>
                  <a:pt x="52" y="0"/>
                </a:lnTo>
                <a:lnTo>
                  <a:pt x="62" y="0"/>
                </a:lnTo>
                <a:lnTo>
                  <a:pt x="69" y="0"/>
                </a:lnTo>
                <a:lnTo>
                  <a:pt x="80" y="2"/>
                </a:lnTo>
                <a:lnTo>
                  <a:pt x="87" y="8"/>
                </a:lnTo>
                <a:lnTo>
                  <a:pt x="95" y="10"/>
                </a:lnTo>
                <a:lnTo>
                  <a:pt x="103" y="18"/>
                </a:lnTo>
                <a:lnTo>
                  <a:pt x="108" y="23"/>
                </a:lnTo>
                <a:lnTo>
                  <a:pt x="113" y="31"/>
                </a:lnTo>
                <a:lnTo>
                  <a:pt x="118" y="41"/>
                </a:lnTo>
                <a:lnTo>
                  <a:pt x="118" y="48"/>
                </a:lnTo>
                <a:lnTo>
                  <a:pt x="121" y="59"/>
                </a:lnTo>
                <a:lnTo>
                  <a:pt x="121" y="343"/>
                </a:lnTo>
                <a:lnTo>
                  <a:pt x="118" y="353"/>
                </a:lnTo>
                <a:lnTo>
                  <a:pt x="118" y="361"/>
                </a:lnTo>
                <a:lnTo>
                  <a:pt x="113" y="368"/>
                </a:lnTo>
                <a:lnTo>
                  <a:pt x="108" y="376"/>
                </a:lnTo>
                <a:lnTo>
                  <a:pt x="103" y="384"/>
                </a:lnTo>
                <a:lnTo>
                  <a:pt x="95" y="389"/>
                </a:lnTo>
                <a:lnTo>
                  <a:pt x="87" y="394"/>
                </a:lnTo>
                <a:lnTo>
                  <a:pt x="80" y="399"/>
                </a:lnTo>
                <a:lnTo>
                  <a:pt x="69" y="402"/>
                </a:lnTo>
                <a:lnTo>
                  <a:pt x="62" y="402"/>
                </a:lnTo>
                <a:lnTo>
                  <a:pt x="52" y="402"/>
                </a:lnTo>
                <a:lnTo>
                  <a:pt x="41" y="399"/>
                </a:lnTo>
                <a:lnTo>
                  <a:pt x="34" y="394"/>
                </a:lnTo>
                <a:lnTo>
                  <a:pt x="26" y="389"/>
                </a:lnTo>
                <a:lnTo>
                  <a:pt x="18" y="384"/>
                </a:lnTo>
                <a:lnTo>
                  <a:pt x="13" y="376"/>
                </a:lnTo>
                <a:lnTo>
                  <a:pt x="8" y="368"/>
                </a:lnTo>
                <a:lnTo>
                  <a:pt x="5" y="361"/>
                </a:lnTo>
                <a:lnTo>
                  <a:pt x="3" y="353"/>
                </a:lnTo>
                <a:lnTo>
                  <a:pt x="3" y="343"/>
                </a:lnTo>
                <a:lnTo>
                  <a:pt x="3" y="59"/>
                </a:lnTo>
                <a:lnTo>
                  <a:pt x="3" y="59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43" name="Rectangle 144"/>
          <p:cNvSpPr>
            <a:spLocks noChangeAspect="1" noChangeArrowheads="1"/>
          </p:cNvSpPr>
          <p:nvPr/>
        </p:nvSpPr>
        <p:spPr bwMode="auto">
          <a:xfrm>
            <a:off x="4975225" y="5443538"/>
            <a:ext cx="5715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0" lang="es-ES_tradnl" sz="800" b="0">
                <a:effectLst/>
              </a:rPr>
              <a:t>0</a:t>
            </a:r>
            <a:endParaRPr kumimoji="0" lang="es-ES_tradnl" sz="1200" b="0">
              <a:effectLst/>
            </a:endParaRPr>
          </a:p>
        </p:txBody>
      </p:sp>
      <p:sp>
        <p:nvSpPr>
          <p:cNvPr id="444" name="Rectangle 145"/>
          <p:cNvSpPr>
            <a:spLocks noChangeAspect="1" noChangeArrowheads="1"/>
          </p:cNvSpPr>
          <p:nvPr/>
        </p:nvSpPr>
        <p:spPr bwMode="auto">
          <a:xfrm>
            <a:off x="4975225" y="5894388"/>
            <a:ext cx="5715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0" lang="es-ES_tradnl" sz="800" b="0">
                <a:effectLst/>
              </a:rPr>
              <a:t>1</a:t>
            </a:r>
            <a:endParaRPr kumimoji="0" lang="es-ES_tradnl" sz="1200" b="0">
              <a:effectLst/>
            </a:endParaRPr>
          </a:p>
        </p:txBody>
      </p:sp>
      <p:sp>
        <p:nvSpPr>
          <p:cNvPr id="445" name="Text Box 146"/>
          <p:cNvSpPr txBox="1">
            <a:spLocks noChangeAspect="1" noChangeArrowheads="1"/>
          </p:cNvSpPr>
          <p:nvPr/>
        </p:nvSpPr>
        <p:spPr bwMode="auto">
          <a:xfrm rot="16200000">
            <a:off x="4783138" y="5632450"/>
            <a:ext cx="463550" cy="244475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kumimoji="0" lang="es-ES_tradnl" sz="1000" i="1">
                <a:effectLst/>
              </a:rPr>
              <a:t>MUX</a:t>
            </a:r>
          </a:p>
        </p:txBody>
      </p:sp>
      <p:sp>
        <p:nvSpPr>
          <p:cNvPr id="446" name="Line 147"/>
          <p:cNvSpPr>
            <a:spLocks noChangeShapeType="1"/>
          </p:cNvSpPr>
          <p:nvPr/>
        </p:nvSpPr>
        <p:spPr bwMode="auto">
          <a:xfrm>
            <a:off x="5008563" y="6048375"/>
            <a:ext cx="0" cy="730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47" name="Text Box 148"/>
          <p:cNvSpPr txBox="1">
            <a:spLocks noChangeArrowheads="1"/>
          </p:cNvSpPr>
          <p:nvPr/>
        </p:nvSpPr>
        <p:spPr bwMode="auto">
          <a:xfrm>
            <a:off x="4519613" y="5991225"/>
            <a:ext cx="565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s-ES_tradnl" sz="1000" b="0">
                <a:solidFill>
                  <a:srgbClr val="FF0000"/>
                </a:solidFill>
                <a:effectLst/>
                <a:latin typeface="Times New Roman" pitchFamily="18" charset="0"/>
              </a:rPr>
              <a:t>RegDst</a:t>
            </a:r>
          </a:p>
        </p:txBody>
      </p:sp>
      <p:sp>
        <p:nvSpPr>
          <p:cNvPr id="448" name="Rectangle 149"/>
          <p:cNvSpPr>
            <a:spLocks noChangeArrowheads="1"/>
          </p:cNvSpPr>
          <p:nvPr/>
        </p:nvSpPr>
        <p:spPr bwMode="auto">
          <a:xfrm>
            <a:off x="4570413" y="2128838"/>
            <a:ext cx="161925" cy="277812"/>
          </a:xfrm>
          <a:prstGeom prst="rect">
            <a:avLst/>
          </a:prstGeom>
          <a:solidFill>
            <a:srgbClr val="CCFFCC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s-ES_tradnl" sz="1000" b="0">
                <a:effectLst/>
                <a:latin typeface="Times New Roman" pitchFamily="18" charset="0"/>
              </a:rPr>
              <a:t>EX</a:t>
            </a:r>
          </a:p>
        </p:txBody>
      </p:sp>
      <p:sp>
        <p:nvSpPr>
          <p:cNvPr id="449" name="Rectangle 150"/>
          <p:cNvSpPr>
            <a:spLocks noChangeArrowheads="1"/>
          </p:cNvSpPr>
          <p:nvPr/>
        </p:nvSpPr>
        <p:spPr bwMode="auto">
          <a:xfrm>
            <a:off x="4570413" y="1576388"/>
            <a:ext cx="161925" cy="277812"/>
          </a:xfrm>
          <a:prstGeom prst="rect">
            <a:avLst/>
          </a:prstGeom>
          <a:solidFill>
            <a:srgbClr val="CCFFCC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s-ES_tradnl" sz="1000" b="0">
                <a:effectLst/>
                <a:latin typeface="Times New Roman" pitchFamily="18" charset="0"/>
              </a:rPr>
              <a:t>WB</a:t>
            </a:r>
          </a:p>
        </p:txBody>
      </p:sp>
      <p:sp>
        <p:nvSpPr>
          <p:cNvPr id="450" name="Rectangle 151"/>
          <p:cNvSpPr>
            <a:spLocks noChangeArrowheads="1"/>
          </p:cNvSpPr>
          <p:nvPr/>
        </p:nvSpPr>
        <p:spPr bwMode="auto">
          <a:xfrm>
            <a:off x="4570413" y="1852613"/>
            <a:ext cx="161925" cy="277812"/>
          </a:xfrm>
          <a:prstGeom prst="rect">
            <a:avLst/>
          </a:prstGeom>
          <a:solidFill>
            <a:srgbClr val="CCFFCC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s-ES_tradnl" sz="1000" b="0">
                <a:effectLst/>
                <a:latin typeface="Times New Roman" pitchFamily="18" charset="0"/>
              </a:rPr>
              <a:t>M</a:t>
            </a:r>
          </a:p>
        </p:txBody>
      </p:sp>
      <p:sp>
        <p:nvSpPr>
          <p:cNvPr id="451" name="Rectangle 152"/>
          <p:cNvSpPr>
            <a:spLocks noChangeArrowheads="1"/>
          </p:cNvSpPr>
          <p:nvPr/>
        </p:nvSpPr>
        <p:spPr bwMode="auto">
          <a:xfrm>
            <a:off x="6465888" y="2120900"/>
            <a:ext cx="161925" cy="277813"/>
          </a:xfrm>
          <a:prstGeom prst="rect">
            <a:avLst/>
          </a:prstGeom>
          <a:solidFill>
            <a:srgbClr val="CCFFCC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0" lang="es-ES_tradnl" sz="1000" b="0">
              <a:solidFill>
                <a:schemeClr val="folHlink"/>
              </a:solidFill>
              <a:effectLst/>
              <a:latin typeface="Times New Roman" pitchFamily="18" charset="0"/>
            </a:endParaRPr>
          </a:p>
        </p:txBody>
      </p:sp>
      <p:sp>
        <p:nvSpPr>
          <p:cNvPr id="452" name="Rectangle 153"/>
          <p:cNvSpPr>
            <a:spLocks noChangeArrowheads="1"/>
          </p:cNvSpPr>
          <p:nvPr/>
        </p:nvSpPr>
        <p:spPr bwMode="auto">
          <a:xfrm>
            <a:off x="6465888" y="1843088"/>
            <a:ext cx="161925" cy="277812"/>
          </a:xfrm>
          <a:prstGeom prst="rect">
            <a:avLst/>
          </a:prstGeom>
          <a:solidFill>
            <a:srgbClr val="CCFFCC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s-ES_tradnl" sz="1000" b="0">
                <a:effectLst/>
                <a:latin typeface="Times New Roman" pitchFamily="18" charset="0"/>
              </a:rPr>
              <a:t>WB</a:t>
            </a:r>
          </a:p>
        </p:txBody>
      </p:sp>
      <p:sp>
        <p:nvSpPr>
          <p:cNvPr id="453" name="Rectangle 154"/>
          <p:cNvSpPr>
            <a:spLocks noChangeArrowheads="1"/>
          </p:cNvSpPr>
          <p:nvPr/>
        </p:nvSpPr>
        <p:spPr bwMode="auto">
          <a:xfrm>
            <a:off x="8185150" y="2120900"/>
            <a:ext cx="190500" cy="277813"/>
          </a:xfrm>
          <a:prstGeom prst="rect">
            <a:avLst/>
          </a:prstGeom>
          <a:solidFill>
            <a:srgbClr val="CCFFCC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s-ES_tradnl" sz="1000" b="0">
                <a:effectLst/>
                <a:latin typeface="Times New Roman" pitchFamily="18" charset="0"/>
              </a:rPr>
              <a:t>WB</a:t>
            </a:r>
          </a:p>
        </p:txBody>
      </p:sp>
      <p:sp>
        <p:nvSpPr>
          <p:cNvPr id="454" name="Rectangle 155"/>
          <p:cNvSpPr>
            <a:spLocks noChangeArrowheads="1"/>
          </p:cNvSpPr>
          <p:nvPr/>
        </p:nvSpPr>
        <p:spPr bwMode="auto">
          <a:xfrm>
            <a:off x="6464300" y="2398713"/>
            <a:ext cx="157163" cy="35829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55" name="Rectangle 156"/>
          <p:cNvSpPr>
            <a:spLocks noChangeArrowheads="1"/>
          </p:cNvSpPr>
          <p:nvPr/>
        </p:nvSpPr>
        <p:spPr bwMode="auto">
          <a:xfrm>
            <a:off x="8188325" y="2398713"/>
            <a:ext cx="185738" cy="35528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56" name="Text Box 157"/>
          <p:cNvSpPr txBox="1">
            <a:spLocks noChangeArrowheads="1"/>
          </p:cNvSpPr>
          <p:nvPr/>
        </p:nvSpPr>
        <p:spPr bwMode="auto">
          <a:xfrm>
            <a:off x="6394450" y="2136775"/>
            <a:ext cx="2968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0" lang="es-ES_tradnl" sz="1000" b="0">
                <a:effectLst/>
                <a:latin typeface="Times New Roman" pitchFamily="18" charset="0"/>
              </a:rPr>
              <a:t>M</a:t>
            </a:r>
          </a:p>
        </p:txBody>
      </p:sp>
      <p:sp>
        <p:nvSpPr>
          <p:cNvPr id="457" name="Line 158"/>
          <p:cNvSpPr>
            <a:spLocks noChangeShapeType="1"/>
          </p:cNvSpPr>
          <p:nvPr/>
        </p:nvSpPr>
        <p:spPr bwMode="auto">
          <a:xfrm flipH="1">
            <a:off x="1903413" y="1352550"/>
            <a:ext cx="495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grpSp>
        <p:nvGrpSpPr>
          <p:cNvPr id="458" name="Group 159"/>
          <p:cNvGrpSpPr>
            <a:grpSpLocks/>
          </p:cNvGrpSpPr>
          <p:nvPr/>
        </p:nvGrpSpPr>
        <p:grpSpPr bwMode="auto">
          <a:xfrm>
            <a:off x="284163" y="1263650"/>
            <a:ext cx="1631950" cy="2168525"/>
            <a:chOff x="179" y="796"/>
            <a:chExt cx="1028" cy="1366"/>
          </a:xfrm>
        </p:grpSpPr>
        <p:sp>
          <p:nvSpPr>
            <p:cNvPr id="459" name="Rectangle 160"/>
            <p:cNvSpPr>
              <a:spLocks noChangeAspect="1" noChangeArrowheads="1"/>
            </p:cNvSpPr>
            <p:nvPr/>
          </p:nvSpPr>
          <p:spPr bwMode="auto">
            <a:xfrm>
              <a:off x="644" y="1920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0" lang="es-ES_tradnl" sz="1000" b="0">
                  <a:effectLst/>
                </a:rPr>
                <a:t>4</a:t>
              </a:r>
            </a:p>
          </p:txBody>
        </p:sp>
        <p:sp>
          <p:nvSpPr>
            <p:cNvPr id="460" name="Freeform 161"/>
            <p:cNvSpPr>
              <a:spLocks noChangeAspect="1"/>
            </p:cNvSpPr>
            <p:nvPr/>
          </p:nvSpPr>
          <p:spPr bwMode="auto">
            <a:xfrm>
              <a:off x="833" y="1524"/>
              <a:ext cx="186" cy="6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"/>
                </a:cxn>
                <a:cxn ang="0">
                  <a:pos x="67" y="320"/>
                </a:cxn>
                <a:cxn ang="0">
                  <a:pos x="0" y="382"/>
                </a:cxn>
                <a:cxn ang="0">
                  <a:pos x="0" y="638"/>
                </a:cxn>
                <a:cxn ang="0">
                  <a:pos x="205" y="443"/>
                </a:cxn>
                <a:cxn ang="0">
                  <a:pos x="205" y="198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205" h="638">
                  <a:moveTo>
                    <a:pt x="0" y="0"/>
                  </a:moveTo>
                  <a:lnTo>
                    <a:pt x="0" y="259"/>
                  </a:lnTo>
                  <a:lnTo>
                    <a:pt x="67" y="320"/>
                  </a:lnTo>
                  <a:lnTo>
                    <a:pt x="0" y="382"/>
                  </a:lnTo>
                  <a:lnTo>
                    <a:pt x="0" y="638"/>
                  </a:lnTo>
                  <a:lnTo>
                    <a:pt x="205" y="443"/>
                  </a:lnTo>
                  <a:lnTo>
                    <a:pt x="205" y="198"/>
                  </a:lnTo>
                  <a:lnTo>
                    <a:pt x="0" y="3"/>
                  </a:lnTo>
                  <a:lnTo>
                    <a:pt x="0" y="3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61" name="Freeform 162"/>
            <p:cNvSpPr>
              <a:spLocks noChangeAspect="1"/>
            </p:cNvSpPr>
            <p:nvPr/>
          </p:nvSpPr>
          <p:spPr bwMode="auto">
            <a:xfrm>
              <a:off x="811" y="941"/>
              <a:ext cx="93" cy="401"/>
            </a:xfrm>
            <a:custGeom>
              <a:avLst/>
              <a:gdLst/>
              <a:ahLst/>
              <a:cxnLst>
                <a:cxn ang="0">
                  <a:pos x="0" y="59"/>
                </a:cxn>
                <a:cxn ang="0">
                  <a:pos x="3" y="51"/>
                </a:cxn>
                <a:cxn ang="0">
                  <a:pos x="5" y="41"/>
                </a:cxn>
                <a:cxn ang="0">
                  <a:pos x="8" y="33"/>
                </a:cxn>
                <a:cxn ang="0">
                  <a:pos x="13" y="25"/>
                </a:cxn>
                <a:cxn ang="0">
                  <a:pos x="18" y="18"/>
                </a:cxn>
                <a:cxn ang="0">
                  <a:pos x="26" y="13"/>
                </a:cxn>
                <a:cxn ang="0">
                  <a:pos x="34" y="7"/>
                </a:cxn>
                <a:cxn ang="0">
                  <a:pos x="41" y="5"/>
                </a:cxn>
                <a:cxn ang="0">
                  <a:pos x="52" y="2"/>
                </a:cxn>
                <a:cxn ang="0">
                  <a:pos x="62" y="0"/>
                </a:cxn>
                <a:cxn ang="0">
                  <a:pos x="70" y="2"/>
                </a:cxn>
                <a:cxn ang="0">
                  <a:pos x="80" y="5"/>
                </a:cxn>
                <a:cxn ang="0">
                  <a:pos x="87" y="7"/>
                </a:cxn>
                <a:cxn ang="0">
                  <a:pos x="95" y="13"/>
                </a:cxn>
                <a:cxn ang="0">
                  <a:pos x="103" y="18"/>
                </a:cxn>
                <a:cxn ang="0">
                  <a:pos x="108" y="25"/>
                </a:cxn>
                <a:cxn ang="0">
                  <a:pos x="113" y="33"/>
                </a:cxn>
                <a:cxn ang="0">
                  <a:pos x="118" y="41"/>
                </a:cxn>
                <a:cxn ang="0">
                  <a:pos x="118" y="51"/>
                </a:cxn>
                <a:cxn ang="0">
                  <a:pos x="121" y="59"/>
                </a:cxn>
                <a:cxn ang="0">
                  <a:pos x="121" y="415"/>
                </a:cxn>
                <a:cxn ang="0">
                  <a:pos x="118" y="425"/>
                </a:cxn>
                <a:cxn ang="0">
                  <a:pos x="118" y="432"/>
                </a:cxn>
                <a:cxn ang="0">
                  <a:pos x="113" y="443"/>
                </a:cxn>
                <a:cxn ang="0">
                  <a:pos x="108" y="450"/>
                </a:cxn>
                <a:cxn ang="0">
                  <a:pos x="103" y="456"/>
                </a:cxn>
                <a:cxn ang="0">
                  <a:pos x="95" y="463"/>
                </a:cxn>
                <a:cxn ang="0">
                  <a:pos x="87" y="466"/>
                </a:cxn>
                <a:cxn ang="0">
                  <a:pos x="80" y="471"/>
                </a:cxn>
                <a:cxn ang="0">
                  <a:pos x="70" y="473"/>
                </a:cxn>
                <a:cxn ang="0">
                  <a:pos x="62" y="473"/>
                </a:cxn>
                <a:cxn ang="0">
                  <a:pos x="52" y="473"/>
                </a:cxn>
                <a:cxn ang="0">
                  <a:pos x="41" y="471"/>
                </a:cxn>
                <a:cxn ang="0">
                  <a:pos x="34" y="466"/>
                </a:cxn>
                <a:cxn ang="0">
                  <a:pos x="26" y="463"/>
                </a:cxn>
                <a:cxn ang="0">
                  <a:pos x="18" y="456"/>
                </a:cxn>
                <a:cxn ang="0">
                  <a:pos x="13" y="450"/>
                </a:cxn>
                <a:cxn ang="0">
                  <a:pos x="8" y="443"/>
                </a:cxn>
                <a:cxn ang="0">
                  <a:pos x="5" y="432"/>
                </a:cxn>
                <a:cxn ang="0">
                  <a:pos x="3" y="425"/>
                </a:cxn>
                <a:cxn ang="0">
                  <a:pos x="3" y="415"/>
                </a:cxn>
                <a:cxn ang="0">
                  <a:pos x="3" y="59"/>
                </a:cxn>
                <a:cxn ang="0">
                  <a:pos x="3" y="59"/>
                </a:cxn>
              </a:cxnLst>
              <a:rect l="0" t="0" r="r" b="b"/>
              <a:pathLst>
                <a:path w="121" h="473">
                  <a:moveTo>
                    <a:pt x="0" y="59"/>
                  </a:moveTo>
                  <a:lnTo>
                    <a:pt x="3" y="51"/>
                  </a:lnTo>
                  <a:lnTo>
                    <a:pt x="5" y="41"/>
                  </a:lnTo>
                  <a:lnTo>
                    <a:pt x="8" y="33"/>
                  </a:lnTo>
                  <a:lnTo>
                    <a:pt x="13" y="25"/>
                  </a:lnTo>
                  <a:lnTo>
                    <a:pt x="18" y="18"/>
                  </a:lnTo>
                  <a:lnTo>
                    <a:pt x="26" y="13"/>
                  </a:lnTo>
                  <a:lnTo>
                    <a:pt x="34" y="7"/>
                  </a:lnTo>
                  <a:lnTo>
                    <a:pt x="41" y="5"/>
                  </a:lnTo>
                  <a:lnTo>
                    <a:pt x="52" y="2"/>
                  </a:lnTo>
                  <a:lnTo>
                    <a:pt x="62" y="0"/>
                  </a:lnTo>
                  <a:lnTo>
                    <a:pt x="70" y="2"/>
                  </a:lnTo>
                  <a:lnTo>
                    <a:pt x="80" y="5"/>
                  </a:lnTo>
                  <a:lnTo>
                    <a:pt x="87" y="7"/>
                  </a:lnTo>
                  <a:lnTo>
                    <a:pt x="95" y="13"/>
                  </a:lnTo>
                  <a:lnTo>
                    <a:pt x="103" y="18"/>
                  </a:lnTo>
                  <a:lnTo>
                    <a:pt x="108" y="25"/>
                  </a:lnTo>
                  <a:lnTo>
                    <a:pt x="113" y="33"/>
                  </a:lnTo>
                  <a:lnTo>
                    <a:pt x="118" y="41"/>
                  </a:lnTo>
                  <a:lnTo>
                    <a:pt x="118" y="51"/>
                  </a:lnTo>
                  <a:lnTo>
                    <a:pt x="121" y="59"/>
                  </a:lnTo>
                  <a:lnTo>
                    <a:pt x="121" y="415"/>
                  </a:lnTo>
                  <a:lnTo>
                    <a:pt x="118" y="425"/>
                  </a:lnTo>
                  <a:lnTo>
                    <a:pt x="118" y="432"/>
                  </a:lnTo>
                  <a:lnTo>
                    <a:pt x="113" y="443"/>
                  </a:lnTo>
                  <a:lnTo>
                    <a:pt x="108" y="450"/>
                  </a:lnTo>
                  <a:lnTo>
                    <a:pt x="103" y="456"/>
                  </a:lnTo>
                  <a:lnTo>
                    <a:pt x="95" y="463"/>
                  </a:lnTo>
                  <a:lnTo>
                    <a:pt x="87" y="466"/>
                  </a:lnTo>
                  <a:lnTo>
                    <a:pt x="80" y="471"/>
                  </a:lnTo>
                  <a:lnTo>
                    <a:pt x="70" y="473"/>
                  </a:lnTo>
                  <a:lnTo>
                    <a:pt x="62" y="473"/>
                  </a:lnTo>
                  <a:lnTo>
                    <a:pt x="52" y="473"/>
                  </a:lnTo>
                  <a:lnTo>
                    <a:pt x="41" y="471"/>
                  </a:lnTo>
                  <a:lnTo>
                    <a:pt x="34" y="466"/>
                  </a:lnTo>
                  <a:lnTo>
                    <a:pt x="26" y="463"/>
                  </a:lnTo>
                  <a:lnTo>
                    <a:pt x="18" y="456"/>
                  </a:lnTo>
                  <a:lnTo>
                    <a:pt x="13" y="450"/>
                  </a:lnTo>
                  <a:lnTo>
                    <a:pt x="8" y="443"/>
                  </a:lnTo>
                  <a:lnTo>
                    <a:pt x="5" y="432"/>
                  </a:lnTo>
                  <a:lnTo>
                    <a:pt x="3" y="425"/>
                  </a:lnTo>
                  <a:lnTo>
                    <a:pt x="3" y="415"/>
                  </a:lnTo>
                  <a:lnTo>
                    <a:pt x="3" y="59"/>
                  </a:lnTo>
                  <a:lnTo>
                    <a:pt x="3" y="5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62" name="Rectangle 163"/>
            <p:cNvSpPr>
              <a:spLocks noChangeAspect="1" noChangeArrowheads="1"/>
            </p:cNvSpPr>
            <p:nvPr/>
          </p:nvSpPr>
          <p:spPr bwMode="auto">
            <a:xfrm>
              <a:off x="844" y="997"/>
              <a:ext cx="3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0" lang="es-ES_tradnl" sz="800" b="0">
                  <a:effectLst/>
                </a:rPr>
                <a:t>0</a:t>
              </a:r>
            </a:p>
          </p:txBody>
        </p:sp>
        <p:sp>
          <p:nvSpPr>
            <p:cNvPr id="463" name="Rectangle 164"/>
            <p:cNvSpPr>
              <a:spLocks noChangeAspect="1" noChangeArrowheads="1"/>
            </p:cNvSpPr>
            <p:nvPr/>
          </p:nvSpPr>
          <p:spPr bwMode="auto">
            <a:xfrm>
              <a:off x="833" y="1251"/>
              <a:ext cx="47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kumimoji="0" lang="es-ES_tradnl" sz="800" b="0">
                  <a:effectLst/>
                </a:rPr>
                <a:t>1</a:t>
              </a:r>
            </a:p>
          </p:txBody>
        </p:sp>
        <p:sp>
          <p:nvSpPr>
            <p:cNvPr id="464" name="Text Box 165"/>
            <p:cNvSpPr txBox="1">
              <a:spLocks noChangeAspect="1" noChangeArrowheads="1"/>
            </p:cNvSpPr>
            <p:nvPr/>
          </p:nvSpPr>
          <p:spPr bwMode="auto">
            <a:xfrm rot="-5400000">
              <a:off x="732" y="1106"/>
              <a:ext cx="256" cy="135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kumimoji="0" lang="es-ES_tradnl" sz="800" i="1">
                  <a:effectLst/>
                </a:rPr>
                <a:t>MUX</a:t>
              </a:r>
            </a:p>
          </p:txBody>
        </p:sp>
        <p:sp>
          <p:nvSpPr>
            <p:cNvPr id="465" name="Text Box 166"/>
            <p:cNvSpPr txBox="1">
              <a:spLocks noChangeAspect="1" noChangeArrowheads="1"/>
            </p:cNvSpPr>
            <p:nvPr/>
          </p:nvSpPr>
          <p:spPr bwMode="auto">
            <a:xfrm rot="-5400000">
              <a:off x="835" y="1759"/>
              <a:ext cx="226" cy="288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kumimoji="0" lang="es-ES_tradnl" sz="2400" b="0">
                  <a:effectLst/>
                </a:rPr>
                <a:t>+</a:t>
              </a:r>
            </a:p>
          </p:txBody>
        </p:sp>
        <p:sp>
          <p:nvSpPr>
            <p:cNvPr id="466" name="Line 167"/>
            <p:cNvSpPr>
              <a:spLocks noChangeShapeType="1"/>
            </p:cNvSpPr>
            <p:nvPr/>
          </p:nvSpPr>
          <p:spPr bwMode="auto">
            <a:xfrm>
              <a:off x="639" y="201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67" name="Line 168"/>
            <p:cNvSpPr>
              <a:spLocks noChangeShapeType="1"/>
            </p:cNvSpPr>
            <p:nvPr/>
          </p:nvSpPr>
          <p:spPr bwMode="auto">
            <a:xfrm flipV="1">
              <a:off x="1199" y="1506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68" name="Line 169"/>
            <p:cNvSpPr>
              <a:spLocks noChangeShapeType="1"/>
            </p:cNvSpPr>
            <p:nvPr/>
          </p:nvSpPr>
          <p:spPr bwMode="auto">
            <a:xfrm flipH="1">
              <a:off x="383" y="1512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69" name="Line 170"/>
            <p:cNvSpPr>
              <a:spLocks noChangeShapeType="1"/>
            </p:cNvSpPr>
            <p:nvPr/>
          </p:nvSpPr>
          <p:spPr bwMode="auto">
            <a:xfrm flipV="1">
              <a:off x="653" y="1398"/>
              <a:ext cx="5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0" name="Line 171"/>
            <p:cNvSpPr>
              <a:spLocks noChangeShapeType="1"/>
            </p:cNvSpPr>
            <p:nvPr/>
          </p:nvSpPr>
          <p:spPr bwMode="auto">
            <a:xfrm flipV="1">
              <a:off x="659" y="1284"/>
              <a:ext cx="0" cy="1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" name="Line 172"/>
            <p:cNvSpPr>
              <a:spLocks noChangeShapeType="1"/>
            </p:cNvSpPr>
            <p:nvPr/>
          </p:nvSpPr>
          <p:spPr bwMode="auto">
            <a:xfrm>
              <a:off x="659" y="1284"/>
              <a:ext cx="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" name="Line 173"/>
            <p:cNvSpPr>
              <a:spLocks noChangeShapeType="1"/>
            </p:cNvSpPr>
            <p:nvPr/>
          </p:nvSpPr>
          <p:spPr bwMode="auto">
            <a:xfrm flipV="1">
              <a:off x="387" y="1012"/>
              <a:ext cx="0" cy="5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3" name="Line 174"/>
            <p:cNvSpPr>
              <a:spLocks noChangeShapeType="1"/>
            </p:cNvSpPr>
            <p:nvPr/>
          </p:nvSpPr>
          <p:spPr bwMode="auto">
            <a:xfrm>
              <a:off x="383" y="1016"/>
              <a:ext cx="4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4" name="Line 175"/>
            <p:cNvSpPr>
              <a:spLocks noChangeShapeType="1"/>
            </p:cNvSpPr>
            <p:nvPr/>
          </p:nvSpPr>
          <p:spPr bwMode="auto">
            <a:xfrm>
              <a:off x="899" y="1148"/>
              <a:ext cx="1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5" name="Line 176"/>
            <p:cNvSpPr>
              <a:spLocks noChangeShapeType="1"/>
            </p:cNvSpPr>
            <p:nvPr/>
          </p:nvSpPr>
          <p:spPr bwMode="auto">
            <a:xfrm flipV="1">
              <a:off x="1023" y="864"/>
              <a:ext cx="0" cy="2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6" name="Line 177"/>
            <p:cNvSpPr>
              <a:spLocks noChangeShapeType="1"/>
            </p:cNvSpPr>
            <p:nvPr/>
          </p:nvSpPr>
          <p:spPr bwMode="auto">
            <a:xfrm flipH="1" flipV="1">
              <a:off x="179" y="860"/>
              <a:ext cx="844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7" name="Freeform 178"/>
            <p:cNvSpPr>
              <a:spLocks noChangeAspect="1"/>
            </p:cNvSpPr>
            <p:nvPr/>
          </p:nvSpPr>
          <p:spPr bwMode="auto">
            <a:xfrm>
              <a:off x="807" y="1998"/>
              <a:ext cx="28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0"/>
                </a:cxn>
                <a:cxn ang="0">
                  <a:pos x="31" y="1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" h="30">
                  <a:moveTo>
                    <a:pt x="0" y="0"/>
                  </a:moveTo>
                  <a:lnTo>
                    <a:pt x="0" y="30"/>
                  </a:lnTo>
                  <a:lnTo>
                    <a:pt x="31" y="1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78" name="Freeform 179"/>
            <p:cNvSpPr>
              <a:spLocks noChangeAspect="1"/>
            </p:cNvSpPr>
            <p:nvPr/>
          </p:nvSpPr>
          <p:spPr bwMode="auto">
            <a:xfrm>
              <a:off x="783" y="1002"/>
              <a:ext cx="28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0"/>
                </a:cxn>
                <a:cxn ang="0">
                  <a:pos x="31" y="1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" h="30">
                  <a:moveTo>
                    <a:pt x="0" y="0"/>
                  </a:moveTo>
                  <a:lnTo>
                    <a:pt x="0" y="30"/>
                  </a:lnTo>
                  <a:lnTo>
                    <a:pt x="31" y="1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79" name="Freeform 180"/>
            <p:cNvSpPr>
              <a:spLocks noChangeAspect="1"/>
            </p:cNvSpPr>
            <p:nvPr/>
          </p:nvSpPr>
          <p:spPr bwMode="auto">
            <a:xfrm>
              <a:off x="779" y="1270"/>
              <a:ext cx="28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0"/>
                </a:cxn>
                <a:cxn ang="0">
                  <a:pos x="31" y="1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" h="30">
                  <a:moveTo>
                    <a:pt x="0" y="0"/>
                  </a:moveTo>
                  <a:lnTo>
                    <a:pt x="0" y="30"/>
                  </a:lnTo>
                  <a:lnTo>
                    <a:pt x="31" y="1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80" name="Freeform 181"/>
            <p:cNvSpPr>
              <a:spLocks noChangeAspect="1"/>
            </p:cNvSpPr>
            <p:nvPr/>
          </p:nvSpPr>
          <p:spPr bwMode="auto">
            <a:xfrm>
              <a:off x="803" y="1630"/>
              <a:ext cx="28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0"/>
                </a:cxn>
                <a:cxn ang="0">
                  <a:pos x="31" y="1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" h="30">
                  <a:moveTo>
                    <a:pt x="0" y="0"/>
                  </a:moveTo>
                  <a:lnTo>
                    <a:pt x="0" y="30"/>
                  </a:lnTo>
                  <a:lnTo>
                    <a:pt x="31" y="1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81" name="Line 182"/>
            <p:cNvSpPr>
              <a:spLocks noChangeShapeType="1"/>
            </p:cNvSpPr>
            <p:nvPr/>
          </p:nvSpPr>
          <p:spPr bwMode="auto">
            <a:xfrm flipV="1">
              <a:off x="855" y="796"/>
              <a:ext cx="0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82" name="Line 183"/>
            <p:cNvSpPr>
              <a:spLocks noChangeShapeType="1"/>
            </p:cNvSpPr>
            <p:nvPr/>
          </p:nvSpPr>
          <p:spPr bwMode="auto">
            <a:xfrm>
              <a:off x="1199" y="852"/>
              <a:ext cx="0" cy="5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483" name="Group 184"/>
          <p:cNvGrpSpPr>
            <a:grpSpLocks/>
          </p:cNvGrpSpPr>
          <p:nvPr/>
        </p:nvGrpSpPr>
        <p:grpSpPr bwMode="auto">
          <a:xfrm>
            <a:off x="3205163" y="1501775"/>
            <a:ext cx="419100" cy="981075"/>
            <a:chOff x="2227" y="1318"/>
            <a:chExt cx="264" cy="618"/>
          </a:xfrm>
        </p:grpSpPr>
        <p:sp>
          <p:nvSpPr>
            <p:cNvPr id="484" name="Oval 185"/>
            <p:cNvSpPr>
              <a:spLocks noChangeArrowheads="1"/>
            </p:cNvSpPr>
            <p:nvPr/>
          </p:nvSpPr>
          <p:spPr bwMode="auto">
            <a:xfrm>
              <a:off x="2227" y="1318"/>
              <a:ext cx="264" cy="61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85" name="Text Box 186"/>
            <p:cNvSpPr txBox="1">
              <a:spLocks noChangeArrowheads="1"/>
            </p:cNvSpPr>
            <p:nvPr/>
          </p:nvSpPr>
          <p:spPr bwMode="auto">
            <a:xfrm rot="-5400000">
              <a:off x="2179" y="1550"/>
              <a:ext cx="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s-ES_tradnl" sz="1000" b="0">
                  <a:effectLst/>
                  <a:latin typeface="Times New Roman" pitchFamily="18" charset="0"/>
                </a:rPr>
                <a:t>Control</a:t>
              </a:r>
            </a:p>
          </p:txBody>
        </p:sp>
      </p:grpSp>
      <p:sp>
        <p:nvSpPr>
          <p:cNvPr id="486" name="Line 187"/>
          <p:cNvSpPr>
            <a:spLocks noChangeShapeType="1"/>
          </p:cNvSpPr>
          <p:nvPr/>
        </p:nvSpPr>
        <p:spPr bwMode="auto">
          <a:xfrm>
            <a:off x="3624263" y="1987550"/>
            <a:ext cx="94615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87" name="Line 188"/>
          <p:cNvSpPr>
            <a:spLocks noChangeShapeType="1"/>
          </p:cNvSpPr>
          <p:nvPr/>
        </p:nvSpPr>
        <p:spPr bwMode="auto">
          <a:xfrm>
            <a:off x="3586163" y="1720850"/>
            <a:ext cx="98425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88" name="Line 189"/>
          <p:cNvSpPr>
            <a:spLocks noChangeShapeType="1"/>
          </p:cNvSpPr>
          <p:nvPr/>
        </p:nvSpPr>
        <p:spPr bwMode="auto">
          <a:xfrm>
            <a:off x="3611563" y="2266950"/>
            <a:ext cx="9525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cxnSp>
        <p:nvCxnSpPr>
          <p:cNvPr id="489" name="AutoShape 190"/>
          <p:cNvCxnSpPr>
            <a:cxnSpLocks noChangeShapeType="1"/>
            <a:stCxn id="452" idx="3"/>
            <a:endCxn id="453" idx="1"/>
          </p:cNvCxnSpPr>
          <p:nvPr/>
        </p:nvCxnSpPr>
        <p:spPr bwMode="auto">
          <a:xfrm>
            <a:off x="6627813" y="1982788"/>
            <a:ext cx="1557337" cy="277812"/>
          </a:xfrm>
          <a:prstGeom prst="bentConnector3">
            <a:avLst>
              <a:gd name="adj1" fmla="val 49949"/>
            </a:avLst>
          </a:prstGeom>
          <a:noFill/>
          <a:ln w="9525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490" name="Line 191"/>
          <p:cNvSpPr>
            <a:spLocks noChangeShapeType="1"/>
          </p:cNvSpPr>
          <p:nvPr/>
        </p:nvSpPr>
        <p:spPr bwMode="auto">
          <a:xfrm flipV="1">
            <a:off x="2611438" y="1993900"/>
            <a:ext cx="0" cy="1790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91" name="Line 192"/>
          <p:cNvSpPr>
            <a:spLocks noChangeShapeType="1"/>
          </p:cNvSpPr>
          <p:nvPr/>
        </p:nvSpPr>
        <p:spPr bwMode="auto">
          <a:xfrm flipH="1">
            <a:off x="2608263" y="2000250"/>
            <a:ext cx="6000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92" name="Line 193"/>
          <p:cNvSpPr>
            <a:spLocks noChangeShapeType="1"/>
          </p:cNvSpPr>
          <p:nvPr/>
        </p:nvSpPr>
        <p:spPr bwMode="auto">
          <a:xfrm>
            <a:off x="5008563" y="6121400"/>
            <a:ext cx="13398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93" name="Line 194"/>
          <p:cNvSpPr>
            <a:spLocks noChangeShapeType="1"/>
          </p:cNvSpPr>
          <p:nvPr/>
        </p:nvSpPr>
        <p:spPr bwMode="auto">
          <a:xfrm flipV="1">
            <a:off x="5662613" y="5803900"/>
            <a:ext cx="6159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94" name="Line 195"/>
          <p:cNvSpPr>
            <a:spLocks noChangeShapeType="1"/>
          </p:cNvSpPr>
          <p:nvPr/>
        </p:nvSpPr>
        <p:spPr bwMode="auto">
          <a:xfrm flipV="1">
            <a:off x="6272213" y="2214563"/>
            <a:ext cx="1587" cy="35893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95" name="Line 196"/>
          <p:cNvSpPr>
            <a:spLocks noChangeShapeType="1"/>
          </p:cNvSpPr>
          <p:nvPr/>
        </p:nvSpPr>
        <p:spPr bwMode="auto">
          <a:xfrm flipV="1">
            <a:off x="6342063" y="2360613"/>
            <a:ext cx="6350" cy="37607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cxnSp>
        <p:nvCxnSpPr>
          <p:cNvPr id="496" name="AutoShape 197"/>
          <p:cNvCxnSpPr>
            <a:cxnSpLocks noChangeShapeType="1"/>
          </p:cNvCxnSpPr>
          <p:nvPr/>
        </p:nvCxnSpPr>
        <p:spPr bwMode="auto">
          <a:xfrm>
            <a:off x="4732338" y="1979613"/>
            <a:ext cx="1733550" cy="19843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497" name="AutoShape 198"/>
          <p:cNvCxnSpPr>
            <a:cxnSpLocks noChangeShapeType="1"/>
            <a:stCxn id="449" idx="3"/>
            <a:endCxn id="452" idx="1"/>
          </p:cNvCxnSpPr>
          <p:nvPr/>
        </p:nvCxnSpPr>
        <p:spPr bwMode="auto">
          <a:xfrm>
            <a:off x="4732338" y="1716088"/>
            <a:ext cx="1733550" cy="266700"/>
          </a:xfrm>
          <a:prstGeom prst="bentConnector3">
            <a:avLst>
              <a:gd name="adj1" fmla="val 63185"/>
            </a:avLst>
          </a:prstGeom>
          <a:noFill/>
          <a:ln w="9525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498" name="Line 199"/>
          <p:cNvSpPr>
            <a:spLocks noChangeShapeType="1"/>
          </p:cNvSpPr>
          <p:nvPr/>
        </p:nvSpPr>
        <p:spPr bwMode="auto">
          <a:xfrm>
            <a:off x="4735513" y="2214563"/>
            <a:ext cx="15367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99" name="Line 200"/>
          <p:cNvSpPr>
            <a:spLocks noChangeShapeType="1"/>
          </p:cNvSpPr>
          <p:nvPr/>
        </p:nvSpPr>
        <p:spPr bwMode="auto">
          <a:xfrm>
            <a:off x="4735513" y="2360613"/>
            <a:ext cx="16129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00" name="Line 201"/>
          <p:cNvSpPr>
            <a:spLocks noChangeShapeType="1"/>
          </p:cNvSpPr>
          <p:nvPr/>
        </p:nvSpPr>
        <p:spPr bwMode="auto">
          <a:xfrm flipH="1">
            <a:off x="4957763" y="3486150"/>
            <a:ext cx="3746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01" name="Line 202"/>
          <p:cNvSpPr>
            <a:spLocks noChangeShapeType="1"/>
          </p:cNvSpPr>
          <p:nvPr/>
        </p:nvSpPr>
        <p:spPr bwMode="auto">
          <a:xfrm flipV="1">
            <a:off x="4957763" y="2279650"/>
            <a:ext cx="0" cy="12065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02" name="Line 203"/>
          <p:cNvSpPr>
            <a:spLocks noChangeShapeType="1"/>
          </p:cNvSpPr>
          <p:nvPr/>
        </p:nvSpPr>
        <p:spPr bwMode="auto">
          <a:xfrm>
            <a:off x="4735513" y="2284413"/>
            <a:ext cx="2222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03" name="Line 204"/>
          <p:cNvSpPr>
            <a:spLocks noChangeAspect="1" noChangeShapeType="1"/>
          </p:cNvSpPr>
          <p:nvPr/>
        </p:nvSpPr>
        <p:spPr bwMode="auto">
          <a:xfrm flipH="1" flipV="1">
            <a:off x="5919788" y="5751513"/>
            <a:ext cx="66675" cy="12541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504" name="Text Box 205"/>
          <p:cNvSpPr txBox="1">
            <a:spLocks noChangeArrowheads="1"/>
          </p:cNvSpPr>
          <p:nvPr/>
        </p:nvSpPr>
        <p:spPr bwMode="auto">
          <a:xfrm>
            <a:off x="5797550" y="5756275"/>
            <a:ext cx="184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s-ES_tradnl" sz="1000" b="0">
                <a:solidFill>
                  <a:srgbClr val="FF0000"/>
                </a:solidFill>
                <a:effectLst/>
                <a:latin typeface="Times New Roman" pitchFamily="18" charset="0"/>
              </a:rPr>
              <a:t>2</a:t>
            </a:r>
          </a:p>
        </p:txBody>
      </p:sp>
      <p:sp>
        <p:nvSpPr>
          <p:cNvPr id="505" name="Line 206"/>
          <p:cNvSpPr>
            <a:spLocks noChangeShapeType="1"/>
          </p:cNvSpPr>
          <p:nvPr/>
        </p:nvSpPr>
        <p:spPr bwMode="auto">
          <a:xfrm flipV="1">
            <a:off x="6767513" y="2368550"/>
            <a:ext cx="0" cy="8064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06" name="Line 207"/>
          <p:cNvSpPr>
            <a:spLocks noChangeShapeType="1"/>
          </p:cNvSpPr>
          <p:nvPr/>
        </p:nvSpPr>
        <p:spPr bwMode="auto">
          <a:xfrm flipH="1">
            <a:off x="6624638" y="2368550"/>
            <a:ext cx="142875" cy="95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07" name="Line 208"/>
          <p:cNvSpPr>
            <a:spLocks noChangeShapeType="1"/>
          </p:cNvSpPr>
          <p:nvPr/>
        </p:nvSpPr>
        <p:spPr bwMode="auto">
          <a:xfrm>
            <a:off x="6627813" y="2297113"/>
            <a:ext cx="9525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08" name="Line 209"/>
          <p:cNvSpPr>
            <a:spLocks noChangeShapeType="1"/>
          </p:cNvSpPr>
          <p:nvPr/>
        </p:nvSpPr>
        <p:spPr bwMode="auto">
          <a:xfrm>
            <a:off x="6627813" y="2208213"/>
            <a:ext cx="1231900" cy="15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09" name="Line 210"/>
          <p:cNvSpPr>
            <a:spLocks noChangeShapeType="1"/>
          </p:cNvSpPr>
          <p:nvPr/>
        </p:nvSpPr>
        <p:spPr bwMode="auto">
          <a:xfrm>
            <a:off x="8101013" y="2535238"/>
            <a:ext cx="0" cy="279241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10" name="Line 211"/>
          <p:cNvSpPr>
            <a:spLocks noChangeShapeType="1"/>
          </p:cNvSpPr>
          <p:nvPr/>
        </p:nvSpPr>
        <p:spPr bwMode="auto">
          <a:xfrm flipH="1">
            <a:off x="7542213" y="5327650"/>
            <a:ext cx="558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11" name="Line 212"/>
          <p:cNvSpPr>
            <a:spLocks noChangeShapeType="1"/>
          </p:cNvSpPr>
          <p:nvPr/>
        </p:nvSpPr>
        <p:spPr bwMode="auto">
          <a:xfrm>
            <a:off x="8374063" y="2297113"/>
            <a:ext cx="2857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12" name="Line 213"/>
          <p:cNvSpPr>
            <a:spLocks noChangeShapeType="1"/>
          </p:cNvSpPr>
          <p:nvPr/>
        </p:nvSpPr>
        <p:spPr bwMode="auto">
          <a:xfrm>
            <a:off x="3795713" y="1397000"/>
            <a:ext cx="4648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13" name="Line 214"/>
          <p:cNvSpPr>
            <a:spLocks noChangeShapeType="1"/>
          </p:cNvSpPr>
          <p:nvPr/>
        </p:nvSpPr>
        <p:spPr bwMode="auto">
          <a:xfrm>
            <a:off x="8443913" y="1397000"/>
            <a:ext cx="0" cy="787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14" name="Line 215"/>
          <p:cNvSpPr>
            <a:spLocks noChangeShapeType="1"/>
          </p:cNvSpPr>
          <p:nvPr/>
        </p:nvSpPr>
        <p:spPr bwMode="auto">
          <a:xfrm flipH="1">
            <a:off x="8374063" y="2184400"/>
            <a:ext cx="698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15" name="Oval 216"/>
          <p:cNvSpPr>
            <a:spLocks noChangeArrowheads="1"/>
          </p:cNvSpPr>
          <p:nvPr/>
        </p:nvSpPr>
        <p:spPr bwMode="auto">
          <a:xfrm>
            <a:off x="2563813" y="3740150"/>
            <a:ext cx="88900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16" name="Oval 217"/>
          <p:cNvSpPr>
            <a:spLocks noChangeArrowheads="1"/>
          </p:cNvSpPr>
          <p:nvPr/>
        </p:nvSpPr>
        <p:spPr bwMode="auto">
          <a:xfrm>
            <a:off x="2576513" y="4044950"/>
            <a:ext cx="88900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17" name="Oval 218"/>
          <p:cNvSpPr>
            <a:spLocks noChangeArrowheads="1"/>
          </p:cNvSpPr>
          <p:nvPr/>
        </p:nvSpPr>
        <p:spPr bwMode="auto">
          <a:xfrm>
            <a:off x="2576513" y="5276850"/>
            <a:ext cx="88900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18" name="Oval 219"/>
          <p:cNvSpPr>
            <a:spLocks noChangeArrowheads="1"/>
          </p:cNvSpPr>
          <p:nvPr/>
        </p:nvSpPr>
        <p:spPr bwMode="auto">
          <a:xfrm>
            <a:off x="2563813" y="5619750"/>
            <a:ext cx="88900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19" name="Freeform 220"/>
          <p:cNvSpPr>
            <a:spLocks noChangeAspect="1"/>
          </p:cNvSpPr>
          <p:nvPr/>
        </p:nvSpPr>
        <p:spPr bwMode="auto">
          <a:xfrm>
            <a:off x="4510088" y="5632450"/>
            <a:ext cx="49212" cy="492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1"/>
              </a:cxn>
              <a:cxn ang="0">
                <a:pos x="34" y="16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34" h="31">
                <a:moveTo>
                  <a:pt x="0" y="0"/>
                </a:moveTo>
                <a:lnTo>
                  <a:pt x="0" y="31"/>
                </a:lnTo>
                <a:lnTo>
                  <a:pt x="34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520" name="Freeform 221"/>
          <p:cNvSpPr>
            <a:spLocks noChangeAspect="1"/>
          </p:cNvSpPr>
          <p:nvPr/>
        </p:nvSpPr>
        <p:spPr bwMode="auto">
          <a:xfrm>
            <a:off x="4510088" y="5797550"/>
            <a:ext cx="49212" cy="523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"/>
              </a:cxn>
              <a:cxn ang="0">
                <a:pos x="34" y="18"/>
              </a:cxn>
              <a:cxn ang="0">
                <a:pos x="0" y="3"/>
              </a:cxn>
              <a:cxn ang="0">
                <a:pos x="0" y="3"/>
              </a:cxn>
              <a:cxn ang="0">
                <a:pos x="0" y="0"/>
              </a:cxn>
            </a:cxnLst>
            <a:rect l="0" t="0" r="r" b="b"/>
            <a:pathLst>
              <a:path w="34" h="33">
                <a:moveTo>
                  <a:pt x="0" y="0"/>
                </a:moveTo>
                <a:lnTo>
                  <a:pt x="0" y="33"/>
                </a:lnTo>
                <a:lnTo>
                  <a:pt x="34" y="18"/>
                </a:lnTo>
                <a:lnTo>
                  <a:pt x="0" y="3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521" name="Oval 222"/>
          <p:cNvSpPr>
            <a:spLocks noChangeArrowheads="1"/>
          </p:cNvSpPr>
          <p:nvPr/>
        </p:nvSpPr>
        <p:spPr bwMode="auto">
          <a:xfrm>
            <a:off x="2563813" y="5797550"/>
            <a:ext cx="88900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22" name="Line 223"/>
          <p:cNvSpPr>
            <a:spLocks noChangeShapeType="1"/>
          </p:cNvSpPr>
          <p:nvPr/>
        </p:nvSpPr>
        <p:spPr bwMode="auto">
          <a:xfrm flipH="1">
            <a:off x="7859713" y="2533650"/>
            <a:ext cx="2413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23" name="Line 224"/>
          <p:cNvSpPr>
            <a:spLocks noChangeShapeType="1"/>
          </p:cNvSpPr>
          <p:nvPr/>
        </p:nvSpPr>
        <p:spPr bwMode="auto">
          <a:xfrm flipV="1">
            <a:off x="7859713" y="2209800"/>
            <a:ext cx="0" cy="3238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24" name="Rectangle 225"/>
          <p:cNvSpPr>
            <a:spLocks noChangeArrowheads="1"/>
          </p:cNvSpPr>
          <p:nvPr/>
        </p:nvSpPr>
        <p:spPr bwMode="auto">
          <a:xfrm>
            <a:off x="2032000" y="2365375"/>
            <a:ext cx="171450" cy="3305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25" name="Rectangle 226"/>
          <p:cNvSpPr>
            <a:spLocks noChangeArrowheads="1"/>
          </p:cNvSpPr>
          <p:nvPr/>
        </p:nvSpPr>
        <p:spPr bwMode="auto">
          <a:xfrm>
            <a:off x="4570413" y="2405063"/>
            <a:ext cx="161925" cy="3597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406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266</Words>
  <Application>Microsoft Macintosh PowerPoint</Application>
  <PresentationFormat>On-screen Show (4:3)</PresentationFormat>
  <Paragraphs>183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UCM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Luis Vazquez-Poletti</dc:creator>
  <cp:lastModifiedBy>Jose Luis Vazquez-Poletti</cp:lastModifiedBy>
  <cp:revision>3</cp:revision>
  <dcterms:created xsi:type="dcterms:W3CDTF">2011-02-02T13:27:23Z</dcterms:created>
  <dcterms:modified xsi:type="dcterms:W3CDTF">2011-02-02T13:36:54Z</dcterms:modified>
</cp:coreProperties>
</file>