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8" r:id="rId7"/>
    <p:sldId id="265" r:id="rId8"/>
    <p:sldId id="261" r:id="rId9"/>
    <p:sldId id="262" r:id="rId10"/>
    <p:sldId id="263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4A1"/>
    <a:srgbClr val="FF9900"/>
    <a:srgbClr val="E18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30125\Desktop\TEDS\Capstone%20Project\Jupyer%20Notebooks\Full%20Dataset\approvalFY_info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Loan Default Rate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Paid in Full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approvalFY_info!$B$1:$AN$1</c:f>
              <c:numCache>
                <c:formatCode>General</c:formatCode>
                <c:ptCount val="39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</c:numCache>
            </c:numRef>
          </c:cat>
          <c:val>
            <c:numRef>
              <c:f>approvalFY_info!$B$2:$AN$2</c:f>
              <c:numCache>
                <c:formatCode>General</c:formatCode>
                <c:ptCount val="39"/>
                <c:pt idx="0">
                  <c:v>0</c:v>
                </c:pt>
                <c:pt idx="1">
                  <c:v>4.7619047619047603E-2</c:v>
                </c:pt>
                <c:pt idx="2">
                  <c:v>0.10344827586206801</c:v>
                </c:pt>
                <c:pt idx="3">
                  <c:v>0.05</c:v>
                </c:pt>
                <c:pt idx="4">
                  <c:v>6.6176470588235295E-2</c:v>
                </c:pt>
                <c:pt idx="5">
                  <c:v>4.1841004184100403E-2</c:v>
                </c:pt>
                <c:pt idx="6">
                  <c:v>4.9275362318840499E-2</c:v>
                </c:pt>
                <c:pt idx="7">
                  <c:v>3.8812785388127803E-2</c:v>
                </c:pt>
                <c:pt idx="8">
                  <c:v>0.29729729729729698</c:v>
                </c:pt>
                <c:pt idx="9">
                  <c:v>0.58005617977528001</c:v>
                </c:pt>
                <c:pt idx="10">
                  <c:v>0.69328493647912803</c:v>
                </c:pt>
                <c:pt idx="11">
                  <c:v>0.640625</c:v>
                </c:pt>
                <c:pt idx="12">
                  <c:v>0.605028810895756</c:v>
                </c:pt>
                <c:pt idx="13">
                  <c:v>0.59866220735785902</c:v>
                </c:pt>
                <c:pt idx="14">
                  <c:v>0.570515746234596</c:v>
                </c:pt>
                <c:pt idx="15">
                  <c:v>0.507399577167019</c:v>
                </c:pt>
                <c:pt idx="16">
                  <c:v>0.93483690305002598</c:v>
                </c:pt>
                <c:pt idx="17">
                  <c:v>0.95544020493460902</c:v>
                </c:pt>
                <c:pt idx="18">
                  <c:v>0.97181208053691204</c:v>
                </c:pt>
                <c:pt idx="19">
                  <c:v>0.97845489443378098</c:v>
                </c:pt>
                <c:pt idx="20">
                  <c:v>0.98135709980194596</c:v>
                </c:pt>
                <c:pt idx="21">
                  <c:v>0.97797915148442605</c:v>
                </c:pt>
                <c:pt idx="22">
                  <c:v>0.97161485774499401</c:v>
                </c:pt>
                <c:pt idx="23">
                  <c:v>0.958739816956652</c:v>
                </c:pt>
                <c:pt idx="24">
                  <c:v>0.940362709434162</c:v>
                </c:pt>
                <c:pt idx="25">
                  <c:v>0.91757080064541197</c:v>
                </c:pt>
                <c:pt idx="26">
                  <c:v>0.90103524110926303</c:v>
                </c:pt>
                <c:pt idx="27">
                  <c:v>0.88548491032112497</c:v>
                </c:pt>
                <c:pt idx="28">
                  <c:v>0.88038856896830098</c:v>
                </c:pt>
                <c:pt idx="29">
                  <c:v>0.88237296598052695</c:v>
                </c:pt>
                <c:pt idx="30">
                  <c:v>0.85391114272331403</c:v>
                </c:pt>
                <c:pt idx="31">
                  <c:v>0.81927197378282601</c:v>
                </c:pt>
                <c:pt idx="32">
                  <c:v>0.746785078081319</c:v>
                </c:pt>
                <c:pt idx="33">
                  <c:v>0.64970392301998503</c:v>
                </c:pt>
                <c:pt idx="34">
                  <c:v>0.57169241101410295</c:v>
                </c:pt>
                <c:pt idx="35">
                  <c:v>0.58700648654170196</c:v>
                </c:pt>
                <c:pt idx="36">
                  <c:v>0.79077429983525505</c:v>
                </c:pt>
                <c:pt idx="37">
                  <c:v>0.85661318161477895</c:v>
                </c:pt>
                <c:pt idx="38">
                  <c:v>0.89176090468497504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1-4796-94F1-5102EC6CCDF2}"/>
            </c:ext>
          </c:extLst>
        </c:ser>
        <c:ser>
          <c:idx val="1"/>
          <c:order val="1"/>
          <c:tx>
            <c:v>Default</c:v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numRef>
              <c:f>approvalFY_info!$B$1:$AN$1</c:f>
              <c:numCache>
                <c:formatCode>General</c:formatCode>
                <c:ptCount val="39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</c:numCache>
            </c:numRef>
          </c:cat>
          <c:val>
            <c:numRef>
              <c:f>approvalFY_info!$B$3:$AN$3</c:f>
              <c:numCache>
                <c:formatCode>General</c:formatCode>
                <c:ptCount val="39"/>
                <c:pt idx="0">
                  <c:v>1</c:v>
                </c:pt>
                <c:pt idx="1">
                  <c:v>0.952380952380952</c:v>
                </c:pt>
                <c:pt idx="2">
                  <c:v>0.89655172413793105</c:v>
                </c:pt>
                <c:pt idx="3">
                  <c:v>0.95</c:v>
                </c:pt>
                <c:pt idx="4">
                  <c:v>0.93382352941176405</c:v>
                </c:pt>
                <c:pt idx="5">
                  <c:v>0.95815899581589903</c:v>
                </c:pt>
                <c:pt idx="6">
                  <c:v>0.950724637681159</c:v>
                </c:pt>
                <c:pt idx="7">
                  <c:v>0.96118721461187195</c:v>
                </c:pt>
                <c:pt idx="8">
                  <c:v>0.70270270270270196</c:v>
                </c:pt>
                <c:pt idx="9">
                  <c:v>0.41994382022471899</c:v>
                </c:pt>
                <c:pt idx="10">
                  <c:v>0.30671506352087102</c:v>
                </c:pt>
                <c:pt idx="11">
                  <c:v>0.359375</c:v>
                </c:pt>
                <c:pt idx="12">
                  <c:v>0.394971189104243</c:v>
                </c:pt>
                <c:pt idx="13">
                  <c:v>0.40133779264213998</c:v>
                </c:pt>
                <c:pt idx="14">
                  <c:v>0.429484253765403</c:v>
                </c:pt>
                <c:pt idx="15">
                  <c:v>0.492600422832981</c:v>
                </c:pt>
                <c:pt idx="16">
                  <c:v>6.5163096949973506E-2</c:v>
                </c:pt>
                <c:pt idx="17">
                  <c:v>4.4559795065390297E-2</c:v>
                </c:pt>
                <c:pt idx="18">
                  <c:v>2.8187919463087199E-2</c:v>
                </c:pt>
                <c:pt idx="19">
                  <c:v>2.1545105566218799E-2</c:v>
                </c:pt>
                <c:pt idx="20">
                  <c:v>1.86429001980539E-2</c:v>
                </c:pt>
                <c:pt idx="21">
                  <c:v>2.2020848515573E-2</c:v>
                </c:pt>
                <c:pt idx="22">
                  <c:v>2.83851422550052E-2</c:v>
                </c:pt>
                <c:pt idx="23">
                  <c:v>4.1260183043346998E-2</c:v>
                </c:pt>
                <c:pt idx="24">
                  <c:v>5.9637290565837303E-2</c:v>
                </c:pt>
                <c:pt idx="25">
                  <c:v>8.2429199354587396E-2</c:v>
                </c:pt>
                <c:pt idx="26">
                  <c:v>9.8964758890736401E-2</c:v>
                </c:pt>
                <c:pt idx="27">
                  <c:v>0.114515089678874</c:v>
                </c:pt>
                <c:pt idx="28">
                  <c:v>0.11961143103169899</c:v>
                </c:pt>
                <c:pt idx="29">
                  <c:v>0.117627034019472</c:v>
                </c:pt>
                <c:pt idx="30">
                  <c:v>0.146088857276685</c:v>
                </c:pt>
                <c:pt idx="31">
                  <c:v>0.18072802621717299</c:v>
                </c:pt>
                <c:pt idx="32">
                  <c:v>0.253214921918681</c:v>
                </c:pt>
                <c:pt idx="33">
                  <c:v>0.35029607698001403</c:v>
                </c:pt>
                <c:pt idx="34">
                  <c:v>0.42830758898589599</c:v>
                </c:pt>
                <c:pt idx="35">
                  <c:v>0.41299351345829699</c:v>
                </c:pt>
                <c:pt idx="36">
                  <c:v>0.20922570016474401</c:v>
                </c:pt>
                <c:pt idx="37">
                  <c:v>0.14338681838521999</c:v>
                </c:pt>
                <c:pt idx="38">
                  <c:v>0.108239095315024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A1-4796-94F1-5102EC6CC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0333583"/>
        <c:axId val="230333999"/>
      </c:barChart>
      <c:catAx>
        <c:axId val="23033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333999"/>
        <c:crosses val="autoZero"/>
        <c:auto val="1"/>
        <c:lblAlgn val="ctr"/>
        <c:lblOffset val="100"/>
        <c:noMultiLvlLbl val="0"/>
      </c:catAx>
      <c:valAx>
        <c:axId val="2303339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333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E281F-1A56-48A5-8B86-B006227DA05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F8C4-BE91-4F12-B855-93DD020F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9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Long-term loans are considered riskier – more time to default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Long-term loans generally have higher interest rates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number of days between approval and disbursement can have a large impact on a business that may be struggling financially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ethical concerns within this dataset specifically – possibly </a:t>
            </a:r>
            <a:r>
              <a:rPr lang="en-US" dirty="0" err="1"/>
              <a:t>UrbanRural</a:t>
            </a:r>
            <a:r>
              <a:rPr lang="en-US" dirty="0"/>
              <a:t> identifier</a:t>
            </a:r>
          </a:p>
          <a:p>
            <a:r>
              <a:rPr lang="en-US" dirty="0"/>
              <a:t>However, loan applications usually involve credit histories, and gender/racial biases could be present</a:t>
            </a:r>
          </a:p>
          <a:p>
            <a:endParaRPr lang="en-US" dirty="0"/>
          </a:p>
          <a:p>
            <a:r>
              <a:rPr lang="en-US" dirty="0"/>
              <a:t>Also, bias based on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1ef757c0"/>
              </a:rPr>
              <a:t>Since SBA loans only guarantee a portion of the entire loan balance, banks will incur some losses if a small business defaults on the loan.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28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employees range from 0-1500</a:t>
            </a:r>
          </a:p>
          <a:p>
            <a:r>
              <a:rPr lang="en-US" dirty="0"/>
              <a:t>Loan amount and term ranges widely vary – large loans, long terms…small loans, short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not evaluate risk based on state…could have ethical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Stagflation -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high inflation with slow economic growth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 prime lending rate was above 21%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1995 -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pause in economic growth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2008 Recession -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high rates of unemployment and home foreclosures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imbalance – 18% defaulted loans in data</a:t>
            </a:r>
          </a:p>
          <a:p>
            <a:r>
              <a:rPr lang="en-US" dirty="0"/>
              <a:t>Need good precision and recall</a:t>
            </a:r>
          </a:p>
          <a:p>
            <a:endParaRPr lang="en-US" dirty="0"/>
          </a:p>
          <a:p>
            <a:r>
              <a:rPr lang="en-US" dirty="0"/>
              <a:t>Outliers in numerical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F8C4-BE91-4F12-B855-93DD020F49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8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3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4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E70581-24EE-4132-A968-4C799F4B5F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8AA4234-AFA0-4D52-B440-EF7C8576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7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E328-2569-3179-50A9-C2502FAF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633181"/>
          </a:xfrm>
        </p:spPr>
        <p:txBody>
          <a:bodyPr>
            <a:normAutofit/>
          </a:bodyPr>
          <a:lstStyle/>
          <a:p>
            <a:r>
              <a:rPr lang="en-US" cap="none" dirty="0"/>
              <a:t>Predicting</a:t>
            </a:r>
            <a:br>
              <a:rPr lang="en-US" cap="none" dirty="0"/>
            </a:br>
            <a:r>
              <a:rPr lang="en-US" cap="none" dirty="0"/>
              <a:t>SBA Loan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D89B-AE43-B5D7-B26D-BDFC720F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999321"/>
          </a:xfrm>
        </p:spPr>
        <p:txBody>
          <a:bodyPr>
            <a:normAutofit/>
          </a:bodyPr>
          <a:lstStyle/>
          <a:p>
            <a:r>
              <a:rPr lang="en-US" sz="3200" dirty="0"/>
              <a:t>Emma Resmini</a:t>
            </a:r>
          </a:p>
          <a:p>
            <a:r>
              <a:rPr lang="en-US" sz="1800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28283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F50C-AEDF-3F08-EF95-7D586425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Importance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E6B43-95A3-877D-A50F-DC333D6E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5960"/>
            <a:ext cx="5624320" cy="43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9F40977-ADC8-6D74-D185-18AB6117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" y="1965959"/>
            <a:ext cx="5630487" cy="43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3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2074-118E-B2D2-D433-39685A12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842D-41A5-05DA-A62A-F83BA1598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Random Forest performed best at identifying loan defaults</a:t>
            </a:r>
          </a:p>
          <a:p>
            <a:pPr lvl="1"/>
            <a:r>
              <a:rPr lang="en-US" dirty="0"/>
              <a:t>Lower recall than desirable</a:t>
            </a:r>
          </a:p>
          <a:p>
            <a:r>
              <a:rPr lang="en-US" dirty="0"/>
              <a:t>Term length, days to disbursement most important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BE581-6571-011F-570F-5B4C9063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283686" cy="402336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Future Considerations:</a:t>
            </a:r>
          </a:p>
          <a:p>
            <a:r>
              <a:rPr lang="en-US" dirty="0"/>
              <a:t>Add on up-to-date data</a:t>
            </a:r>
          </a:p>
          <a:p>
            <a:pPr lvl="1"/>
            <a:r>
              <a:rPr lang="en-US" dirty="0"/>
              <a:t>Which businesses are most effected by online consumerism?</a:t>
            </a:r>
          </a:p>
          <a:p>
            <a:pPr lvl="1"/>
            <a:r>
              <a:rPr lang="en-US" dirty="0"/>
              <a:t>Rise in tech companies?</a:t>
            </a:r>
          </a:p>
          <a:p>
            <a:r>
              <a:rPr lang="en-US" dirty="0"/>
              <a:t>Include loan categories  and interest rates</a:t>
            </a:r>
          </a:p>
          <a:p>
            <a:r>
              <a:rPr lang="en-US" dirty="0"/>
              <a:t>Optimize models</a:t>
            </a:r>
          </a:p>
        </p:txBody>
      </p:sp>
    </p:spTree>
    <p:extLst>
      <p:ext uri="{BB962C8B-B14F-4D97-AF65-F5344CB8AC3E}">
        <p14:creationId xmlns:p14="http://schemas.microsoft.com/office/powerpoint/2010/main" val="339875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B449EBFA-4A75-E992-0B76-6D81DC01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/>
              <a:t>Thank you!</a:t>
            </a:r>
          </a:p>
        </p:txBody>
      </p:sp>
      <p:pic>
        <p:nvPicPr>
          <p:cNvPr id="11" name="Picture 10" descr="Unicorn Gummy Monsters">
            <a:extLst>
              <a:ext uri="{FF2B5EF4-FFF2-40B4-BE49-F238E27FC236}">
                <a16:creationId xmlns:a16="http://schemas.microsoft.com/office/drawing/2014/main" id="{08A6C4CF-E8C9-8B6E-D2B4-E2D70256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2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DA53-0DE2-E6FF-4FDA-E236332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3BCE-68FA-6C60-AEF2-FA7E1BBD5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2434702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2800" b="1" i="1" dirty="0"/>
              <a:t>Using historical data, can we predict if a Small Business Administration (SBA) loan will default?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B6B44-73E8-E942-119C-5BBDACB04D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Background:</a:t>
            </a:r>
          </a:p>
          <a:p>
            <a:r>
              <a:rPr lang="en-US" dirty="0"/>
              <a:t>The SBA is an independent agency of the U.S. government that provides support to entrepreneurs and small businesses.</a:t>
            </a:r>
          </a:p>
          <a:p>
            <a:r>
              <a:rPr lang="en-US" dirty="0"/>
              <a:t>The SBA provides government-backed guarantee on a proportion of a loan made through partnering banks, credit unions, and other lenders.</a:t>
            </a:r>
          </a:p>
          <a:p>
            <a:r>
              <a:rPr lang="en-US" dirty="0"/>
              <a:t>About 1 in 6 SBA loans default</a:t>
            </a:r>
            <a:r>
              <a:rPr lang="en-US" baseline="30000" dirty="0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A9F1-2F08-2FD1-93DB-55EDFE1F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8945" y="6248400"/>
            <a:ext cx="7858153" cy="365125"/>
          </a:xfrm>
        </p:spPr>
        <p:txBody>
          <a:bodyPr/>
          <a:lstStyle/>
          <a:p>
            <a:pPr algn="r"/>
            <a:r>
              <a:rPr lang="en-US" sz="1000" dirty="0"/>
              <a:t>1  https://www.nerdwallet.com/article/small-business/study-1-in-6-sba-small-business-administration-loans-fail</a:t>
            </a:r>
          </a:p>
        </p:txBody>
      </p:sp>
    </p:spTree>
    <p:extLst>
      <p:ext uri="{BB962C8B-B14F-4D97-AF65-F5344CB8AC3E}">
        <p14:creationId xmlns:p14="http://schemas.microsoft.com/office/powerpoint/2010/main" val="188141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D734-7A06-7058-1D13-2B5D9E4B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7C6C-5A28-97E2-B63F-A0364D59B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Kaggle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data from SBA</a:t>
            </a:r>
          </a:p>
          <a:p>
            <a:r>
              <a:rPr lang="en-US" dirty="0"/>
              <a:t>1973-2011</a:t>
            </a:r>
          </a:p>
          <a:p>
            <a:r>
              <a:rPr lang="en-US" dirty="0"/>
              <a:t>Variables include:</a:t>
            </a:r>
          </a:p>
          <a:p>
            <a:pPr lvl="1"/>
            <a:r>
              <a:rPr lang="en-US" dirty="0"/>
              <a:t>Loan amount, SBA-backed amount, loan term length, industry, location, number of employees</a:t>
            </a:r>
          </a:p>
          <a:p>
            <a:r>
              <a:rPr lang="en-US" dirty="0"/>
              <a:t>Target: Default or Paid in Full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82D23-1EE2-EBD2-0ACF-2DDBF785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1" y="2057400"/>
            <a:ext cx="5335503" cy="402336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Drawbacks:</a:t>
            </a:r>
          </a:p>
          <a:p>
            <a:pPr lvl="1"/>
            <a:r>
              <a:rPr lang="en-US" dirty="0"/>
              <a:t>Don’t know the type of loan</a:t>
            </a:r>
          </a:p>
          <a:p>
            <a:pPr lvl="2"/>
            <a:r>
              <a:rPr lang="en-US" dirty="0"/>
              <a:t>7(a) loan – most common</a:t>
            </a:r>
          </a:p>
          <a:p>
            <a:pPr lvl="2"/>
            <a:r>
              <a:rPr lang="en-US" dirty="0"/>
              <a:t>504 loan – long-term, fixed-rate financing</a:t>
            </a:r>
          </a:p>
          <a:p>
            <a:pPr lvl="2"/>
            <a:r>
              <a:rPr lang="en-US" dirty="0"/>
              <a:t>Microloan – loans of up to $50,000</a:t>
            </a:r>
          </a:p>
          <a:p>
            <a:pPr lvl="1"/>
            <a:r>
              <a:rPr lang="en-US" dirty="0"/>
              <a:t>Don’t know the interest rate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0900-0A5B-4C7A-6D20-F47AF4D4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158" y="6248400"/>
            <a:ext cx="7858153" cy="365125"/>
          </a:xfrm>
        </p:spPr>
        <p:txBody>
          <a:bodyPr/>
          <a:lstStyle/>
          <a:p>
            <a:pPr algn="l"/>
            <a:r>
              <a:rPr lang="en-US" sz="1000" dirty="0"/>
              <a:t>1  https://www.kaggle.com/datasets/mirbektoktogaraev/should-this-loan-be-approved-or-denied</a:t>
            </a:r>
          </a:p>
        </p:txBody>
      </p:sp>
    </p:spTree>
    <p:extLst>
      <p:ext uri="{BB962C8B-B14F-4D97-AF65-F5344CB8AC3E}">
        <p14:creationId xmlns:p14="http://schemas.microsoft.com/office/powerpoint/2010/main" val="342742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5912-023F-09A8-B549-BA7BD377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BA5A-9F81-90D4-1460-4B669C296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623" y="2226073"/>
            <a:ext cx="5827624" cy="3189750"/>
          </a:xfrm>
        </p:spPr>
        <p:txBody>
          <a:bodyPr/>
          <a:lstStyle/>
          <a:p>
            <a:r>
              <a:rPr lang="en-US" dirty="0"/>
              <a:t>Recoded values</a:t>
            </a:r>
          </a:p>
          <a:p>
            <a:r>
              <a:rPr lang="en-US" dirty="0"/>
              <a:t>Removed rows without target</a:t>
            </a:r>
          </a:p>
          <a:p>
            <a:r>
              <a:rPr lang="en-US" dirty="0"/>
              <a:t>Filtered out loan disbursed after 2010</a:t>
            </a:r>
          </a:p>
          <a:p>
            <a:r>
              <a:rPr lang="en-US" dirty="0"/>
              <a:t>Filtered out businesses with &gt;1500 employees</a:t>
            </a:r>
          </a:p>
          <a:p>
            <a:r>
              <a:rPr lang="en-US" dirty="0"/>
              <a:t>Added new predictor variables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EB11648-E418-891F-F884-A56D60A914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080749"/>
              </p:ext>
            </p:extLst>
          </p:nvPr>
        </p:nvGraphicFramePr>
        <p:xfrm>
          <a:off x="6159450" y="1965960"/>
          <a:ext cx="5339686" cy="2855475"/>
        </p:xfrm>
        <a:graphic>
          <a:graphicData uri="http://schemas.openxmlformats.org/drawingml/2006/table">
            <a:tbl>
              <a:tblPr/>
              <a:tblGrid>
                <a:gridCol w="310718">
                  <a:extLst>
                    <a:ext uri="{9D8B030D-6E8A-4147-A177-3AD203B41FA5}">
                      <a16:colId xmlns:a16="http://schemas.microsoft.com/office/drawing/2014/main" val="92854462"/>
                    </a:ext>
                  </a:extLst>
                </a:gridCol>
                <a:gridCol w="745725">
                  <a:extLst>
                    <a:ext uri="{9D8B030D-6E8A-4147-A177-3AD203B41FA5}">
                      <a16:colId xmlns:a16="http://schemas.microsoft.com/office/drawing/2014/main" val="1975567283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976897178"/>
                    </a:ext>
                  </a:extLst>
                </a:gridCol>
                <a:gridCol w="787486">
                  <a:extLst>
                    <a:ext uri="{9D8B030D-6E8A-4147-A177-3AD203B41FA5}">
                      <a16:colId xmlns:a16="http://schemas.microsoft.com/office/drawing/2014/main" val="2453514614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4008075687"/>
                    </a:ext>
                  </a:extLst>
                </a:gridCol>
                <a:gridCol w="687675">
                  <a:extLst>
                    <a:ext uri="{9D8B030D-6E8A-4147-A177-3AD203B41FA5}">
                      <a16:colId xmlns:a16="http://schemas.microsoft.com/office/drawing/2014/main" val="3263535085"/>
                    </a:ext>
                  </a:extLst>
                </a:gridCol>
                <a:gridCol w="648070">
                  <a:extLst>
                    <a:ext uri="{9D8B030D-6E8A-4147-A177-3AD203B41FA5}">
                      <a16:colId xmlns:a16="http://schemas.microsoft.com/office/drawing/2014/main" val="4228516154"/>
                    </a:ext>
                  </a:extLst>
                </a:gridCol>
                <a:gridCol w="597542">
                  <a:extLst>
                    <a:ext uri="{9D8B030D-6E8A-4147-A177-3AD203B41FA5}">
                      <a16:colId xmlns:a16="http://schemas.microsoft.com/office/drawing/2014/main" val="2271910961"/>
                    </a:ext>
                  </a:extLst>
                </a:gridCol>
              </a:tblGrid>
              <a:tr h="461367">
                <a:tc>
                  <a:txBody>
                    <a:bodyPr/>
                    <a:lstStyle/>
                    <a:p>
                      <a:pPr algn="r" fontAlgn="ctr"/>
                      <a:endParaRPr lang="en-US" sz="900" b="1">
                        <a:effectLst/>
                      </a:endParaRP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ApprovalFY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Term (Months)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DaysToDisbursement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DisbursementGross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Portion_SBA_Bank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Industry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Default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19272"/>
                  </a:ext>
                </a:extLst>
              </a:tr>
              <a:tr h="4613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1995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60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59.0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15000.0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0.80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NaN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False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86827"/>
                  </a:ext>
                </a:extLst>
              </a:tr>
              <a:tr h="4613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1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1998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48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47.0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16000.0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0.80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NaN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False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918652"/>
                  </a:ext>
                </a:extLst>
              </a:tr>
              <a:tr h="4613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2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2002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120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26.0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260000.0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0.75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56.0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False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55721"/>
                  </a:ext>
                </a:extLst>
              </a:tr>
              <a:tr h="4613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3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2003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84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44.0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5000.0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0.50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45.0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False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72933"/>
                  </a:ext>
                </a:extLst>
              </a:tr>
              <a:tr h="4613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4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2001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60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136.0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161000.0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0.50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62.0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False</a:t>
                      </a:r>
                    </a:p>
                  </a:txBody>
                  <a:tcPr marL="44036" marR="44036" marT="22018" marB="22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205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5DF7129-703F-E036-8C65-9AE43351B2CE}"/>
              </a:ext>
            </a:extLst>
          </p:cNvPr>
          <p:cNvSpPr txBox="1"/>
          <p:nvPr/>
        </p:nvSpPr>
        <p:spPr>
          <a:xfrm>
            <a:off x="6159450" y="4820575"/>
            <a:ext cx="5339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Sample of data variables</a:t>
            </a:r>
          </a:p>
        </p:txBody>
      </p:sp>
    </p:spTree>
    <p:extLst>
      <p:ext uri="{BB962C8B-B14F-4D97-AF65-F5344CB8AC3E}">
        <p14:creationId xmlns:p14="http://schemas.microsoft.com/office/powerpoint/2010/main" val="195886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EA4-16C4-E5FE-0D42-98F3DC17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43" y="483258"/>
            <a:ext cx="9875520" cy="1356360"/>
          </a:xfrm>
        </p:spPr>
        <p:txBody>
          <a:bodyPr/>
          <a:lstStyle/>
          <a:p>
            <a:r>
              <a:rPr lang="en-US" dirty="0"/>
              <a:t>Not All Small Businesses Are Alike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6CA578-AFD9-46FA-B722-24F355F7C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84216"/>
              </p:ext>
            </p:extLst>
          </p:nvPr>
        </p:nvGraphicFramePr>
        <p:xfrm>
          <a:off x="756081" y="1839618"/>
          <a:ext cx="10679838" cy="3699622"/>
        </p:xfrm>
        <a:graphic>
          <a:graphicData uri="http://schemas.openxmlformats.org/drawingml/2006/table">
            <a:tbl>
              <a:tblPr/>
              <a:tblGrid>
                <a:gridCol w="640025">
                  <a:extLst>
                    <a:ext uri="{9D8B030D-6E8A-4147-A177-3AD203B41FA5}">
                      <a16:colId xmlns:a16="http://schemas.microsoft.com/office/drawing/2014/main" val="3159615535"/>
                    </a:ext>
                  </a:extLst>
                </a:gridCol>
                <a:gridCol w="1434259">
                  <a:extLst>
                    <a:ext uri="{9D8B030D-6E8A-4147-A177-3AD203B41FA5}">
                      <a16:colId xmlns:a16="http://schemas.microsoft.com/office/drawing/2014/main" val="2596799405"/>
                    </a:ext>
                  </a:extLst>
                </a:gridCol>
                <a:gridCol w="1434259">
                  <a:extLst>
                    <a:ext uri="{9D8B030D-6E8A-4147-A177-3AD203B41FA5}">
                      <a16:colId xmlns:a16="http://schemas.microsoft.com/office/drawing/2014/main" val="2354685828"/>
                    </a:ext>
                  </a:extLst>
                </a:gridCol>
                <a:gridCol w="1434259">
                  <a:extLst>
                    <a:ext uri="{9D8B030D-6E8A-4147-A177-3AD203B41FA5}">
                      <a16:colId xmlns:a16="http://schemas.microsoft.com/office/drawing/2014/main" val="2229347402"/>
                    </a:ext>
                  </a:extLst>
                </a:gridCol>
                <a:gridCol w="1434259">
                  <a:extLst>
                    <a:ext uri="{9D8B030D-6E8A-4147-A177-3AD203B41FA5}">
                      <a16:colId xmlns:a16="http://schemas.microsoft.com/office/drawing/2014/main" val="531456951"/>
                    </a:ext>
                  </a:extLst>
                </a:gridCol>
                <a:gridCol w="1434259">
                  <a:extLst>
                    <a:ext uri="{9D8B030D-6E8A-4147-A177-3AD203B41FA5}">
                      <a16:colId xmlns:a16="http://schemas.microsoft.com/office/drawing/2014/main" val="1862028936"/>
                    </a:ext>
                  </a:extLst>
                </a:gridCol>
                <a:gridCol w="1434259">
                  <a:extLst>
                    <a:ext uri="{9D8B030D-6E8A-4147-A177-3AD203B41FA5}">
                      <a16:colId xmlns:a16="http://schemas.microsoft.com/office/drawing/2014/main" val="3758317933"/>
                    </a:ext>
                  </a:extLst>
                </a:gridCol>
                <a:gridCol w="1434259">
                  <a:extLst>
                    <a:ext uri="{9D8B030D-6E8A-4147-A177-3AD203B41FA5}">
                      <a16:colId xmlns:a16="http://schemas.microsoft.com/office/drawing/2014/main" val="1507389258"/>
                    </a:ext>
                  </a:extLst>
                </a:gridCol>
              </a:tblGrid>
              <a:tr h="574524">
                <a:tc>
                  <a:txBody>
                    <a:bodyPr/>
                    <a:lstStyle/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Number of Employees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Loan Amount Disbursed (rounded)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Proportion backed by SBA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Term (Years)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Days Between Approval and Disbursement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Jobs Created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Jobs Retained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132017"/>
                  </a:ext>
                </a:extLst>
              </a:tr>
              <a:tr h="428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mean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10.495758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$199,218.90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0.711777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9.284157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113.912724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8.543356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10.813491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49572"/>
                  </a:ext>
                </a:extLst>
              </a:tr>
              <a:tr h="428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std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24.503012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$276,468.30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0.173326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6.592987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175.997823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239.433878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239.844954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03560"/>
                  </a:ext>
                </a:extLst>
              </a:tr>
              <a:tr h="428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min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$4,000.00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0.028140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374987"/>
                  </a:ext>
                </a:extLst>
              </a:tr>
              <a:tr h="428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25%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2.000000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$43,000.00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0.500000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5.000000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31.000000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85745"/>
                  </a:ext>
                </a:extLst>
              </a:tr>
              <a:tr h="428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50%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4.000000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$100,000.00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0.750000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7.000000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60.000000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362966"/>
                  </a:ext>
                </a:extLst>
              </a:tr>
              <a:tr h="428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75%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$237,000.00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0.850000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120.000000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4.000000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97712"/>
                  </a:ext>
                </a:extLst>
              </a:tr>
              <a:tr h="428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max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1500.000000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$11,446,320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47.417000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8813.000000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8800.000000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9500.000000</a:t>
                      </a:r>
                    </a:p>
                  </a:txBody>
                  <a:tcPr marL="61191" marR="61191" marT="30595" marB="30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94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0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001253-441E-D22C-3748-03C15B302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51181"/>
              </p:ext>
            </p:extLst>
          </p:nvPr>
        </p:nvGraphicFramePr>
        <p:xfrm>
          <a:off x="5778539" y="4357807"/>
          <a:ext cx="6024406" cy="1169356"/>
        </p:xfrm>
        <a:graphic>
          <a:graphicData uri="http://schemas.openxmlformats.org/drawingml/2006/table">
            <a:tbl>
              <a:tblPr/>
              <a:tblGrid>
                <a:gridCol w="847233">
                  <a:extLst>
                    <a:ext uri="{9D8B030D-6E8A-4147-A177-3AD203B41FA5}">
                      <a16:colId xmlns:a16="http://schemas.microsoft.com/office/drawing/2014/main" val="1319702909"/>
                    </a:ext>
                  </a:extLst>
                </a:gridCol>
                <a:gridCol w="1086925">
                  <a:extLst>
                    <a:ext uri="{9D8B030D-6E8A-4147-A177-3AD203B41FA5}">
                      <a16:colId xmlns:a16="http://schemas.microsoft.com/office/drawing/2014/main" val="3583982461"/>
                    </a:ext>
                  </a:extLst>
                </a:gridCol>
                <a:gridCol w="1086925">
                  <a:extLst>
                    <a:ext uri="{9D8B030D-6E8A-4147-A177-3AD203B41FA5}">
                      <a16:colId xmlns:a16="http://schemas.microsoft.com/office/drawing/2014/main" val="1010277841"/>
                    </a:ext>
                  </a:extLst>
                </a:gridCol>
                <a:gridCol w="1086925">
                  <a:extLst>
                    <a:ext uri="{9D8B030D-6E8A-4147-A177-3AD203B41FA5}">
                      <a16:colId xmlns:a16="http://schemas.microsoft.com/office/drawing/2014/main" val="1935176701"/>
                    </a:ext>
                  </a:extLst>
                </a:gridCol>
                <a:gridCol w="913221">
                  <a:extLst>
                    <a:ext uri="{9D8B030D-6E8A-4147-A177-3AD203B41FA5}">
                      <a16:colId xmlns:a16="http://schemas.microsoft.com/office/drawing/2014/main" val="3850429107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25271761"/>
                    </a:ext>
                  </a:extLst>
                </a:gridCol>
              </a:tblGrid>
              <a:tr h="572940">
                <a:tc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Real estate and rental and leasing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 and insurance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Transportation and warehousing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Educational 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507362"/>
                  </a:ext>
                </a:extLst>
              </a:tr>
              <a:tr h="2982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Paid in Full</a:t>
                      </a: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98443"/>
                  </a:ext>
                </a:extLst>
              </a:tr>
              <a:tr h="2982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0.294788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0.292262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0.275857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0.254451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0.247486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4833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417C029-160A-0ABD-04DD-9EBB6587AF13}"/>
              </a:ext>
            </a:extLst>
          </p:cNvPr>
          <p:cNvSpPr txBox="1">
            <a:spLocks/>
          </p:cNvSpPr>
          <p:nvPr/>
        </p:nvSpPr>
        <p:spPr>
          <a:xfrm>
            <a:off x="568171" y="423385"/>
            <a:ext cx="9875520" cy="10736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Is The Risk?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2109C8-E848-E4B8-A200-ACE7CB7CA16B}"/>
              </a:ext>
            </a:extLst>
          </p:cNvPr>
          <p:cNvSpPr txBox="1">
            <a:spLocks/>
          </p:cNvSpPr>
          <p:nvPr/>
        </p:nvSpPr>
        <p:spPr>
          <a:xfrm>
            <a:off x="6096000" y="1030691"/>
            <a:ext cx="5015884" cy="753165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 default rates range from 7-28%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076790-CF6E-60F7-8710-0BEECC61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08618"/>
              </p:ext>
            </p:extLst>
          </p:nvPr>
        </p:nvGraphicFramePr>
        <p:xfrm>
          <a:off x="5778539" y="1711087"/>
          <a:ext cx="5015884" cy="1226034"/>
        </p:xfrm>
        <a:graphic>
          <a:graphicData uri="http://schemas.openxmlformats.org/drawingml/2006/table">
            <a:tbl>
              <a:tblPr/>
              <a:tblGrid>
                <a:gridCol w="923278">
                  <a:extLst>
                    <a:ext uri="{9D8B030D-6E8A-4147-A177-3AD203B41FA5}">
                      <a16:colId xmlns:a16="http://schemas.microsoft.com/office/drawing/2014/main" val="1319702909"/>
                    </a:ext>
                  </a:extLst>
                </a:gridCol>
                <a:gridCol w="870012">
                  <a:extLst>
                    <a:ext uri="{9D8B030D-6E8A-4147-A177-3AD203B41FA5}">
                      <a16:colId xmlns:a16="http://schemas.microsoft.com/office/drawing/2014/main" val="3583982461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1010277841"/>
                    </a:ext>
                  </a:extLst>
                </a:gridCol>
                <a:gridCol w="870012">
                  <a:extLst>
                    <a:ext uri="{9D8B030D-6E8A-4147-A177-3AD203B41FA5}">
                      <a16:colId xmlns:a16="http://schemas.microsoft.com/office/drawing/2014/main" val="1935176701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3850429107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3825271761"/>
                    </a:ext>
                  </a:extLst>
                </a:gridCol>
              </a:tblGrid>
              <a:tr h="629618">
                <a:tc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Florida</a:t>
                      </a: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Georgia</a:t>
                      </a: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District of Columbia</a:t>
                      </a: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Nevada</a:t>
                      </a: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Michigan</a:t>
                      </a: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507362"/>
                  </a:ext>
                </a:extLst>
              </a:tr>
              <a:tr h="2982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Paid in Full</a:t>
                      </a: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0.768607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98443"/>
                  </a:ext>
                </a:extLst>
              </a:tr>
              <a:tr h="2982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27852" marR="27852" marT="13926" marB="139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0.278196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0.242866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0.242559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0.233875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0.231393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48337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BB60E8C-3C53-3431-3175-7BAFE188757D}"/>
              </a:ext>
            </a:extLst>
          </p:cNvPr>
          <p:cNvSpPr txBox="1">
            <a:spLocks/>
          </p:cNvSpPr>
          <p:nvPr/>
        </p:nvSpPr>
        <p:spPr>
          <a:xfrm>
            <a:off x="6096000" y="3623441"/>
            <a:ext cx="5389485" cy="52086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Industry default rates range from 10-30%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40A1032-2050-EF57-CE16-58E97CDB7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702660"/>
              </p:ext>
            </p:extLst>
          </p:nvPr>
        </p:nvGraphicFramePr>
        <p:xfrm>
          <a:off x="568171" y="1407273"/>
          <a:ext cx="4972050" cy="454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395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5CE5-03EB-7081-01FF-FB62A861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15" y="139300"/>
            <a:ext cx="9875520" cy="1073680"/>
          </a:xfrm>
        </p:spPr>
        <p:txBody>
          <a:bodyPr>
            <a:normAutofit/>
          </a:bodyPr>
          <a:lstStyle/>
          <a:p>
            <a:r>
              <a:rPr lang="en-US" dirty="0"/>
              <a:t>SBA Loan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498B2-EDC4-12B0-5FFE-EE59131D0C2F}"/>
              </a:ext>
            </a:extLst>
          </p:cNvPr>
          <p:cNvSpPr txBox="1">
            <a:spLocks/>
          </p:cNvSpPr>
          <p:nvPr/>
        </p:nvSpPr>
        <p:spPr>
          <a:xfrm>
            <a:off x="262040" y="2190739"/>
            <a:ext cx="3564235" cy="2798511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1970s “stagflation”</a:t>
            </a:r>
          </a:p>
          <a:p>
            <a:r>
              <a:rPr lang="en-US" dirty="0"/>
              <a:t>1995 – Federal Reserve raised interest rates from 3% to 6%</a:t>
            </a:r>
          </a:p>
          <a:p>
            <a:r>
              <a:rPr lang="en-US" dirty="0"/>
              <a:t>2008 Recession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31593-9EAB-707B-6296-088F2850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32" y="1226975"/>
            <a:ext cx="7406308" cy="44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B7912-0B93-BC73-513D-1BA96E3D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B06D97-A06B-B038-A695-270AFCFE3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897118"/>
              </p:ext>
            </p:extLst>
          </p:nvPr>
        </p:nvGraphicFramePr>
        <p:xfrm>
          <a:off x="705257" y="2038534"/>
          <a:ext cx="6253874" cy="278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90">
                  <a:extLst>
                    <a:ext uri="{9D8B030D-6E8A-4147-A177-3AD203B41FA5}">
                      <a16:colId xmlns:a16="http://schemas.microsoft.com/office/drawing/2014/main" val="499018177"/>
                    </a:ext>
                  </a:extLst>
                </a:gridCol>
                <a:gridCol w="1487721">
                  <a:extLst>
                    <a:ext uri="{9D8B030D-6E8A-4147-A177-3AD203B41FA5}">
                      <a16:colId xmlns:a16="http://schemas.microsoft.com/office/drawing/2014/main" val="1612959118"/>
                    </a:ext>
                  </a:extLst>
                </a:gridCol>
                <a:gridCol w="2533863">
                  <a:extLst>
                    <a:ext uri="{9D8B030D-6E8A-4147-A177-3AD203B41FA5}">
                      <a16:colId xmlns:a16="http://schemas.microsoft.com/office/drawing/2014/main" val="2022342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5693"/>
                  </a:ext>
                </a:extLst>
              </a:tr>
              <a:tr h="119384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ensemble method that builds multiple decision trees and aggregates the results.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570932"/>
                  </a:ext>
                </a:extLst>
              </a:tr>
              <a:tr h="1216241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ensemble method that makes new predictors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the mistakes of previous predictors.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62259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C582AA8D-FEE0-40F6-380C-704F019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07" y="1184635"/>
            <a:ext cx="3393313" cy="44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99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D3EA-EAD5-C419-8B2A-76DE430E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364" y="254888"/>
            <a:ext cx="9875520" cy="13563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58BD87-85E3-1808-C027-240DC7411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073739"/>
              </p:ext>
            </p:extLst>
          </p:nvPr>
        </p:nvGraphicFramePr>
        <p:xfrm>
          <a:off x="707598" y="1778544"/>
          <a:ext cx="4793942" cy="330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105">
                  <a:extLst>
                    <a:ext uri="{9D8B030D-6E8A-4147-A177-3AD203B41FA5}">
                      <a16:colId xmlns:a16="http://schemas.microsoft.com/office/drawing/2014/main" val="2441615162"/>
                    </a:ext>
                  </a:extLst>
                </a:gridCol>
                <a:gridCol w="1488351">
                  <a:extLst>
                    <a:ext uri="{9D8B030D-6E8A-4147-A177-3AD203B41FA5}">
                      <a16:colId xmlns:a16="http://schemas.microsoft.com/office/drawing/2014/main" val="3177968177"/>
                    </a:ext>
                  </a:extLst>
                </a:gridCol>
                <a:gridCol w="1711486">
                  <a:extLst>
                    <a:ext uri="{9D8B030D-6E8A-4147-A177-3AD203B41FA5}">
                      <a16:colId xmlns:a16="http://schemas.microsoft.com/office/drawing/2014/main" val="3494891214"/>
                    </a:ext>
                  </a:extLst>
                </a:gridCol>
              </a:tblGrid>
              <a:tr h="540443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95993"/>
                  </a:ext>
                </a:extLst>
              </a:tr>
              <a:tr h="443472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0.92729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86"/>
                  </a:ext>
                </a:extLst>
              </a:tr>
              <a:tr h="44347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0.84185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0.81859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43605"/>
                  </a:ext>
                </a:extLst>
              </a:tr>
              <a:tr h="44347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0.73051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0.70259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07205"/>
                  </a:ext>
                </a:extLst>
              </a:tr>
              <a:tr h="443472">
                <a:tc>
                  <a:txBody>
                    <a:bodyPr/>
                    <a:lstStyle/>
                    <a:p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0.75616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56511"/>
                  </a:ext>
                </a:extLst>
              </a:tr>
              <a:tr h="443472">
                <a:tc>
                  <a:txBody>
                    <a:bodyPr/>
                    <a:lstStyle/>
                    <a:p>
                      <a:r>
                        <a:rPr lang="en-US" b="1" dirty="0" err="1"/>
                        <a:t>Fbeta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64513"/>
                  </a:ext>
                </a:extLst>
              </a:tr>
              <a:tr h="443472">
                <a:tc>
                  <a:txBody>
                    <a:bodyPr/>
                    <a:lstStyle/>
                    <a:p>
                      <a:r>
                        <a:rPr lang="en-US" b="1" dirty="0"/>
                        <a:t>Log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074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AD25AF-932D-E15F-CEA6-C6009114CDFB}"/>
              </a:ext>
            </a:extLst>
          </p:cNvPr>
          <p:cNvSpPr txBox="1"/>
          <p:nvPr/>
        </p:nvSpPr>
        <p:spPr>
          <a:xfrm>
            <a:off x="6281248" y="1170293"/>
            <a:ext cx="48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Overall, Random Forest performed better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874B73-530B-4C48-8A95-5C1D6FF4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247" y="1778544"/>
            <a:ext cx="4859387" cy="370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0200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ooz Burgundy 2020 1">
      <a:dk1>
        <a:srgbClr val="000000"/>
      </a:dk1>
      <a:lt1>
        <a:srgbClr val="FFFFFF"/>
      </a:lt1>
      <a:dk2>
        <a:srgbClr val="711D45"/>
      </a:dk2>
      <a:lt2>
        <a:srgbClr val="E7E6E6"/>
      </a:lt2>
      <a:accent1>
        <a:srgbClr val="711D45"/>
      </a:accent1>
      <a:accent2>
        <a:srgbClr val="D5225E"/>
      </a:accent2>
      <a:accent3>
        <a:srgbClr val="003CA6"/>
      </a:accent3>
      <a:accent4>
        <a:srgbClr val="233746"/>
      </a:accent4>
      <a:accent5>
        <a:srgbClr val="92368D"/>
      </a:accent5>
      <a:accent6>
        <a:srgbClr val="CBDA00"/>
      </a:accent6>
      <a:hlink>
        <a:srgbClr val="711D45"/>
      </a:hlink>
      <a:folHlink>
        <a:srgbClr val="24364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2008</TotalTime>
  <Words>787</Words>
  <Application>Microsoft Office PowerPoint</Application>
  <PresentationFormat>Widescreen</PresentationFormat>
  <Paragraphs>264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AdvOT1ef757c0</vt:lpstr>
      <vt:lpstr>Arial</vt:lpstr>
      <vt:lpstr>Calibri</vt:lpstr>
      <vt:lpstr>Corbel</vt:lpstr>
      <vt:lpstr>Roboto</vt:lpstr>
      <vt:lpstr>SourceSansPro</vt:lpstr>
      <vt:lpstr>Basis</vt:lpstr>
      <vt:lpstr>Predicting SBA Loan Default</vt:lpstr>
      <vt:lpstr>Research Question</vt:lpstr>
      <vt:lpstr>The Data</vt:lpstr>
      <vt:lpstr>Data Cleaning</vt:lpstr>
      <vt:lpstr>Not All Small Businesses Are Alike</vt:lpstr>
      <vt:lpstr>PowerPoint Presentation</vt:lpstr>
      <vt:lpstr>SBA Loan Trends</vt:lpstr>
      <vt:lpstr>MODEL SELECTION</vt:lpstr>
      <vt:lpstr>Results</vt:lpstr>
      <vt:lpstr>Feature Importance</vt:lpstr>
      <vt:lpstr>Conclusion and Future Considerations</vt:lpstr>
      <vt:lpstr>Thank you!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SBA Loan Default  Tech Excellence Data Science Capstone</dc:title>
  <dc:creator>Resmini, Emma [USA]</dc:creator>
  <cp:lastModifiedBy>Resmini, Emma [USA]</cp:lastModifiedBy>
  <cp:revision>21</cp:revision>
  <dcterms:created xsi:type="dcterms:W3CDTF">2023-03-06T15:32:41Z</dcterms:created>
  <dcterms:modified xsi:type="dcterms:W3CDTF">2023-04-04T20:11:28Z</dcterms:modified>
</cp:coreProperties>
</file>