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2"/>
  </p:notesMasterIdLst>
  <p:handoutMasterIdLst>
    <p:handoutMasterId r:id="rId13"/>
  </p:handoutMasterIdLst>
  <p:sldIdLst>
    <p:sldId id="256" r:id="rId5"/>
    <p:sldId id="346" r:id="rId6"/>
    <p:sldId id="330" r:id="rId7"/>
    <p:sldId id="343" r:id="rId8"/>
    <p:sldId id="257" r:id="rId9"/>
    <p:sldId id="345" r:id="rId10"/>
    <p:sldId id="34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09" d="100"/>
          <a:sy n="109" d="100"/>
        </p:scale>
        <p:origin x="6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7/23/2021</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r>
              <a:rPr lang="en-US"/>
              <a:t>3/1/20XX</a:t>
            </a: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SAMPLE FOOTER TEXT</a:t>
            </a:r>
          </a:p>
        </p:txBody>
      </p:sp>
      <p:sp>
        <p:nvSpPr>
          <p:cNvPr id="6" name="Slide Number Placeholder 5"/>
          <p:cNvSpPr>
            <a:spLocks noGrp="1"/>
          </p:cNvSpPr>
          <p:nvPr>
            <p:ph type="sldNum" sz="quarter" idx="12"/>
          </p:nvPr>
        </p:nvSpPr>
        <p:spPr>
          <a:xfrm>
            <a:off x="10469880" y="320040"/>
            <a:ext cx="914400" cy="320040"/>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711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20683991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r>
              <a:rPr lang="en-US"/>
              <a:t>3/1/20XX</a:t>
            </a:r>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a:xfrm>
            <a:off x="10469880" y="320040"/>
            <a:ext cx="914400" cy="320040"/>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080328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597415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6076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3658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7717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80781197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r>
              <a:rPr lang="en-US"/>
              <a:t>3/1/20XX</a:t>
            </a: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SAMPLE FOOTER TEXT</a:t>
            </a:r>
          </a:p>
        </p:txBody>
      </p:sp>
      <p:sp>
        <p:nvSpPr>
          <p:cNvPr id="6" name="Slide Number Placeholder 5"/>
          <p:cNvSpPr>
            <a:spLocks noGrp="1"/>
          </p:cNvSpPr>
          <p:nvPr>
            <p:ph type="sldNum" sz="quarter" idx="12"/>
          </p:nvPr>
        </p:nvSpPr>
        <p:spPr>
          <a:xfrm>
            <a:off x="10469880" y="320040"/>
            <a:ext cx="914400" cy="320040"/>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1643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r>
              <a:rPr lang="en-US"/>
              <a:t>3/1/20XX</a:t>
            </a:r>
          </a:p>
        </p:txBody>
      </p:sp>
      <p:sp>
        <p:nvSpPr>
          <p:cNvPr id="6" name="Footer Placeholder 5"/>
          <p:cNvSpPr>
            <a:spLocks noGrp="1"/>
          </p:cNvSpPr>
          <p:nvPr>
            <p:ph type="ftr" sz="quarter" idx="11"/>
          </p:nvPr>
        </p:nvSpPr>
        <p:spPr>
          <a:xfrm>
            <a:off x="804672" y="6227064"/>
            <a:ext cx="10588752" cy="320040"/>
          </a:xfrm>
        </p:spPr>
        <p:txBody>
          <a:bodyPr/>
          <a:lstStyle/>
          <a:p>
            <a:r>
              <a:rPr lang="en-US"/>
              <a:t>SAMPLE FOOTER TEXT</a:t>
            </a:r>
          </a:p>
        </p:txBody>
      </p:sp>
      <p:sp>
        <p:nvSpPr>
          <p:cNvPr id="7" name="Slide Number Placeholder 6"/>
          <p:cNvSpPr>
            <a:spLocks noGrp="1"/>
          </p:cNvSpPr>
          <p:nvPr>
            <p:ph type="sldNum" sz="quarter" idx="12"/>
          </p:nvPr>
        </p:nvSpPr>
        <p:spPr>
          <a:xfrm>
            <a:off x="10469880" y="320040"/>
            <a:ext cx="914400" cy="320040"/>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640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r>
              <a:rPr lang="en-US"/>
              <a:t>3/1/20XX</a:t>
            </a:r>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solidFill>
                  <a:srgbClr val="FFFFFF"/>
                </a:solidFill>
              </a:rPr>
              <a:t>SAMPLE FOOTER TEXT</a:t>
            </a:r>
          </a:p>
        </p:txBody>
      </p:sp>
      <p:sp>
        <p:nvSpPr>
          <p:cNvPr id="9" name="Slide Number Placeholder 8"/>
          <p:cNvSpPr>
            <a:spLocks noGrp="1"/>
          </p:cNvSpPr>
          <p:nvPr>
            <p:ph type="sldNum" sz="quarter" idx="12"/>
          </p:nvPr>
        </p:nvSpPr>
        <p:spPr>
          <a:xfrm>
            <a:off x="10469880" y="320040"/>
            <a:ext cx="914400" cy="320040"/>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08457547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9720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r>
              <a:rPr lang="en-US"/>
              <a:t>3/1/20XX</a:t>
            </a:r>
          </a:p>
        </p:txBody>
      </p:sp>
      <p:sp>
        <p:nvSpPr>
          <p:cNvPr id="3" name="Footer Placeholder 2"/>
          <p:cNvSpPr>
            <a:spLocks noGrp="1"/>
          </p:cNvSpPr>
          <p:nvPr>
            <p:ph type="ftr" sz="quarter" idx="11"/>
          </p:nvPr>
        </p:nvSpPr>
        <p:spPr>
          <a:xfrm>
            <a:off x="804672" y="6227064"/>
            <a:ext cx="10588752" cy="320040"/>
          </a:xfrm>
        </p:spPr>
        <p:txBody>
          <a:bodyPr/>
          <a:lstStyle/>
          <a:p>
            <a:r>
              <a:rPr lang="en-US"/>
              <a:t>SAMPLE FOOTER TEXT</a:t>
            </a:r>
          </a:p>
        </p:txBody>
      </p:sp>
      <p:sp>
        <p:nvSpPr>
          <p:cNvPr id="4" name="Slide Number Placeholder 3"/>
          <p:cNvSpPr>
            <a:spLocks noGrp="1"/>
          </p:cNvSpPr>
          <p:nvPr>
            <p:ph type="sldNum" sz="quarter" idx="12"/>
          </p:nvPr>
        </p:nvSpPr>
        <p:spPr>
          <a:xfrm>
            <a:off x="10469880" y="320040"/>
            <a:ext cx="914400" cy="320040"/>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681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3327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r>
              <a:rPr lang="en-US"/>
              <a:t>3/1/20XX</a:t>
            </a:r>
          </a:p>
        </p:txBody>
      </p:sp>
      <p:sp>
        <p:nvSpPr>
          <p:cNvPr id="6" name="Footer Placeholder 5"/>
          <p:cNvSpPr>
            <a:spLocks noGrp="1"/>
          </p:cNvSpPr>
          <p:nvPr>
            <p:ph type="ftr" sz="quarter" idx="11"/>
          </p:nvPr>
        </p:nvSpPr>
        <p:spPr>
          <a:xfrm>
            <a:off x="804672" y="6227064"/>
            <a:ext cx="5942203" cy="320040"/>
          </a:xfrm>
        </p:spPr>
        <p:txBody>
          <a:bodyPr/>
          <a:lstStyle/>
          <a:p>
            <a:r>
              <a:rPr lang="en-US"/>
              <a:t>SAMPLE FOOTER TEXT</a:t>
            </a:r>
          </a:p>
        </p:txBody>
      </p:sp>
      <p:sp>
        <p:nvSpPr>
          <p:cNvPr id="7" name="Slide Number Placeholder 6"/>
          <p:cNvSpPr>
            <a:spLocks noGrp="1"/>
          </p:cNvSpPr>
          <p:nvPr>
            <p:ph type="sldNum" sz="quarter" idx="12"/>
          </p:nvPr>
        </p:nvSpPr>
        <p:spPr>
          <a:xfrm>
            <a:off x="5828377" y="320040"/>
            <a:ext cx="914400" cy="320040"/>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5435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3/1/20XX</a:t>
            </a:r>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solidFill>
                  <a:srgbClr val="FFFFFF"/>
                </a:solidFill>
              </a:rPr>
              <a:t>SAMPLE FOOTER TEXT</a:t>
            </a: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43243475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ucr.fbi.gov/crime-in-the-u.s/2019/crime-in-the-u.s.-2019/topic-pages/tables/table-26" TargetMode="External"/><Relationship Id="rId2" Type="http://schemas.openxmlformats.org/officeDocument/2006/relationships/hyperlink" Target="https://ucr.fbi.gov/crime-in-the-u.s/2019/crime-in-the-u.s.-2019/topic-pages/clearance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ucr.fbi.gov/crime-in-the-u.s/2019/crime-in-the-u.s.-2019/topic-pages/tables/table-26"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p:txBody>
          <a:bodyPr anchor="b" anchorCtr="0"/>
          <a:lstStyle/>
          <a:p>
            <a:r>
              <a:rPr lang="en-US" dirty="0"/>
              <a:t>Final Project:</a:t>
            </a:r>
            <a:br>
              <a:rPr lang="en-US" dirty="0"/>
            </a:br>
            <a:r>
              <a:rPr lang="en-US" dirty="0"/>
              <a:t>Inspecting Data Regarding the Percent of Offenses Closed by Law Enforcement in 2019</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p:txBody>
          <a:bodyPr/>
          <a:lstStyle/>
          <a:p>
            <a:r>
              <a:rPr lang="en-US" dirty="0"/>
              <a:t>Emma Resmini</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ADAF-8753-47B9-92C2-79F493427A83}"/>
              </a:ext>
            </a:extLst>
          </p:cNvPr>
          <p:cNvSpPr>
            <a:spLocks noGrp="1"/>
          </p:cNvSpPr>
          <p:nvPr>
            <p:ph type="title"/>
          </p:nvPr>
        </p:nvSpPr>
        <p:spPr>
          <a:xfrm>
            <a:off x="3099724" y="868680"/>
            <a:ext cx="5992550" cy="826478"/>
          </a:xfrm>
        </p:spPr>
        <p:txBody>
          <a:bodyPr>
            <a:normAutofit fontScale="90000"/>
          </a:bodyPr>
          <a:lstStyle/>
          <a:p>
            <a:r>
              <a:rPr lang="en-US" dirty="0"/>
              <a:t>Choosing a Topic</a:t>
            </a:r>
          </a:p>
        </p:txBody>
      </p:sp>
      <p:sp>
        <p:nvSpPr>
          <p:cNvPr id="3" name="Content Placeholder 2">
            <a:extLst>
              <a:ext uri="{FF2B5EF4-FFF2-40B4-BE49-F238E27FC236}">
                <a16:creationId xmlns:a16="http://schemas.microsoft.com/office/drawing/2014/main" id="{C26391FC-5AA9-41C9-A590-C6F157CF88CA}"/>
              </a:ext>
            </a:extLst>
          </p:cNvPr>
          <p:cNvSpPr>
            <a:spLocks noGrp="1"/>
          </p:cNvSpPr>
          <p:nvPr>
            <p:ph idx="1"/>
          </p:nvPr>
        </p:nvSpPr>
        <p:spPr>
          <a:xfrm>
            <a:off x="1726955" y="2055641"/>
            <a:ext cx="8738087" cy="3087857"/>
          </a:xfrm>
        </p:spPr>
        <p:txBody>
          <a:bodyPr>
            <a:normAutofit/>
          </a:bodyPr>
          <a:lstStyle/>
          <a:p>
            <a:pPr marL="285750" indent="-285750">
              <a:buFont typeface="Arial" panose="020B0604020202020204" pitchFamily="34" charset="0"/>
              <a:buChar char="•"/>
            </a:pPr>
            <a:r>
              <a:rPr lang="en-US" sz="1800" dirty="0"/>
              <a:t>Choosing data from a credible source was a top priority</a:t>
            </a:r>
          </a:p>
          <a:p>
            <a:pPr marL="285750" indent="-285750">
              <a:buFont typeface="Arial" panose="020B0604020202020204" pitchFamily="34" charset="0"/>
              <a:buChar char="•"/>
            </a:pPr>
            <a:r>
              <a:rPr lang="en-US" sz="1800" dirty="0"/>
              <a:t>Also wanted a dataset that was created recently, so the resulting visualization is relevant</a:t>
            </a:r>
          </a:p>
          <a:p>
            <a:pPr marL="285750" indent="-285750">
              <a:buFont typeface="Arial" panose="020B0604020202020204" pitchFamily="34" charset="0"/>
              <a:buChar char="•"/>
            </a:pPr>
            <a:r>
              <a:rPr lang="en-US" sz="1800" dirty="0"/>
              <a:t>Primarily focused on government sites because of the many publicly available datasets</a:t>
            </a:r>
          </a:p>
          <a:p>
            <a:pPr marL="285750" indent="-285750">
              <a:buFont typeface="Arial" panose="020B0604020202020204" pitchFamily="34" charset="0"/>
              <a:buChar char="•"/>
            </a:pPr>
            <a:r>
              <a:rPr lang="en-US" sz="1800" dirty="0"/>
              <a:t>Eventually landed on crime statistics, and ultimately found the FBI UCR Program site</a:t>
            </a:r>
          </a:p>
        </p:txBody>
      </p:sp>
    </p:spTree>
    <p:extLst>
      <p:ext uri="{BB962C8B-B14F-4D97-AF65-F5344CB8AC3E}">
        <p14:creationId xmlns:p14="http://schemas.microsoft.com/office/powerpoint/2010/main" val="312995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3099725" y="569397"/>
            <a:ext cx="5992550" cy="807814"/>
          </a:xfrm>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0253" y="1377212"/>
            <a:ext cx="10647429" cy="4911392"/>
          </a:xfrm>
        </p:spPr>
        <p:txBody>
          <a:bodyPr>
            <a:normAutofit lnSpcReduction="10000"/>
          </a:bodyPr>
          <a:lstStyle/>
          <a:p>
            <a:r>
              <a:rPr lang="en-US" sz="1400" dirty="0"/>
              <a:t>The data were collected by the FBI’s Uniform Crime Reporting (UCR) Program. By the UCR Program’s definitions, law enforcement agencies clear (or “close”) offenses in one of two ways:</a:t>
            </a:r>
          </a:p>
          <a:p>
            <a:pPr marL="342900" indent="-342900">
              <a:buFont typeface="+mj-lt"/>
              <a:buAutoNum type="arabicPeriod"/>
            </a:pPr>
            <a:r>
              <a:rPr lang="en-US" sz="1400" dirty="0"/>
              <a:t>Arrest</a:t>
            </a:r>
          </a:p>
          <a:p>
            <a:pPr marL="457200" indent="-457200">
              <a:buFont typeface="+mj-lt"/>
              <a:buAutoNum type="arabicPeriod"/>
            </a:pPr>
            <a:r>
              <a:rPr lang="en-US" sz="1400" dirty="0"/>
              <a:t>Exceptional means</a:t>
            </a:r>
          </a:p>
          <a:p>
            <a:pPr marL="1143000" lvl="1" indent="-457200"/>
            <a:r>
              <a:rPr lang="en-US" sz="1400" dirty="0"/>
              <a:t>Elements outside of law enforcement’s control (death of offender, victim refusing to cooperate, etc.)</a:t>
            </a:r>
          </a:p>
          <a:p>
            <a:endParaRPr lang="en-US" sz="1400" dirty="0"/>
          </a:p>
          <a:p>
            <a:r>
              <a:rPr lang="en-US" sz="1400" dirty="0"/>
              <a:t>The data are split by geographic region: </a:t>
            </a:r>
          </a:p>
          <a:p>
            <a:pPr marL="342900" indent="-342900">
              <a:buFont typeface="Arial" panose="020B0604020202020204" pitchFamily="34" charset="0"/>
              <a:buChar char="•"/>
            </a:pPr>
            <a:r>
              <a:rPr lang="en-US" sz="1400" dirty="0"/>
              <a:t>A broad nationwide figure</a:t>
            </a:r>
          </a:p>
          <a:p>
            <a:pPr marL="342900" indent="-342900">
              <a:buFont typeface="Arial" panose="020B0604020202020204" pitchFamily="34" charset="0"/>
              <a:buChar char="•"/>
            </a:pPr>
            <a:r>
              <a:rPr lang="en-US" sz="1400" dirty="0"/>
              <a:t>The four regions of the US (as defined by the Census Bureau)</a:t>
            </a:r>
          </a:p>
          <a:p>
            <a:pPr marL="342900" indent="-342900">
              <a:buFont typeface="Arial" panose="020B0604020202020204" pitchFamily="34" charset="0"/>
              <a:buChar char="•"/>
            </a:pPr>
            <a:r>
              <a:rPr lang="en-US" sz="1400" dirty="0"/>
              <a:t>The nine geographic sub-regions used by the UCR Program to compile their reports</a:t>
            </a:r>
          </a:p>
          <a:p>
            <a:endParaRPr lang="en-US" sz="1400" dirty="0"/>
          </a:p>
          <a:p>
            <a:r>
              <a:rPr lang="en-US" sz="1400" dirty="0"/>
              <a:t>Sources: </a:t>
            </a:r>
          </a:p>
          <a:p>
            <a:r>
              <a:rPr lang="en-US" sz="1400" dirty="0">
                <a:hlinkClick r:id="rId2"/>
              </a:rPr>
              <a:t>https://ucr.fbi.gov/crime-in-the-u.s/2019/crime-in-the-u.s.-2019/topic-pages/clearances</a:t>
            </a:r>
            <a:endParaRPr lang="en-US" sz="1400" dirty="0"/>
          </a:p>
          <a:p>
            <a:r>
              <a:rPr lang="en-US" sz="1400" dirty="0">
                <a:hlinkClick r:id="rId3"/>
              </a:rPr>
              <a:t>https://ucr.fbi.gov/crime-in-the-u.s/2019/crime-in-the-u.s.-2019/topic-pages/tables/table-26</a:t>
            </a:r>
            <a:r>
              <a:rPr lang="en-US" sz="1400" dirty="0"/>
              <a:t> </a:t>
            </a:r>
          </a:p>
          <a:p>
            <a:endParaRPr lang="en-US" sz="1400" dirty="0"/>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784370" y="441839"/>
            <a:ext cx="5938459" cy="803540"/>
          </a:xfrm>
        </p:spPr>
        <p:txBody>
          <a:bodyPr>
            <a:normAutofit fontScale="90000"/>
          </a:bodyPr>
          <a:lstStyle/>
          <a:p>
            <a:r>
              <a:rPr lang="en-US" dirty="0"/>
              <a:t>Considerations…</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584689" y="1245378"/>
            <a:ext cx="6522486" cy="5088104"/>
          </a:xfrm>
        </p:spPr>
        <p:txBody>
          <a:bodyPr>
            <a:normAutofit lnSpcReduction="10000"/>
          </a:bodyPr>
          <a:lstStyle/>
          <a:p>
            <a:pPr marL="457200" indent="-457200">
              <a:buFont typeface="+mj-lt"/>
              <a:buAutoNum type="arabicPeriod"/>
            </a:pPr>
            <a:r>
              <a:rPr lang="en-US" sz="1700" dirty="0"/>
              <a:t>The data are downloaded as an Excel spreadsheet, however its original format is not readily usable for analyzing/visualization.</a:t>
            </a:r>
          </a:p>
          <a:p>
            <a:pPr marL="1143000" lvl="1" indent="-457200"/>
            <a:r>
              <a:rPr lang="en-US" sz="1400" dirty="0"/>
              <a:t>Within Excel, I changed the format from wide to long, making minor adjustments as needed, and converted to .csv.</a:t>
            </a:r>
          </a:p>
          <a:p>
            <a:pPr marL="1143000" lvl="1" indent="-457200"/>
            <a:r>
              <a:rPr lang="en-US" sz="1400" dirty="0"/>
              <a:t>All further analyzing and wrangling was done in R.</a:t>
            </a:r>
          </a:p>
          <a:p>
            <a:pPr marL="457200" indent="-457200">
              <a:buFont typeface="+mj-lt"/>
              <a:buAutoNum type="arabicPeriod"/>
            </a:pPr>
            <a:r>
              <a:rPr lang="en-US" sz="1700" dirty="0"/>
              <a:t>The UCR Program makes no distinction between offenses cleared by arrest and offenses cleared by exceptional means.</a:t>
            </a:r>
          </a:p>
          <a:p>
            <a:pPr marL="1143000" lvl="1" indent="-457200"/>
            <a:r>
              <a:rPr lang="en-US" sz="1400" dirty="0"/>
              <a:t>My plot visualizes the probability of an offense being cleared – by either means – so this was not of great concern.</a:t>
            </a:r>
          </a:p>
          <a:p>
            <a:pPr marL="457200" indent="-457200">
              <a:buFont typeface="+mj-lt"/>
              <a:buAutoNum type="arabicPeriod"/>
            </a:pPr>
            <a:r>
              <a:rPr lang="en-US" sz="1700" dirty="0"/>
              <a:t>The data on rape and arson offenses may not be as reliable as the data on the other offenses.</a:t>
            </a:r>
          </a:p>
          <a:p>
            <a:pPr marL="1143000" lvl="1" indent="-457200"/>
            <a:r>
              <a:rPr lang="en-US" sz="1400" dirty="0"/>
              <a:t>Rape offenses defined a certain way (i.e. not following the current UCR Program definition) are not included.</a:t>
            </a:r>
          </a:p>
          <a:p>
            <a:pPr marL="1143000" lvl="1" indent="-457200"/>
            <a:r>
              <a:rPr lang="en-US" sz="1400" dirty="0"/>
              <a:t>Not all law enforcement agencies report arson cases to the FBI, so the arson data may not be fully representative.</a:t>
            </a:r>
          </a:p>
        </p:txBody>
      </p:sp>
      <p:pic>
        <p:nvPicPr>
          <p:cNvPr id="6" name="Picture 5">
            <a:extLst>
              <a:ext uri="{FF2B5EF4-FFF2-40B4-BE49-F238E27FC236}">
                <a16:creationId xmlns:a16="http://schemas.microsoft.com/office/drawing/2014/main" id="{9602C68A-AAD9-41D9-83C1-548DC96B21DB}"/>
              </a:ext>
            </a:extLst>
          </p:cNvPr>
          <p:cNvPicPr>
            <a:picLocks noChangeAspect="1"/>
          </p:cNvPicPr>
          <p:nvPr/>
        </p:nvPicPr>
        <p:blipFill rotWithShape="1">
          <a:blip r:embed="rId2"/>
          <a:srcRect l="25169" t="9744" r="27524" b="34231"/>
          <a:stretch/>
        </p:blipFill>
        <p:spPr>
          <a:xfrm>
            <a:off x="7168213" y="1760712"/>
            <a:ext cx="4439097" cy="2957143"/>
          </a:xfrm>
          <a:prstGeom prst="rect">
            <a:avLst/>
          </a:prstGeom>
        </p:spPr>
      </p:pic>
      <p:sp>
        <p:nvSpPr>
          <p:cNvPr id="8" name="TextBox 7">
            <a:extLst>
              <a:ext uri="{FF2B5EF4-FFF2-40B4-BE49-F238E27FC236}">
                <a16:creationId xmlns:a16="http://schemas.microsoft.com/office/drawing/2014/main" id="{CC84A8CC-E5D7-4CCC-84B8-52983286D993}"/>
              </a:ext>
            </a:extLst>
          </p:cNvPr>
          <p:cNvSpPr txBox="1"/>
          <p:nvPr/>
        </p:nvSpPr>
        <p:spPr>
          <a:xfrm>
            <a:off x="7229249" y="4717855"/>
            <a:ext cx="4317023" cy="646331"/>
          </a:xfrm>
          <a:prstGeom prst="rect">
            <a:avLst/>
          </a:prstGeom>
          <a:noFill/>
        </p:spPr>
        <p:txBody>
          <a:bodyPr wrap="square" rtlCol="0">
            <a:spAutoFit/>
          </a:bodyPr>
          <a:lstStyle/>
          <a:p>
            <a:r>
              <a:rPr lang="en-US" sz="900" dirty="0"/>
              <a:t>Table 26, “</a:t>
            </a:r>
            <a:r>
              <a:rPr lang="en-US" sz="900" i="1" dirty="0"/>
              <a:t>Percent of Offenses Cleared by Arrest or Exceptional Means by Geographic Region and Division, 2019</a:t>
            </a:r>
            <a:r>
              <a:rPr lang="en-US" sz="900" dirty="0"/>
              <a:t>” </a:t>
            </a:r>
          </a:p>
          <a:p>
            <a:r>
              <a:rPr lang="en-US" sz="900" dirty="0">
                <a:hlinkClick r:id="rId3"/>
              </a:rPr>
              <a:t>https://ucr.fbi.gov/crime-in-the-u.s/2019/crime-in-the-u.s.-2019/topic-pages/tables/table-26</a:t>
            </a:r>
            <a:r>
              <a:rPr lang="en-US" sz="900" dirty="0"/>
              <a:t> </a:t>
            </a:r>
          </a:p>
        </p:txBody>
      </p:sp>
    </p:spTree>
    <p:extLst>
      <p:ext uri="{BB962C8B-B14F-4D97-AF65-F5344CB8AC3E}">
        <p14:creationId xmlns:p14="http://schemas.microsoft.com/office/powerpoint/2010/main" val="12366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2686485" y="791307"/>
            <a:ext cx="5992550" cy="852855"/>
          </a:xfrm>
        </p:spPr>
        <p:txBody>
          <a:bodyPr>
            <a:normAutofit fontScale="90000"/>
          </a:bodyPr>
          <a:lstStyle/>
          <a:p>
            <a:r>
              <a:rPr lang="en-US" dirty="0"/>
              <a:t>Packages</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2425435" y="1892196"/>
            <a:ext cx="7341130" cy="3884350"/>
          </a:xfrm>
        </p:spPr>
        <p:txBody>
          <a:bodyPr>
            <a:normAutofit/>
          </a:bodyPr>
          <a:lstStyle/>
          <a:p>
            <a:pPr marL="457200" indent="-457200">
              <a:buFont typeface="Arial" panose="020B0604020202020204" pitchFamily="34" charset="0"/>
              <a:buChar char="•"/>
            </a:pPr>
            <a:r>
              <a:rPr lang="en-US" dirty="0" err="1"/>
              <a:t>dplyr</a:t>
            </a:r>
            <a:endParaRPr lang="en-US" dirty="0"/>
          </a:p>
          <a:p>
            <a:pPr marL="1143000" lvl="1" indent="-457200">
              <a:buFont typeface="Arial" panose="020B0604020202020204" pitchFamily="34" charset="0"/>
              <a:buChar char="•"/>
            </a:pPr>
            <a:r>
              <a:rPr lang="en-US" dirty="0"/>
              <a:t>Filtering, renaming, mutating, pipe function (very helpful!)</a:t>
            </a:r>
          </a:p>
          <a:p>
            <a:pPr marL="457200" indent="-457200">
              <a:buFont typeface="Arial" panose="020B0604020202020204" pitchFamily="34" charset="0"/>
              <a:buChar char="•"/>
            </a:pPr>
            <a:r>
              <a:rPr lang="en-US" dirty="0"/>
              <a:t>ggplot2</a:t>
            </a:r>
          </a:p>
          <a:p>
            <a:pPr marL="1143000" lvl="1" indent="-457200">
              <a:buFont typeface="Arial" panose="020B0604020202020204" pitchFamily="34" charset="0"/>
              <a:buChar char="•"/>
            </a:pPr>
            <a:r>
              <a:rPr lang="en-US" dirty="0"/>
              <a:t>Making the plot</a:t>
            </a:r>
          </a:p>
          <a:p>
            <a:pPr marL="1143000" lvl="1" indent="-457200">
              <a:buFont typeface="Arial" panose="020B0604020202020204" pitchFamily="34" charset="0"/>
              <a:buChar char="•"/>
            </a:pPr>
            <a:r>
              <a:rPr lang="en-US" dirty="0"/>
              <a:t>I prefer ggplot2 because of the many customizations it offers</a:t>
            </a:r>
          </a:p>
          <a:p>
            <a:pPr marL="457200" indent="-457200">
              <a:buFont typeface="Arial" panose="020B0604020202020204" pitchFamily="34" charset="0"/>
              <a:buChar char="•"/>
            </a:pPr>
            <a:r>
              <a:rPr lang="en-US" dirty="0" err="1"/>
              <a:t>plotly</a:t>
            </a:r>
            <a:endParaRPr lang="en-US" dirty="0"/>
          </a:p>
          <a:p>
            <a:pPr marL="1143000" lvl="1" indent="-457200">
              <a:buFont typeface="Arial" panose="020B0604020202020204" pitchFamily="34" charset="0"/>
              <a:buChar char="•"/>
            </a:pPr>
            <a:r>
              <a:rPr lang="en-US" dirty="0"/>
              <a:t>Convert ggplot2 to </a:t>
            </a:r>
            <a:r>
              <a:rPr lang="en-US" dirty="0" err="1"/>
              <a:t>plotly</a:t>
            </a:r>
            <a:r>
              <a:rPr lang="en-US" dirty="0"/>
              <a:t> with </a:t>
            </a:r>
            <a:r>
              <a:rPr lang="en-US" dirty="0" err="1"/>
              <a:t>ggplotly</a:t>
            </a:r>
            <a:r>
              <a:rPr lang="en-US" dirty="0"/>
              <a:t>() function</a:t>
            </a:r>
          </a:p>
          <a:p>
            <a:pPr marL="1143000" lvl="1" indent="-457200">
              <a:buFont typeface="Arial" panose="020B0604020202020204" pitchFamily="34" charset="0"/>
              <a:buChar char="•"/>
            </a:pPr>
            <a:r>
              <a:rPr lang="en-US" dirty="0"/>
              <a:t>Allows interactivity</a:t>
            </a:r>
          </a:p>
          <a:p>
            <a:pPr marL="11430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26234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2686485" y="791307"/>
            <a:ext cx="5992550" cy="852855"/>
          </a:xfrm>
        </p:spPr>
        <p:txBody>
          <a:bodyPr>
            <a:normAutofit fontScale="90000"/>
          </a:bodyPr>
          <a:lstStyle/>
          <a:p>
            <a:r>
              <a:rPr lang="en-US" dirty="0"/>
              <a:t>Narrative of the Plot</a:t>
            </a:r>
          </a:p>
        </p:txBody>
      </p:sp>
      <p:sp>
        <p:nvSpPr>
          <p:cNvPr id="5" name="Content Placeholder 4">
            <a:extLst>
              <a:ext uri="{FF2B5EF4-FFF2-40B4-BE49-F238E27FC236}">
                <a16:creationId xmlns:a16="http://schemas.microsoft.com/office/drawing/2014/main" id="{7D9BF990-AB99-4D22-B7EC-82B1BFDCDEDB}"/>
              </a:ext>
            </a:extLst>
          </p:cNvPr>
          <p:cNvSpPr>
            <a:spLocks noGrp="1"/>
          </p:cNvSpPr>
          <p:nvPr>
            <p:ph idx="1"/>
          </p:nvPr>
        </p:nvSpPr>
        <p:spPr>
          <a:xfrm>
            <a:off x="931985" y="2015288"/>
            <a:ext cx="10585938" cy="3040289"/>
          </a:xfrm>
        </p:spPr>
        <p:txBody>
          <a:bodyPr>
            <a:normAutofit/>
          </a:bodyPr>
          <a:lstStyle/>
          <a:p>
            <a:r>
              <a:rPr lang="en-US" sz="2000" dirty="0"/>
              <a:t>I wanted to illustrate the (perhaps) surprisingly low rate of offenses being closed throughout the United States, maybe even more surprising given the assumption that some percentage of violent and property crimes go unreported.</a:t>
            </a:r>
          </a:p>
          <a:p>
            <a:endParaRPr lang="en-US" sz="2000" dirty="0"/>
          </a:p>
          <a:p>
            <a:r>
              <a:rPr lang="en-US" sz="2000" dirty="0"/>
              <a:t>It has been a frequent source of discussion within my family for nearly the past year, that a crime so terrifying and life-changing can happen to someone, and they may never get closure.</a:t>
            </a:r>
          </a:p>
        </p:txBody>
      </p:sp>
    </p:spTree>
    <p:extLst>
      <p:ext uri="{BB962C8B-B14F-4D97-AF65-F5344CB8AC3E}">
        <p14:creationId xmlns:p14="http://schemas.microsoft.com/office/powerpoint/2010/main" val="39828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title"/>
          </p:nvPr>
        </p:nvSpPr>
        <p:spPr>
          <a:xfrm>
            <a:off x="3099725" y="431956"/>
            <a:ext cx="5992550" cy="1009768"/>
          </a:xfrm>
        </p:spPr>
        <p:txBody>
          <a:bodyPr>
            <a:normAutofit/>
          </a:bodyPr>
          <a:lstStyle/>
          <a:p>
            <a:r>
              <a:rPr lang="en-US" dirty="0"/>
              <a:t>Final Product</a:t>
            </a:r>
          </a:p>
        </p:txBody>
      </p:sp>
      <p:sp>
        <p:nvSpPr>
          <p:cNvPr id="5" name="Text Placeholder 4">
            <a:extLst>
              <a:ext uri="{FF2B5EF4-FFF2-40B4-BE49-F238E27FC236}">
                <a16:creationId xmlns:a16="http://schemas.microsoft.com/office/drawing/2014/main" id="{3D5B8F01-8192-426E-A676-8533A7AAA1C7}"/>
              </a:ext>
            </a:extLst>
          </p:cNvPr>
          <p:cNvSpPr>
            <a:spLocks noGrp="1"/>
          </p:cNvSpPr>
          <p:nvPr>
            <p:ph idx="1"/>
          </p:nvPr>
        </p:nvSpPr>
        <p:spPr>
          <a:xfrm>
            <a:off x="796594" y="1230924"/>
            <a:ext cx="10467916" cy="5108330"/>
          </a:xfrm>
        </p:spPr>
        <p:txBody>
          <a:bodyPr>
            <a:normAutofit fontScale="92500" lnSpcReduction="20000"/>
          </a:bodyPr>
          <a:lstStyle/>
          <a:p>
            <a:pPr marL="457200" indent="-457200">
              <a:buFont typeface="Arial" panose="020B0604020202020204" pitchFamily="34" charset="0"/>
              <a:buChar char="•"/>
            </a:pPr>
            <a:r>
              <a:rPr lang="en-US" sz="2000" dirty="0"/>
              <a:t>The final visualization is a grouped </a:t>
            </a:r>
            <a:r>
              <a:rPr lang="en-US" sz="2000" dirty="0" err="1"/>
              <a:t>barplot</a:t>
            </a:r>
            <a:endParaRPr lang="en-US" sz="2000" dirty="0"/>
          </a:p>
          <a:p>
            <a:pPr marL="1143000" lvl="1" indent="-457200">
              <a:buFont typeface="Arial" panose="020B0604020202020204" pitchFamily="34" charset="0"/>
              <a:buChar char="•"/>
            </a:pPr>
            <a:r>
              <a:rPr lang="en-US" sz="1400" dirty="0"/>
              <a:t>The plot was made with </a:t>
            </a:r>
            <a:r>
              <a:rPr lang="en-US" sz="1400" dirty="0" err="1"/>
              <a:t>ggplot</a:t>
            </a:r>
            <a:r>
              <a:rPr lang="en-US" sz="1400" dirty="0"/>
              <a:t>, then converted to </a:t>
            </a:r>
            <a:r>
              <a:rPr lang="en-US" sz="1400" dirty="0" err="1"/>
              <a:t>plotly</a:t>
            </a:r>
            <a:r>
              <a:rPr lang="en-US" sz="1400" dirty="0"/>
              <a:t> using the </a:t>
            </a:r>
            <a:r>
              <a:rPr lang="en-US" sz="1400" dirty="0" err="1"/>
              <a:t>ggplotly</a:t>
            </a:r>
            <a:r>
              <a:rPr lang="en-US" sz="1400" dirty="0"/>
              <a:t>() function</a:t>
            </a:r>
          </a:p>
          <a:p>
            <a:pPr marL="1143000" lvl="1" indent="-457200">
              <a:buFont typeface="Arial" panose="020B0604020202020204" pitchFamily="34" charset="0"/>
              <a:buChar char="•"/>
            </a:pPr>
            <a:r>
              <a:rPr lang="en-US" sz="1400" dirty="0"/>
              <a:t>The offense type is on the axis, while the probability of the offense being cleared is on the y-axis</a:t>
            </a:r>
          </a:p>
          <a:p>
            <a:pPr marL="1143000" lvl="1" indent="-457200">
              <a:buFont typeface="Arial" panose="020B0604020202020204" pitchFamily="34" charset="0"/>
              <a:buChar char="•"/>
            </a:pPr>
            <a:r>
              <a:rPr lang="en-US" sz="1400" dirty="0"/>
              <a:t>With a grouped </a:t>
            </a:r>
            <a:r>
              <a:rPr lang="en-US" sz="1400" dirty="0" err="1"/>
              <a:t>barplot</a:t>
            </a:r>
            <a:r>
              <a:rPr lang="en-US" sz="1400" dirty="0"/>
              <a:t>, the viewer can easily compare the different probabilities of each offense being cleared among the different regions</a:t>
            </a:r>
          </a:p>
          <a:p>
            <a:pPr marL="1143000" lvl="1" indent="-457200">
              <a:buFont typeface="Arial" panose="020B0604020202020204" pitchFamily="34" charset="0"/>
              <a:buChar char="•"/>
            </a:pPr>
            <a:r>
              <a:rPr lang="en-US" sz="1400" dirty="0"/>
              <a:t>Additionally, the groupings are in descending order, to add an additional narrative showing which crimes are most-to-least likely to be closed</a:t>
            </a:r>
          </a:p>
          <a:p>
            <a:pPr marL="457200" indent="-457200">
              <a:buFont typeface="Arial" panose="020B0604020202020204" pitchFamily="34" charset="0"/>
              <a:buChar char="•"/>
            </a:pPr>
            <a:r>
              <a:rPr lang="en-US" sz="2000" dirty="0"/>
              <a:t>The plot is color-filled by region.</a:t>
            </a:r>
          </a:p>
          <a:p>
            <a:pPr marL="1143000" lvl="1" indent="-457200">
              <a:buFont typeface="Arial" panose="020B0604020202020204" pitchFamily="34" charset="0"/>
              <a:buChar char="•"/>
            </a:pPr>
            <a:r>
              <a:rPr lang="en-US" sz="1400" dirty="0"/>
              <a:t>The visualization shows how both offense type and location affect the probability of an offense being closed</a:t>
            </a:r>
          </a:p>
          <a:p>
            <a:pPr marL="1143000" lvl="1" indent="-457200">
              <a:buFont typeface="Arial" panose="020B0604020202020204" pitchFamily="34" charset="0"/>
              <a:buChar char="•"/>
            </a:pPr>
            <a:r>
              <a:rPr lang="en-US" sz="1400" dirty="0"/>
              <a:t>I decided the nine geographic regions are not "obvious" by name alone, and the amount of information needed within the plot for clarification detracts from the content, whereas the four main regions are understood, at least by a US reader.</a:t>
            </a:r>
          </a:p>
          <a:p>
            <a:pPr marL="457200" indent="-457200">
              <a:buFont typeface="Arial" panose="020B0604020202020204" pitchFamily="34" charset="0"/>
              <a:buChar char="•"/>
            </a:pPr>
            <a:r>
              <a:rPr lang="en-US" sz="2000" dirty="0"/>
              <a:t>There is a text annotation on the plot to define “exceptional means” to reduce confusion</a:t>
            </a:r>
          </a:p>
          <a:p>
            <a:pPr marL="457200" indent="-457200">
              <a:buFont typeface="Arial" panose="020B0604020202020204" pitchFamily="34" charset="0"/>
              <a:buChar char="•"/>
            </a:pPr>
            <a:r>
              <a:rPr lang="en-US" sz="2000" dirty="0"/>
              <a:t>There is additional information when the user hovers over the bars:</a:t>
            </a:r>
          </a:p>
          <a:p>
            <a:pPr marL="1143000" lvl="1" indent="-457200">
              <a:buFont typeface="Arial" panose="020B0604020202020204" pitchFamily="34" charset="0"/>
              <a:buChar char="•"/>
            </a:pPr>
            <a:r>
              <a:rPr lang="en-US" sz="1400" dirty="0"/>
              <a:t>Offense type</a:t>
            </a:r>
          </a:p>
          <a:p>
            <a:pPr marL="1143000" lvl="1" indent="-457200">
              <a:buFont typeface="Arial" panose="020B0604020202020204" pitchFamily="34" charset="0"/>
              <a:buChar char="•"/>
            </a:pPr>
            <a:r>
              <a:rPr lang="en-US" sz="1400" dirty="0"/>
              <a:t>Count of offenses in the region</a:t>
            </a:r>
          </a:p>
          <a:p>
            <a:pPr marL="1143000" lvl="1" indent="-457200">
              <a:buFont typeface="Arial" panose="020B0604020202020204" pitchFamily="34" charset="0"/>
              <a:buChar char="•"/>
            </a:pPr>
            <a:r>
              <a:rPr lang="en-US" sz="1400" dirty="0"/>
              <a:t>Percentage of offenses closed</a:t>
            </a:r>
          </a:p>
          <a:p>
            <a:pPr marL="1143000" lvl="1" indent="-457200">
              <a:buFont typeface="Arial" panose="020B0604020202020204" pitchFamily="34" charset="0"/>
              <a:buChar char="•"/>
            </a:pPr>
            <a:r>
              <a:rPr lang="en-US" sz="1400" dirty="0"/>
              <a:t> Number of law enforcement agencies in the region</a:t>
            </a:r>
          </a:p>
          <a:p>
            <a:pPr marL="1143000" lvl="1" indent="-457200">
              <a:buFont typeface="Arial" panose="020B0604020202020204" pitchFamily="34" charset="0"/>
              <a:buChar char="•"/>
            </a:pPr>
            <a:r>
              <a:rPr lang="en-US" sz="1400" dirty="0"/>
              <a:t>Population of the region</a:t>
            </a:r>
          </a:p>
        </p:txBody>
      </p:sp>
    </p:spTree>
    <p:extLst>
      <p:ext uri="{BB962C8B-B14F-4D97-AF65-F5344CB8AC3E}">
        <p14:creationId xmlns:p14="http://schemas.microsoft.com/office/powerpoint/2010/main" val="29234369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Atlas</Template>
  <TotalTime>775</TotalTime>
  <Words>763</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Rockwell</vt:lpstr>
      <vt:lpstr>Wingdings</vt:lpstr>
      <vt:lpstr>Atlas</vt:lpstr>
      <vt:lpstr>Final Project: Inspecting Data Regarding the Percent of Offenses Closed by Law Enforcement in 2019</vt:lpstr>
      <vt:lpstr>Choosing a Topic</vt:lpstr>
      <vt:lpstr>The Data</vt:lpstr>
      <vt:lpstr>Considerations…</vt:lpstr>
      <vt:lpstr>Packages</vt:lpstr>
      <vt:lpstr>Narrative of the Plot</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Inspecting Data on the Percent of Offenses Closed by Police in 2019</dc:title>
  <dc:creator>Emma Resmini</dc:creator>
  <cp:lastModifiedBy>Emma Resmini</cp:lastModifiedBy>
  <cp:revision>21</cp:revision>
  <dcterms:created xsi:type="dcterms:W3CDTF">2021-07-22T23:16:26Z</dcterms:created>
  <dcterms:modified xsi:type="dcterms:W3CDTF">2021-07-23T13:33:44Z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