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9" r:id="rId5"/>
    <p:sldId id="270" r:id="rId6"/>
    <p:sldId id="269" r:id="rId7"/>
    <p:sldId id="271" r:id="rId8"/>
    <p:sldId id="272" r:id="rId9"/>
    <p:sldId id="266" r:id="rId10"/>
    <p:sldId id="258" r:id="rId11"/>
    <p:sldId id="273" r:id="rId12"/>
    <p:sldId id="274" r:id="rId13"/>
    <p:sldId id="263" r:id="rId14"/>
    <p:sldId id="276" r:id="rId15"/>
    <p:sldId id="275" r:id="rId16"/>
    <p:sldId id="264" r:id="rId17"/>
    <p:sldId id="267" r:id="rId18"/>
    <p:sldId id="265" r:id="rId19"/>
    <p:sldId id="277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浩" initials="胡" lastIdx="1" clrIdx="0">
    <p:extLst>
      <p:ext uri="{19B8F6BF-5375-455C-9EA6-DF929625EA0E}">
        <p15:presenceInfo xmlns:p15="http://schemas.microsoft.com/office/powerpoint/2012/main" userId="87041ee32dab9b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A4B5-20C3-174D-822F-E76678FC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6616B-E7BB-E540-9C37-5D9A679E8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1570D-4BB7-6841-BF6A-ACEB8E52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C58B-24B3-3440-8BAD-C9EE266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9B83-6B38-0245-8376-92948998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970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0E32-89DB-0649-A406-B68800BE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414C-5818-D445-BCC0-C90F3B0A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6348-8F5B-0344-AF99-AB288EE7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C9F2-85C7-4448-B4AE-F37F760D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35C0-FC0D-4B48-994E-ED135791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5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6E4CA-AC77-4846-8D05-ED2D0640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F1376-2DBF-564D-B2EE-DD9CA8D2D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4815-98BD-EA48-B040-9CB891D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4637-E336-9140-970D-771F888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4492-91AE-DB4E-8AB7-967D93F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788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A0-35B4-C446-B748-93B285DA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EF7-51A1-5842-83EE-E69C8F61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7462-0B8B-374E-8AB7-10E9BAE7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E5F9-7615-7441-931A-3CB24768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455C-C130-F340-8DBB-5FED48E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32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BD2B-6138-0949-A1E8-E7EA620E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512D-EA09-964A-B9AB-413470CB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35FF-0053-8847-A6BE-0CB03579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1DFE-8A01-F745-8DA7-9A8424E3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0BD6-CC2C-5442-B1F3-D361349C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69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47F0-97CB-C14E-A1EC-DF08411D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7D78-B7DA-2C4B-A6A3-24910C0CD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4741-B0B3-FB4D-BBB1-6AB622F7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CF3D-E26C-6F41-9E4A-66ABED42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E4FDD-930F-254C-834B-5DFA4A5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8A6EE-147E-4E48-B6D3-F53A1977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61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430D-896E-B64F-B44C-9D071136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D1768-FE3B-E445-8F9F-1268C14F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68AF-5812-694D-9B86-918E2805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A0925-7C86-BE42-BD51-81E7F7F1F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9B3A5-59AA-1B46-9A55-A2B9009BA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AD60E-CB6E-5C45-A752-E918A02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4320B-24D2-7241-B7F8-50E1FF6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0C6A4-9F60-9C41-A4ED-4B884647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87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BDA0-FB46-D942-B247-AF5F12A8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706F6-91A4-0C4F-8464-209E050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69330-3576-E549-A284-DBF46D90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8CBD3-F12B-5843-BF4F-90B9561F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40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BFB17-BB18-0A4E-99C2-C6CC9F8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7BE72-7BBA-2B46-B70B-66E89C64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CE69-644D-FD40-B992-964E9428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99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5AB2-6B17-2D41-8075-4E8EF9EB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2EE2-22B0-9A4C-8537-43D6BC94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CC520-344A-4E4E-8DFB-18AD7A80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5285-1B43-7848-B905-CE0D7B06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57F93-76B2-2F4C-9593-01E67E4E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C8F2-961F-914F-B9C9-6A223374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26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E905-74F3-2F4D-8208-4E58FE2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ABDF-F9AD-764D-A665-288EEDE0C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C3004-CD33-E944-89E0-2B8207B5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E354-4303-9F48-871F-B69E7710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71BB6-584D-5647-B6B2-59C36BC3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7CB6-53F2-F04D-9B54-6FDA960B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83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8CAFC-251D-AA42-9906-A1680269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D173-6659-BD46-9DE4-1E04DB96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9C1E9-DD93-DE4B-AE24-54F3A0529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5CA7-EFB6-AA4B-9809-16507D47BBC0}" type="datetimeFigureOut">
              <a:rPr lang="en-CN" smtClean="0"/>
              <a:t>2020/9/24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C5F3-01F2-3343-AA6C-B21A77D90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C38C-FFB4-3846-A862-3DE837B9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01A0-4CDD-7246-88E8-74F56CE2D9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0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997-D4A0-964E-AC37-D542564C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7823"/>
            <a:ext cx="9144000" cy="1266825"/>
          </a:xfrm>
        </p:spPr>
        <p:txBody>
          <a:bodyPr/>
          <a:lstStyle/>
          <a:p>
            <a:r>
              <a:rPr lang="en-CN" dirty="0"/>
              <a:t>第七章</a:t>
            </a:r>
            <a:r>
              <a:rPr lang="zh-CN" altLang="en-US" dirty="0"/>
              <a:t> 物理效果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2AE24-B0BA-9C43-9425-76A83465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0" y="2982913"/>
            <a:ext cx="5803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07D-B7FE-7545-8A15-963DF1FD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时间扭曲技术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6270-E611-8F45-92F4-1432957E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N" dirty="0"/>
              <a:t>利用时间轴扭曲技术来创建缓入</a:t>
            </a:r>
            <a:r>
              <a:rPr lang="zh-CN" altLang="en-US" dirty="0"/>
              <a:t>、缓出效果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ease-in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ease-out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ease-in-out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6260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6270-E611-8F45-92F4-1432957E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3825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Css中的ease</a:t>
            </a:r>
            <a:r>
              <a:rPr lang="en-US" dirty="0"/>
              <a:t>-in ease-out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93863-FEED-8147-90B8-29C74C38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958850"/>
            <a:ext cx="9921113" cy="4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7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25BC65-2CF5-2448-9D8A-F9B43BD6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22" y="713038"/>
            <a:ext cx="1056380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N" dirty="0"/>
              <a:t>时间扭曲技术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CN" altLang="en-CN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altLang="en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动画是持续一段时间的，我们可以事先给定具体的持续时间值，让动画在这段时间内持续执行，就像css3中</a:t>
            </a:r>
            <a:r>
              <a:rPr kumimoji="0" lang="en-CN" altLang="en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animation-duration</a:t>
            </a:r>
            <a:r>
              <a:rPr kumimoji="0" lang="en-CN" altLang="en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，然后通过扭曲时间轴，可以让动画执行非线形运动，</a:t>
            </a:r>
            <a:r>
              <a:rPr kumimoji="0" lang="en-CN" altLang="en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比如我们常见</a:t>
            </a:r>
            <a:r>
              <a:rPr kumimoji="0" lang="en-CN" altLang="en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缓入效果</a:t>
            </a:r>
            <a:r>
              <a:rPr kumimoji="0" lang="en-CN" alt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en-CN" altLang="en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缓出效果</a:t>
            </a:r>
            <a:r>
              <a:rPr kumimoji="0" lang="en-CN" altLang="en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</a:t>
            </a:r>
            <a:r>
              <a:rPr kumimoji="0" lang="en-CN" altLang="en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缓入缓出效果</a:t>
            </a:r>
            <a:r>
              <a:rPr lang="en-CN" altLang="en-CN" dirty="0">
                <a:latin typeface="Arial" panose="020B0604020202020204" pitchFamily="34" charset="0"/>
              </a:rPr>
              <a:t>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altLang="en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N" altLang="en-CN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N" altLang="en-CN" dirty="0">
                <a:latin typeface="Arial" panose="020B0604020202020204" pitchFamily="34" charset="0"/>
              </a:rPr>
              <a:t>时间轴扭曲，是通过一系列对应的缓动函数，根据当前的时间完成比率compeletePercent，计算得到一个扭曲后的值effectPercent，最后根据这2个值得到扭曲后的时间值elapsed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N" altLang="en-CN" dirty="0">
                <a:latin typeface="Arial" panose="020B0604020202020204" pitchFamily="34" charset="0"/>
              </a:rPr>
              <a:t>       </a:t>
            </a:r>
          </a:p>
        </p:txBody>
      </p:sp>
      <p:sp>
        <p:nvSpPr>
          <p:cNvPr id="4" name="AutoShape 2" descr="eplased = actualElapsed * effectPercent/compeletePercent">
            <a:extLst>
              <a:ext uri="{FF2B5EF4-FFF2-40B4-BE49-F238E27FC236}">
                <a16:creationId xmlns:a16="http://schemas.microsoft.com/office/drawing/2014/main" id="{F9183033-E0F2-9642-BA92-1D6209FBE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CDF56-7F2E-ED44-A18F-BEA7B713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4384675"/>
            <a:ext cx="9105900" cy="11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05CE46-018E-A745-AAD6-6117F192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3" y="373975"/>
            <a:ext cx="5372101" cy="660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6098EB-C5FF-F44A-B045-05E24DA74157}"/>
              </a:ext>
            </a:extLst>
          </p:cNvPr>
          <p:cNvSpPr txBox="1"/>
          <p:nvPr/>
        </p:nvSpPr>
        <p:spPr>
          <a:xfrm>
            <a:off x="814387" y="1410355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创建duration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1B00F-436B-9D4C-AFAF-1253E129E0C8}"/>
              </a:ext>
            </a:extLst>
          </p:cNvPr>
          <p:cNvSpPr txBox="1"/>
          <p:nvPr/>
        </p:nvSpPr>
        <p:spPr>
          <a:xfrm>
            <a:off x="1680955" y="1959710"/>
            <a:ext cx="90918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let</a:t>
            </a:r>
            <a:r>
              <a:rPr lang="en-US" dirty="0"/>
              <a:t> duration = 3000 //</a:t>
            </a:r>
            <a:r>
              <a:rPr lang="zh-CN" altLang="en-US" dirty="0"/>
              <a:t> 创建</a:t>
            </a:r>
            <a:r>
              <a:rPr lang="en-US" altLang="zh-CN" dirty="0"/>
              <a:t>duration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function animate(frame){</a:t>
            </a:r>
          </a:p>
          <a:p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 if(frame &gt; duration){ </a:t>
            </a:r>
          </a:p>
          <a:p>
            <a:r>
              <a:rPr lang="en-US" dirty="0"/>
              <a:t>         </a:t>
            </a:r>
            <a:r>
              <a:rPr lang="en-US" dirty="0" err="1"/>
              <a:t>cancelAnimationFrame</a:t>
            </a:r>
            <a:r>
              <a:rPr lang="en-US" dirty="0"/>
              <a:t>(</a:t>
            </a:r>
            <a:r>
              <a:rPr lang="en-US" dirty="0" err="1"/>
              <a:t>raf</a:t>
            </a:r>
            <a:r>
              <a:rPr lang="en-US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如果时间大于</a:t>
            </a:r>
            <a:r>
              <a:rPr lang="en-US" altLang="zh-CN" dirty="0"/>
              <a:t>duration</a:t>
            </a:r>
            <a:r>
              <a:rPr lang="zh-CN" altLang="en-US" dirty="0"/>
              <a:t>，就停止动画执行</a:t>
            </a:r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compeletePercent</a:t>
            </a:r>
            <a:r>
              <a:rPr lang="en-US" dirty="0"/>
              <a:t> = frame/duration</a:t>
            </a:r>
            <a:endParaRPr lang="en-US" altLang="zh-CN" dirty="0"/>
          </a:p>
          <a:p>
            <a:r>
              <a:rPr lang="en-US" dirty="0"/>
              <a:t> …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1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62A671-C780-AB4D-A88A-EF33CC23B05B}"/>
              </a:ext>
            </a:extLst>
          </p:cNvPr>
          <p:cNvSpPr txBox="1"/>
          <p:nvPr/>
        </p:nvSpPr>
        <p:spPr>
          <a:xfrm>
            <a:off x="696446" y="14656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插入时间轴扭曲函数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58F46-5CE2-854B-9A57-46EB44713A65}"/>
              </a:ext>
            </a:extLst>
          </p:cNvPr>
          <p:cNvSpPr/>
          <p:nvPr/>
        </p:nvSpPr>
        <p:spPr>
          <a:xfrm>
            <a:off x="1451018" y="2023824"/>
            <a:ext cx="8299964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compeletePercent</a:t>
            </a:r>
            <a:r>
              <a:rPr lang="en-US" dirty="0"/>
              <a:t> = frame/duration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 err="1"/>
              <a:t>effectPercent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compeletePercent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通过时间轴扭曲函数f</a:t>
            </a:r>
            <a:r>
              <a:rPr lang="zh-CN" altLang="en-US" dirty="0"/>
              <a:t>，将上式计算出的</a:t>
            </a:r>
            <a:r>
              <a:rPr lang="en-US" altLang="zh-CN" dirty="0" err="1"/>
              <a:t>compeletePercent</a:t>
            </a:r>
            <a:r>
              <a:rPr lang="zh-CN" altLang="en-US" dirty="0"/>
              <a:t>，映射为</a:t>
            </a:r>
            <a:r>
              <a:rPr lang="en-US" altLang="zh-CN" dirty="0" err="1"/>
              <a:t>effectPercent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elapsed = elapsed* f(</a:t>
            </a:r>
            <a:r>
              <a:rPr lang="en-US" dirty="0" err="1"/>
              <a:t>completePercent</a:t>
            </a:r>
            <a:r>
              <a:rPr lang="en-US" dirty="0"/>
              <a:t>) / </a:t>
            </a:r>
            <a:r>
              <a:rPr lang="en-US" dirty="0" err="1"/>
              <a:t>completePercent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5CE46-018E-A745-AAD6-6117F192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3" y="373975"/>
            <a:ext cx="5372101" cy="6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05CE46-018E-A745-AAD6-6117F192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3" y="373975"/>
            <a:ext cx="5372101" cy="6600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CA3399-969B-5C43-9B05-6B29DEAF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6" y="1148309"/>
            <a:ext cx="5543551" cy="490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D390A6-AAB6-2642-9E08-0694F9060351}"/>
              </a:ext>
            </a:extLst>
          </p:cNvPr>
          <p:cNvSpPr/>
          <p:nvPr/>
        </p:nvSpPr>
        <p:spPr>
          <a:xfrm>
            <a:off x="1866431" y="1071560"/>
            <a:ext cx="845913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93A1A1"/>
                </a:solidFill>
                <a:latin typeface="Menlo" panose="020B0609030804020204" pitchFamily="49" charset="0"/>
              </a:rPr>
              <a:t>// </a:t>
            </a:r>
            <a:r>
              <a:rPr lang="zh-CN" altLang="en-US" i="1" dirty="0">
                <a:solidFill>
                  <a:srgbClr val="93A1A1"/>
                </a:solidFill>
                <a:latin typeface="Menlo" panose="020B0609030804020204" pitchFamily="49" charset="0"/>
              </a:rPr>
              <a:t>时间扭曲函数</a:t>
            </a:r>
            <a:r>
              <a:rPr lang="en-US" altLang="zh-CN" i="1" dirty="0">
                <a:solidFill>
                  <a:srgbClr val="93A1A1"/>
                </a:solidFill>
                <a:latin typeface="Menlo" panose="020B0609030804020204" pitchFamily="49" charset="0"/>
              </a:rPr>
              <a:t>f</a:t>
            </a:r>
            <a:endParaRPr lang="zh-CN" alt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/>
              <a:t>function </a:t>
            </a:r>
            <a:r>
              <a:rPr lang="en-US" dirty="0" err="1"/>
              <a:t>easeIn</a:t>
            </a:r>
            <a:r>
              <a:rPr lang="en-US" dirty="0"/>
              <a:t>(strength) {</a:t>
            </a:r>
          </a:p>
          <a:p>
            <a:r>
              <a:rPr lang="en-US" dirty="0"/>
              <a:t>   return function(percent) {</a:t>
            </a:r>
          </a:p>
          <a:p>
            <a:r>
              <a:rPr lang="en-US" dirty="0"/>
              <a:t>   return </a:t>
            </a:r>
            <a:r>
              <a:rPr lang="en-US" dirty="0" err="1"/>
              <a:t>Math.pow</a:t>
            </a:r>
            <a:r>
              <a:rPr lang="en-US" dirty="0"/>
              <a:t>(percent, strength * 2);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easeOut</a:t>
            </a:r>
            <a:r>
              <a:rPr lang="en-US" dirty="0"/>
              <a:t>(strength) {</a:t>
            </a:r>
          </a:p>
          <a:p>
            <a:r>
              <a:rPr lang="en-US" dirty="0"/>
              <a:t>  return function(percent) {</a:t>
            </a:r>
          </a:p>
          <a:p>
            <a:r>
              <a:rPr lang="en-US" dirty="0"/>
              <a:t>  return 1 - </a:t>
            </a:r>
            <a:r>
              <a:rPr lang="en-US" dirty="0" err="1"/>
              <a:t>Math.pow</a:t>
            </a:r>
            <a:r>
              <a:rPr lang="en-US" dirty="0"/>
              <a:t>(1 - percent, strength * 2);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easeInOut</a:t>
            </a:r>
            <a:r>
              <a:rPr lang="en-US" dirty="0"/>
              <a:t>() {</a:t>
            </a:r>
          </a:p>
          <a:p>
            <a:r>
              <a:rPr lang="en-US" dirty="0"/>
              <a:t>  return function(percent) {</a:t>
            </a:r>
          </a:p>
          <a:p>
            <a:r>
              <a:rPr lang="en-US" dirty="0"/>
              <a:t>  return percent - </a:t>
            </a:r>
            <a:r>
              <a:rPr lang="en-US" dirty="0" err="1"/>
              <a:t>Math.sin</a:t>
            </a:r>
            <a:r>
              <a:rPr lang="en-US" dirty="0"/>
              <a:t>(percent * </a:t>
            </a:r>
            <a:r>
              <a:rPr lang="en-US" dirty="0" err="1"/>
              <a:t>Math.PI</a:t>
            </a:r>
            <a:r>
              <a:rPr lang="en-US" dirty="0"/>
              <a:t> * 2) / (2* 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E3ECC-0B68-B943-9E90-6C7B65A08CCB}"/>
              </a:ext>
            </a:extLst>
          </p:cNvPr>
          <p:cNvSpPr/>
          <p:nvPr/>
        </p:nvSpPr>
        <p:spPr>
          <a:xfrm>
            <a:off x="499599" y="487917"/>
            <a:ext cx="358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effectPercent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f(</a:t>
            </a:r>
            <a:r>
              <a:rPr lang="en-US" altLang="zh-CN" dirty="0" err="1"/>
              <a:t>compeletePercent</a:t>
            </a:r>
            <a:r>
              <a:rPr lang="en-US" altLang="zh-CN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5C82D-F6C9-CC43-8109-085CEC621C16}"/>
              </a:ext>
            </a:extLst>
          </p:cNvPr>
          <p:cNvSpPr/>
          <p:nvPr/>
        </p:nvSpPr>
        <p:spPr>
          <a:xfrm>
            <a:off x="8547100" y="3891816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Demo3: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CC16-EC13-B646-9FB4-DD7BE558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0" y="4368303"/>
            <a:ext cx="3111500" cy="6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3EA26-956A-FD4C-B392-7A359DD179CE}"/>
              </a:ext>
            </a:extLst>
          </p:cNvPr>
          <p:cNvSpPr txBox="1"/>
          <p:nvPr/>
        </p:nvSpPr>
        <p:spPr>
          <a:xfrm>
            <a:off x="644525" y="4429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几种不同的时间扭曲函数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BC327-8411-6B4C-A2EB-9F3C0D40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5" y="1212293"/>
            <a:ext cx="2361125" cy="3659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547A7-D0F7-5746-8A4A-5B71F90E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170" y="1232635"/>
            <a:ext cx="2355267" cy="348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30BB2-EDA3-B640-AF14-522CD13472B9}"/>
              </a:ext>
            </a:extLst>
          </p:cNvPr>
          <p:cNvSpPr txBox="1"/>
          <p:nvPr/>
        </p:nvSpPr>
        <p:spPr>
          <a:xfrm>
            <a:off x="1101725" y="4900573"/>
            <a:ext cx="6958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liner: </a:t>
            </a:r>
            <a:r>
              <a:rPr lang="zh-CN" altLang="en-US" dirty="0"/>
              <a:t>动画以恒定速度运行</a:t>
            </a:r>
            <a:endParaRPr lang="en-US" altLang="zh-CN" dirty="0"/>
          </a:p>
          <a:p>
            <a:r>
              <a:rPr lang="en-US" altLang="zh-CN" dirty="0"/>
              <a:t>ease-in:</a:t>
            </a:r>
            <a:r>
              <a:rPr lang="zh-CN" altLang="en-US" dirty="0"/>
              <a:t>动画缓慢开始，然后逐渐加速直到结束，在结束点时突然停止</a:t>
            </a:r>
            <a:endParaRPr lang="en-US" altLang="zh-CN" dirty="0"/>
          </a:p>
          <a:p>
            <a:r>
              <a:rPr lang="en-US" dirty="0"/>
              <a:t>ease-out:</a:t>
            </a:r>
            <a:r>
              <a:rPr lang="zh-CN" altLang="en-US" dirty="0"/>
              <a:t>此动画突然开始，然后逐渐减速直至结束</a:t>
            </a:r>
            <a:endParaRPr lang="en-US" altLang="zh-CN" dirty="0"/>
          </a:p>
          <a:p>
            <a:r>
              <a:rPr lang="en-US" dirty="0"/>
              <a:t>ease-in-out:</a:t>
            </a:r>
            <a:r>
              <a:rPr lang="zh-CN" altLang="en-US" dirty="0"/>
              <a:t>动画缓慢开始，然后加速，最后减速直至结束</a:t>
            </a:r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E8C79-4C80-3D4D-B47C-C69847A7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33" y="1212294"/>
            <a:ext cx="2255525" cy="3659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E8DF9-A8F2-CD4B-AABF-1CA88EABB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850" y="1170498"/>
            <a:ext cx="2245463" cy="34300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5CF27B-4B89-EF40-8B58-EF78D65A59EA}"/>
              </a:ext>
            </a:extLst>
          </p:cNvPr>
          <p:cNvSpPr/>
          <p:nvPr/>
        </p:nvSpPr>
        <p:spPr>
          <a:xfrm>
            <a:off x="5416714" y="514629"/>
            <a:ext cx="68138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600" dirty="0"/>
              <a:t>https://developer.mozilla.org/zh-CN/docs/Web/CSS/easing-function</a:t>
            </a:r>
          </a:p>
        </p:txBody>
      </p:sp>
    </p:spTree>
    <p:extLst>
      <p:ext uri="{BB962C8B-B14F-4D97-AF65-F5344CB8AC3E}">
        <p14:creationId xmlns:p14="http://schemas.microsoft.com/office/powerpoint/2010/main" val="201195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B072AE-95B2-1249-B985-6A41F0ACD419}"/>
              </a:ext>
            </a:extLst>
          </p:cNvPr>
          <p:cNvSpPr txBox="1"/>
          <p:nvPr/>
        </p:nvSpPr>
        <p:spPr>
          <a:xfrm>
            <a:off x="1271602" y="1042988"/>
            <a:ext cx="96487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小结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dirty="0"/>
          </a:p>
          <a:p>
            <a:endParaRPr lang="zh-CN" altLang="en-US" b="1" dirty="0"/>
          </a:p>
          <a:p>
            <a:r>
              <a:rPr lang="zh-CN" altLang="en-US" dirty="0"/>
              <a:t>本章主要讨论了在</a:t>
            </a:r>
            <a:r>
              <a:rPr lang="en-US" dirty="0"/>
              <a:t>canvas</a:t>
            </a:r>
            <a:r>
              <a:rPr lang="zh-CN" altLang="en-US" dirty="0"/>
              <a:t>中如何实现重力的物理效果，</a:t>
            </a:r>
            <a:endParaRPr lang="en-US" altLang="zh-CN" dirty="0"/>
          </a:p>
          <a:p>
            <a:r>
              <a:rPr lang="zh-CN" altLang="en-US" dirty="0"/>
              <a:t>从一个小球的自由落地运动为示例，我们在计算小球的下落距离时，</a:t>
            </a:r>
            <a:endParaRPr lang="en-US" altLang="zh-CN" dirty="0"/>
          </a:p>
          <a:p>
            <a:r>
              <a:rPr lang="zh-CN" altLang="en-US" dirty="0"/>
              <a:t>是以时间维度来计算，而不是当前浏览器的帧速率，</a:t>
            </a:r>
            <a:endParaRPr lang="en-US" altLang="zh-CN" dirty="0"/>
          </a:p>
          <a:p>
            <a:r>
              <a:rPr lang="zh-CN" altLang="en-US" dirty="0"/>
              <a:t>因为帧速率不是一个恒定可靠的值，它会使小球的运动变得不明确。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当我们以时间为计算值时，小球在同样时间内下落的距离值，我们是可以计算出来的，</a:t>
            </a:r>
            <a:endParaRPr lang="en-US" altLang="zh-CN" dirty="0"/>
          </a:p>
          <a:p>
            <a:r>
              <a:rPr lang="zh-CN" altLang="en-US" dirty="0"/>
              <a:t>是一个准确不受帧速率影响的值。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接下来我们又介绍了时间扭曲函数。</a:t>
            </a:r>
            <a:endParaRPr lang="en-US" altLang="zh-CN" dirty="0"/>
          </a:p>
          <a:p>
            <a:r>
              <a:rPr lang="zh-CN" altLang="en-US" dirty="0"/>
              <a:t>在制作其他一些非线性运动的动画时，我们可以使用常见的缓动函数，比如，缓入，缓出等，</a:t>
            </a:r>
            <a:endParaRPr lang="en-US" altLang="zh-CN" dirty="0"/>
          </a:p>
          <a:p>
            <a:r>
              <a:rPr lang="zh-CN" altLang="en-US" dirty="0"/>
              <a:t>它们的本质都是通过扭曲时间轴，使得当前的运动受时间因素影响。</a:t>
            </a:r>
          </a:p>
        </p:txBody>
      </p:sp>
    </p:spTree>
    <p:extLst>
      <p:ext uri="{BB962C8B-B14F-4D97-AF65-F5344CB8AC3E}">
        <p14:creationId xmlns:p14="http://schemas.microsoft.com/office/powerpoint/2010/main" val="301840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B072AE-95B2-1249-B985-6A41F0ACD419}"/>
              </a:ext>
            </a:extLst>
          </p:cNvPr>
          <p:cNvSpPr txBox="1"/>
          <p:nvPr/>
        </p:nvSpPr>
        <p:spPr>
          <a:xfrm>
            <a:off x="5182929" y="30003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谢谢观看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123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96688-24F6-844E-B79B-306EBBAC5E98}"/>
              </a:ext>
            </a:extLst>
          </p:cNvPr>
          <p:cNvSpPr txBox="1"/>
          <p:nvPr/>
        </p:nvSpPr>
        <p:spPr>
          <a:xfrm>
            <a:off x="1666875" y="1997839"/>
            <a:ext cx="8858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一</a:t>
            </a:r>
            <a:r>
              <a:rPr lang="zh-CN" altLang="en-US" dirty="0"/>
              <a:t>、</a:t>
            </a:r>
            <a:r>
              <a:rPr lang="en-CN" dirty="0"/>
              <a:t>重力效果</a:t>
            </a:r>
          </a:p>
          <a:p>
            <a:endParaRPr lang="en-CN" dirty="0"/>
          </a:p>
          <a:p>
            <a:r>
              <a:rPr lang="zh-CN" altLang="en-US" dirty="0"/>
              <a:t>         物体由于地球的吸引而受到的力叫重力。重力的施力物体是地球。</a:t>
            </a:r>
            <a:endParaRPr lang="en-CN" dirty="0"/>
          </a:p>
          <a:p>
            <a:endParaRPr lang="en-CN" dirty="0"/>
          </a:p>
          <a:p>
            <a:r>
              <a:rPr lang="zh-CN" altLang="en-US" dirty="0"/>
              <a:t>二、</a:t>
            </a:r>
            <a:r>
              <a:rPr lang="zh-CN" altLang="en-CN" dirty="0"/>
              <a:t>时间轴扭曲</a:t>
            </a:r>
            <a:r>
              <a:rPr lang="zh-CN" altLang="en-US" dirty="0"/>
              <a:t>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动画是持续一段时间的，我们可以事先给定具体的持续时间值，让动画在时间内  持续执行，通过扭曲时间轴，让动画执行非线性运动，比如我们常见的缓入效果</a:t>
            </a:r>
            <a:r>
              <a:rPr lang="en-US" altLang="zh-CN" dirty="0"/>
              <a:t>(ease-in)</a:t>
            </a:r>
            <a:r>
              <a:rPr lang="zh-CN" altLang="en-US" dirty="0"/>
              <a:t>，缓出效果</a:t>
            </a:r>
            <a:r>
              <a:rPr lang="en-US" altLang="zh-CN" dirty="0"/>
              <a:t>(ease-out)</a:t>
            </a:r>
            <a:r>
              <a:rPr lang="zh-CN" altLang="en-US" dirty="0"/>
              <a:t>，缓入缓出</a:t>
            </a:r>
            <a:r>
              <a:rPr lang="en-US" altLang="zh-CN" dirty="0"/>
              <a:t>(ease-in-out)</a:t>
            </a:r>
            <a:r>
              <a:rPr lang="zh-CN" altLang="en-US" dirty="0"/>
              <a:t>效果。</a:t>
            </a:r>
            <a:endParaRPr lang="en-US" altLang="zh-CN" dirty="0"/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   </a:t>
            </a:r>
          </a:p>
          <a:p>
            <a:r>
              <a:rPr lang="en-US" altLang="zh-CN" dirty="0"/>
              <a:t>        </a:t>
            </a:r>
          </a:p>
          <a:p>
            <a:endParaRPr lang="en-CN" dirty="0"/>
          </a:p>
          <a:p>
            <a:r>
              <a:rPr lang="zh-CN" altLang="en-US" dirty="0"/>
              <a:t>          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4D589-B295-5043-A14A-FDE74C6339C8}"/>
              </a:ext>
            </a:extLst>
          </p:cNvPr>
          <p:cNvSpPr txBox="1"/>
          <p:nvPr/>
        </p:nvSpPr>
        <p:spPr>
          <a:xfrm>
            <a:off x="766628" y="9715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本章主要内容</a:t>
            </a:r>
            <a:r>
              <a:rPr lang="zh-CN" altLang="en-US" dirty="0"/>
              <a:t>：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452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07D-B7FE-7545-8A15-963DF1FD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受重力影响的运动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6270-E611-8F45-92F4-1432957E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811337"/>
            <a:ext cx="10515600" cy="3732213"/>
          </a:xfrm>
        </p:spPr>
        <p:txBody>
          <a:bodyPr/>
          <a:lstStyle/>
          <a:p>
            <a:pPr marL="0" indent="0">
              <a:buNone/>
            </a:pPr>
            <a:r>
              <a:rPr lang="en-CN" dirty="0"/>
              <a:t>落体运动</a:t>
            </a:r>
          </a:p>
          <a:p>
            <a:pPr marL="0" indent="0">
              <a:buNone/>
            </a:pPr>
            <a:r>
              <a:rPr lang="en-CN" dirty="0"/>
              <a:t>抛射体运动</a:t>
            </a:r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CN" dirty="0"/>
          </a:p>
          <a:p>
            <a:pPr marL="0" indent="0">
              <a:buNone/>
            </a:pPr>
            <a:endParaRPr lang="en-C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DE3089E-F7D1-C140-A0BF-B8008570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13" y="2054225"/>
            <a:ext cx="4356100" cy="31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9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3B47E7-30E8-8F45-8794-84AEC6782760}"/>
              </a:ext>
            </a:extLst>
          </p:cNvPr>
          <p:cNvSpPr txBox="1"/>
          <p:nvPr/>
        </p:nvSpPr>
        <p:spPr>
          <a:xfrm>
            <a:off x="900110" y="48577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基于</a:t>
            </a:r>
            <a:r>
              <a:rPr lang="zh-CN" altLang="en-US" dirty="0"/>
              <a:t> </a:t>
            </a:r>
            <a:r>
              <a:rPr lang="en-CN" dirty="0"/>
              <a:t>浏览器帧速率</a:t>
            </a:r>
            <a:r>
              <a:rPr lang="zh-CN" altLang="en-US" dirty="0"/>
              <a:t> </a:t>
            </a:r>
            <a:r>
              <a:rPr lang="en-CN" dirty="0"/>
              <a:t>执行动画的限制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D5B7A-7AAC-6045-9084-8D11575D1A03}"/>
              </a:ext>
            </a:extLst>
          </p:cNvPr>
          <p:cNvSpPr/>
          <p:nvPr/>
        </p:nvSpPr>
        <p:spPr>
          <a:xfrm>
            <a:off x="1228721" y="1630740"/>
            <a:ext cx="92725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在之前的学习中，我们使用</a:t>
            </a:r>
            <a:r>
              <a:rPr lang="en-US" dirty="0" err="1"/>
              <a:t>requestAnimationFrame</a:t>
            </a:r>
            <a:r>
              <a:rPr lang="zh-CN" altLang="en-US" dirty="0"/>
              <a:t>，基于浏览器的帧速率，通过</a:t>
            </a:r>
            <a:r>
              <a:rPr lang="en-US" dirty="0" err="1"/>
              <a:t>requestAnimationFrame</a:t>
            </a:r>
            <a:r>
              <a:rPr lang="zh-CN" altLang="en-US" dirty="0"/>
              <a:t>不断地在浏览器下一帧中执行</a:t>
            </a:r>
            <a:r>
              <a:rPr lang="en-US" dirty="0"/>
              <a:t>animate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Demo1:</a:t>
            </a:r>
          </a:p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69617-F16B-584C-AF3E-863B2FC9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53" y="4177794"/>
            <a:ext cx="2794077" cy="20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3B47E7-30E8-8F45-8794-84AEC6782760}"/>
              </a:ext>
            </a:extLst>
          </p:cNvPr>
          <p:cNvSpPr txBox="1"/>
          <p:nvPr/>
        </p:nvSpPr>
        <p:spPr>
          <a:xfrm>
            <a:off x="900110" y="485775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基于</a:t>
            </a:r>
            <a:r>
              <a:rPr lang="zh-CN" altLang="en-US" dirty="0"/>
              <a:t> </a:t>
            </a:r>
            <a:r>
              <a:rPr lang="en-CN" dirty="0"/>
              <a:t>浏览器帧速率</a:t>
            </a:r>
            <a:r>
              <a:rPr lang="zh-CN" altLang="en-US" dirty="0"/>
              <a:t> </a:t>
            </a:r>
            <a:r>
              <a:rPr lang="en-CN" dirty="0"/>
              <a:t>执行动画的限制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D5B7A-7AAC-6045-9084-8D11575D1A03}"/>
              </a:ext>
            </a:extLst>
          </p:cNvPr>
          <p:cNvSpPr/>
          <p:nvPr/>
        </p:nvSpPr>
        <p:spPr>
          <a:xfrm>
            <a:off x="1042984" y="2857501"/>
            <a:ext cx="92725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不同浏览器可能有不同的帧速率，同一浏览器在不同的</a:t>
            </a:r>
            <a:r>
              <a:rPr lang="en-US" dirty="0"/>
              <a:t>GPU</a:t>
            </a:r>
            <a:r>
              <a:rPr lang="zh-CN" altLang="en-US" dirty="0"/>
              <a:t>负载下帧速率也可能会不同，</a:t>
            </a:r>
            <a:endParaRPr lang="en-US" altLang="zh-CN" dirty="0"/>
          </a:p>
          <a:p>
            <a:r>
              <a:rPr lang="zh-CN" altLang="en-US" dirty="0"/>
              <a:t>在绘制动画时，我们必须按照基于时间的方式来设计，而不是当前浏览器的帧速率。</a:t>
            </a:r>
            <a:endParaRPr lang="en-US" altLang="zh-CN" dirty="0"/>
          </a:p>
          <a:p>
            <a:r>
              <a:rPr lang="zh-CN" altLang="en-US" dirty="0"/>
              <a:t>同时，为了实现物理效果如基于重力的随时间变化的效果，在动画设计时，我们应该使用基于</a:t>
            </a:r>
            <a:r>
              <a:rPr lang="zh-CN" altLang="en-US" b="1" dirty="0">
                <a:highlight>
                  <a:srgbClr val="FFFF00"/>
                </a:highlight>
              </a:rPr>
              <a:t>时间因素</a:t>
            </a:r>
            <a:r>
              <a:rPr lang="zh-CN" altLang="en-US" dirty="0"/>
              <a:t>进行动画更新。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我们的动画必须是基于时间的，这样才能保证同样的速度在相同的时间内，动画变化的是一致的。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比如，我们在考虑小球垂直下落时，必须设置小球的下落的速度</a:t>
            </a:r>
            <a:r>
              <a:rPr lang="en-US" dirty="0"/>
              <a:t>v，</a:t>
            </a:r>
            <a:r>
              <a:rPr lang="zh-CN" altLang="en-US" dirty="0"/>
              <a:t>然后再根据公式，得出小球在当前时间段内的移动距离，计算出当前帧内的坐标。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1AE2A-FD34-704D-8678-02BEE5AD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4" y="1011754"/>
            <a:ext cx="6223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3B47E7-30E8-8F45-8794-84AEC6782760}"/>
              </a:ext>
            </a:extLst>
          </p:cNvPr>
          <p:cNvSpPr txBox="1"/>
          <p:nvPr/>
        </p:nvSpPr>
        <p:spPr>
          <a:xfrm>
            <a:off x="900110" y="48577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基于</a:t>
            </a:r>
            <a:r>
              <a:rPr lang="zh-CN" altLang="en-US" dirty="0"/>
              <a:t> </a:t>
            </a:r>
            <a:r>
              <a:rPr lang="en-CN" dirty="0"/>
              <a:t>时间因素</a:t>
            </a:r>
            <a:r>
              <a:rPr lang="zh-CN" altLang="en-US" dirty="0"/>
              <a:t> </a:t>
            </a:r>
            <a:r>
              <a:rPr lang="en-CN" dirty="0"/>
              <a:t>执行动画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D5B7A-7AAC-6045-9084-8D11575D1A03}"/>
              </a:ext>
            </a:extLst>
          </p:cNvPr>
          <p:cNvSpPr/>
          <p:nvPr/>
        </p:nvSpPr>
        <p:spPr>
          <a:xfrm>
            <a:off x="1228721" y="1630740"/>
            <a:ext cx="92725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为了加入时间因素，首先我们需要计算</a:t>
            </a:r>
            <a:r>
              <a:rPr lang="en-US" altLang="zh-CN" dirty="0"/>
              <a:t>fps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i="1" dirty="0"/>
              <a:t>Fps—</a:t>
            </a:r>
            <a:r>
              <a:rPr lang="en-US" i="1" dirty="0"/>
              <a:t> </a:t>
            </a:r>
            <a:r>
              <a:rPr lang="zh-CN" altLang="en-US" i="1" dirty="0"/>
              <a:t> </a:t>
            </a:r>
            <a:r>
              <a:rPr lang="en-US" altLang="zh-CN" i="1" dirty="0"/>
              <a:t>frame /second.</a:t>
            </a:r>
            <a:r>
              <a:rPr lang="zh-CN" altLang="en-US" i="1" dirty="0"/>
              <a:t>  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r>
              <a:rPr lang="zh-CN" altLang="en-US" i="1" dirty="0"/>
              <a:t>一般认为，当</a:t>
            </a:r>
            <a:r>
              <a:rPr lang="en-US" altLang="zh-CN" i="1" dirty="0"/>
              <a:t>fps</a:t>
            </a:r>
            <a:r>
              <a:rPr lang="zh-CN" altLang="en-US" i="1" dirty="0"/>
              <a:t>达到</a:t>
            </a:r>
            <a:r>
              <a:rPr lang="en-US" altLang="zh-CN" i="1" dirty="0"/>
              <a:t>60</a:t>
            </a:r>
            <a:r>
              <a:rPr lang="zh-CN" altLang="en-US" i="1" dirty="0"/>
              <a:t>时人就会感觉动画是连续的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所以浏览器的fps上限是</a:t>
            </a:r>
            <a:r>
              <a:rPr lang="en-US" altLang="zh-CN" dirty="0"/>
              <a:t>60</a:t>
            </a:r>
            <a:r>
              <a:rPr lang="zh-CN" altLang="en-US" dirty="0"/>
              <a:t>，即浏览器在设计时，默认</a:t>
            </a:r>
            <a:r>
              <a:rPr lang="en-US" altLang="zh-CN" dirty="0"/>
              <a:t>fps</a:t>
            </a:r>
            <a:r>
              <a:rPr lang="zh-CN" altLang="en-US" dirty="0"/>
              <a:t>能达到的上限是</a:t>
            </a:r>
            <a:r>
              <a:rPr lang="en-US" altLang="zh-CN" dirty="0"/>
              <a:t>60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所以浏览器的requestAnimationFrame函数</a:t>
            </a:r>
            <a:r>
              <a:rPr lang="zh-CN" altLang="en-US" dirty="0"/>
              <a:t>，会在每</a:t>
            </a:r>
            <a:r>
              <a:rPr lang="en-US" altLang="zh-CN" dirty="0"/>
              <a:t>16.67ms</a:t>
            </a:r>
            <a:r>
              <a:rPr lang="zh-CN" altLang="en-US" dirty="0"/>
              <a:t>执行一次，</a:t>
            </a:r>
            <a:r>
              <a:rPr lang="en-US" altLang="zh-CN" dirty="0"/>
              <a:t> 1000ms/60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但实际可能因为渲染延迟</a:t>
            </a:r>
            <a:r>
              <a:rPr lang="zh-CN" altLang="en-US" i="1" dirty="0"/>
              <a:t>，</a:t>
            </a:r>
            <a:r>
              <a:rPr lang="zh-CN" altLang="en-US" dirty="0"/>
              <a:t>导致，第二次执行的间隔与第一次大于</a:t>
            </a:r>
            <a:r>
              <a:rPr lang="en-US" altLang="zh-CN" dirty="0"/>
              <a:t>16.67ms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9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3B47E7-30E8-8F45-8794-84AEC6782760}"/>
              </a:ext>
            </a:extLst>
          </p:cNvPr>
          <p:cNvSpPr txBox="1"/>
          <p:nvPr/>
        </p:nvSpPr>
        <p:spPr>
          <a:xfrm>
            <a:off x="900110" y="48577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基于</a:t>
            </a:r>
            <a:r>
              <a:rPr lang="zh-CN" altLang="en-US" dirty="0"/>
              <a:t> </a:t>
            </a:r>
            <a:r>
              <a:rPr lang="en-CN" dirty="0"/>
              <a:t>时间因素</a:t>
            </a:r>
            <a:r>
              <a:rPr lang="zh-CN" altLang="en-US" dirty="0"/>
              <a:t> </a:t>
            </a:r>
            <a:r>
              <a:rPr lang="en-CN" dirty="0"/>
              <a:t>执行动画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AD5B7A-7AAC-6045-9084-8D11575D1A03}"/>
              </a:ext>
            </a:extLst>
          </p:cNvPr>
          <p:cNvSpPr/>
          <p:nvPr/>
        </p:nvSpPr>
        <p:spPr>
          <a:xfrm>
            <a:off x="1314446" y="1225689"/>
            <a:ext cx="92725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let</a:t>
            </a:r>
            <a:r>
              <a:rPr lang="en-US" dirty="0"/>
              <a:t> fps = 0 // </a:t>
            </a:r>
            <a:r>
              <a:rPr lang="zh-CN" altLang="en-US" i="1" dirty="0"/>
              <a:t>设置</a:t>
            </a:r>
            <a:r>
              <a:rPr lang="en-US" i="1" dirty="0"/>
              <a:t>fps</a:t>
            </a:r>
            <a:r>
              <a:rPr lang="zh-CN" altLang="en-US" i="1" dirty="0"/>
              <a:t>变量，用于保存</a:t>
            </a:r>
            <a:r>
              <a:rPr lang="en-US" altLang="zh-CN" i="1" dirty="0"/>
              <a:t>fps</a:t>
            </a:r>
            <a:endParaRPr lang="en-US" dirty="0"/>
          </a:p>
          <a:p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lastCalculateFpsTime</a:t>
            </a:r>
            <a:r>
              <a:rPr lang="en-US" dirty="0"/>
              <a:t> = 0;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i="1" dirty="0"/>
              <a:t>上次计算</a:t>
            </a:r>
            <a:r>
              <a:rPr lang="en-US" i="1" dirty="0"/>
              <a:t>fps</a:t>
            </a:r>
            <a:r>
              <a:rPr lang="zh-CN" altLang="en-US" i="1" dirty="0"/>
              <a:t>的时间 </a:t>
            </a:r>
            <a:endParaRPr lang="en-US" altLang="zh-CN" dirty="0"/>
          </a:p>
          <a:p>
            <a:endParaRPr lang="en-US" altLang="zh-CN" dirty="0"/>
          </a:p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calculateFps</a:t>
            </a:r>
            <a:r>
              <a:rPr lang="en-US" dirty="0"/>
              <a:t>(frame) {</a:t>
            </a:r>
          </a:p>
          <a:p>
            <a:r>
              <a:rPr lang="en-US" dirty="0"/>
              <a:t>	</a:t>
            </a:r>
            <a:r>
              <a:rPr lang="zh-CN" altLang="en-US" dirty="0"/>
              <a:t>                       </a:t>
            </a:r>
            <a:r>
              <a:rPr lang="en-US" dirty="0"/>
              <a:t>	// 每隔</a:t>
            </a:r>
            <a:r>
              <a:rPr lang="en-US" altLang="zh-CN" dirty="0"/>
              <a:t>1s</a:t>
            </a:r>
            <a:r>
              <a:rPr lang="zh-CN" altLang="en-US" dirty="0"/>
              <a:t>计算一次</a:t>
            </a:r>
            <a:r>
              <a:rPr lang="en-US" altLang="zh-CN" dirty="0"/>
              <a:t>fps</a:t>
            </a:r>
            <a:br>
              <a:rPr lang="en-US" dirty="0"/>
            </a:br>
            <a:r>
              <a:rPr lang="zh-CN" altLang="en-US" dirty="0"/>
              <a:t>  </a:t>
            </a:r>
            <a:r>
              <a:rPr lang="en-US" dirty="0"/>
              <a:t>if (</a:t>
            </a:r>
            <a:r>
              <a:rPr lang="en-US" dirty="0" err="1"/>
              <a:t>lastFrame</a:t>
            </a:r>
            <a:r>
              <a:rPr lang="en-US" dirty="0"/>
              <a:t> &amp;&amp; (fps === 0 || frame - </a:t>
            </a:r>
            <a:r>
              <a:rPr lang="en-US" dirty="0" err="1"/>
              <a:t>lastCalculateFpsTime</a:t>
            </a:r>
            <a:r>
              <a:rPr lang="en-US" dirty="0"/>
              <a:t> &gt; 1000)) {</a:t>
            </a:r>
          </a:p>
          <a:p>
            <a:r>
              <a:rPr lang="zh-CN" altLang="en-US" dirty="0"/>
              <a:t>      </a:t>
            </a:r>
            <a:r>
              <a:rPr lang="en-US" dirty="0"/>
              <a:t>fps = 1000 / (frame - </a:t>
            </a:r>
            <a:r>
              <a:rPr lang="en-US" dirty="0" err="1"/>
              <a:t>lastFrame</a:t>
            </a:r>
            <a:r>
              <a:rPr lang="en-US" dirty="0"/>
              <a:t>);</a:t>
            </a:r>
          </a:p>
          <a:p>
            <a:r>
              <a:rPr lang="zh-CN" altLang="en-US" dirty="0"/>
              <a:t>      </a:t>
            </a:r>
            <a:r>
              <a:rPr lang="en-US" dirty="0" err="1"/>
              <a:t>lastCalculateFpsTime</a:t>
            </a:r>
            <a:r>
              <a:rPr lang="en-US" dirty="0"/>
              <a:t> = frame;</a:t>
            </a:r>
          </a:p>
          <a:p>
            <a:r>
              <a:rPr lang="zh-CN" altLang="en-US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function</a:t>
            </a:r>
            <a:r>
              <a:rPr lang="en-US" dirty="0"/>
              <a:t> animate(frame) {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calculateFps</a:t>
            </a:r>
            <a:r>
              <a:rPr lang="en-US" dirty="0"/>
              <a:t>(frame)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ball.update</a:t>
            </a:r>
            <a:r>
              <a:rPr lang="en-US" dirty="0"/>
              <a:t>(1000/fps) //  elapsed = 1000 / fps</a:t>
            </a:r>
            <a:r>
              <a:rPr lang="zh-CN" altLang="en-US" dirty="0"/>
              <a:t> ，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 1000/fps</a:t>
            </a:r>
            <a:r>
              <a:rPr lang="zh-CN" altLang="en-US" dirty="0"/>
              <a:t>得到的是，两次</a:t>
            </a:r>
            <a:r>
              <a:rPr lang="en-US" altLang="zh-CN" dirty="0" err="1"/>
              <a:t>requstAnimationFrame</a:t>
            </a:r>
            <a:r>
              <a:rPr lang="zh-CN" altLang="en-US" dirty="0"/>
              <a:t>间隔的时间，由此到了时间因素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7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3B47E7-30E8-8F45-8794-84AEC6782760}"/>
              </a:ext>
            </a:extLst>
          </p:cNvPr>
          <p:cNvSpPr txBox="1"/>
          <p:nvPr/>
        </p:nvSpPr>
        <p:spPr>
          <a:xfrm>
            <a:off x="900110" y="485775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基于</a:t>
            </a:r>
            <a:r>
              <a:rPr lang="zh-CN" altLang="en-US" dirty="0"/>
              <a:t> </a:t>
            </a:r>
            <a:r>
              <a:rPr lang="en-CN" dirty="0"/>
              <a:t>时间因素</a:t>
            </a:r>
            <a:r>
              <a:rPr lang="zh-CN" altLang="en-US" dirty="0"/>
              <a:t> </a:t>
            </a:r>
            <a:r>
              <a:rPr lang="en-CN" dirty="0"/>
              <a:t>执行动画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BF889-E60E-494A-9B86-99AF44BF968A}"/>
              </a:ext>
            </a:extLst>
          </p:cNvPr>
          <p:cNvSpPr/>
          <p:nvPr/>
        </p:nvSpPr>
        <p:spPr>
          <a:xfrm>
            <a:off x="1785934" y="1859339"/>
            <a:ext cx="92725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Ball.prototype.update</a:t>
            </a:r>
            <a:r>
              <a:rPr lang="en-US" altLang="zh-CN" dirty="0"/>
              <a:t> = function(elapsed){</a:t>
            </a:r>
          </a:p>
          <a:p>
            <a:endParaRPr lang="en-US" altLang="zh-CN" dirty="0"/>
          </a:p>
          <a:p>
            <a:r>
              <a:rPr lang="en-US" altLang="zh-CN" dirty="0"/>
              <a:t>   …</a:t>
            </a:r>
          </a:p>
          <a:p>
            <a:r>
              <a:rPr lang="en-US" altLang="zh-CN" dirty="0"/>
              <a:t>   dt = elapsed? elapsed/1000 : 0 // </a:t>
            </a:r>
            <a:r>
              <a:rPr lang="en-US" altLang="zh-CN" dirty="0" err="1"/>
              <a:t>eplased</a:t>
            </a:r>
            <a:r>
              <a:rPr lang="zh-CN" altLang="en-US" dirty="0"/>
              <a:t>是毫秒，而速度是</a:t>
            </a:r>
            <a:r>
              <a:rPr lang="en-US" altLang="zh-CN" dirty="0"/>
              <a:t>m/s</a:t>
            </a:r>
            <a:r>
              <a:rPr lang="zh-CN" altLang="en-US" dirty="0"/>
              <a:t>所以除以</a:t>
            </a:r>
            <a:r>
              <a:rPr lang="en-US" altLang="zh-CN" dirty="0"/>
              <a:t>1000</a:t>
            </a:r>
          </a:p>
          <a:p>
            <a:r>
              <a:rPr lang="en-US" altLang="zh-CN" dirty="0"/>
              <a:t>   …</a:t>
            </a:r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this.vy</a:t>
            </a:r>
            <a:r>
              <a:rPr lang="en-US" altLang="zh-CN" dirty="0"/>
              <a:t> = 9.8 * dt      //     </a:t>
            </a:r>
            <a:r>
              <a:rPr lang="zh-CN" altLang="en-US" dirty="0"/>
              <a:t>公式</a:t>
            </a:r>
            <a:r>
              <a:rPr lang="en-US" altLang="zh-CN" dirty="0"/>
              <a:t>v = </a:t>
            </a:r>
            <a:r>
              <a:rPr lang="en-US" altLang="zh-CN" dirty="0" err="1"/>
              <a:t>gt</a:t>
            </a:r>
            <a:r>
              <a:rPr lang="zh-CN" altLang="en-US" dirty="0"/>
              <a:t>   </a:t>
            </a:r>
            <a:r>
              <a:rPr lang="en-US" altLang="zh-CN" dirty="0"/>
              <a:t> (g </a:t>
            </a:r>
            <a:r>
              <a:rPr lang="en-CN" dirty="0"/>
              <a:t>≈</a:t>
            </a:r>
            <a:r>
              <a:rPr lang="en-US" altLang="zh-CN" dirty="0"/>
              <a:t> 9.8m/s2)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this.vy</a:t>
            </a:r>
            <a:r>
              <a:rPr lang="en-US" altLang="zh-CN" dirty="0"/>
              <a:t> * dt      // </a:t>
            </a:r>
            <a:r>
              <a:rPr lang="zh-CN" altLang="en-US" dirty="0"/>
              <a:t>     微小增量</a:t>
            </a:r>
            <a:r>
              <a:rPr lang="en-US" altLang="zh-CN" dirty="0" err="1"/>
              <a:t>dy</a:t>
            </a:r>
            <a:r>
              <a:rPr lang="en-US" altLang="zh-CN" dirty="0"/>
              <a:t> = </a:t>
            </a:r>
            <a:r>
              <a:rPr lang="en-US" altLang="zh-CN" dirty="0" err="1"/>
              <a:t>vy</a:t>
            </a:r>
            <a:r>
              <a:rPr lang="en-US" altLang="zh-CN" dirty="0"/>
              <a:t> * dt</a:t>
            </a:r>
          </a:p>
          <a:p>
            <a:r>
              <a:rPr lang="en-US" altLang="zh-CN" dirty="0"/>
              <a:t>  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this.dy</a:t>
            </a:r>
            <a:r>
              <a:rPr lang="en-US" altLang="zh-CN" dirty="0"/>
              <a:t> = +=</a:t>
            </a:r>
            <a:r>
              <a:rPr lang="en-US" altLang="zh-CN" dirty="0" err="1"/>
              <a:t>dy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5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83652A-81E6-F744-A69E-8A02A9CDD2B2}"/>
              </a:ext>
            </a:extLst>
          </p:cNvPr>
          <p:cNvSpPr/>
          <p:nvPr/>
        </p:nvSpPr>
        <p:spPr>
          <a:xfrm>
            <a:off x="8778455" y="3040062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Demo2: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A695B-F024-9A4C-8104-B61C3EFD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7" y="701597"/>
            <a:ext cx="7206608" cy="5956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5882C-40DA-9A4D-8031-61C1E90E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55" y="3817938"/>
            <a:ext cx="2962275" cy="2230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B0E89-B616-1D4B-ADFC-9EC7F665222C}"/>
              </a:ext>
            </a:extLst>
          </p:cNvPr>
          <p:cNvSpPr txBox="1"/>
          <p:nvPr/>
        </p:nvSpPr>
        <p:spPr>
          <a:xfrm>
            <a:off x="413752" y="200025"/>
            <a:ext cx="388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通过获取elapsedtime</a:t>
            </a:r>
            <a:r>
              <a:rPr lang="zh-CN" altLang="en-US" dirty="0"/>
              <a:t>，控制物体位移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061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1102</Words>
  <Application>Microsoft Macintosh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Menlo</vt:lpstr>
      <vt:lpstr>Office Theme</vt:lpstr>
      <vt:lpstr>第七章 物理效果</vt:lpstr>
      <vt:lpstr>PowerPoint Presentation</vt:lpstr>
      <vt:lpstr>受重力影响的运动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时间扭曲技术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物理效果</dc:title>
  <dc:creator>胡 浩</dc:creator>
  <cp:lastModifiedBy>胡 浩</cp:lastModifiedBy>
  <cp:revision>62</cp:revision>
  <dcterms:created xsi:type="dcterms:W3CDTF">2020-09-09T01:29:20Z</dcterms:created>
  <dcterms:modified xsi:type="dcterms:W3CDTF">2020-09-24T05:17:49Z</dcterms:modified>
</cp:coreProperties>
</file>