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1" r:id="rId3"/>
    <p:sldId id="268" r:id="rId4"/>
    <p:sldId id="257" r:id="rId5"/>
    <p:sldId id="272" r:id="rId6"/>
    <p:sldId id="258" r:id="rId7"/>
    <p:sldId id="275" r:id="rId8"/>
    <p:sldId id="273" r:id="rId9"/>
    <p:sldId id="274" r:id="rId10"/>
    <p:sldId id="277" r:id="rId11"/>
    <p:sldId id="270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76" r:id="rId26"/>
    <p:sldId id="267" r:id="rId27"/>
    <p:sldId id="264" r:id="rId28"/>
  </p:sldIdLst>
  <p:sldSz cx="12192000" cy="6858000"/>
  <p:notesSz cx="7104063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7661"/>
  </p:normalViewPr>
  <p:slideViewPr>
    <p:cSldViewPr snapToGrid="0" snapToObjects="1">
      <p:cViewPr varScale="1">
        <p:scale>
          <a:sx n="58" d="100"/>
          <a:sy n="58" d="100"/>
        </p:scale>
        <p:origin x="11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317F3-D45B-4FA4-8805-262E55DB2444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E98D5-381F-4882-B4C3-4CD57B3EF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705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B0903BF-2B53-4C75-8BDB-47C6B0519046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05A5F5C-BC8F-42F1-805F-F119BAB24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283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私たちは、統計データの可視化について発表します。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704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2015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0F6D6-D21C-A54D-92DD-980E7FE5B593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361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0F6D6-D21C-A54D-92DD-980E7FE5B593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864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発表の流れはこのようになります。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374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629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そこで、いくつかの具体的なデータ可視化ツールを挙げ、その特徴を比較することで、データの可視化に適当な方法は何かを議論していこうと考えています。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21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579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Matplotlib</a:t>
            </a:r>
            <a:r>
              <a:rPr kumimoji="1" lang="ja-JP" altLang="en-US" dirty="0" err="1"/>
              <a:t>、</a:t>
            </a:r>
            <a:r>
              <a:rPr kumimoji="1" lang="en-US" altLang="ja-JP" dirty="0" err="1"/>
              <a:t>GoogleChart</a:t>
            </a:r>
            <a:r>
              <a:rPr kumimoji="1" lang="ja-JP" altLang="en-US" dirty="0"/>
              <a:t>についての簡単な説明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Matplotlib:</a:t>
            </a:r>
          </a:p>
          <a:p>
            <a:r>
              <a:rPr kumimoji="1" lang="en-US" altLang="ja-JP" dirty="0"/>
              <a:t>Python</a:t>
            </a:r>
            <a:r>
              <a:rPr kumimoji="1" lang="ja-JP" altLang="en-US" dirty="0"/>
              <a:t>のためのグラフ描画</a:t>
            </a:r>
            <a:r>
              <a:rPr kumimoji="1" lang="ja-JP" altLang="en-US" dirty="0" smtClean="0"/>
              <a:t>ライブラリ、今回は折れ線グラフと棒グラフの描画に使用します。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GoogleChart</a:t>
            </a:r>
            <a:r>
              <a:rPr lang="en-US" altLang="ja-JP" dirty="0"/>
              <a:t>:</a:t>
            </a:r>
          </a:p>
          <a:p>
            <a:r>
              <a:rPr lang="en-US" altLang="ja-JP" dirty="0" err="1"/>
              <a:t>Javascript</a:t>
            </a:r>
            <a:r>
              <a:rPr lang="ja-JP" altLang="en-US" dirty="0"/>
              <a:t>で</a:t>
            </a:r>
            <a:r>
              <a:rPr lang="ja-JP" altLang="en-US" dirty="0" smtClean="0"/>
              <a:t>動く、</a:t>
            </a:r>
            <a:r>
              <a:rPr lang="en-US" altLang="ja-JP" dirty="0" smtClean="0"/>
              <a:t>Web</a:t>
            </a:r>
            <a:r>
              <a:rPr lang="ja-JP" altLang="en-US" dirty="0"/>
              <a:t>アプリケーションマウスオーバーなどによりインタラクティブに動作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どちらのツールも様々なグラフを描画することができるが、今回は上記のチャートを比較する旨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21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921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実際にデータを使って描画したグラフを見ていきます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923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具体例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geochart</a:t>
            </a:r>
            <a:r>
              <a:rPr kumimoji="1" lang="ja-JP" altLang="en-US" dirty="0" smtClean="0"/>
              <a:t>の例から</a:t>
            </a:r>
            <a:r>
              <a:rPr kumimoji="1" lang="en-US" altLang="ja-JP" dirty="0" smtClean="0"/>
              <a:t>2017 2016/2</a:t>
            </a:r>
          </a:p>
          <a:p>
            <a:r>
              <a:rPr kumimoji="1" lang="ja-JP" altLang="en-US" dirty="0" smtClean="0"/>
              <a:t>色が濃い地域が死者の多い地域、薄い少ない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どこが色の濃い地域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死者が多い地域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かはわかりやすい。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色の濃い部分の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年間の変化はわかりにくい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0F6D6-D21C-A54D-92DD-980E7FE5B593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4738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5DF3914-848A-5745-957C-528267F7C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09ED48ED-F942-EA4B-837D-433A04D6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3A0DDE53-FAF3-374A-B93B-6D7F5E52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83CD93A0-C601-B84D-B2EA-38118C6A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8020DA69-1EC4-8D4B-8C3D-2ABD8A48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06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BB3E10CC-A6BC-8949-B208-329D84FD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7219424D-BC1D-AD4E-B010-1F1D7A13D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A0EC3470-4F95-8440-8244-40DACC03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66F14C45-11C0-E844-8F6B-65127DAC3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0E725F07-7F0B-E14E-8116-981B96C6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2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xmlns="" id="{39813C18-B35A-0B48-9CAB-63198D349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F67CE368-0F9E-2B42-A1E6-C2B1870B3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867ACC2A-B8D1-7C41-9B9F-4C65056F9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087856E7-9E03-2C48-B6EC-72CF8162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C67C1FF0-41FF-734C-8215-5603860F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71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79AD0717-2C6D-1447-94E8-005D647C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F692E943-D9F7-F64A-9495-77932297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46AF73F5-1F52-3C42-920C-52BCD964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68D477E9-E726-3440-9A60-D29AD7FFB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281A8823-BFC8-2149-9684-D4368C50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92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1D7A484-CED8-0042-AB5C-E49584593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603AFF4A-337D-6F44-B171-9DAE74385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B2D66AD0-01C1-914F-BB4D-24E1D0802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CD674AB9-A292-CC49-B4AC-1151A77C9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C2194DD3-01FF-E24A-990B-531E6B1C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2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F4C0AFC-A229-8B43-A476-E19F9A12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A77E57E2-40B9-0840-8854-0BB52DFB6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5376FFAC-8690-B24D-9377-7FEEB2210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86E22A30-78E1-3F43-9E9C-5C7CBC5E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F7E1C133-61A1-3B48-99FD-9B44EDC7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6AD892A4-0282-8C4E-BBCA-18D30829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24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67A1187-E1C0-3F49-9BBB-3CEE0528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0B8BED0F-B809-214C-854B-1E53659B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B73D82D9-99EB-F849-A598-D4B549177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xmlns="" id="{75B659EC-3244-C545-B91A-A4A6995D5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xmlns="" id="{33D91E99-E03D-6E41-9187-88ABD7EB0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xmlns="" id="{968BA2AE-B4E8-BC4F-AAE2-2FE7F43C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xmlns="" id="{75356495-EC54-F546-A091-DC1A7850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xmlns="" id="{A594F2B8-9C5A-B748-B626-F119CDBA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09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D2EAD1E-60F9-7641-8969-0A56C0A3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xmlns="" id="{6F635876-01C2-A249-87FC-FA72E5955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xmlns="" id="{DA54D7D2-5C3F-4E49-A451-8903880D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D7F36122-4EA4-C74A-B8E2-64720EB3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98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xmlns="" id="{8A8504EB-34C4-6F46-8241-1474E618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xmlns="" id="{8E4B51ED-6797-F542-AE04-9FB3D420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0C423C5D-3A0A-4248-8EDC-76AAB818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16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5C0FE34A-22F2-3444-BB9C-4A78E074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09BAAB2D-647B-BD4D-A2B8-C19C8B580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B990BF36-195F-024D-A68C-39FD62D44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DC1FFC4A-CE0C-1F41-B7FF-34D1BB86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E17C14E4-63A5-054C-BC87-FAC762FB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4CC39CDD-988A-9544-916A-E6BC31EF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1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DF74D26-4214-3A41-93DC-CB4F45E8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xmlns="" id="{D940054E-68E5-484F-A4CF-426949E92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352261EF-C0AC-DD47-80A3-9E3C6D693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78345BD8-A5BE-2B4C-B50F-854BE8DA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49B99FCF-ADF1-9D4F-88BE-3EABB8C0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27455309-6FE4-1340-87BA-D1AD3651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46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xmlns="" id="{2D34D946-D89E-6442-9075-ADE04490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ECB16F28-657A-7547-9851-1F9FC0B19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AA47E054-8B17-264A-AFC9-BCC05E220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C8FD813E-BA24-5E40-883A-DFDE11A12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5FB17BC1-8AA0-7843-B555-D51F4B1C5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17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E9248D7-C77C-964F-B39C-A0CF57B18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統計データの可視化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733749B4-8B89-A141-B0F8-D743500835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matplotlib</a:t>
            </a:r>
            <a:r>
              <a:rPr kumimoji="1" lang="ja-JP" altLang="en-US"/>
              <a:t>と</a:t>
            </a:r>
            <a:r>
              <a:rPr kumimoji="1" lang="en-US" altLang="ja-JP" dirty="0"/>
              <a:t>Google Chart</a:t>
            </a:r>
            <a:r>
              <a:rPr kumimoji="1" lang="ja-JP" altLang="en-US"/>
              <a:t>の比較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5173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786" y="1825625"/>
            <a:ext cx="5242214" cy="39316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/>
          <p:cNvSpPr/>
          <p:nvPr/>
        </p:nvSpPr>
        <p:spPr>
          <a:xfrm>
            <a:off x="-1" y="375134"/>
            <a:ext cx="6550429" cy="5909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cd = pd.DataFrame(\</a:t>
            </a:r>
          </a:p>
          <a:p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[[2000, 38.8, 19.1],[2001, 37.9, 7.4], [2002, 38.6, 8.7], [2003, 39.6, 8.9],\</a:t>
            </a:r>
          </a:p>
          <a:p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[2004, 41.2, 10.3], [2005, 39.8, 12.0], [2006, 38.5, 14.5], [2007, 33.8, 16.7],\</a:t>
            </a:r>
          </a:p>
          <a:p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[2008, 28.7, 19.8], [2009, 24.2, 18.6], [2010, 19.5, 21.6], [2011, 16.0, 25.8],\</a:t>
            </a:r>
          </a:p>
          <a:p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[2012, 13.9, 29.3], [2013, 12.9, 32.7], [2014, 12.4, 35.9], [2015, 12.0, 37.9],\</a:t>
            </a:r>
          </a:p>
          <a:p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[2016, 11.8, 37.1], [2017,11.4,38.0]],\</a:t>
            </a:r>
          </a:p>
          <a:p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columns = ['年', 'コンゴ民主共和国のマラリアによる0~4歳の死亡率', 'GDP(10億米ドル)'])</a:t>
            </a:r>
            <a:endParaRPr lang="en-US" altLang="ja-JP" dirty="0" smtClean="0"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  <a:p>
            <a:endParaRPr lang="en-US" altLang="ja-JP" dirty="0" smtClean="0"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  <a:p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cd['</a:t>
            </a:r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コンゴ民主共和国のマラリアによる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0~4</a:t>
            </a:r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歳の死亡率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'].plot()</a:t>
            </a:r>
          </a:p>
          <a:p>
            <a:r>
              <a:rPr lang="en-US" altLang="ja-JP" dirty="0" err="1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plt.title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('</a:t>
            </a:r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コンゴ民主共和国のマラリアによる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0~4</a:t>
            </a:r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歳の死亡率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')</a:t>
            </a:r>
          </a:p>
          <a:p>
            <a:r>
              <a:rPr lang="en-US" altLang="ja-JP" dirty="0" err="1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plt.xlabel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('</a:t>
            </a:r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年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')</a:t>
            </a:r>
          </a:p>
          <a:p>
            <a:r>
              <a:rPr lang="en-US" altLang="ja-JP" dirty="0" err="1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plt.ylabel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('</a:t>
            </a:r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死亡率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(‰)')</a:t>
            </a:r>
          </a:p>
          <a:p>
            <a:r>
              <a:rPr lang="en-US" altLang="ja-JP" dirty="0" err="1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plt.savefig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('CDMDeathRate001.png')</a:t>
            </a:r>
          </a:p>
          <a:p>
            <a:endParaRPr lang="ja-JP" altLang="en-US" dirty="0"/>
          </a:p>
        </p:txBody>
      </p:sp>
      <p:sp>
        <p:nvSpPr>
          <p:cNvPr id="13" name="曲折矢印 12"/>
          <p:cNvSpPr/>
          <p:nvPr/>
        </p:nvSpPr>
        <p:spPr>
          <a:xfrm rot="5008286">
            <a:off x="6873461" y="459789"/>
            <a:ext cx="1464379" cy="145049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13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折れ線グラフ・棒グラフ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59865"/>
            <a:ext cx="6521412" cy="4891059"/>
          </a:xfr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607" y="1459865"/>
            <a:ext cx="6095999" cy="489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1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具体例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13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1086" y="0"/>
            <a:ext cx="10515600" cy="1338996"/>
          </a:xfrm>
        </p:spPr>
        <p:txBody>
          <a:bodyPr/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年間のマラリアによる死亡数の推移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11" y="925302"/>
            <a:ext cx="5344796" cy="301712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33997" y="1154330"/>
            <a:ext cx="749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2017</a:t>
            </a:r>
            <a:endParaRPr kumimoji="1" lang="ja-JP" altLang="en-US" sz="20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74" y="3407898"/>
            <a:ext cx="5736167" cy="3238057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5248674" y="601133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2016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505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368301"/>
            <a:ext cx="8111067" cy="457250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134533" y="880533"/>
            <a:ext cx="9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2015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835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533" y="1151467"/>
            <a:ext cx="3988430" cy="326578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24934" y="115146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2017</a:t>
            </a:r>
            <a:endParaRPr kumimoji="1" lang="ja-JP" altLang="en-US" dirty="0"/>
          </a:p>
        </p:txBody>
      </p:sp>
      <p:pic>
        <p:nvPicPr>
          <p:cNvPr id="2" name="図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153" y="1151467"/>
            <a:ext cx="4389121" cy="326578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5548218" y="115146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2016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127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826" y="1129908"/>
            <a:ext cx="5563647" cy="387818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786597" y="1129908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2015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1946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マラリアによる死亡率の推移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8" y="2387599"/>
            <a:ext cx="5343466" cy="3425059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465667" y="1459855"/>
            <a:ext cx="101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2017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82676" y="1459855"/>
            <a:ext cx="99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2016</a:t>
            </a:r>
            <a:endParaRPr kumimoji="1" lang="ja-JP" altLang="en-US" sz="24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676" y="2329875"/>
            <a:ext cx="5470188" cy="348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3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63040" y="74558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2015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092200"/>
            <a:ext cx="72263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3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240" y="2011679"/>
            <a:ext cx="4066751" cy="362946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696222" y="1280160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2016</a:t>
            </a:r>
            <a:endParaRPr kumimoji="1" lang="ja-JP" altLang="en-US" sz="2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821" y="2011679"/>
            <a:ext cx="3762437" cy="3742635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209821" y="1280160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2017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1422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背景</a:t>
            </a:r>
            <a:endParaRPr kumimoji="1" lang="en-US" altLang="ja-JP" dirty="0"/>
          </a:p>
          <a:p>
            <a:r>
              <a:rPr lang="ja-JP" altLang="en-US"/>
              <a:t>目的</a:t>
            </a:r>
            <a:endParaRPr kumimoji="1" lang="en-US" altLang="ja-JP" dirty="0"/>
          </a:p>
          <a:p>
            <a:r>
              <a:rPr lang="ja-JP" altLang="en-US"/>
              <a:t>比較した可視化ツール</a:t>
            </a:r>
            <a:endParaRPr lang="en-US" altLang="ja-JP" dirty="0"/>
          </a:p>
          <a:p>
            <a:r>
              <a:rPr kumimoji="1" lang="ja-JP" altLang="en-US"/>
              <a:t>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061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999" y="1747812"/>
            <a:ext cx="4098246" cy="4076213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856935" y="928468"/>
            <a:ext cx="142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2015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055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折れ線グラフで見る死亡率の推移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67" y="1690688"/>
            <a:ext cx="5852160" cy="438912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70567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7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折れ線グラフと棒グラフを用いた比較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416309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折れ線グラフで見る死亡率の推移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1546226"/>
            <a:ext cx="5852160" cy="438912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0" y="1401764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2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折れ線グラフと棒グラフを用いた比較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76" y="1690688"/>
            <a:ext cx="5945945" cy="445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31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4A11CCF-73BE-084D-A8D7-B183386D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折れ線</a:t>
            </a:r>
            <a:r>
              <a:rPr lang="ja-JP" altLang="en-US" dirty="0" smtClean="0"/>
              <a:t>グラフ・棒グラフ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DEFF8EDF-62D5-3044-8E76-F620FB00C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kumimoji="1" lang="ja-JP" altLang="en-US" dirty="0" smtClean="0"/>
              <a:t>時系列に沿った変化が見やすい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2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要素を比較することができる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63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GeoChart</a:t>
            </a:r>
            <a:r>
              <a:rPr lang="en-US" altLang="ja-JP" dirty="0" smtClean="0"/>
              <a:t>(</a:t>
            </a:r>
            <a:r>
              <a:rPr lang="ja-JP" altLang="en-US" dirty="0" smtClean="0"/>
              <a:t>階級区分図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地域</a:t>
            </a:r>
            <a:r>
              <a:rPr lang="ja-JP" altLang="en-US" dirty="0"/>
              <a:t>特性が見やすい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 smtClean="0"/>
              <a:t>時間的推移</a:t>
            </a:r>
            <a:r>
              <a:rPr lang="ja-JP" altLang="en-US" dirty="0"/>
              <a:t>が見にくい</a:t>
            </a:r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1740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96E4980-C4A7-5A4F-A462-99F235D2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D83D92FA-7F8A-C342-A02E-997F9C036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統計データから世界情勢を理解したい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/>
              <a:t>数字のデータではわかりにくい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/>
              <a:t>わかりやすい図表に可視化したい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適切な可視化の方法がわからない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556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CBA8BA4B-598F-334C-AE25-93577CED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目的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2402BAF8-03EA-584A-B27B-7CF2D5531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いくつかのデータ可視化ツール</a:t>
            </a:r>
            <a:r>
              <a:rPr lang="ja-JP" altLang="en-US" dirty="0" smtClean="0"/>
              <a:t>の</a:t>
            </a:r>
            <a:r>
              <a:rPr lang="ja-JP" altLang="en-US" dirty="0"/>
              <a:t>特徴</a:t>
            </a:r>
            <a:r>
              <a:rPr lang="ja-JP" altLang="en-US" dirty="0" smtClean="0"/>
              <a:t>を比較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7859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使用する統計</a:t>
            </a:r>
            <a:r>
              <a:rPr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国別マラリア</a:t>
            </a:r>
            <a:r>
              <a:rPr lang="ja-JP" altLang="en-US" dirty="0"/>
              <a:t>による乳幼児の</a:t>
            </a:r>
            <a:r>
              <a:rPr lang="ja-JP" altLang="en-US" dirty="0" smtClean="0"/>
              <a:t>死亡率</a:t>
            </a:r>
            <a:r>
              <a:rPr lang="en-US" altLang="ja-JP" dirty="0" smtClean="0"/>
              <a:t>(The </a:t>
            </a:r>
            <a:r>
              <a:rPr lang="en-US" altLang="ja-JP" dirty="0" err="1" smtClean="0"/>
              <a:t>Database,WHO</a:t>
            </a:r>
            <a:r>
              <a:rPr lang="ja-JP" altLang="en-US" dirty="0" smtClean="0"/>
              <a:t>より</a:t>
            </a:r>
            <a:r>
              <a:rPr lang="en-US" altLang="ja-JP" dirty="0" smtClean="0"/>
              <a:t>)</a:t>
            </a:r>
          </a:p>
          <a:p>
            <a:endParaRPr lang="en-US" altLang="ja-JP" dirty="0"/>
          </a:p>
          <a:p>
            <a:r>
              <a:rPr lang="ja-JP" altLang="en-US" dirty="0" smtClean="0"/>
              <a:t>国別マラリア</a:t>
            </a:r>
            <a:r>
              <a:rPr lang="ja-JP" altLang="en-US" dirty="0"/>
              <a:t>による</a:t>
            </a:r>
            <a:r>
              <a:rPr lang="ja-JP" altLang="en-US" dirty="0" smtClean="0"/>
              <a:t>死亡者数</a:t>
            </a:r>
            <a:r>
              <a:rPr lang="en-US" altLang="ja-JP" dirty="0" smtClean="0"/>
              <a:t>(</a:t>
            </a:r>
            <a:r>
              <a:rPr lang="ja-JP" altLang="en-US" dirty="0" smtClean="0"/>
              <a:t>同上</a:t>
            </a:r>
            <a:r>
              <a:rPr lang="en-US" altLang="ja-JP" dirty="0" smtClean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国別</a:t>
            </a:r>
            <a:r>
              <a:rPr lang="en-US" altLang="ja-JP" dirty="0" smtClean="0"/>
              <a:t>GDP(World Development Indicators</a:t>
            </a:r>
            <a:r>
              <a:rPr lang="ja-JP" altLang="en-US" dirty="0" smtClean="0"/>
              <a:t>より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936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D35B7F5-C616-2546-AAE3-A4C37ADA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比較した可視化ツール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F5CDCC94-1BC0-9F45-BD6E-AEA44C88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Google Chart</a:t>
            </a:r>
            <a:r>
              <a:rPr lang="ja-JP" altLang="en-US" dirty="0"/>
              <a:t>の</a:t>
            </a:r>
            <a:r>
              <a:rPr lang="en-US" altLang="ja-JP" dirty="0" err="1" smtClean="0"/>
              <a:t>GeoChart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err="1" smtClean="0"/>
              <a:t>matplotlib</a:t>
            </a:r>
            <a:r>
              <a:rPr lang="ja-JP" altLang="en-US" dirty="0" smtClean="0"/>
              <a:t>の折れ線グラフ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err="1"/>
              <a:t>m</a:t>
            </a:r>
            <a:r>
              <a:rPr lang="en-US" altLang="ja-JP" dirty="0" err="1" smtClean="0"/>
              <a:t>atplotlib</a:t>
            </a:r>
            <a:r>
              <a:rPr lang="ja-JP" altLang="en-US" dirty="0" smtClean="0"/>
              <a:t>の棒グラフ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0906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Google Chart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Google</a:t>
            </a:r>
            <a:r>
              <a:rPr kumimoji="1" lang="ja-JP" altLang="en-US" dirty="0" err="1" smtClean="0"/>
              <a:t>が提</a:t>
            </a:r>
            <a:r>
              <a:rPr kumimoji="1" lang="ja-JP" altLang="en-US" dirty="0" smtClean="0"/>
              <a:t>供するグラフ描画ツール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err="1" smtClean="0"/>
              <a:t>Javascript</a:t>
            </a:r>
            <a:r>
              <a:rPr kumimoji="1" lang="ja-JP" altLang="en-US" dirty="0" smtClean="0"/>
              <a:t>で動く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データ</a:t>
            </a:r>
            <a:r>
              <a:rPr lang="ja-JP" altLang="en-US" dirty="0" smtClean="0"/>
              <a:t>、</a:t>
            </a:r>
            <a:r>
              <a:rPr kumimoji="1" lang="ja-JP" altLang="en-US" dirty="0" smtClean="0"/>
              <a:t>フォーマットの指定が容易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インタラクティブに動作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610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GeoChart</a:t>
            </a:r>
            <a:r>
              <a:rPr lang="ja-JP" altLang="en-US" dirty="0" smtClean="0"/>
              <a:t>と</a:t>
            </a:r>
            <a:r>
              <a:rPr lang="ja-JP" altLang="en-US" dirty="0"/>
              <a:t>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5314950" cy="4351338"/>
          </a:xfrm>
        </p:spPr>
        <p:txBody>
          <a:bodyPr/>
          <a:lstStyle/>
          <a:p>
            <a:r>
              <a:rPr kumimoji="1" lang="en-US" altLang="ja-JP" dirty="0" smtClean="0"/>
              <a:t>Google Chart</a:t>
            </a:r>
            <a:r>
              <a:rPr kumimoji="1" lang="ja-JP" altLang="en-US" dirty="0" smtClean="0"/>
              <a:t>の機能の一つ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階級区分図 </a:t>
            </a:r>
            <a:r>
              <a:rPr kumimoji="1" lang="en-US" altLang="ja-JP" dirty="0" smtClean="0"/>
              <a:t>Choropleth map</a:t>
            </a:r>
            <a:r>
              <a:rPr kumimoji="1" lang="ja-JP" altLang="en-US" dirty="0" smtClean="0"/>
              <a:t>を描画できる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階級区分図</a:t>
            </a:r>
            <a:r>
              <a:rPr lang="en-US" altLang="ja-JP" dirty="0" smtClean="0"/>
              <a:t>…</a:t>
            </a:r>
            <a:r>
              <a:rPr lang="ja-JP" altLang="en-US" dirty="0"/>
              <a:t>地</a:t>
            </a:r>
            <a:r>
              <a:rPr lang="ja-JP" altLang="en-US" dirty="0" smtClean="0"/>
              <a:t>図上の地域を階級によって色分けした地図</a:t>
            </a:r>
            <a:endParaRPr lang="en-US" altLang="ja-JP" dirty="0"/>
          </a:p>
        </p:txBody>
      </p:sp>
      <p:pic>
        <p:nvPicPr>
          <p:cNvPr id="4" name="コンテンツ プレースホルダ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651" y="2596080"/>
            <a:ext cx="4470278" cy="281042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3555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Matplotlib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ja-JP" dirty="0" smtClean="0"/>
              <a:t>Python</a:t>
            </a:r>
            <a:r>
              <a:rPr lang="ja-JP" altLang="en-US" dirty="0" smtClean="0"/>
              <a:t>と科学計算用ライブラリ </a:t>
            </a:r>
            <a:r>
              <a:rPr lang="en-US" altLang="ja-JP" dirty="0" err="1" smtClean="0"/>
              <a:t>Numpy</a:t>
            </a:r>
            <a:r>
              <a:rPr lang="ja-JP" altLang="en-US" dirty="0" smtClean="0"/>
              <a:t>のための</a:t>
            </a:r>
            <a:r>
              <a:rPr kumimoji="1" lang="ja-JP" altLang="en-US" dirty="0" smtClean="0"/>
              <a:t>グラフ描画　ライブラリ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主</a:t>
            </a:r>
            <a:r>
              <a:rPr lang="ja-JP" altLang="en-US" dirty="0" smtClean="0"/>
              <a:t>に</a:t>
            </a:r>
            <a:r>
              <a:rPr lang="en-US" altLang="ja-JP" dirty="0" smtClean="0"/>
              <a:t>2</a:t>
            </a:r>
            <a:r>
              <a:rPr lang="ja-JP" altLang="en-US" dirty="0" smtClean="0"/>
              <a:t>次元のプロットをサポート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多くのグラフ形式を提供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235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652</TotalTime>
  <Words>694</Words>
  <Application>Microsoft Office PowerPoint</Application>
  <PresentationFormat>ワイド画面</PresentationFormat>
  <Paragraphs>127</Paragraphs>
  <Slides>27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4" baseType="lpstr">
      <vt:lpstr>ＭＳ Ｐゴシック</vt:lpstr>
      <vt:lpstr>Ricty Diminished</vt:lpstr>
      <vt:lpstr>游ゴシック</vt:lpstr>
      <vt:lpstr>游ゴシック Light</vt:lpstr>
      <vt:lpstr>Arial</vt:lpstr>
      <vt:lpstr>Calibri</vt:lpstr>
      <vt:lpstr>Office テーマ</vt:lpstr>
      <vt:lpstr>統計データの可視化</vt:lpstr>
      <vt:lpstr>目次</vt:lpstr>
      <vt:lpstr>背景</vt:lpstr>
      <vt:lpstr>目的</vt:lpstr>
      <vt:lpstr>使用する統計データ</vt:lpstr>
      <vt:lpstr>比較した可視化ツール</vt:lpstr>
      <vt:lpstr>Google Chartとは</vt:lpstr>
      <vt:lpstr>GeoChartとは</vt:lpstr>
      <vt:lpstr>Matplotlibとは</vt:lpstr>
      <vt:lpstr>PowerPoint プレゼンテーション</vt:lpstr>
      <vt:lpstr>折れ線グラフ・棒グラフ</vt:lpstr>
      <vt:lpstr>具体例</vt:lpstr>
      <vt:lpstr>3年間のマラリアによる死亡数の推移</vt:lpstr>
      <vt:lpstr>PowerPoint プレゼンテーション</vt:lpstr>
      <vt:lpstr>PowerPoint プレゼンテーション</vt:lpstr>
      <vt:lpstr>PowerPoint プレゼンテーション</vt:lpstr>
      <vt:lpstr>マラリアによる死亡率の推移</vt:lpstr>
      <vt:lpstr>PowerPoint プレゼンテーション</vt:lpstr>
      <vt:lpstr>PowerPoint プレゼンテーション</vt:lpstr>
      <vt:lpstr>PowerPoint プレゼンテーション</vt:lpstr>
      <vt:lpstr>折れ線グラフで見る死亡率の推移</vt:lpstr>
      <vt:lpstr>折れ線グラフと棒グラフを用いた比較</vt:lpstr>
      <vt:lpstr>折れ線グラフで見る死亡率の推移</vt:lpstr>
      <vt:lpstr>折れ線グラフと棒グラフを用いた比較</vt:lpstr>
      <vt:lpstr>まとめ</vt:lpstr>
      <vt:lpstr>折れ線グラフ・棒グラフ</vt:lpstr>
      <vt:lpstr>GeoChart(階級区分図)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g17936na</dc:creator>
  <cp:lastModifiedBy>中島 愛華</cp:lastModifiedBy>
  <cp:revision>46</cp:revision>
  <dcterms:created xsi:type="dcterms:W3CDTF">2019-10-16T04:54:55Z</dcterms:created>
  <dcterms:modified xsi:type="dcterms:W3CDTF">2019-11-05T08:50:54Z</dcterms:modified>
</cp:coreProperties>
</file>