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Microsoft_Equation1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oleObject67.bin" ContentType="application/vnd.openxmlformats-officedocument.oleObject"/>
  <Override PartName="/ppt/embeddings/Microsoft_Equation6.bin" ContentType="application/vnd.openxmlformats-officedocument.oleObject"/>
  <Override PartName="/ppt/embeddings/oleObject68.bin" ContentType="application/vnd.openxmlformats-officedocument.oleObject"/>
  <Override PartName="/ppt/embeddings/Microsoft_Equation7.bin" ContentType="application/vnd.openxmlformats-officedocument.oleObject"/>
  <Override PartName="/ppt/notesSlides/notesSlide1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.xml" ContentType="application/vnd.openxmlformats-officedocument.presentationml.notesSlide+xml"/>
  <Override PartName="/ppt/embeddings/oleObject7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39.emf"/><Relationship Id="rId5" Type="http://schemas.openxmlformats.org/officeDocument/2006/relationships/image" Target="../media/image49.emf"/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21.emf"/><Relationship Id="rId3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image" Target="../media/image14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5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0C507-09A6-4840-9EE9-09915A949165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976E-84C4-5E49-AFC4-954266F0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B5E5DB5-B0C5-D242-AB09-A013921DC012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NZ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B5E5DB5-B0C5-D242-AB09-A013921DC012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NZ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8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E024-4054-6742-BA12-F24E4B4F087F}" type="datetimeFigureOut">
              <a:rPr lang="en-US" smtClean="0"/>
              <a:t>25/02/2015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E5A9-F3F5-7B42-981B-1FB69BFD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0.bin"/><Relationship Id="rId12" Type="http://schemas.openxmlformats.org/officeDocument/2006/relationships/image" Target="../media/image4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58.bin"/><Relationship Id="rId10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3.bin"/><Relationship Id="rId12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46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61.bin"/><Relationship Id="rId8" Type="http://schemas.openxmlformats.org/officeDocument/2006/relationships/image" Target="../media/image48.emf"/><Relationship Id="rId9" Type="http://schemas.openxmlformats.org/officeDocument/2006/relationships/oleObject" Target="../embeddings/oleObject62.bin"/><Relationship Id="rId10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5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53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54.emf"/><Relationship Id="rId7" Type="http://schemas.openxmlformats.org/officeDocument/2006/relationships/oleObject" Target="../embeddings/oleObject67.bin"/><Relationship Id="rId8" Type="http://schemas.openxmlformats.org/officeDocument/2006/relationships/image" Target="../media/image5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56.e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5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0.png"/><Relationship Id="rId5" Type="http://schemas.openxmlformats.org/officeDocument/2006/relationships/oleObject" Target="../embeddings/oleObject69.bin"/><Relationship Id="rId6" Type="http://schemas.openxmlformats.org/officeDocument/2006/relationships/image" Target="../media/image58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5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0.png"/><Relationship Id="rId5" Type="http://schemas.openxmlformats.org/officeDocument/2006/relationships/oleObject" Target="../embeddings/oleObject71.bin"/><Relationship Id="rId6" Type="http://schemas.openxmlformats.org/officeDocument/2006/relationships/image" Target="../media/image6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20" Type="http://schemas.openxmlformats.org/officeDocument/2006/relationships/oleObject" Target="../embeddings/oleObject15.bin"/><Relationship Id="rId21" Type="http://schemas.openxmlformats.org/officeDocument/2006/relationships/image" Target="../media/image12.emf"/><Relationship Id="rId22" Type="http://schemas.openxmlformats.org/officeDocument/2006/relationships/oleObject" Target="../embeddings/oleObject16.bin"/><Relationship Id="rId23" Type="http://schemas.openxmlformats.org/officeDocument/2006/relationships/image" Target="../media/image13.emf"/><Relationship Id="rId10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10.emf"/><Relationship Id="rId15" Type="http://schemas.openxmlformats.org/officeDocument/2006/relationships/oleObject" Target="../embeddings/oleObject11.bin"/><Relationship Id="rId16" Type="http://schemas.openxmlformats.org/officeDocument/2006/relationships/oleObject" Target="../embeddings/oleObject12.bin"/><Relationship Id="rId17" Type="http://schemas.openxmlformats.org/officeDocument/2006/relationships/oleObject" Target="../embeddings/oleObject13.bin"/><Relationship Id="rId18" Type="http://schemas.openxmlformats.org/officeDocument/2006/relationships/oleObject" Target="../embeddings/oleObject14.bin"/><Relationship Id="rId1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20" Type="http://schemas.openxmlformats.org/officeDocument/2006/relationships/oleObject" Target="../embeddings/oleObject27.bin"/><Relationship Id="rId21" Type="http://schemas.openxmlformats.org/officeDocument/2006/relationships/image" Target="../media/image17.emf"/><Relationship Id="rId22" Type="http://schemas.openxmlformats.org/officeDocument/2006/relationships/oleObject" Target="../embeddings/oleObject28.bin"/><Relationship Id="rId23" Type="http://schemas.openxmlformats.org/officeDocument/2006/relationships/image" Target="../media/image18.emf"/><Relationship Id="rId24" Type="http://schemas.openxmlformats.org/officeDocument/2006/relationships/oleObject" Target="../embeddings/oleObject29.bin"/><Relationship Id="rId25" Type="http://schemas.openxmlformats.org/officeDocument/2006/relationships/image" Target="../media/image19.emf"/><Relationship Id="rId26" Type="http://schemas.openxmlformats.org/officeDocument/2006/relationships/oleObject" Target="../embeddings/oleObject30.bin"/><Relationship Id="rId27" Type="http://schemas.openxmlformats.org/officeDocument/2006/relationships/oleObject" Target="../embeddings/oleObject31.bin"/><Relationship Id="rId10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12.e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13.e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15.emf"/><Relationship Id="rId18" Type="http://schemas.openxmlformats.org/officeDocument/2006/relationships/oleObject" Target="../embeddings/oleObject26.bin"/><Relationship Id="rId1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28.emf"/><Relationship Id="rId11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33.emf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34.emf"/><Relationship Id="rId15" Type="http://schemas.openxmlformats.org/officeDocument/2006/relationships/oleObject" Target="../embeddings/Microsoft_Equation1.bin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772400" cy="806450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 &amp; Link Functions</a:t>
            </a:r>
            <a:endParaRPr lang="en-US" sz="3600" dirty="0">
              <a:latin typeface="Times New Roman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54126"/>
            <a:ext cx="8229600" cy="4872038"/>
          </a:xfrm>
        </p:spPr>
        <p:txBody>
          <a:bodyPr/>
          <a:lstStyle/>
          <a:p>
            <a:r>
              <a:rPr lang="en-US" sz="2400" dirty="0" smtClean="0">
                <a:latin typeface="Times New Roman" charset="0"/>
              </a:rPr>
              <a:t>Remember this from mark-recapture distance sampling?: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33549"/>
              </p:ext>
            </p:extLst>
          </p:nvPr>
        </p:nvGraphicFramePr>
        <p:xfrm>
          <a:off x="1236663" y="2211388"/>
          <a:ext cx="557688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3086100" imgH="939800" progId="Equation.3">
                  <p:embed/>
                </p:oleObj>
              </mc:Choice>
              <mc:Fallback>
                <p:oleObj name="Equation" r:id="rId3" imgW="3086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211388"/>
                        <a:ext cx="5576887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95950" y="1981200"/>
            <a:ext cx="2901950" cy="804863"/>
            <a:chOff x="6045324" y="2057175"/>
            <a:chExt cx="2901934" cy="804982"/>
          </a:xfrm>
        </p:grpSpPr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6581891" y="2057175"/>
              <a:ext cx="23653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Linear predictor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6045324" y="2287397"/>
              <a:ext cx="536572" cy="574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28624"/>
              </p:ext>
            </p:extLst>
          </p:nvPr>
        </p:nvGraphicFramePr>
        <p:xfrm>
          <a:off x="1906588" y="4838700"/>
          <a:ext cx="2432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5" imgW="1104900" imgH="457200" progId="Equation.3">
                  <p:embed/>
                </p:oleObj>
              </mc:Choice>
              <mc:Fallback>
                <p:oleObj name="Equation" r:id="rId5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838700"/>
                        <a:ext cx="2432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421187" y="4843463"/>
            <a:ext cx="3325811" cy="1065212"/>
            <a:chOff x="6447378" y="2772715"/>
            <a:chExt cx="3326024" cy="1064017"/>
          </a:xfrm>
        </p:grpSpPr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7163544" y="2871449"/>
              <a:ext cx="2609858" cy="46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err="1"/>
                <a:t>Logit</a:t>
              </a:r>
              <a:r>
                <a:rPr lang="en-US" dirty="0"/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link function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6831580" y="3102023"/>
              <a:ext cx="331964" cy="18922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/>
            <p:cNvSpPr/>
            <p:nvPr/>
          </p:nvSpPr>
          <p:spPr>
            <a:xfrm>
              <a:off x="6447378" y="2772715"/>
              <a:ext cx="331808" cy="1064017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43441" y="3190875"/>
            <a:ext cx="3544810" cy="1437035"/>
            <a:chOff x="4043441" y="3190875"/>
            <a:chExt cx="3544810" cy="1437035"/>
          </a:xfrm>
        </p:grpSpPr>
        <p:sp>
          <p:nvSpPr>
            <p:cNvPr id="29" name="Right Brace 28"/>
            <p:cNvSpPr/>
            <p:nvPr/>
          </p:nvSpPr>
          <p:spPr bwMode="auto">
            <a:xfrm rot="5400000">
              <a:off x="5260584" y="3043790"/>
              <a:ext cx="262878" cy="1217454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6"/>
            <p:cNvSpPr txBox="1">
              <a:spLocks noChangeArrowheads="1"/>
            </p:cNvSpPr>
            <p:nvPr/>
          </p:nvSpPr>
          <p:spPr bwMode="auto">
            <a:xfrm>
              <a:off x="4043441" y="4166245"/>
              <a:ext cx="354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Inverse </a:t>
              </a:r>
              <a:r>
                <a:rPr lang="en-US" dirty="0" err="1" smtClean="0"/>
                <a:t>logit</a:t>
              </a:r>
              <a:r>
                <a:rPr lang="en-US" dirty="0" smtClean="0">
                  <a:solidFill>
                    <a:srgbClr val="0000FF"/>
                  </a:solidFill>
                </a:rPr>
                <a:t> link function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 bwMode="auto">
            <a:xfrm flipV="1">
              <a:off x="5815846" y="3190875"/>
              <a:ext cx="534154" cy="97537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  <a:endCxn id="29" idx="1"/>
            </p:cNvCxnSpPr>
            <p:nvPr/>
          </p:nvCxnSpPr>
          <p:spPr bwMode="auto">
            <a:xfrm flipH="1" flipV="1">
              <a:off x="5392023" y="3783956"/>
              <a:ext cx="423823" cy="38228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Design Matrices with Factors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036" y="1149580"/>
            <a:ext cx="77862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Write down the linear predictor for first capture and </a:t>
            </a:r>
            <a:r>
              <a:rPr lang="en-US" sz="2400" dirty="0" smtClean="0">
                <a:latin typeface="Times New Roman"/>
                <a:cs typeface="Times New Roman"/>
              </a:rPr>
              <a:t>recapture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robabilities</a:t>
            </a:r>
            <a:r>
              <a:rPr lang="en-US" sz="2400" dirty="0" smtClean="0">
                <a:latin typeface="Times New Roman"/>
                <a:cs typeface="Times New Roman"/>
              </a:rPr>
              <a:t> f</a:t>
            </a:r>
            <a:r>
              <a:rPr lang="en-US" sz="2400" dirty="0" smtClean="0">
                <a:latin typeface="Times New Roman"/>
                <a:cs typeface="Times New Roman"/>
              </a:rPr>
              <a:t>or </a:t>
            </a:r>
            <a:r>
              <a:rPr lang="en-US" sz="2400" dirty="0" smtClean="0">
                <a:latin typeface="Times New Roman"/>
                <a:cs typeface="Times New Roman"/>
              </a:rPr>
              <a:t>these two models, and say what variables </a:t>
            </a:r>
            <a:r>
              <a:rPr lang="en-US" sz="2400" dirty="0" smtClean="0">
                <a:latin typeface="Times New Roman"/>
                <a:cs typeface="Times New Roman"/>
              </a:rPr>
              <a:t>are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factors (</a:t>
            </a:r>
            <a:r>
              <a:rPr lang="en-US" sz="2400" dirty="0" smtClean="0">
                <a:latin typeface="Times New Roman"/>
                <a:cs typeface="Times New Roman"/>
              </a:rPr>
              <a:t>output copied from </a:t>
            </a:r>
            <a:r>
              <a:rPr lang="en-US" sz="2400" dirty="0" err="1" smtClean="0">
                <a:latin typeface="Times New Roman"/>
                <a:cs typeface="Times New Roman"/>
              </a:rPr>
              <a:t>RMark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6787" y="2729299"/>
            <a:ext cx="692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urier"/>
                <a:cs typeface="Courier"/>
              </a:rPr>
              <a:t>p:(</a:t>
            </a:r>
            <a:r>
              <a:rPr lang="es-ES_tradnl" dirty="0" err="1" smtClean="0">
                <a:latin typeface="Courier"/>
                <a:cs typeface="Courier"/>
              </a:rPr>
              <a:t>Intercept</a:t>
            </a:r>
            <a:r>
              <a:rPr lang="es-ES_tradnl" dirty="0" smtClean="0">
                <a:latin typeface="Courier"/>
                <a:cs typeface="Courier"/>
              </a:rPr>
              <a:t>)     p:time2    </a:t>
            </a:r>
            <a:r>
              <a:rPr lang="es-ES_tradnl" dirty="0" err="1" smtClean="0">
                <a:latin typeface="Courier"/>
                <a:cs typeface="Courier"/>
              </a:rPr>
              <a:t>p:big</a:t>
            </a:r>
            <a:r>
              <a:rPr lang="es-ES_tradnl" dirty="0" smtClean="0">
                <a:latin typeface="Courier"/>
                <a:cs typeface="Courier"/>
              </a:rPr>
              <a:t>  </a:t>
            </a:r>
            <a:r>
              <a:rPr lang="es-ES_tradnl" dirty="0" err="1" smtClean="0">
                <a:latin typeface="Courier"/>
                <a:cs typeface="Courier"/>
              </a:rPr>
              <a:t>p:c</a:t>
            </a:r>
            <a:endParaRPr lang="es-ES_tradnl" dirty="0" smtClean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p g1 t1 "1"           "0"     "</a:t>
            </a:r>
            <a:r>
              <a:rPr lang="es-ES_tradnl" dirty="0" err="1" smtClean="0">
                <a:latin typeface="Courier"/>
                <a:cs typeface="Courier"/>
              </a:rPr>
              <a:t>big</a:t>
            </a:r>
            <a:r>
              <a:rPr lang="es-ES_tradnl" dirty="0" smtClean="0">
                <a:latin typeface="Courier"/>
                <a:cs typeface="Courier"/>
              </a:rPr>
              <a:t>" "0"</a:t>
            </a:r>
          </a:p>
          <a:p>
            <a:r>
              <a:rPr lang="es-ES_tradnl" dirty="0" smtClean="0">
                <a:latin typeface="Courier"/>
                <a:cs typeface="Courier"/>
              </a:rPr>
              <a:t>p g1 t2 "1"           "1"     "</a:t>
            </a:r>
            <a:r>
              <a:rPr lang="es-ES_tradnl" dirty="0" err="1" smtClean="0">
                <a:latin typeface="Courier"/>
                <a:cs typeface="Courier"/>
              </a:rPr>
              <a:t>big</a:t>
            </a:r>
            <a:r>
              <a:rPr lang="es-ES_tradnl" dirty="0" smtClean="0">
                <a:latin typeface="Courier"/>
                <a:cs typeface="Courier"/>
              </a:rPr>
              <a:t>" "0"</a:t>
            </a:r>
          </a:p>
          <a:p>
            <a:r>
              <a:rPr lang="es-ES_tradnl" dirty="0" smtClean="0">
                <a:latin typeface="Courier"/>
                <a:cs typeface="Courier"/>
              </a:rPr>
              <a:t>c g1 t2 "1"           "1"     "</a:t>
            </a:r>
            <a:r>
              <a:rPr lang="es-ES_tradnl" dirty="0" err="1" smtClean="0">
                <a:latin typeface="Courier"/>
                <a:cs typeface="Courier"/>
              </a:rPr>
              <a:t>big</a:t>
            </a:r>
            <a:r>
              <a:rPr lang="es-ES_tradnl" dirty="0" smtClean="0">
                <a:latin typeface="Courier"/>
                <a:cs typeface="Courier"/>
              </a:rPr>
              <a:t>" "1"</a:t>
            </a:r>
          </a:p>
          <a:p>
            <a:endParaRPr lang="es-ES_tradnl" dirty="0" smtClean="0">
              <a:latin typeface="Courier"/>
              <a:cs typeface="Courier"/>
            </a:endParaRPr>
          </a:p>
          <a:p>
            <a:endParaRPr lang="es-ES_tradnl" dirty="0" smtClean="0">
              <a:latin typeface="Courier"/>
              <a:cs typeface="Courier"/>
            </a:endParaRPr>
          </a:p>
          <a:p>
            <a:endParaRPr lang="es-ES_tradnl" dirty="0" smtClean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p:(</a:t>
            </a:r>
            <a:r>
              <a:rPr lang="es-ES_tradnl" dirty="0" err="1" smtClean="0">
                <a:latin typeface="Courier"/>
                <a:cs typeface="Courier"/>
              </a:rPr>
              <a:t>Intercept</a:t>
            </a:r>
            <a:r>
              <a:rPr lang="es-ES_tradnl" dirty="0" smtClean="0">
                <a:latin typeface="Courier"/>
                <a:cs typeface="Courier"/>
              </a:rPr>
              <a:t>)     p:time2    </a:t>
            </a:r>
            <a:r>
              <a:rPr lang="es-ES_tradnl" dirty="0" err="1" smtClean="0">
                <a:latin typeface="Courier"/>
                <a:cs typeface="Courier"/>
              </a:rPr>
              <a:t>p:big</a:t>
            </a:r>
            <a:r>
              <a:rPr lang="es-ES_tradnl" dirty="0" smtClean="0">
                <a:latin typeface="Courier"/>
                <a:cs typeface="Courier"/>
              </a:rPr>
              <a:t>  c:(</a:t>
            </a:r>
            <a:r>
              <a:rPr lang="es-ES_tradnl" dirty="0" err="1" smtClean="0">
                <a:latin typeface="Courier"/>
                <a:cs typeface="Courier"/>
              </a:rPr>
              <a:t>Intercept</a:t>
            </a:r>
            <a:r>
              <a:rPr lang="es-ES_tradnl" dirty="0" smtClean="0">
                <a:latin typeface="Courier"/>
                <a:cs typeface="Courier"/>
              </a:rPr>
              <a:t>)</a:t>
            </a:r>
          </a:p>
          <a:p>
            <a:r>
              <a:rPr lang="es-ES_tradnl" dirty="0" smtClean="0">
                <a:latin typeface="Courier"/>
                <a:cs typeface="Courier"/>
              </a:rPr>
              <a:t>p g1 t1 "1"           "0"     "</a:t>
            </a:r>
            <a:r>
              <a:rPr lang="es-ES_tradnl" dirty="0" err="1" smtClean="0">
                <a:latin typeface="Courier"/>
                <a:cs typeface="Courier"/>
              </a:rPr>
              <a:t>big</a:t>
            </a:r>
            <a:r>
              <a:rPr lang="es-ES_tradnl" dirty="0" smtClean="0">
                <a:latin typeface="Courier"/>
                <a:cs typeface="Courier"/>
              </a:rPr>
              <a:t>" "0"          </a:t>
            </a:r>
          </a:p>
          <a:p>
            <a:r>
              <a:rPr lang="es-ES_tradnl" dirty="0" smtClean="0">
                <a:latin typeface="Courier"/>
                <a:cs typeface="Courier"/>
              </a:rPr>
              <a:t>p g1 t2 "1"           "1"     "</a:t>
            </a:r>
            <a:r>
              <a:rPr lang="es-ES_tradnl" dirty="0" err="1" smtClean="0">
                <a:latin typeface="Courier"/>
                <a:cs typeface="Courier"/>
              </a:rPr>
              <a:t>big</a:t>
            </a:r>
            <a:r>
              <a:rPr lang="es-ES_tradnl" dirty="0" smtClean="0">
                <a:latin typeface="Courier"/>
                <a:cs typeface="Courier"/>
              </a:rPr>
              <a:t>" "0"          </a:t>
            </a:r>
          </a:p>
          <a:p>
            <a:r>
              <a:rPr lang="es-ES_tradnl" dirty="0" smtClean="0">
                <a:latin typeface="Courier"/>
                <a:cs typeface="Courier"/>
              </a:rPr>
              <a:t>c g1 t2 "0"           "0"     "0"   "1"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021" y="3314031"/>
            <a:ext cx="14195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share=TRUE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2021" y="5116147"/>
            <a:ext cx="14195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9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772400" cy="806450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 &amp; </a:t>
            </a:r>
            <a:r>
              <a:rPr lang="en-US" sz="3600" b="1" dirty="0" smtClean="0">
                <a:latin typeface="Times New Roman" charset="0"/>
              </a:rPr>
              <a:t>Link Functions</a:t>
            </a:r>
            <a:endParaRPr lang="en-US" sz="3600" b="1" dirty="0">
              <a:latin typeface="Times New Roman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912502"/>
            <a:ext cx="8229600" cy="4447249"/>
          </a:xfrm>
        </p:spPr>
        <p:txBody>
          <a:bodyPr/>
          <a:lstStyle/>
          <a:p>
            <a:r>
              <a:rPr lang="en-US" sz="2400" dirty="0" err="1" smtClean="0">
                <a:latin typeface="Times New Roman" charset="0"/>
              </a:rPr>
              <a:t>Logit</a:t>
            </a:r>
            <a:r>
              <a:rPr lang="en-US" sz="2400" dirty="0" smtClean="0">
                <a:latin typeface="Times New Roman" charset="0"/>
              </a:rPr>
              <a:t> link:</a:t>
            </a:r>
          </a:p>
          <a:p>
            <a:pPr marL="0" indent="0">
              <a:buNone/>
            </a:pPr>
            <a:endParaRPr lang="en-US" sz="2400" dirty="0" smtClean="0">
              <a:latin typeface="Times New Roman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Complimentary log-log link: 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43301"/>
              </p:ext>
            </p:extLst>
          </p:nvPr>
        </p:nvGraphicFramePr>
        <p:xfrm>
          <a:off x="2355511" y="1706695"/>
          <a:ext cx="2257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3" imgW="1104900" imgH="457200" progId="Equation.3">
                  <p:embed/>
                </p:oleObj>
              </mc:Choice>
              <mc:Fallback>
                <p:oleObj name="Equation" r:id="rId3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511" y="1706695"/>
                        <a:ext cx="2257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74427" y="43799"/>
            <a:ext cx="73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000" dirty="0">
              <a:solidFill>
                <a:srgbClr val="008000"/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08971"/>
              </p:ext>
            </p:extLst>
          </p:nvPr>
        </p:nvGraphicFramePr>
        <p:xfrm>
          <a:off x="1604848" y="4094912"/>
          <a:ext cx="2984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5" imgW="1460500" imgH="241300" progId="Equation.3">
                  <p:embed/>
                </p:oleObj>
              </mc:Choice>
              <mc:Fallback>
                <p:oleObj name="Equation" r:id="rId5" imgW="1460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48" y="4094912"/>
                        <a:ext cx="2984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2608"/>
              </p:ext>
            </p:extLst>
          </p:nvPr>
        </p:nvGraphicFramePr>
        <p:xfrm>
          <a:off x="5056188" y="1731963"/>
          <a:ext cx="2593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7" imgW="1270000" imgH="431800" progId="Equation.3">
                  <p:embed/>
                </p:oleObj>
              </mc:Choice>
              <mc:Fallback>
                <p:oleObj name="Equation" r:id="rId7" imgW="1270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1731963"/>
                        <a:ext cx="2593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41041"/>
              </p:ext>
            </p:extLst>
          </p:nvPr>
        </p:nvGraphicFramePr>
        <p:xfrm>
          <a:off x="4985782" y="4092264"/>
          <a:ext cx="3476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9" imgW="1701800" imgH="241300" progId="Equation.3">
                  <p:embed/>
                </p:oleObj>
              </mc:Choice>
              <mc:Fallback>
                <p:oleObj name="Equation" r:id="rId9" imgW="1701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782" y="4092264"/>
                        <a:ext cx="3476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381245" y="2922911"/>
            <a:ext cx="2205037" cy="953016"/>
            <a:chOff x="5381245" y="2163763"/>
            <a:chExt cx="2205037" cy="953016"/>
          </a:xfrm>
        </p:grpSpPr>
        <p:sp>
          <p:nvSpPr>
            <p:cNvPr id="4" name="TextBox 3"/>
            <p:cNvSpPr txBox="1"/>
            <p:nvPr/>
          </p:nvSpPr>
          <p:spPr>
            <a:xfrm>
              <a:off x="5381245" y="2467273"/>
              <a:ext cx="220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(Very similar shapes)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81638" y="2163763"/>
              <a:ext cx="2126" cy="303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</p:cNvCxnSpPr>
            <p:nvPr/>
          </p:nvCxnSpPr>
          <p:spPr>
            <a:xfrm>
              <a:off x="6483764" y="2836605"/>
              <a:ext cx="0" cy="2801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0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Capture “hazard” rate and </a:t>
            </a:r>
            <a:r>
              <a:rPr lang="en-US" sz="3200" dirty="0" err="1" smtClean="0">
                <a:latin typeface="Times New Roman" charset="0"/>
              </a:rPr>
              <a:t>cloglog</a:t>
            </a:r>
            <a:r>
              <a:rPr lang="en-US" sz="3200" dirty="0" smtClean="0">
                <a:latin typeface="Times New Roman" charset="0"/>
              </a:rPr>
              <a:t> link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056" y="1149580"/>
            <a:ext cx="81580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Suppose that there is a constant “hazard”     of an individual</a:t>
            </a:r>
          </a:p>
          <a:p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eing caught at any instant </a:t>
            </a:r>
            <a:r>
              <a:rPr lang="en-US" sz="2400" dirty="0" smtClean="0">
                <a:latin typeface="Times New Roman"/>
                <a:cs typeface="Times New Roman"/>
              </a:rPr>
              <a:t>so that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captures occur </a:t>
            </a:r>
            <a:r>
              <a:rPr lang="en-US" sz="2400" dirty="0" smtClean="0">
                <a:latin typeface="Times New Roman"/>
                <a:cs typeface="Times New Roman"/>
              </a:rPr>
              <a:t>independently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at </a:t>
            </a:r>
            <a:r>
              <a:rPr lang="en-US" sz="2400" dirty="0" smtClean="0">
                <a:latin typeface="Times New Roman"/>
                <a:cs typeface="Times New Roman"/>
              </a:rPr>
              <a:t>a constant </a:t>
            </a:r>
            <a:r>
              <a:rPr lang="en-US" sz="2400" dirty="0" smtClean="0">
                <a:latin typeface="Times New Roman"/>
                <a:cs typeface="Times New Roman"/>
              </a:rPr>
              <a:t>rate </a:t>
            </a:r>
            <a:r>
              <a:rPr lang="en-US" sz="2400" dirty="0" smtClean="0">
                <a:latin typeface="Times New Roman"/>
                <a:cs typeface="Times New Roman"/>
              </a:rPr>
              <a:t>of     per time unit).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Q: What is the probability density function of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capture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time,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?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A: exponential </a:t>
            </a:r>
            <a:r>
              <a:rPr lang="en-US" sz="2400" dirty="0" err="1" smtClean="0">
                <a:latin typeface="Times New Roman"/>
                <a:cs typeface="Times New Roman"/>
              </a:rPr>
              <a:t>pdf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Q: What is the probability that it is caught BY time,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=1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?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A: exponential CDF at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=1: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Now   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can’t be negative so lets write it thus: 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86111"/>
              </p:ext>
            </p:extLst>
          </p:nvPr>
        </p:nvGraphicFramePr>
        <p:xfrm>
          <a:off x="5741568" y="1202366"/>
          <a:ext cx="285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3" imgW="139700" imgH="177800" progId="Equation.3">
                  <p:embed/>
                </p:oleObj>
              </mc:Choice>
              <mc:Fallback>
                <p:oleObj name="Equation" r:id="rId3" imgW="139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568" y="1202366"/>
                        <a:ext cx="2857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13396"/>
              </p:ext>
            </p:extLst>
          </p:nvPr>
        </p:nvGraphicFramePr>
        <p:xfrm>
          <a:off x="3092805" y="3377756"/>
          <a:ext cx="2000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5" imgW="977900" imgH="203200" progId="Equation.3">
                  <p:embed/>
                </p:oleObj>
              </mc:Choice>
              <mc:Fallback>
                <p:oleObj name="Equation" r:id="rId5" imgW="977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805" y="3377756"/>
                        <a:ext cx="2000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07962"/>
              </p:ext>
            </p:extLst>
          </p:nvPr>
        </p:nvGraphicFramePr>
        <p:xfrm>
          <a:off x="4166567" y="4858223"/>
          <a:ext cx="4364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7" imgW="2133600" imgH="203200" progId="Equation.3">
                  <p:embed/>
                </p:oleObj>
              </mc:Choice>
              <mc:Fallback>
                <p:oleObj name="Equation" r:id="rId7" imgW="2133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567" y="4858223"/>
                        <a:ext cx="4364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99631"/>
              </p:ext>
            </p:extLst>
          </p:nvPr>
        </p:nvGraphicFramePr>
        <p:xfrm>
          <a:off x="3134862" y="1924137"/>
          <a:ext cx="285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9" imgW="139700" imgH="177800" progId="Equation.3">
                  <p:embed/>
                </p:oleObj>
              </mc:Choice>
              <mc:Fallback>
                <p:oleObj name="Equation" r:id="rId9" imgW="139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862" y="1924137"/>
                        <a:ext cx="2857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95130"/>
              </p:ext>
            </p:extLst>
          </p:nvPr>
        </p:nvGraphicFramePr>
        <p:xfrm>
          <a:off x="1272528" y="5594957"/>
          <a:ext cx="285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0" imgW="139700" imgH="177800" progId="Equation.3">
                  <p:embed/>
                </p:oleObj>
              </mc:Choice>
              <mc:Fallback>
                <p:oleObj name="Equation" r:id="rId10" imgW="139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528" y="5594957"/>
                        <a:ext cx="2857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7506"/>
              </p:ext>
            </p:extLst>
          </p:nvPr>
        </p:nvGraphicFramePr>
        <p:xfrm>
          <a:off x="6203950" y="5570538"/>
          <a:ext cx="1558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1" imgW="762000" imgH="215900" progId="Equation.3">
                  <p:embed/>
                </p:oleObj>
              </mc:Choice>
              <mc:Fallback>
                <p:oleObj name="Equation" r:id="rId11" imgW="762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5570538"/>
                        <a:ext cx="15589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7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Capture “hazard” rate and </a:t>
            </a:r>
            <a:r>
              <a:rPr lang="en-US" sz="3200" dirty="0" err="1" smtClean="0">
                <a:latin typeface="Times New Roman" charset="0"/>
              </a:rPr>
              <a:t>cloglog</a:t>
            </a:r>
            <a:r>
              <a:rPr lang="en-US" sz="3200" dirty="0" smtClean="0">
                <a:latin typeface="Times New Roman" charset="0"/>
              </a:rPr>
              <a:t> link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056" y="1149580"/>
            <a:ext cx="71236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With                    and a capture occasion of duration </a:t>
            </a:r>
            <a:r>
              <a:rPr lang="en-US" sz="2400" i="1" dirty="0" smtClean="0">
                <a:latin typeface="Times New Roman" charset="0"/>
              </a:rPr>
              <a:t>t</a:t>
            </a:r>
            <a:r>
              <a:rPr lang="en-US" sz="2400" dirty="0" smtClean="0">
                <a:latin typeface="Times New Roman" charset="0"/>
              </a:rPr>
              <a:t>=1, </a:t>
            </a:r>
          </a:p>
          <a:p>
            <a:r>
              <a:rPr lang="en-US" sz="2400" dirty="0" smtClean="0">
                <a:latin typeface="Times New Roman" charset="0"/>
              </a:rPr>
              <a:t>the probability of capture on the occasion is </a:t>
            </a:r>
          </a:p>
          <a:p>
            <a:endParaRPr lang="en-US" sz="2400" dirty="0">
              <a:latin typeface="Times New Roman" charset="0"/>
            </a:endParaRPr>
          </a:p>
          <a:p>
            <a:endParaRPr lang="en-US" sz="2400" dirty="0" smtClean="0">
              <a:latin typeface="Times New Roman" charset="0"/>
            </a:endParaRPr>
          </a:p>
          <a:p>
            <a:endParaRPr lang="en-US" sz="2400" dirty="0" smtClean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Recall the complimentary log-log link: 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89113"/>
              </p:ext>
            </p:extLst>
          </p:nvPr>
        </p:nvGraphicFramePr>
        <p:xfrm>
          <a:off x="2068408" y="2074863"/>
          <a:ext cx="53514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3" imgW="2616200" imgH="241300" progId="Equation.3">
                  <p:embed/>
                </p:oleObj>
              </mc:Choice>
              <mc:Fallback>
                <p:oleObj name="Equation" r:id="rId3" imgW="261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408" y="2074863"/>
                        <a:ext cx="535146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60036"/>
              </p:ext>
            </p:extLst>
          </p:nvPr>
        </p:nvGraphicFramePr>
        <p:xfrm>
          <a:off x="1284288" y="1162050"/>
          <a:ext cx="1558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5" imgW="762000" imgH="215900" progId="Equation.3">
                  <p:embed/>
                </p:oleObj>
              </mc:Choice>
              <mc:Fallback>
                <p:oleObj name="Equation" r:id="rId5" imgW="762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162050"/>
                        <a:ext cx="1558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0102" y="3698402"/>
            <a:ext cx="6667534" cy="496366"/>
            <a:chOff x="1350102" y="3698402"/>
            <a:chExt cx="6667534" cy="496366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664305"/>
                </p:ext>
              </p:extLst>
            </p:nvPr>
          </p:nvGraphicFramePr>
          <p:xfrm>
            <a:off x="4904549" y="3698402"/>
            <a:ext cx="31130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Equation" r:id="rId7" imgW="1524000" imgH="241300" progId="Equation.3">
                    <p:embed/>
                  </p:oleObj>
                </mc:Choice>
                <mc:Fallback>
                  <p:oleObj name="Equation" r:id="rId7" imgW="1524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549" y="3698402"/>
                          <a:ext cx="31130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971310"/>
                </p:ext>
              </p:extLst>
            </p:nvPr>
          </p:nvGraphicFramePr>
          <p:xfrm>
            <a:off x="1350102" y="3701056"/>
            <a:ext cx="2984500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1" name="Equation" r:id="rId9" imgW="1460500" imgH="241300" progId="Equation.3">
                    <p:embed/>
                  </p:oleObj>
                </mc:Choice>
                <mc:Fallback>
                  <p:oleObj name="Equation" r:id="rId9" imgW="146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102" y="3701056"/>
                          <a:ext cx="2984500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5062742" y="2068799"/>
            <a:ext cx="2954894" cy="2124903"/>
            <a:chOff x="5062742" y="2068799"/>
            <a:chExt cx="2954894" cy="2124903"/>
          </a:xfrm>
        </p:grpSpPr>
        <p:sp>
          <p:nvSpPr>
            <p:cNvPr id="3" name="Rectangle 2"/>
            <p:cNvSpPr/>
            <p:nvPr/>
          </p:nvSpPr>
          <p:spPr>
            <a:xfrm>
              <a:off x="5766322" y="3698402"/>
              <a:ext cx="2251314" cy="49530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2742" y="2068799"/>
              <a:ext cx="2357127" cy="49530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15" idx="2"/>
              <a:endCxn id="3" idx="0"/>
            </p:cNvCxnSpPr>
            <p:nvPr/>
          </p:nvCxnSpPr>
          <p:spPr>
            <a:xfrm>
              <a:off x="6241306" y="2564099"/>
              <a:ext cx="650673" cy="113430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20850" y="3704812"/>
            <a:ext cx="6147624" cy="2313270"/>
            <a:chOff x="1720850" y="3704812"/>
            <a:chExt cx="6147624" cy="2313270"/>
          </a:xfrm>
        </p:grpSpPr>
        <p:sp>
          <p:nvSpPr>
            <p:cNvPr id="17" name="TextBox 16"/>
            <p:cNvSpPr txBox="1"/>
            <p:nvPr/>
          </p:nvSpPr>
          <p:spPr>
            <a:xfrm>
              <a:off x="1720850" y="4817754"/>
              <a:ext cx="601382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Hence the interpretation of </a:t>
              </a:r>
              <a:r>
                <a:rPr lang="en-US" sz="24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this </a:t>
              </a:r>
              <a:r>
                <a:rPr lang="en-US" sz="2400" dirty="0" smtClean="0">
                  <a:latin typeface="Times New Roman"/>
                  <a:cs typeface="Times New Roman"/>
                </a:rPr>
                <a:t> (with            )</a:t>
              </a:r>
            </a:p>
            <a:p>
              <a:r>
                <a:rPr lang="en-US" sz="2400" dirty="0" smtClean="0">
                  <a:latin typeface="Times New Roman"/>
                  <a:cs typeface="Times New Roman"/>
                </a:rPr>
                <a:t>as the capture hazard rate (or expected number of captures per unit time).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9599" y="3704812"/>
              <a:ext cx="908875" cy="4953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634938" y="4200112"/>
              <a:ext cx="1324661" cy="822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97875"/>
              </p:ext>
            </p:extLst>
          </p:nvPr>
        </p:nvGraphicFramePr>
        <p:xfrm>
          <a:off x="6478072" y="4869617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1" imgW="419100" imgH="215900" progId="Equation.3">
                  <p:embed/>
                </p:oleObj>
              </mc:Choice>
              <mc:Fallback>
                <p:oleObj name="Equation" r:id="rId11" imgW="419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072" y="4869617"/>
                        <a:ext cx="857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7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Capture “hazard” rate and </a:t>
            </a:r>
            <a:r>
              <a:rPr lang="en-US" sz="3200" dirty="0" err="1" smtClean="0">
                <a:latin typeface="Times New Roman" charset="0"/>
              </a:rPr>
              <a:t>cloglog</a:t>
            </a:r>
            <a:r>
              <a:rPr lang="en-US" sz="3200" dirty="0" smtClean="0">
                <a:latin typeface="Times New Roman" charset="0"/>
              </a:rPr>
              <a:t> link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056" y="1149580"/>
            <a:ext cx="74480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Suppose you change the occasion length to </a:t>
            </a:r>
            <a:r>
              <a:rPr lang="en-US" sz="2400" i="1" dirty="0" smtClean="0">
                <a:latin typeface="Times New Roman" charset="0"/>
              </a:rPr>
              <a:t>t ≠</a:t>
            </a:r>
            <a:r>
              <a:rPr lang="en-US" sz="2400" dirty="0" smtClean="0">
                <a:latin typeface="Times New Roman" charset="0"/>
              </a:rPr>
              <a:t>1, what is </a:t>
            </a:r>
            <a:r>
              <a:rPr lang="en-US" sz="2400" i="1" dirty="0" smtClean="0">
                <a:latin typeface="Times New Roman" charset="0"/>
              </a:rPr>
              <a:t>p</a:t>
            </a:r>
            <a:r>
              <a:rPr lang="en-US" sz="2400" dirty="0" smtClean="0">
                <a:latin typeface="Times New Roman" charset="0"/>
              </a:rPr>
              <a:t>? </a:t>
            </a:r>
          </a:p>
          <a:p>
            <a:endParaRPr lang="en-US" sz="2400" dirty="0">
              <a:latin typeface="Times New Roman" charset="0"/>
            </a:endParaRPr>
          </a:p>
          <a:p>
            <a:endParaRPr lang="en-US" sz="2400" dirty="0" smtClean="0">
              <a:latin typeface="Times New Roman" charset="0"/>
            </a:endParaRPr>
          </a:p>
          <a:p>
            <a:endParaRPr lang="en-US" sz="2400" dirty="0" smtClean="0">
              <a:latin typeface="Times New Roman" charset="0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00994"/>
              </p:ext>
            </p:extLst>
          </p:nvPr>
        </p:nvGraphicFramePr>
        <p:xfrm>
          <a:off x="2044700" y="1946808"/>
          <a:ext cx="495935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" imgW="2425700" imgH="723900" progId="Equation.3">
                  <p:embed/>
                </p:oleObj>
              </mc:Choice>
              <mc:Fallback>
                <p:oleObj name="Equation" r:id="rId3" imgW="24257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946808"/>
                        <a:ext cx="495935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61228" y="3427947"/>
            <a:ext cx="1901548" cy="941446"/>
            <a:chOff x="4861228" y="3427947"/>
            <a:chExt cx="1901548" cy="941446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352023"/>
                </p:ext>
              </p:extLst>
            </p:nvPr>
          </p:nvGraphicFramePr>
          <p:xfrm>
            <a:off x="5672728" y="3928803"/>
            <a:ext cx="374086" cy="440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Equation" r:id="rId5" imgW="139700" imgH="165100" progId="Equation.3">
                    <p:embed/>
                  </p:oleObj>
                </mc:Choice>
                <mc:Fallback>
                  <p:oleObj name="Equation" r:id="rId5" imgW="139700" imgH="165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2728" y="3928803"/>
                          <a:ext cx="374086" cy="440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ight Brace 22"/>
            <p:cNvSpPr/>
            <p:nvPr/>
          </p:nvSpPr>
          <p:spPr bwMode="auto">
            <a:xfrm rot="5400000">
              <a:off x="5561574" y="2727601"/>
              <a:ext cx="500856" cy="19015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39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Capture “hazard” rate and </a:t>
            </a:r>
            <a:r>
              <a:rPr lang="en-US" sz="3200" dirty="0" err="1" smtClean="0">
                <a:latin typeface="Times New Roman" charset="0"/>
              </a:rPr>
              <a:t>cloglog</a:t>
            </a:r>
            <a:r>
              <a:rPr lang="en-US" sz="3200" dirty="0" smtClean="0">
                <a:latin typeface="Times New Roman" charset="0"/>
              </a:rPr>
              <a:t> link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056" y="1149580"/>
            <a:ext cx="753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Suppose the probability of capture using 1 trap is </a:t>
            </a:r>
            <a:r>
              <a:rPr lang="en-US" sz="2400" i="1" dirty="0" smtClean="0">
                <a:latin typeface="Times New Roman" charset="0"/>
              </a:rPr>
              <a:t>p</a:t>
            </a:r>
            <a:r>
              <a:rPr lang="en-US" sz="2400" dirty="0" smtClean="0">
                <a:latin typeface="Times New Roman" charset="0"/>
              </a:rPr>
              <a:t>, and </a:t>
            </a:r>
          </a:p>
          <a:p>
            <a:r>
              <a:rPr lang="en-US" sz="2400" dirty="0" smtClean="0">
                <a:latin typeface="Times New Roman" charset="0"/>
                <a:cs typeface="Times New Roman"/>
              </a:rPr>
              <a:t>individuals caught independently between traps, </a:t>
            </a:r>
            <a:r>
              <a:rPr lang="en-US" sz="2400" dirty="0" smtClean="0">
                <a:latin typeface="Times New Roman" charset="0"/>
              </a:rPr>
              <a:t>what is the </a:t>
            </a:r>
          </a:p>
          <a:p>
            <a:r>
              <a:rPr lang="en-US" sz="2400" dirty="0">
                <a:latin typeface="Times New Roman" charset="0"/>
              </a:rPr>
              <a:t>p</a:t>
            </a:r>
            <a:r>
              <a:rPr lang="en-US" sz="2400" dirty="0" smtClean="0">
                <a:latin typeface="Times New Roman" charset="0"/>
              </a:rPr>
              <a:t>robability of capture with </a:t>
            </a:r>
            <a:r>
              <a:rPr lang="en-US" sz="2400" i="1" dirty="0" smtClean="0">
                <a:latin typeface="Times New Roman" charset="0"/>
              </a:rPr>
              <a:t>R</a:t>
            </a:r>
            <a:r>
              <a:rPr lang="en-US" sz="2400" dirty="0" smtClean="0">
                <a:latin typeface="Times New Roman" charset="0"/>
              </a:rPr>
              <a:t> traps?</a:t>
            </a:r>
          </a:p>
          <a:p>
            <a:endParaRPr lang="en-US" sz="2400" dirty="0" smtClean="0">
              <a:latin typeface="Times New Roman" charset="0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4365"/>
              </p:ext>
            </p:extLst>
          </p:nvPr>
        </p:nvGraphicFramePr>
        <p:xfrm>
          <a:off x="806450" y="2522538"/>
          <a:ext cx="664845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3251200" imgH="1663700" progId="Equation.3">
                  <p:embed/>
                </p:oleObj>
              </mc:Choice>
              <mc:Fallback>
                <p:oleObj name="Equation" r:id="rId3" imgW="32512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522538"/>
                        <a:ext cx="664845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67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Capture “hazard” rate and </a:t>
            </a:r>
            <a:r>
              <a:rPr lang="en-US" sz="3200" dirty="0" err="1" smtClean="0">
                <a:latin typeface="Times New Roman" charset="0"/>
              </a:rPr>
              <a:t>cloglog</a:t>
            </a:r>
            <a:r>
              <a:rPr lang="en-US" sz="3200" dirty="0" smtClean="0">
                <a:latin typeface="Times New Roman" charset="0"/>
              </a:rPr>
              <a:t> link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086" y="1149580"/>
            <a:ext cx="84876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charset="0"/>
              </a:rPr>
              <a:t>c</a:t>
            </a:r>
            <a:r>
              <a:rPr lang="en-US" sz="2400" dirty="0" err="1" smtClean="0">
                <a:latin typeface="Times New Roman" charset="0"/>
              </a:rPr>
              <a:t>loglog</a:t>
            </a:r>
            <a:r>
              <a:rPr lang="en-US" sz="2400" dirty="0" smtClean="0">
                <a:latin typeface="Times New Roman" charset="0"/>
              </a:rPr>
              <a:t> link function provides a natural way to incorporate </a:t>
            </a:r>
          </a:p>
          <a:p>
            <a:r>
              <a:rPr lang="en-US" sz="2400" dirty="0" smtClean="0">
                <a:latin typeface="Times New Roman" charset="0"/>
                <a:cs typeface="Times New Roman"/>
              </a:rPr>
              <a:t>trapping “effort” (occasion duration, or number of traps) as</a:t>
            </a:r>
          </a:p>
          <a:p>
            <a:r>
              <a:rPr lang="en-US" sz="2400" dirty="0" smtClean="0">
                <a:latin typeface="Times New Roman" charset="0"/>
                <a:cs typeface="Times New Roman"/>
              </a:rPr>
              <a:t>well as other variables.</a:t>
            </a:r>
          </a:p>
          <a:p>
            <a:endParaRPr lang="en-US" sz="2400" dirty="0">
              <a:latin typeface="Times New Roman" charset="0"/>
              <a:cs typeface="Times New Roman"/>
            </a:endParaRPr>
          </a:p>
          <a:p>
            <a:endParaRPr lang="en-US" sz="2400" dirty="0" smtClean="0">
              <a:latin typeface="Times New Roman" charset="0"/>
              <a:cs typeface="Times New Roman"/>
            </a:endParaRPr>
          </a:p>
          <a:p>
            <a:endParaRPr lang="en-US" sz="2400" dirty="0">
              <a:latin typeface="Times New Roman" charset="0"/>
              <a:cs typeface="Times New Roman"/>
            </a:endParaRPr>
          </a:p>
          <a:p>
            <a:r>
              <a:rPr lang="en-US" sz="2400" dirty="0" smtClean="0">
                <a:latin typeface="Times New Roman" charset="0"/>
                <a:cs typeface="Times New Roman"/>
              </a:rPr>
              <a:t>And if captures may not be independent between traps or over time: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827220"/>
              </p:ext>
            </p:extLst>
          </p:nvPr>
        </p:nvGraphicFramePr>
        <p:xfrm>
          <a:off x="1020763" y="2324100"/>
          <a:ext cx="65722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3213100" imgH="508000" progId="Equation.3">
                  <p:embed/>
                </p:oleObj>
              </mc:Choice>
              <mc:Fallback>
                <p:oleObj name="Equation" r:id="rId3" imgW="3213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324100"/>
                        <a:ext cx="65722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96913" y="3697288"/>
            <a:ext cx="7221537" cy="2607298"/>
            <a:chOff x="696913" y="3697288"/>
            <a:chExt cx="7221537" cy="260729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511048"/>
                </p:ext>
              </p:extLst>
            </p:nvPr>
          </p:nvGraphicFramePr>
          <p:xfrm>
            <a:off x="696913" y="3697288"/>
            <a:ext cx="7221537" cy="2103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Equation" r:id="rId5" imgW="3530600" imgH="1028700" progId="Equation.3">
                    <p:embed/>
                  </p:oleObj>
                </mc:Choice>
                <mc:Fallback>
                  <p:oleObj name="Equation" r:id="rId5" imgW="3530600" imgH="1028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13" y="3697288"/>
                          <a:ext cx="7221537" cy="2103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32096"/>
                </p:ext>
              </p:extLst>
            </p:nvPr>
          </p:nvGraphicFramePr>
          <p:xfrm>
            <a:off x="1721016" y="5888661"/>
            <a:ext cx="53022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Equation" r:id="rId7" imgW="2590800" imgH="203200" progId="Equation.3">
                    <p:embed/>
                  </p:oleObj>
                </mc:Choice>
                <mc:Fallback>
                  <p:oleObj name="Equation" r:id="rId7" imgW="2590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16" y="5888661"/>
                          <a:ext cx="53022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6632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43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Summary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014" y="1147631"/>
            <a:ext cx="8229600" cy="53344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Linear predictor </a:t>
            </a:r>
            <a:r>
              <a:rPr lang="en-US" sz="2800" i="1" dirty="0" err="1" smtClean="0">
                <a:latin typeface="Times New Roman"/>
                <a:cs typeface="Times New Roman"/>
              </a:rPr>
              <a:t>η</a:t>
            </a:r>
            <a:r>
              <a:rPr lang="en-US" sz="2400" dirty="0" smtClean="0">
                <a:latin typeface="Times New Roman"/>
                <a:cs typeface="Times New Roman"/>
              </a:rPr>
              <a:t> and link functions are flexible way of </a:t>
            </a:r>
            <a:r>
              <a:rPr lang="en-US" sz="2400" dirty="0" err="1" smtClean="0">
                <a:latin typeface="Times New Roman"/>
                <a:cs typeface="Times New Roman"/>
              </a:rPr>
              <a:t>modelling</a:t>
            </a:r>
            <a:r>
              <a:rPr lang="en-US" sz="2400" dirty="0" smtClean="0">
                <a:latin typeface="Times New Roman"/>
                <a:cs typeface="Times New Roman"/>
              </a:rPr>
              <a:t> dependence of capture probability on covariates (factors or numeric).</a:t>
            </a: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Covariates enter the linear predictor via the design </a:t>
            </a:r>
            <a:r>
              <a:rPr lang="en-US" sz="2400" dirty="0" smtClean="0">
                <a:latin typeface="Times New Roman"/>
                <a:cs typeface="Times New Roman"/>
              </a:rPr>
              <a:t>matrix    :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A link function maps the linear predictor onto  </a:t>
            </a:r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Logistic and </a:t>
            </a:r>
            <a:r>
              <a:rPr lang="en-US" sz="2400" dirty="0" err="1">
                <a:latin typeface="Times New Roman"/>
                <a:cs typeface="Times New Roman"/>
              </a:rPr>
              <a:t>cloglog</a:t>
            </a:r>
            <a:r>
              <a:rPr lang="en-US" sz="2400" dirty="0">
                <a:latin typeface="Times New Roman"/>
                <a:cs typeface="Times New Roman"/>
              </a:rPr>
              <a:t> are useful link functions for probabilities (there are others)</a:t>
            </a: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r>
              <a:rPr lang="en-US" sz="2400" dirty="0" err="1" smtClean="0">
                <a:latin typeface="Times New Roman"/>
                <a:cs typeface="Times New Roman"/>
              </a:rPr>
              <a:t>cloglog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link provides natural way of </a:t>
            </a:r>
            <a:r>
              <a:rPr lang="en-US" sz="2400" dirty="0" err="1" smtClean="0">
                <a:latin typeface="Times New Roman"/>
                <a:cs typeface="Times New Roman"/>
              </a:rPr>
              <a:t>modelling</a:t>
            </a:r>
            <a:r>
              <a:rPr lang="en-US" sz="2400" dirty="0" smtClean="0">
                <a:latin typeface="Times New Roman"/>
                <a:cs typeface="Times New Roman"/>
              </a:rPr>
              <a:t> dependence of  detection probability on “effort”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09700"/>
              </p:ext>
            </p:extLst>
          </p:nvPr>
        </p:nvGraphicFramePr>
        <p:xfrm>
          <a:off x="7831934" y="2640534"/>
          <a:ext cx="3254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165100" imgH="165100" progId="Equation.3">
                  <p:embed/>
                </p:oleObj>
              </mc:Choice>
              <mc:Fallback>
                <p:oleObj name="Equation" r:id="rId3" imgW="1651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934" y="2640534"/>
                        <a:ext cx="3254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683"/>
              </p:ext>
            </p:extLst>
          </p:nvPr>
        </p:nvGraphicFramePr>
        <p:xfrm>
          <a:off x="798904" y="2929167"/>
          <a:ext cx="974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495300" imgH="228600" progId="Equation.3">
                  <p:embed/>
                </p:oleObj>
              </mc:Choice>
              <mc:Fallback>
                <p:oleObj name="Equation" r:id="rId5" imgW="49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04" y="2929167"/>
                        <a:ext cx="9747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97766"/>
              </p:ext>
            </p:extLst>
          </p:nvPr>
        </p:nvGraphicFramePr>
        <p:xfrm>
          <a:off x="6445395" y="3570269"/>
          <a:ext cx="14779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7" imgW="749300" imgH="203200" progId="Equation.3">
                  <p:embed/>
                </p:oleObj>
              </mc:Choice>
              <mc:Fallback>
                <p:oleObj name="Equation" r:id="rId7" imgW="74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395" y="3570269"/>
                        <a:ext cx="14779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3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66" y="3779062"/>
            <a:ext cx="90238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Non-constant capture </a:t>
            </a:r>
            <a:r>
              <a:rPr lang="en-US" sz="2000" dirty="0" err="1" smtClean="0">
                <a:latin typeface="Times New Roman"/>
                <a:cs typeface="Times New Roman"/>
              </a:rPr>
              <a:t>probs</a:t>
            </a:r>
            <a:r>
              <a:rPr lang="en-US" sz="2000" dirty="0" smtClean="0">
                <a:latin typeface="Times New Roman"/>
                <a:cs typeface="Times New Roman"/>
              </a:rPr>
              <a:t>: Let </a:t>
            </a:r>
            <a:r>
              <a:rPr lang="en-US" sz="2000" dirty="0" err="1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=1 if captured on occasion </a:t>
            </a:r>
            <a:r>
              <a:rPr lang="en-US" sz="2000" i="1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. Then a capture history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 δ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latin typeface="Times New Roman"/>
                <a:cs typeface="Times New Roman"/>
              </a:rPr>
              <a:t> is observed with probability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For example, for is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latin typeface="Times New Roman"/>
                <a:cs typeface="Times New Roman"/>
              </a:rPr>
              <a:t>=101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8433" name="TextBox 15"/>
          <p:cNvSpPr txBox="1">
            <a:spLocks noChangeArrowheads="1"/>
          </p:cNvSpPr>
          <p:nvPr/>
        </p:nvSpPr>
        <p:spPr bwMode="auto">
          <a:xfrm>
            <a:off x="3694113" y="1204530"/>
            <a:ext cx="3506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… … … … …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88350"/>
            <a:ext cx="7772400" cy="716807"/>
          </a:xfrm>
        </p:spPr>
        <p:txBody>
          <a:bodyPr/>
          <a:lstStyle/>
          <a:p>
            <a:r>
              <a:rPr lang="en-US" sz="3200" dirty="0" smtClean="0">
                <a:latin typeface="Times New Roman" charset="0"/>
              </a:rPr>
              <a:t>Recall Multinomial Likelihood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44463" y="2633280"/>
            <a:ext cx="190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Capture History: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947863" y="2590417"/>
            <a:ext cx="677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111</a:t>
            </a:r>
          </a:p>
        </p:txBody>
      </p:sp>
      <p:sp>
        <p:nvSpPr>
          <p:cNvPr id="18437" name="TextBox 17"/>
          <p:cNvSpPr txBox="1">
            <a:spLocks noChangeArrowheads="1"/>
          </p:cNvSpPr>
          <p:nvPr/>
        </p:nvSpPr>
        <p:spPr bwMode="auto">
          <a:xfrm>
            <a:off x="2619375" y="2598355"/>
            <a:ext cx="67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110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3378200" y="2592005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  <p:sp>
        <p:nvSpPr>
          <p:cNvPr id="18439" name="TextBox 19"/>
          <p:cNvSpPr txBox="1">
            <a:spLocks noChangeArrowheads="1"/>
          </p:cNvSpPr>
          <p:nvPr/>
        </p:nvSpPr>
        <p:spPr bwMode="auto">
          <a:xfrm>
            <a:off x="4959350" y="2585655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100</a:t>
            </a:r>
          </a:p>
        </p:txBody>
      </p:sp>
      <p:sp>
        <p:nvSpPr>
          <p:cNvPr id="18440" name="TextBox 20"/>
          <p:cNvSpPr txBox="1">
            <a:spLocks noChangeArrowheads="1"/>
          </p:cNvSpPr>
          <p:nvPr/>
        </p:nvSpPr>
        <p:spPr bwMode="auto">
          <a:xfrm>
            <a:off x="4173538" y="2607880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011</a:t>
            </a:r>
          </a:p>
        </p:txBody>
      </p:sp>
      <p:sp>
        <p:nvSpPr>
          <p:cNvPr id="18441" name="TextBox 21"/>
          <p:cNvSpPr txBox="1">
            <a:spLocks noChangeArrowheads="1"/>
          </p:cNvSpPr>
          <p:nvPr/>
        </p:nvSpPr>
        <p:spPr bwMode="auto">
          <a:xfrm>
            <a:off x="5972175" y="2601530"/>
            <a:ext cx="747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010</a:t>
            </a:r>
          </a:p>
        </p:txBody>
      </p:sp>
      <p:sp>
        <p:nvSpPr>
          <p:cNvPr id="18442" name="TextBox 22"/>
          <p:cNvSpPr txBox="1">
            <a:spLocks noChangeArrowheads="1"/>
          </p:cNvSpPr>
          <p:nvPr/>
        </p:nvSpPr>
        <p:spPr bwMode="auto">
          <a:xfrm>
            <a:off x="6894513" y="2601530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001</a:t>
            </a:r>
          </a:p>
        </p:txBody>
      </p:sp>
      <p:sp>
        <p:nvSpPr>
          <p:cNvPr id="4" name="Left Bracket 3"/>
          <p:cNvSpPr/>
          <p:nvPr/>
        </p:nvSpPr>
        <p:spPr>
          <a:xfrm rot="16200000">
            <a:off x="2705894" y="2049873"/>
            <a:ext cx="431800" cy="693738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6200000">
            <a:off x="2054226" y="2142742"/>
            <a:ext cx="431800" cy="498475"/>
          </a:xfrm>
          <a:prstGeom prst="leftBracket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 Bracket 23"/>
          <p:cNvSpPr/>
          <p:nvPr/>
        </p:nvSpPr>
        <p:spPr>
          <a:xfrm rot="16200000">
            <a:off x="3455194" y="2045111"/>
            <a:ext cx="431800" cy="693738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16200000">
            <a:off x="5087144" y="1908586"/>
            <a:ext cx="431800" cy="979488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6200000">
            <a:off x="4209257" y="2051461"/>
            <a:ext cx="431800" cy="693737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 Bracket 26"/>
          <p:cNvSpPr/>
          <p:nvPr/>
        </p:nvSpPr>
        <p:spPr>
          <a:xfrm rot="16200000">
            <a:off x="6111082" y="1903823"/>
            <a:ext cx="431800" cy="979487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16200000">
            <a:off x="6983413" y="2041142"/>
            <a:ext cx="433388" cy="693737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Left Bracket 30"/>
          <p:cNvSpPr/>
          <p:nvPr/>
        </p:nvSpPr>
        <p:spPr>
          <a:xfrm rot="16200000">
            <a:off x="8039100" y="1723642"/>
            <a:ext cx="431800" cy="1327150"/>
          </a:xfrm>
          <a:prstGeom prst="leftBracke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1" name="TextBox 31"/>
          <p:cNvSpPr txBox="1">
            <a:spLocks noChangeArrowheads="1"/>
          </p:cNvSpPr>
          <p:nvPr/>
        </p:nvSpPr>
        <p:spPr bwMode="auto">
          <a:xfrm>
            <a:off x="7812088" y="2595180"/>
            <a:ext cx="747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000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2766" y="2985705"/>
            <a:ext cx="8765484" cy="541337"/>
            <a:chOff x="93357" y="3599322"/>
            <a:chExt cx="8764565" cy="541615"/>
          </a:xfrm>
        </p:grpSpPr>
        <p:sp>
          <p:nvSpPr>
            <p:cNvPr id="18481" name="TextBox 32"/>
            <p:cNvSpPr txBox="1">
              <a:spLocks noChangeArrowheads="1"/>
            </p:cNvSpPr>
            <p:nvPr/>
          </p:nvSpPr>
          <p:spPr bwMode="auto">
            <a:xfrm>
              <a:off x="93357" y="3673394"/>
              <a:ext cx="2022523" cy="40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Const. </a:t>
              </a:r>
              <a:r>
                <a:rPr lang="en-US" sz="2000" dirty="0" err="1" smtClean="0"/>
                <a:t>capt.</a:t>
              </a:r>
              <a:r>
                <a:rPr lang="en-US" sz="2000" dirty="0" smtClean="0"/>
                <a:t> </a:t>
              </a:r>
              <a:r>
                <a:rPr lang="en-US" sz="2000" dirty="0" err="1"/>
                <a:t>Prob</a:t>
              </a:r>
              <a:r>
                <a:rPr lang="en-US" sz="2000" dirty="0"/>
                <a:t>:</a:t>
              </a:r>
            </a:p>
          </p:txBody>
        </p:sp>
        <p:sp>
          <p:nvSpPr>
            <p:cNvPr id="18482" name="TextBox 33"/>
            <p:cNvSpPr txBox="1">
              <a:spLocks noChangeArrowheads="1"/>
            </p:cNvSpPr>
            <p:nvPr/>
          </p:nvSpPr>
          <p:spPr bwMode="auto">
            <a:xfrm>
              <a:off x="2014043" y="3745546"/>
              <a:ext cx="4969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/>
                <a:t>p</a:t>
              </a:r>
              <a:r>
                <a:rPr lang="en-US" sz="1800" i="1" baseline="30000" dirty="0"/>
                <a:t>3</a:t>
              </a:r>
            </a:p>
          </p:txBody>
        </p:sp>
        <p:sp>
          <p:nvSpPr>
            <p:cNvPr id="18483" name="TextBox 34"/>
            <p:cNvSpPr txBox="1">
              <a:spLocks noChangeArrowheads="1"/>
            </p:cNvSpPr>
            <p:nvPr/>
          </p:nvSpPr>
          <p:spPr bwMode="auto">
            <a:xfrm>
              <a:off x="2498360" y="3739214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18484" name="TextBox 35"/>
            <p:cNvSpPr txBox="1">
              <a:spLocks noChangeArrowheads="1"/>
            </p:cNvSpPr>
            <p:nvPr/>
          </p:nvSpPr>
          <p:spPr bwMode="auto">
            <a:xfrm>
              <a:off x="3329028" y="374731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18485" name="TextBox 36"/>
            <p:cNvSpPr txBox="1">
              <a:spLocks noChangeArrowheads="1"/>
            </p:cNvSpPr>
            <p:nvPr/>
          </p:nvSpPr>
          <p:spPr bwMode="auto">
            <a:xfrm>
              <a:off x="4938970" y="3755410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 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2</a:t>
              </a:r>
              <a:endParaRPr lang="en-US" sz="1800"/>
            </a:p>
          </p:txBody>
        </p:sp>
        <p:sp>
          <p:nvSpPr>
            <p:cNvPr id="18486" name="TextBox 37"/>
            <p:cNvSpPr txBox="1">
              <a:spLocks noChangeArrowheads="1"/>
            </p:cNvSpPr>
            <p:nvPr/>
          </p:nvSpPr>
          <p:spPr bwMode="auto">
            <a:xfrm>
              <a:off x="5899529" y="3763508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 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2</a:t>
              </a:r>
              <a:endParaRPr lang="en-US" sz="1800"/>
            </a:p>
          </p:txBody>
        </p:sp>
        <p:sp>
          <p:nvSpPr>
            <p:cNvPr id="18487" name="TextBox 38"/>
            <p:cNvSpPr txBox="1">
              <a:spLocks noChangeArrowheads="1"/>
            </p:cNvSpPr>
            <p:nvPr/>
          </p:nvSpPr>
          <p:spPr bwMode="auto">
            <a:xfrm>
              <a:off x="6816784" y="3771605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 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2</a:t>
              </a:r>
              <a:endParaRPr lang="en-US" sz="1800"/>
            </a:p>
          </p:txBody>
        </p:sp>
        <p:sp>
          <p:nvSpPr>
            <p:cNvPr id="18488" name="TextBox 39"/>
            <p:cNvSpPr txBox="1">
              <a:spLocks noChangeArrowheads="1"/>
            </p:cNvSpPr>
            <p:nvPr/>
          </p:nvSpPr>
          <p:spPr bwMode="auto">
            <a:xfrm>
              <a:off x="7806196" y="376527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3</a:t>
              </a:r>
              <a:endParaRPr lang="en-US" sz="1800"/>
            </a:p>
          </p:txBody>
        </p:sp>
        <p:sp>
          <p:nvSpPr>
            <p:cNvPr id="18489" name="TextBox 40"/>
            <p:cNvSpPr txBox="1">
              <a:spLocks noChangeArrowheads="1"/>
            </p:cNvSpPr>
            <p:nvPr/>
          </p:nvSpPr>
          <p:spPr bwMode="auto">
            <a:xfrm>
              <a:off x="4093900" y="374731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132305" y="3575621"/>
              <a:ext cx="266837" cy="403183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2789468" y="3410519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rot="5400000">
              <a:off x="3605358" y="3404166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5259360" y="3412108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4386326" y="3405755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6213348" y="3399401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Left Brace 47"/>
            <p:cNvSpPr/>
            <p:nvPr/>
          </p:nvSpPr>
          <p:spPr>
            <a:xfrm rot="5400000">
              <a:off x="7159399" y="3393048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8048306" y="3386695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8453" name="Picture 12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1878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53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1243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54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91243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55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926717"/>
            <a:ext cx="434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13"/>
          <p:cNvSpPr/>
          <p:nvPr/>
        </p:nvSpPr>
        <p:spPr>
          <a:xfrm>
            <a:off x="2149475" y="1002917"/>
            <a:ext cx="5788025" cy="765175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 rot="1144900">
            <a:off x="2017713" y="1253742"/>
            <a:ext cx="495300" cy="460375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 rot="1144900">
            <a:off x="2038350" y="1271205"/>
            <a:ext cx="895350" cy="404812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rot="1144900">
            <a:off x="2081213" y="1356930"/>
            <a:ext cx="1511300" cy="182562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15470"/>
              </p:ext>
            </p:extLst>
          </p:nvPr>
        </p:nvGraphicFramePr>
        <p:xfrm>
          <a:off x="660400" y="4560888"/>
          <a:ext cx="7903887" cy="6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4140200" imgH="330200" progId="Equation.3">
                  <p:embed/>
                </p:oleObj>
              </mc:Choice>
              <mc:Fallback>
                <p:oleObj name="Equation" r:id="rId5" imgW="414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560888"/>
                        <a:ext cx="7903887" cy="62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13629"/>
              </p:ext>
            </p:extLst>
          </p:nvPr>
        </p:nvGraphicFramePr>
        <p:xfrm>
          <a:off x="3286125" y="5942013"/>
          <a:ext cx="2781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7" imgW="1358900" imgH="241300" progId="Equation.3">
                  <p:embed/>
                </p:oleObj>
              </mc:Choice>
              <mc:Fallback>
                <p:oleObj name="Equation" r:id="rId7" imgW="1358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942013"/>
                        <a:ext cx="27813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92766" y="3308060"/>
            <a:ext cx="8651606" cy="6167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155896" y="1038525"/>
            <a:ext cx="4909674" cy="772723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66" y="3779062"/>
            <a:ext cx="8976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Need conditional capture probability, given captured. For example, for is </a:t>
            </a:r>
            <a:r>
              <a:rPr lang="en-US" sz="2000" dirty="0" err="1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 δ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latin typeface="Times New Roman"/>
                <a:cs typeface="Times New Roman"/>
              </a:rPr>
              <a:t>=101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8433" name="TextBox 15"/>
          <p:cNvSpPr txBox="1">
            <a:spLocks noChangeArrowheads="1"/>
          </p:cNvSpPr>
          <p:nvPr/>
        </p:nvSpPr>
        <p:spPr bwMode="auto">
          <a:xfrm>
            <a:off x="3694113" y="1204530"/>
            <a:ext cx="3506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… … … … …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88350"/>
            <a:ext cx="7772400" cy="716807"/>
          </a:xfrm>
        </p:spPr>
        <p:txBody>
          <a:bodyPr/>
          <a:lstStyle/>
          <a:p>
            <a:r>
              <a:rPr lang="en-US" sz="3200" dirty="0" smtClean="0">
                <a:latin typeface="Times New Roman" charset="0"/>
              </a:rPr>
              <a:t>Recall Conditional Multinomial Likelihood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44463" y="2633280"/>
            <a:ext cx="190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Capture History: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947863" y="2590417"/>
            <a:ext cx="677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111</a:t>
            </a:r>
          </a:p>
        </p:txBody>
      </p:sp>
      <p:sp>
        <p:nvSpPr>
          <p:cNvPr id="18437" name="TextBox 17"/>
          <p:cNvSpPr txBox="1">
            <a:spLocks noChangeArrowheads="1"/>
          </p:cNvSpPr>
          <p:nvPr/>
        </p:nvSpPr>
        <p:spPr bwMode="auto">
          <a:xfrm>
            <a:off x="2619375" y="2598355"/>
            <a:ext cx="67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110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3378200" y="2592005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  <p:sp>
        <p:nvSpPr>
          <p:cNvPr id="18439" name="TextBox 19"/>
          <p:cNvSpPr txBox="1">
            <a:spLocks noChangeArrowheads="1"/>
          </p:cNvSpPr>
          <p:nvPr/>
        </p:nvSpPr>
        <p:spPr bwMode="auto">
          <a:xfrm>
            <a:off x="4959350" y="2585655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100</a:t>
            </a:r>
          </a:p>
        </p:txBody>
      </p:sp>
      <p:sp>
        <p:nvSpPr>
          <p:cNvPr id="18440" name="TextBox 20"/>
          <p:cNvSpPr txBox="1">
            <a:spLocks noChangeArrowheads="1"/>
          </p:cNvSpPr>
          <p:nvPr/>
        </p:nvSpPr>
        <p:spPr bwMode="auto">
          <a:xfrm>
            <a:off x="4173538" y="2607880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011</a:t>
            </a:r>
          </a:p>
        </p:txBody>
      </p:sp>
      <p:sp>
        <p:nvSpPr>
          <p:cNvPr id="18441" name="TextBox 21"/>
          <p:cNvSpPr txBox="1">
            <a:spLocks noChangeArrowheads="1"/>
          </p:cNvSpPr>
          <p:nvPr/>
        </p:nvSpPr>
        <p:spPr bwMode="auto">
          <a:xfrm>
            <a:off x="5972175" y="2601530"/>
            <a:ext cx="747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010</a:t>
            </a:r>
          </a:p>
        </p:txBody>
      </p:sp>
      <p:sp>
        <p:nvSpPr>
          <p:cNvPr id="18442" name="TextBox 22"/>
          <p:cNvSpPr txBox="1">
            <a:spLocks noChangeArrowheads="1"/>
          </p:cNvSpPr>
          <p:nvPr/>
        </p:nvSpPr>
        <p:spPr bwMode="auto">
          <a:xfrm>
            <a:off x="6894513" y="2601530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001</a:t>
            </a:r>
          </a:p>
        </p:txBody>
      </p:sp>
      <p:sp>
        <p:nvSpPr>
          <p:cNvPr id="4" name="Left Bracket 3"/>
          <p:cNvSpPr/>
          <p:nvPr/>
        </p:nvSpPr>
        <p:spPr>
          <a:xfrm rot="16200000">
            <a:off x="2705894" y="2049873"/>
            <a:ext cx="431800" cy="693738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6200000">
            <a:off x="2054226" y="2142742"/>
            <a:ext cx="431800" cy="498475"/>
          </a:xfrm>
          <a:prstGeom prst="leftBracket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 Bracket 23"/>
          <p:cNvSpPr/>
          <p:nvPr/>
        </p:nvSpPr>
        <p:spPr>
          <a:xfrm rot="16200000">
            <a:off x="3455194" y="2045111"/>
            <a:ext cx="431800" cy="693738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16200000">
            <a:off x="5087144" y="1908586"/>
            <a:ext cx="431800" cy="979488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6200000">
            <a:off x="4209257" y="2051461"/>
            <a:ext cx="431800" cy="693737"/>
          </a:xfrm>
          <a:prstGeom prst="leftBracket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 Bracket 26"/>
          <p:cNvSpPr/>
          <p:nvPr/>
        </p:nvSpPr>
        <p:spPr>
          <a:xfrm rot="16200000">
            <a:off x="6111082" y="1903823"/>
            <a:ext cx="431800" cy="979487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16200000">
            <a:off x="6983413" y="2041142"/>
            <a:ext cx="433388" cy="693737"/>
          </a:xfrm>
          <a:prstGeom prst="leftBracke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Left Bracket 30"/>
          <p:cNvSpPr/>
          <p:nvPr/>
        </p:nvSpPr>
        <p:spPr>
          <a:xfrm rot="16200000">
            <a:off x="8039100" y="1723642"/>
            <a:ext cx="431800" cy="1327150"/>
          </a:xfrm>
          <a:prstGeom prst="leftBracke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1" name="TextBox 31"/>
          <p:cNvSpPr txBox="1">
            <a:spLocks noChangeArrowheads="1"/>
          </p:cNvSpPr>
          <p:nvPr/>
        </p:nvSpPr>
        <p:spPr bwMode="auto">
          <a:xfrm>
            <a:off x="7812088" y="2595180"/>
            <a:ext cx="747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000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2766" y="2985705"/>
            <a:ext cx="8765484" cy="541337"/>
            <a:chOff x="93357" y="3599322"/>
            <a:chExt cx="8764565" cy="541615"/>
          </a:xfrm>
        </p:grpSpPr>
        <p:sp>
          <p:nvSpPr>
            <p:cNvPr id="18481" name="TextBox 32"/>
            <p:cNvSpPr txBox="1">
              <a:spLocks noChangeArrowheads="1"/>
            </p:cNvSpPr>
            <p:nvPr/>
          </p:nvSpPr>
          <p:spPr bwMode="auto">
            <a:xfrm>
              <a:off x="93357" y="3673394"/>
              <a:ext cx="2022523" cy="40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Const. </a:t>
              </a:r>
              <a:r>
                <a:rPr lang="en-US" sz="2000" dirty="0" err="1" smtClean="0"/>
                <a:t>capt.</a:t>
              </a:r>
              <a:r>
                <a:rPr lang="en-US" sz="2000" dirty="0" smtClean="0"/>
                <a:t> </a:t>
              </a:r>
              <a:r>
                <a:rPr lang="en-US" sz="2000" dirty="0" err="1"/>
                <a:t>Prob</a:t>
              </a:r>
              <a:r>
                <a:rPr lang="en-US" sz="2000" dirty="0"/>
                <a:t>:</a:t>
              </a:r>
            </a:p>
          </p:txBody>
        </p:sp>
        <p:sp>
          <p:nvSpPr>
            <p:cNvPr id="18482" name="TextBox 33"/>
            <p:cNvSpPr txBox="1">
              <a:spLocks noChangeArrowheads="1"/>
            </p:cNvSpPr>
            <p:nvPr/>
          </p:nvSpPr>
          <p:spPr bwMode="auto">
            <a:xfrm>
              <a:off x="2014043" y="3745546"/>
              <a:ext cx="4969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/>
                <a:t>p</a:t>
              </a:r>
              <a:r>
                <a:rPr lang="en-US" sz="1800" i="1" baseline="30000" dirty="0"/>
                <a:t>3</a:t>
              </a:r>
            </a:p>
          </p:txBody>
        </p:sp>
        <p:sp>
          <p:nvSpPr>
            <p:cNvPr id="18483" name="TextBox 34"/>
            <p:cNvSpPr txBox="1">
              <a:spLocks noChangeArrowheads="1"/>
            </p:cNvSpPr>
            <p:nvPr/>
          </p:nvSpPr>
          <p:spPr bwMode="auto">
            <a:xfrm>
              <a:off x="2498360" y="3739214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18484" name="TextBox 35"/>
            <p:cNvSpPr txBox="1">
              <a:spLocks noChangeArrowheads="1"/>
            </p:cNvSpPr>
            <p:nvPr/>
          </p:nvSpPr>
          <p:spPr bwMode="auto">
            <a:xfrm>
              <a:off x="3329028" y="374731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18485" name="TextBox 36"/>
            <p:cNvSpPr txBox="1">
              <a:spLocks noChangeArrowheads="1"/>
            </p:cNvSpPr>
            <p:nvPr/>
          </p:nvSpPr>
          <p:spPr bwMode="auto">
            <a:xfrm>
              <a:off x="4938970" y="3755410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 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2</a:t>
              </a:r>
              <a:endParaRPr lang="en-US" sz="1800"/>
            </a:p>
          </p:txBody>
        </p:sp>
        <p:sp>
          <p:nvSpPr>
            <p:cNvPr id="18486" name="TextBox 37"/>
            <p:cNvSpPr txBox="1">
              <a:spLocks noChangeArrowheads="1"/>
            </p:cNvSpPr>
            <p:nvPr/>
          </p:nvSpPr>
          <p:spPr bwMode="auto">
            <a:xfrm>
              <a:off x="5899529" y="3763508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 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2</a:t>
              </a:r>
              <a:endParaRPr lang="en-US" sz="1800"/>
            </a:p>
          </p:txBody>
        </p:sp>
        <p:sp>
          <p:nvSpPr>
            <p:cNvPr id="18487" name="TextBox 38"/>
            <p:cNvSpPr txBox="1">
              <a:spLocks noChangeArrowheads="1"/>
            </p:cNvSpPr>
            <p:nvPr/>
          </p:nvSpPr>
          <p:spPr bwMode="auto">
            <a:xfrm>
              <a:off x="6743802" y="3771605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/>
                <a:t>p</a:t>
              </a:r>
              <a:r>
                <a:rPr lang="en-US" sz="1800" i="1" baseline="30000" dirty="0"/>
                <a:t> </a:t>
              </a:r>
              <a:r>
                <a:rPr lang="en-US" sz="1800" dirty="0"/>
                <a:t>(1-</a:t>
              </a:r>
              <a:r>
                <a:rPr lang="en-US" sz="1800" i="1" dirty="0"/>
                <a:t>p</a:t>
              </a:r>
              <a:r>
                <a:rPr lang="en-US" sz="1800" dirty="0"/>
                <a:t>)</a:t>
              </a:r>
              <a:r>
                <a:rPr lang="en-US" sz="1800" i="1" baseline="30000" dirty="0"/>
                <a:t> 2</a:t>
              </a:r>
              <a:endParaRPr lang="en-US" sz="1800" dirty="0"/>
            </a:p>
          </p:txBody>
        </p:sp>
        <p:sp>
          <p:nvSpPr>
            <p:cNvPr id="18488" name="TextBox 39"/>
            <p:cNvSpPr txBox="1">
              <a:spLocks noChangeArrowheads="1"/>
            </p:cNvSpPr>
            <p:nvPr/>
          </p:nvSpPr>
          <p:spPr bwMode="auto">
            <a:xfrm>
              <a:off x="7806196" y="376527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  <a:r>
                <a:rPr lang="en-US" sz="1800" i="1" baseline="30000"/>
                <a:t> 3</a:t>
              </a:r>
              <a:endParaRPr lang="en-US" sz="1800"/>
            </a:p>
          </p:txBody>
        </p:sp>
        <p:sp>
          <p:nvSpPr>
            <p:cNvPr id="18489" name="TextBox 40"/>
            <p:cNvSpPr txBox="1">
              <a:spLocks noChangeArrowheads="1"/>
            </p:cNvSpPr>
            <p:nvPr/>
          </p:nvSpPr>
          <p:spPr bwMode="auto">
            <a:xfrm>
              <a:off x="4093900" y="3747312"/>
              <a:ext cx="1051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/>
                <a:t>p</a:t>
              </a:r>
              <a:r>
                <a:rPr lang="en-US" sz="1800" i="1" baseline="30000"/>
                <a:t>2</a:t>
              </a:r>
              <a:r>
                <a:rPr lang="en-US" sz="1800"/>
                <a:t>(1-</a:t>
              </a:r>
              <a:r>
                <a:rPr lang="en-US" sz="1800" i="1"/>
                <a:t>p</a:t>
              </a:r>
              <a:r>
                <a:rPr lang="en-US" sz="1800"/>
                <a:t>)</a:t>
              </a:r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132305" y="3575621"/>
              <a:ext cx="266837" cy="403183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2789468" y="3410519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rot="5400000">
              <a:off x="3605358" y="3404166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5259360" y="3412108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4386326" y="3405755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6213348" y="3399401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Left Brace 47"/>
            <p:cNvSpPr/>
            <p:nvPr/>
          </p:nvSpPr>
          <p:spPr>
            <a:xfrm rot="5400000">
              <a:off x="7086417" y="3393048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8048306" y="3386695"/>
              <a:ext cx="244601" cy="669855"/>
            </a:xfrm>
            <a:prstGeom prst="leftBrac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8453" name="Picture 12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1878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53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1243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54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912430"/>
            <a:ext cx="4349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55" descr="rab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926717"/>
            <a:ext cx="434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Freeform 58"/>
          <p:cNvSpPr/>
          <p:nvPr/>
        </p:nvSpPr>
        <p:spPr>
          <a:xfrm rot="1144900">
            <a:off x="2017713" y="1253742"/>
            <a:ext cx="495300" cy="460375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 rot="1144900">
            <a:off x="2038350" y="1271205"/>
            <a:ext cx="895350" cy="404812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rot="1144900">
            <a:off x="2081213" y="1356930"/>
            <a:ext cx="1511300" cy="182562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947"/>
              </p:ext>
            </p:extLst>
          </p:nvPr>
        </p:nvGraphicFramePr>
        <p:xfrm>
          <a:off x="2398713" y="4570158"/>
          <a:ext cx="43672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5" imgW="2133600" imgH="469900" progId="Equation.3">
                  <p:embed/>
                </p:oleObj>
              </mc:Choice>
              <mc:Fallback>
                <p:oleObj name="Equation" r:id="rId5" imgW="2133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570158"/>
                        <a:ext cx="43672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561574" y="2014697"/>
            <a:ext cx="1555008" cy="1488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766" y="3308060"/>
            <a:ext cx="8651606" cy="6167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149475" y="1002917"/>
            <a:ext cx="5788025" cy="765175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55896" y="1038525"/>
            <a:ext cx="4909674" cy="772723"/>
          </a:xfrm>
          <a:custGeom>
            <a:avLst/>
            <a:gdLst>
              <a:gd name="connsiteX0" fmla="*/ 0 w 5556031"/>
              <a:gd name="connsiteY0" fmla="*/ 62098 h 466146"/>
              <a:gd name="connsiteX1" fmla="*/ 4084044 w 5556031"/>
              <a:gd name="connsiteY1" fmla="*/ 33237 h 466146"/>
              <a:gd name="connsiteX2" fmla="*/ 5556031 w 5556031"/>
              <a:gd name="connsiteY2" fmla="*/ 466146 h 4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031" h="466146">
                <a:moveTo>
                  <a:pt x="0" y="62098"/>
                </a:moveTo>
                <a:cubicBezTo>
                  <a:pt x="1579019" y="13997"/>
                  <a:pt x="3158039" y="-34104"/>
                  <a:pt x="4084044" y="33237"/>
                </a:cubicBezTo>
                <a:cubicBezTo>
                  <a:pt x="5010049" y="100578"/>
                  <a:pt x="5252975" y="343488"/>
                  <a:pt x="5556031" y="466146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772400" cy="806450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 &amp; Link Functions</a:t>
            </a:r>
            <a:endParaRPr lang="en-US" sz="3600" dirty="0">
              <a:latin typeface="Times New Roman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54126"/>
            <a:ext cx="8229600" cy="4872038"/>
          </a:xfrm>
        </p:spPr>
        <p:txBody>
          <a:bodyPr/>
          <a:lstStyle/>
          <a:p>
            <a:r>
              <a:rPr lang="en-US" sz="2400" dirty="0" smtClean="0">
                <a:latin typeface="Times New Roman" charset="0"/>
              </a:rPr>
              <a:t>… and in general: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30819"/>
              </p:ext>
            </p:extLst>
          </p:nvPr>
        </p:nvGraphicFramePr>
        <p:xfrm>
          <a:off x="692150" y="1624013"/>
          <a:ext cx="70469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3" imgW="3898900" imgH="939800" progId="Equation.3">
                  <p:embed/>
                </p:oleObj>
              </mc:Choice>
              <mc:Fallback>
                <p:oleObj name="Equation" r:id="rId3" imgW="3898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624013"/>
                        <a:ext cx="70469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003669" y="3541710"/>
            <a:ext cx="2238380" cy="46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Linear predictor</a:t>
            </a:r>
          </a:p>
        </p:txBody>
      </p:sp>
      <p:cxnSp>
        <p:nvCxnSpPr>
          <p:cNvPr id="12" name="Straight Arrow Connector 11"/>
          <p:cNvCxnSpPr>
            <a:stCxn id="11" idx="1"/>
            <a:endCxn id="20" idx="1"/>
          </p:cNvCxnSpPr>
          <p:nvPr/>
        </p:nvCxnSpPr>
        <p:spPr bwMode="auto">
          <a:xfrm flipH="1">
            <a:off x="2805113" y="3772509"/>
            <a:ext cx="1198556" cy="530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75375"/>
              </p:ext>
            </p:extLst>
          </p:nvPr>
        </p:nvGraphicFramePr>
        <p:xfrm>
          <a:off x="2124075" y="4552950"/>
          <a:ext cx="39957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5" imgW="1955800" imgH="457200" progId="Equation.3">
                  <p:embed/>
                </p:oleObj>
              </mc:Choice>
              <mc:Fallback>
                <p:oleObj name="Equation" r:id="rId5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52950"/>
                        <a:ext cx="39957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333557" y="5705403"/>
            <a:ext cx="2587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link function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3651647" y="2132411"/>
            <a:ext cx="500855" cy="20891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ight Brace 17"/>
          <p:cNvSpPr/>
          <p:nvPr/>
        </p:nvSpPr>
        <p:spPr bwMode="auto">
          <a:xfrm rot="5400000">
            <a:off x="5170884" y="4862538"/>
            <a:ext cx="500856" cy="143192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ight Brace 18"/>
          <p:cNvSpPr/>
          <p:nvPr/>
        </p:nvSpPr>
        <p:spPr bwMode="auto">
          <a:xfrm rot="5400000">
            <a:off x="6647259" y="2771776"/>
            <a:ext cx="500855" cy="13112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Brace 19"/>
          <p:cNvSpPr/>
          <p:nvPr/>
        </p:nvSpPr>
        <p:spPr bwMode="auto">
          <a:xfrm rot="16200000">
            <a:off x="2554685" y="3897312"/>
            <a:ext cx="500855" cy="13112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16200000">
            <a:off x="3964385" y="4275136"/>
            <a:ext cx="500855" cy="5556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Arrow Connector 21"/>
          <p:cNvCxnSpPr>
            <a:stCxn id="11" idx="1"/>
            <a:endCxn id="17" idx="1"/>
          </p:cNvCxnSpPr>
          <p:nvPr/>
        </p:nvCxnSpPr>
        <p:spPr bwMode="auto">
          <a:xfrm flipH="1" flipV="1">
            <a:off x="3902075" y="3427414"/>
            <a:ext cx="101594" cy="345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9" idx="1"/>
          </p:cNvCxnSpPr>
          <p:nvPr/>
        </p:nvCxnSpPr>
        <p:spPr bwMode="auto">
          <a:xfrm flipV="1">
            <a:off x="6242049" y="3677841"/>
            <a:ext cx="655637" cy="94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21" idx="1"/>
          </p:cNvCxnSpPr>
          <p:nvPr/>
        </p:nvCxnSpPr>
        <p:spPr bwMode="auto">
          <a:xfrm flipH="1">
            <a:off x="4214813" y="4003307"/>
            <a:ext cx="908046" cy="299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1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</a:t>
            </a:r>
            <a:endParaRPr lang="en-US" sz="3600" dirty="0">
              <a:latin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375" y="1953270"/>
            <a:ext cx="8945563" cy="496790"/>
            <a:chOff x="79375" y="1953270"/>
            <a:chExt cx="8945563" cy="496790"/>
          </a:xfrm>
        </p:grpSpPr>
        <p:sp>
          <p:nvSpPr>
            <p:cNvPr id="26" name="TextBox 25"/>
            <p:cNvSpPr txBox="1"/>
            <p:nvPr/>
          </p:nvSpPr>
          <p:spPr>
            <a:xfrm>
              <a:off x="79375" y="1965872"/>
              <a:ext cx="66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observation 1:                          with linear predictor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680325"/>
                </p:ext>
              </p:extLst>
            </p:nvPr>
          </p:nvGraphicFramePr>
          <p:xfrm>
            <a:off x="6378575" y="1998663"/>
            <a:ext cx="264636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3" imgW="1346200" imgH="215900" progId="Equation.3">
                    <p:embed/>
                  </p:oleObj>
                </mc:Choice>
                <mc:Fallback>
                  <p:oleObj name="Equation" r:id="rId3" imgW="13462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8575" y="1998663"/>
                          <a:ext cx="264636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613985"/>
                </p:ext>
              </p:extLst>
            </p:nvPr>
          </p:nvGraphicFramePr>
          <p:xfrm>
            <a:off x="2025651" y="1953270"/>
            <a:ext cx="1784350" cy="496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Equation" r:id="rId5" imgW="774700" imgH="203200" progId="Equation.3">
                    <p:embed/>
                  </p:oleObj>
                </mc:Choice>
                <mc:Fallback>
                  <p:oleObj name="Equation" r:id="rId5" imgW="774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651" y="1953270"/>
                          <a:ext cx="1784350" cy="496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285750" y="1378892"/>
            <a:ext cx="649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With a sample of size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, we observer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sets of </a:t>
            </a:r>
            <a:r>
              <a:rPr lang="en-US" sz="2400" b="1" dirty="0" err="1" smtClean="0"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76" y="2449513"/>
            <a:ext cx="8970962" cy="503237"/>
            <a:chOff x="66676" y="2449513"/>
            <a:chExt cx="8970962" cy="503237"/>
          </a:xfrm>
        </p:grpSpPr>
        <p:sp>
          <p:nvSpPr>
            <p:cNvPr id="36" name="TextBox 35"/>
            <p:cNvSpPr txBox="1"/>
            <p:nvPr/>
          </p:nvSpPr>
          <p:spPr>
            <a:xfrm>
              <a:off x="66676" y="2468812"/>
              <a:ext cx="66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o</a:t>
              </a:r>
              <a:r>
                <a:rPr lang="en-US" sz="2400" dirty="0" smtClean="0">
                  <a:latin typeface="Times New Roman"/>
                  <a:cs typeface="Times New Roman"/>
                </a:rPr>
                <a:t>bservation 2                           with linear predictor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2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7272644"/>
                </p:ext>
              </p:extLst>
            </p:nvPr>
          </p:nvGraphicFramePr>
          <p:xfrm>
            <a:off x="2006600" y="2449513"/>
            <a:ext cx="18415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Equation" r:id="rId7" imgW="800100" imgH="203200" progId="Equation.3">
                    <p:embed/>
                  </p:oleObj>
                </mc:Choice>
                <mc:Fallback>
                  <p:oleObj name="Equation" r:id="rId7" imgW="800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600" y="2449513"/>
                          <a:ext cx="18415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848056"/>
                </p:ext>
              </p:extLst>
            </p:nvPr>
          </p:nvGraphicFramePr>
          <p:xfrm>
            <a:off x="6342063" y="2501900"/>
            <a:ext cx="2695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Equation" r:id="rId9" imgW="1371600" imgH="215900" progId="Equation.3">
                    <p:embed/>
                  </p:oleObj>
                </mc:Choice>
                <mc:Fallback>
                  <p:oleObj name="Equation" r:id="rId9" imgW="13716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063" y="2501900"/>
                          <a:ext cx="269557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73025" y="2946400"/>
            <a:ext cx="8967788" cy="1917701"/>
            <a:chOff x="73025" y="2946400"/>
            <a:chExt cx="8967788" cy="1917701"/>
          </a:xfrm>
        </p:grpSpPr>
        <p:sp>
          <p:nvSpPr>
            <p:cNvPr id="40" name="TextBox 39"/>
            <p:cNvSpPr txBox="1"/>
            <p:nvPr/>
          </p:nvSpPr>
          <p:spPr>
            <a:xfrm>
              <a:off x="82550" y="4302672"/>
              <a:ext cx="66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observation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n:</a:t>
              </a:r>
              <a:r>
                <a:rPr lang="en-US" sz="2400" dirty="0" smtClean="0">
                  <a:latin typeface="Times New Roman"/>
                  <a:cs typeface="Times New Roman"/>
                </a:rPr>
                <a:t>                          with linear predictor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3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677681"/>
                </p:ext>
              </p:extLst>
            </p:nvPr>
          </p:nvGraphicFramePr>
          <p:xfrm>
            <a:off x="1987551" y="4335463"/>
            <a:ext cx="18129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Equation" r:id="rId11" imgW="787400" imgH="215900" progId="Equation.3">
                    <p:embed/>
                  </p:oleObj>
                </mc:Choice>
                <mc:Fallback>
                  <p:oleObj name="Equation" r:id="rId11" imgW="787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551" y="4335463"/>
                          <a:ext cx="1812925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997913"/>
                </p:ext>
              </p:extLst>
            </p:nvPr>
          </p:nvGraphicFramePr>
          <p:xfrm>
            <a:off x="2089151" y="2946400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Equation" r:id="rId13" imgW="76200" imgH="190500" progId="Equation.3">
                    <p:embed/>
                  </p:oleObj>
                </mc:Choice>
                <mc:Fallback>
                  <p:oleObj name="Equation" r:id="rId13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1" y="2946400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687572"/>
                </p:ext>
              </p:extLst>
            </p:nvPr>
          </p:nvGraphicFramePr>
          <p:xfrm>
            <a:off x="3368676" y="2946400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Equation" r:id="rId15" imgW="76200" imgH="190500" progId="Equation.3">
                    <p:embed/>
                  </p:oleObj>
                </mc:Choice>
                <mc:Fallback>
                  <p:oleObj name="Equation" r:id="rId15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676" y="2946400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897506"/>
                </p:ext>
              </p:extLst>
            </p:nvPr>
          </p:nvGraphicFramePr>
          <p:xfrm>
            <a:off x="2070102" y="3887788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Equation" r:id="rId16" imgW="76200" imgH="190500" progId="Equation.3">
                    <p:embed/>
                  </p:oleObj>
                </mc:Choice>
                <mc:Fallback>
                  <p:oleObj name="Equation" r:id="rId16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102" y="3887788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712176"/>
                </p:ext>
              </p:extLst>
            </p:nvPr>
          </p:nvGraphicFramePr>
          <p:xfrm>
            <a:off x="3349627" y="3887788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Equation" r:id="rId17" imgW="76200" imgH="190500" progId="Equation.3">
                    <p:embed/>
                  </p:oleObj>
                </mc:Choice>
                <mc:Fallback>
                  <p:oleObj name="Equation" r:id="rId17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627" y="3887788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73025" y="3340647"/>
              <a:ext cx="8909050" cy="539203"/>
              <a:chOff x="73025" y="3340647"/>
              <a:chExt cx="8909050" cy="53920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25" y="3340647"/>
                <a:ext cx="660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observation </a:t>
                </a:r>
                <a:r>
                  <a:rPr lang="en-US" sz="2400" i="1" dirty="0" err="1" smtClean="0">
                    <a:latin typeface="Times New Roman"/>
                    <a:cs typeface="Times New Roman"/>
                  </a:rPr>
                  <a:t>i</a:t>
                </a:r>
                <a:r>
                  <a:rPr lang="en-US" sz="2400" i="1" dirty="0" smtClean="0">
                    <a:latin typeface="Times New Roman"/>
                    <a:cs typeface="Times New Roman"/>
                  </a:rPr>
                  <a:t>:</a:t>
                </a:r>
                <a:r>
                  <a:rPr lang="en-US" sz="2400" dirty="0" smtClean="0">
                    <a:latin typeface="Times New Roman"/>
                    <a:cs typeface="Times New Roman"/>
                  </a:rPr>
                  <a:t>                          with linear predictor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28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841655"/>
                  </p:ext>
                </p:extLst>
              </p:nvPr>
            </p:nvGraphicFramePr>
            <p:xfrm>
              <a:off x="2003426" y="3352800"/>
              <a:ext cx="1727200" cy="527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2" name="Equation" r:id="rId18" imgW="749300" imgH="215900" progId="Equation.3">
                      <p:embed/>
                    </p:oleObj>
                  </mc:Choice>
                  <mc:Fallback>
                    <p:oleObj name="Equation" r:id="rId18" imgW="749300" imgH="215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3426" y="3352800"/>
                            <a:ext cx="1727200" cy="527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7614815"/>
                  </p:ext>
                </p:extLst>
              </p:nvPr>
            </p:nvGraphicFramePr>
            <p:xfrm>
              <a:off x="6410325" y="3373438"/>
              <a:ext cx="2571750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3" name="Equation" r:id="rId20" imgW="1308100" imgH="215900" progId="Equation.3">
                      <p:embed/>
                    </p:oleObj>
                  </mc:Choice>
                  <mc:Fallback>
                    <p:oleObj name="Equation" r:id="rId20" imgW="1308100" imgH="215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0325" y="3373438"/>
                            <a:ext cx="2571750" cy="450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685136"/>
                </p:ext>
              </p:extLst>
            </p:nvPr>
          </p:nvGraphicFramePr>
          <p:xfrm>
            <a:off x="6369050" y="4335463"/>
            <a:ext cx="267176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Equation" r:id="rId22" imgW="1358900" imgH="215900" progId="Equation.3">
                    <p:embed/>
                  </p:oleObj>
                </mc:Choice>
                <mc:Fallback>
                  <p:oleObj name="Equation" r:id="rId22" imgW="13589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050" y="4335463"/>
                          <a:ext cx="267176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4" name="Group 16383"/>
          <p:cNvGrpSpPr/>
          <p:nvPr/>
        </p:nvGrpSpPr>
        <p:grpSpPr>
          <a:xfrm>
            <a:off x="3016250" y="1889770"/>
            <a:ext cx="6024563" cy="4403517"/>
            <a:chOff x="3016250" y="1889770"/>
            <a:chExt cx="6024563" cy="4403517"/>
          </a:xfrm>
        </p:grpSpPr>
        <p:sp>
          <p:nvSpPr>
            <p:cNvPr id="3" name="TextBox 2"/>
            <p:cNvSpPr txBox="1"/>
            <p:nvPr/>
          </p:nvSpPr>
          <p:spPr>
            <a:xfrm>
              <a:off x="3016250" y="5462290"/>
              <a:ext cx="5889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It is convenient to write these </a:t>
              </a:r>
              <a:r>
                <a:rPr lang="en-US" sz="24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linear predictors </a:t>
              </a:r>
              <a:r>
                <a:rPr lang="en-US" sz="2400" dirty="0" smtClean="0">
                  <a:latin typeface="Times New Roman"/>
                  <a:cs typeface="Times New Roman"/>
                </a:rPr>
                <a:t>in matrix form: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378575" y="1889770"/>
              <a:ext cx="2662238" cy="3142605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4" idx="2"/>
            </p:cNvCxnSpPr>
            <p:nvPr/>
          </p:nvCxnSpPr>
          <p:spPr bwMode="auto">
            <a:xfrm flipV="1">
              <a:off x="7604125" y="5032375"/>
              <a:ext cx="105569" cy="50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8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</a:t>
            </a:r>
            <a:endParaRPr lang="en-US" sz="3600" dirty="0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50" y="1378892"/>
            <a:ext cx="649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With a sample of size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, we observer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sets of </a:t>
            </a:r>
            <a:r>
              <a:rPr lang="en-US" sz="2400" b="1" dirty="0" err="1" smtClean="0"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4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1284"/>
              </p:ext>
            </p:extLst>
          </p:nvPr>
        </p:nvGraphicFramePr>
        <p:xfrm>
          <a:off x="1620837" y="2062163"/>
          <a:ext cx="2646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3" imgW="1346200" imgH="215900" progId="Equation.3">
                  <p:embed/>
                </p:oleObj>
              </mc:Choice>
              <mc:Fallback>
                <p:oleObj name="Equation" r:id="rId3" imgW="1346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7" y="2062163"/>
                        <a:ext cx="2646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82463"/>
              </p:ext>
            </p:extLst>
          </p:nvPr>
        </p:nvGraphicFramePr>
        <p:xfrm>
          <a:off x="1584325" y="2565400"/>
          <a:ext cx="2695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5" imgW="1371600" imgH="215900" progId="Equation.3">
                  <p:embed/>
                </p:oleObj>
              </mc:Choice>
              <mc:Fallback>
                <p:oleObj name="Equation" r:id="rId5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565400"/>
                        <a:ext cx="2695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818793"/>
              </p:ext>
            </p:extLst>
          </p:nvPr>
        </p:nvGraphicFramePr>
        <p:xfrm>
          <a:off x="2200276" y="2978150"/>
          <a:ext cx="174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7" imgW="76200" imgH="190500" progId="Equation.3">
                  <p:embed/>
                </p:oleObj>
              </mc:Choice>
              <mc:Fallback>
                <p:oleObj name="Equation" r:id="rId7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6" y="2978150"/>
                        <a:ext cx="174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20101"/>
              </p:ext>
            </p:extLst>
          </p:nvPr>
        </p:nvGraphicFramePr>
        <p:xfrm>
          <a:off x="3479801" y="2978150"/>
          <a:ext cx="174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9" imgW="76200" imgH="190500" progId="Equation.3">
                  <p:embed/>
                </p:oleObj>
              </mc:Choice>
              <mc:Fallback>
                <p:oleObj name="Equation" r:id="rId9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1" y="2978150"/>
                        <a:ext cx="174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03608"/>
              </p:ext>
            </p:extLst>
          </p:nvPr>
        </p:nvGraphicFramePr>
        <p:xfrm>
          <a:off x="2181227" y="3919538"/>
          <a:ext cx="174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10" imgW="76200" imgH="190500" progId="Equation.3">
                  <p:embed/>
                </p:oleObj>
              </mc:Choice>
              <mc:Fallback>
                <p:oleObj name="Equation" r:id="rId10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7" y="3919538"/>
                        <a:ext cx="174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87092"/>
              </p:ext>
            </p:extLst>
          </p:nvPr>
        </p:nvGraphicFramePr>
        <p:xfrm>
          <a:off x="3460752" y="3919538"/>
          <a:ext cx="174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11" imgW="76200" imgH="190500" progId="Equation.3">
                  <p:embed/>
                </p:oleObj>
              </mc:Choice>
              <mc:Fallback>
                <p:oleObj name="Equation" r:id="rId11" imgW="76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2" y="3919538"/>
                        <a:ext cx="174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08667"/>
              </p:ext>
            </p:extLst>
          </p:nvPr>
        </p:nvGraphicFramePr>
        <p:xfrm>
          <a:off x="1652587" y="3436938"/>
          <a:ext cx="2571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12" imgW="1308100" imgH="215900" progId="Equation.3">
                  <p:embed/>
                </p:oleObj>
              </mc:Choice>
              <mc:Fallback>
                <p:oleObj name="Equation" r:id="rId12" imgW="1308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7" y="3436938"/>
                        <a:ext cx="2571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62588"/>
              </p:ext>
            </p:extLst>
          </p:nvPr>
        </p:nvGraphicFramePr>
        <p:xfrm>
          <a:off x="1611312" y="4398963"/>
          <a:ext cx="2671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14" imgW="1358900" imgH="215900" progId="Equation.3">
                  <p:embed/>
                </p:oleObj>
              </mc:Choice>
              <mc:Fallback>
                <p:oleObj name="Equation" r:id="rId14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4398963"/>
                        <a:ext cx="26717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42542"/>
              </p:ext>
            </p:extLst>
          </p:nvPr>
        </p:nvGraphicFramePr>
        <p:xfrm>
          <a:off x="4468813" y="2397125"/>
          <a:ext cx="43688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16" imgW="2222500" imgH="1003300" progId="Equation.3">
                  <p:embed/>
                </p:oleObj>
              </mc:Choice>
              <mc:Fallback>
                <p:oleObj name="Equation" r:id="rId16" imgW="2222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397125"/>
                        <a:ext cx="43688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4063" y="2089150"/>
            <a:ext cx="615950" cy="2733675"/>
            <a:chOff x="754063" y="2089150"/>
            <a:chExt cx="615950" cy="2733675"/>
          </a:xfrm>
        </p:grpSpPr>
        <p:graphicFrame>
          <p:nvGraphicFramePr>
            <p:cNvPr id="5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040724"/>
                </p:ext>
              </p:extLst>
            </p:nvPr>
          </p:nvGraphicFramePr>
          <p:xfrm>
            <a:off x="782638" y="2089150"/>
            <a:ext cx="57467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" name="Equation" r:id="rId18" imgW="292100" imgH="203200" progId="Equation.3">
                    <p:embed/>
                  </p:oleObj>
                </mc:Choice>
                <mc:Fallback>
                  <p:oleObj name="Equation" r:id="rId18" imgW="29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638" y="2089150"/>
                          <a:ext cx="57467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22925"/>
                </p:ext>
              </p:extLst>
            </p:nvPr>
          </p:nvGraphicFramePr>
          <p:xfrm>
            <a:off x="754063" y="2592388"/>
            <a:ext cx="600075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" name="Equation" r:id="rId20" imgW="304800" imgH="203200" progId="Equation.3">
                    <p:embed/>
                  </p:oleObj>
                </mc:Choice>
                <mc:Fallback>
                  <p:oleObj name="Equation" r:id="rId20" imgW="304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063" y="2592388"/>
                          <a:ext cx="600075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4263865"/>
                </p:ext>
              </p:extLst>
            </p:nvPr>
          </p:nvGraphicFramePr>
          <p:xfrm>
            <a:off x="801688" y="3432175"/>
            <a:ext cx="550862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" name="Equation" r:id="rId22" imgW="279400" imgH="215900" progId="Equation.3">
                    <p:embed/>
                  </p:oleObj>
                </mc:Choice>
                <mc:Fallback>
                  <p:oleObj name="Equation" r:id="rId22" imgW="279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688" y="3432175"/>
                          <a:ext cx="550862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139973"/>
                </p:ext>
              </p:extLst>
            </p:nvPr>
          </p:nvGraphicFramePr>
          <p:xfrm>
            <a:off x="769938" y="4373563"/>
            <a:ext cx="600075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" name="Equation" r:id="rId24" imgW="304800" imgH="215900" progId="Equation.3">
                    <p:embed/>
                  </p:oleObj>
                </mc:Choice>
                <mc:Fallback>
                  <p:oleObj name="Equation" r:id="rId24" imgW="304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938" y="4373563"/>
                          <a:ext cx="600075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842429"/>
                </p:ext>
              </p:extLst>
            </p:nvPr>
          </p:nvGraphicFramePr>
          <p:xfrm>
            <a:off x="860426" y="2990850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5" name="Equation" r:id="rId26" imgW="76200" imgH="190500" progId="Equation.3">
                    <p:embed/>
                  </p:oleObj>
                </mc:Choice>
                <mc:Fallback>
                  <p:oleObj name="Equation" r:id="rId26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426" y="2990850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242900"/>
                </p:ext>
              </p:extLst>
            </p:nvPr>
          </p:nvGraphicFramePr>
          <p:xfrm>
            <a:off x="841377" y="3932238"/>
            <a:ext cx="1746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" name="Equation" r:id="rId27" imgW="76200" imgH="190500" progId="Equation.3">
                    <p:embed/>
                  </p:oleObj>
                </mc:Choice>
                <mc:Fallback>
                  <p:oleObj name="Equation" r:id="rId27" imgW="762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377" y="3932238"/>
                          <a:ext cx="174625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387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</a:rPr>
              <a:t>Design Matrices</a:t>
            </a:r>
            <a:endParaRPr lang="en-US" sz="3600" dirty="0">
              <a:latin typeface="Times New Roman" charset="0"/>
            </a:endParaRPr>
          </a:p>
        </p:txBody>
      </p:sp>
      <p:graphicFrame>
        <p:nvGraphicFramePr>
          <p:cNvPr id="5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33974"/>
              </p:ext>
            </p:extLst>
          </p:nvPr>
        </p:nvGraphicFramePr>
        <p:xfrm>
          <a:off x="4468813" y="2397125"/>
          <a:ext cx="43688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2222500" imgH="1003300" progId="Equation.3">
                  <p:embed/>
                </p:oleObj>
              </mc:Choice>
              <mc:Fallback>
                <p:oleObj name="Equation" r:id="rId3" imgW="2222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397125"/>
                        <a:ext cx="43688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53501"/>
              </p:ext>
            </p:extLst>
          </p:nvPr>
        </p:nvGraphicFramePr>
        <p:xfrm>
          <a:off x="3024188" y="2398713"/>
          <a:ext cx="13493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5" imgW="685800" imgH="1003300" progId="Equation.3">
                  <p:embed/>
                </p:oleObj>
              </mc:Choice>
              <mc:Fallback>
                <p:oleObj name="Equation" r:id="rId5" imgW="6858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398713"/>
                        <a:ext cx="134937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26220"/>
              </p:ext>
            </p:extLst>
          </p:nvPr>
        </p:nvGraphicFramePr>
        <p:xfrm>
          <a:off x="5496278" y="5036785"/>
          <a:ext cx="974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7" imgW="495300" imgH="228600" progId="Equation.3">
                  <p:embed/>
                </p:oleObj>
              </mc:Choice>
              <mc:Fallback>
                <p:oleObj name="Equation" r:id="rId7" imgW="49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278" y="5036785"/>
                        <a:ext cx="9747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27304"/>
              </p:ext>
            </p:extLst>
          </p:nvPr>
        </p:nvGraphicFramePr>
        <p:xfrm>
          <a:off x="1583619" y="4781550"/>
          <a:ext cx="2789944" cy="9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9" imgW="1435100" imgH="469900" progId="Equation.3">
                  <p:embed/>
                </p:oleObj>
              </mc:Choice>
              <mc:Fallback>
                <p:oleObj name="Equation" r:id="rId9" imgW="1435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19" y="4781550"/>
                        <a:ext cx="2789944" cy="9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496028" y="1451567"/>
            <a:ext cx="3795007" cy="3176877"/>
            <a:chOff x="3496028" y="1451567"/>
            <a:chExt cx="3795007" cy="3176877"/>
          </a:xfrm>
        </p:grpSpPr>
        <p:sp>
          <p:nvSpPr>
            <p:cNvPr id="25" name="TextBox 24"/>
            <p:cNvSpPr txBox="1"/>
            <p:nvPr/>
          </p:nvSpPr>
          <p:spPr>
            <a:xfrm>
              <a:off x="3496028" y="1451567"/>
              <a:ext cx="2000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Design Matrix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28797" y="2242547"/>
              <a:ext cx="2662238" cy="2385897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0"/>
            </p:cNvCxnSpPr>
            <p:nvPr/>
          </p:nvCxnSpPr>
          <p:spPr bwMode="auto">
            <a:xfrm>
              <a:off x="5496278" y="1682400"/>
              <a:ext cx="463638" cy="560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50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/>
          <a:lstStyle/>
          <a:p>
            <a:r>
              <a:rPr lang="en-US" sz="3600" dirty="0" err="1" smtClean="0">
                <a:latin typeface="Times New Roman" charset="0"/>
              </a:rPr>
              <a:t>RMark</a:t>
            </a:r>
            <a:r>
              <a:rPr lang="en-US" sz="3600" dirty="0" smtClean="0">
                <a:latin typeface="Times New Roman" charset="0"/>
              </a:rPr>
              <a:t> Design Matrices</a:t>
            </a:r>
            <a:endParaRPr lang="en-US" sz="3600" dirty="0">
              <a:latin typeface="Times New Roman" charset="0"/>
            </a:endParaRPr>
          </a:p>
        </p:txBody>
      </p:sp>
      <p:graphicFrame>
        <p:nvGraphicFramePr>
          <p:cNvPr id="5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17872"/>
              </p:ext>
            </p:extLst>
          </p:nvPr>
        </p:nvGraphicFramePr>
        <p:xfrm>
          <a:off x="3396721" y="1875013"/>
          <a:ext cx="25463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3" imgW="1295400" imgH="1003300" progId="Equation.3">
                  <p:embed/>
                </p:oleObj>
              </mc:Choice>
              <mc:Fallback>
                <p:oleObj name="Equation" r:id="rId3" imgW="12954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21" y="1875013"/>
                        <a:ext cx="25463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036" y="980248"/>
            <a:ext cx="7382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/>
                <a:cs typeface="Times New Roman"/>
              </a:rPr>
              <a:t>RMark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summarises</a:t>
            </a:r>
            <a:r>
              <a:rPr lang="en-US" sz="2400" dirty="0" smtClean="0">
                <a:latin typeface="Times New Roman"/>
                <a:cs typeface="Times New Roman"/>
              </a:rPr>
              <a:t> the design matrix by showing only the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unique kinds of rows involves.  So this: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436" y="4098125"/>
            <a:ext cx="445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is </a:t>
            </a:r>
            <a:r>
              <a:rPr lang="en-US" sz="2400" dirty="0" err="1" smtClean="0">
                <a:latin typeface="Times New Roman"/>
                <a:cs typeface="Times New Roman"/>
              </a:rPr>
              <a:t>summarised</a:t>
            </a:r>
            <a:r>
              <a:rPr lang="en-US" sz="2400" dirty="0" smtClean="0">
                <a:latin typeface="Times New Roman"/>
                <a:cs typeface="Times New Roman"/>
              </a:rPr>
              <a:t> something like this: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04827"/>
              </p:ext>
            </p:extLst>
          </p:nvPr>
        </p:nvGraphicFramePr>
        <p:xfrm>
          <a:off x="3512080" y="4749007"/>
          <a:ext cx="23463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5" imgW="1193800" imgH="342900" progId="Equation.3">
                  <p:embed/>
                </p:oleObj>
              </mc:Choice>
              <mc:Fallback>
                <p:oleObj name="Equation" r:id="rId5" imgW="1193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080" y="4749007"/>
                        <a:ext cx="23463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2776" y="5856111"/>
            <a:ext cx="60277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All the above applies if the </a:t>
            </a:r>
            <a:r>
              <a:rPr lang="en-US" sz="2000" i="1" dirty="0" err="1" smtClean="0">
                <a:latin typeface="Times New Roman"/>
                <a:cs typeface="Times New Roman"/>
              </a:rPr>
              <a:t>x</a:t>
            </a:r>
            <a:r>
              <a:rPr lang="en-US" sz="2000" dirty="0" err="1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 are numerical, but things are a bit different if they are nominal (“factors”)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502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91195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Design Matrices with Factors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70" y="820352"/>
            <a:ext cx="7701139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Suppose we have one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, which is either “male” or “female”.</a:t>
            </a:r>
          </a:p>
          <a:p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Now               is not going to work, because multiplying “male” or “female” by     does not make sense.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So we create two “dummy variables”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, that are indicator variables for males and females, respectively. So: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if the individual is    male,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=1 and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=0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if the individual is female,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=0 and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=1.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Now we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lang="en-US" sz="2400" dirty="0" smtClean="0">
                <a:latin typeface="Times New Roman"/>
                <a:cs typeface="Times New Roman"/>
              </a:rPr>
              <a:t> calculate                                  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But what does     mean? The value of the linear predictor if both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2 </a:t>
            </a:r>
            <a:r>
              <a:rPr lang="en-US" sz="2400" dirty="0" smtClean="0">
                <a:latin typeface="Times New Roman"/>
                <a:cs typeface="Times New Roman"/>
              </a:rPr>
              <a:t>are 0, i.e., if the individual is neither male nor female?!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We don’t need     . </a:t>
            </a: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87942"/>
              </p:ext>
            </p:extLst>
          </p:nvPr>
        </p:nvGraphicFramePr>
        <p:xfrm>
          <a:off x="1264533" y="1420463"/>
          <a:ext cx="1049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3" imgW="533400" imgH="215900" progId="Equation.3">
                  <p:embed/>
                </p:oleObj>
              </mc:Choice>
              <mc:Fallback>
                <p:oleObj name="Equation" r:id="rId3" imgW="533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533" y="1420463"/>
                        <a:ext cx="10493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56886"/>
              </p:ext>
            </p:extLst>
          </p:nvPr>
        </p:nvGraphicFramePr>
        <p:xfrm>
          <a:off x="3392488" y="1786647"/>
          <a:ext cx="323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786647"/>
                        <a:ext cx="3238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38124"/>
              </p:ext>
            </p:extLst>
          </p:nvPr>
        </p:nvGraphicFramePr>
        <p:xfrm>
          <a:off x="3392482" y="4172660"/>
          <a:ext cx="25733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7" imgW="1308100" imgH="228600" progId="Equation.3">
                  <p:embed/>
                </p:oleObj>
              </mc:Choice>
              <mc:Fallback>
                <p:oleObj name="Equation" r:id="rId7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2" y="4172660"/>
                        <a:ext cx="25733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816541"/>
              </p:ext>
            </p:extLst>
          </p:nvPr>
        </p:nvGraphicFramePr>
        <p:xfrm>
          <a:off x="2419527" y="4702708"/>
          <a:ext cx="374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9" imgW="190500" imgH="215900" progId="Equation.3">
                  <p:embed/>
                </p:oleObj>
              </mc:Choice>
              <mc:Fallback>
                <p:oleObj name="Equation" r:id="rId9" imgW="190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527" y="4702708"/>
                        <a:ext cx="374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27952"/>
              </p:ext>
            </p:extLst>
          </p:nvPr>
        </p:nvGraphicFramePr>
        <p:xfrm>
          <a:off x="2476854" y="5969886"/>
          <a:ext cx="374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11" imgW="190500" imgH="215900" progId="Equation.3">
                  <p:embed/>
                </p:oleObj>
              </mc:Choice>
              <mc:Fallback>
                <p:oleObj name="Equation" r:id="rId11" imgW="190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54" y="5969886"/>
                        <a:ext cx="374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2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91195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Design Matrices with Factors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70" y="1060239"/>
            <a:ext cx="7701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 now we have 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But we don’t need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, since if one is 1 the other must be 0. We only need one of them (the female indicator, say), which we will now just call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For    males (the </a:t>
            </a:r>
            <a:r>
              <a:rPr lang="en-US" sz="24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st “level” of the factor “sex”):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For females (the 2nd “level” of the factor “sex”):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09177"/>
              </p:ext>
            </p:extLst>
          </p:nvPr>
        </p:nvGraphicFramePr>
        <p:xfrm>
          <a:off x="2809171" y="1067505"/>
          <a:ext cx="1998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171" y="1067505"/>
                        <a:ext cx="1998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85811"/>
              </p:ext>
            </p:extLst>
          </p:nvPr>
        </p:nvGraphicFramePr>
        <p:xfrm>
          <a:off x="4416781" y="2403652"/>
          <a:ext cx="10239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781" y="2403652"/>
                        <a:ext cx="10239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85541"/>
              </p:ext>
            </p:extLst>
          </p:nvPr>
        </p:nvGraphicFramePr>
        <p:xfrm>
          <a:off x="6785681" y="3101975"/>
          <a:ext cx="8239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681" y="3101975"/>
                        <a:ext cx="8239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06114"/>
              </p:ext>
            </p:extLst>
          </p:nvPr>
        </p:nvGraphicFramePr>
        <p:xfrm>
          <a:off x="6785681" y="3487563"/>
          <a:ext cx="1497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9" imgW="762000" imgH="215900" progId="Equation.3">
                  <p:embed/>
                </p:oleObj>
              </mc:Choice>
              <mc:Fallback>
                <p:oleObj name="Equation" r:id="rId9" imgW="762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681" y="3487563"/>
                        <a:ext cx="14970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928555" y="2596445"/>
            <a:ext cx="1467556" cy="592666"/>
            <a:chOff x="6914444" y="2610556"/>
            <a:chExt cx="1467556" cy="592666"/>
          </a:xfrm>
        </p:grpSpPr>
        <p:sp>
          <p:nvSpPr>
            <p:cNvPr id="2" name="TextBox 1"/>
            <p:cNvSpPr txBox="1"/>
            <p:nvPr/>
          </p:nvSpPr>
          <p:spPr>
            <a:xfrm>
              <a:off x="6914444" y="2610556"/>
              <a:ext cx="14675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ale “effect”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 flipH="1">
              <a:off x="7478889" y="2979888"/>
              <a:ext cx="169333" cy="22333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24511" y="3838222"/>
            <a:ext cx="1467556" cy="1263784"/>
            <a:chOff x="7024511" y="3824111"/>
            <a:chExt cx="1467556" cy="1263784"/>
          </a:xfrm>
        </p:grpSpPr>
        <p:sp>
          <p:nvSpPr>
            <p:cNvPr id="16" name="TextBox 15"/>
            <p:cNvSpPr txBox="1"/>
            <p:nvPr/>
          </p:nvSpPr>
          <p:spPr>
            <a:xfrm>
              <a:off x="7024511" y="4164565"/>
              <a:ext cx="1467556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incremental “effect” of being female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7758289" y="3824111"/>
              <a:ext cx="143933" cy="34045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67970" y="4388556"/>
            <a:ext cx="7701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 general, for a factor with K levels, the first level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is “absorbed” into the intercept     and we are left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With (K-1) dummy variables and (K-1) incremental “effect”  parameters: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6919"/>
              </p:ext>
            </p:extLst>
          </p:nvPr>
        </p:nvGraphicFramePr>
        <p:xfrm>
          <a:off x="4472695" y="4791915"/>
          <a:ext cx="3492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695" y="4791915"/>
                        <a:ext cx="3492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35190"/>
              </p:ext>
            </p:extLst>
          </p:nvPr>
        </p:nvGraphicFramePr>
        <p:xfrm>
          <a:off x="3436851" y="5976032"/>
          <a:ext cx="27701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13" imgW="1409700" imgH="215900" progId="Equation.3">
                  <p:embed/>
                </p:oleObj>
              </mc:Choice>
              <mc:Fallback>
                <p:oleObj name="Equation" r:id="rId13" imgW="1409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851" y="5976032"/>
                        <a:ext cx="2770187" cy="450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84715"/>
              </p:ext>
            </p:extLst>
          </p:nvPr>
        </p:nvGraphicFramePr>
        <p:xfrm>
          <a:off x="2127782" y="5510036"/>
          <a:ext cx="17224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15" imgW="876300" imgH="215900" progId="Equation.3">
                  <p:embed/>
                </p:oleObj>
              </mc:Choice>
              <mc:Fallback>
                <p:oleObj name="Equation" r:id="rId15" imgW="87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782" y="5510036"/>
                        <a:ext cx="17224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29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</a:rPr>
              <a:t>Design Matrices with Factors</a:t>
            </a:r>
            <a:endParaRPr lang="en-US" sz="3200" dirty="0">
              <a:latin typeface="Times New Roman" charset="0"/>
            </a:endParaRPr>
          </a:p>
        </p:txBody>
      </p:sp>
      <p:graphicFrame>
        <p:nvGraphicFramePr>
          <p:cNvPr id="5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76445"/>
              </p:ext>
            </p:extLst>
          </p:nvPr>
        </p:nvGraphicFramePr>
        <p:xfrm>
          <a:off x="2871787" y="1982434"/>
          <a:ext cx="1198563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609600" imgH="889000" progId="Equation.3">
                  <p:embed/>
                </p:oleObj>
              </mc:Choice>
              <mc:Fallback>
                <p:oleObj name="Equation" r:id="rId3" imgW="609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7" y="1982434"/>
                        <a:ext cx="1198563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036" y="1149580"/>
            <a:ext cx="43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Factor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=0 if male,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=1 if female: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436" y="4098125"/>
            <a:ext cx="478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Which </a:t>
            </a:r>
            <a:r>
              <a:rPr lang="en-US" sz="2400" dirty="0" err="1" smtClean="0">
                <a:latin typeface="Times New Roman"/>
                <a:cs typeface="Times New Roman"/>
              </a:rPr>
              <a:t>RMark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summarises</a:t>
            </a:r>
            <a:r>
              <a:rPr lang="en-US" sz="2400" dirty="0" smtClean="0">
                <a:latin typeface="Times New Roman"/>
                <a:cs typeface="Times New Roman"/>
              </a:rPr>
              <a:t> like this: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77710"/>
              </p:ext>
            </p:extLst>
          </p:nvPr>
        </p:nvGraphicFramePr>
        <p:xfrm>
          <a:off x="2882900" y="4902200"/>
          <a:ext cx="17986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914400" imgH="495300" progId="Equation.3">
                  <p:embed/>
                </p:oleObj>
              </mc:Choice>
              <mc:Fallback>
                <p:oleObj name="Equation" r:id="rId5" imgW="914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902200"/>
                        <a:ext cx="17986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81779" y="2114166"/>
            <a:ext cx="2864449" cy="400110"/>
            <a:chOff x="3781779" y="2114166"/>
            <a:chExt cx="2864449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070581" y="2114166"/>
              <a:ext cx="1575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Female (x=1)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H="1">
              <a:off x="3781779" y="2314221"/>
              <a:ext cx="1288802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07180" y="3339010"/>
            <a:ext cx="2864449" cy="400110"/>
            <a:chOff x="3781779" y="2114166"/>
            <a:chExt cx="2864449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070581" y="2114166"/>
              <a:ext cx="1575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Female (x=1)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781779" y="2314221"/>
              <a:ext cx="1288802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807180" y="2514276"/>
            <a:ext cx="2828882" cy="400110"/>
            <a:chOff x="3781779" y="2114166"/>
            <a:chExt cx="2828882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070581" y="2114166"/>
              <a:ext cx="1540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Male    (x=0)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781779" y="2314221"/>
              <a:ext cx="1288802" cy="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8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1179</Words>
  <Application>Microsoft Macintosh PowerPoint</Application>
  <PresentationFormat>On-screen Show (4:3)</PresentationFormat>
  <Paragraphs>181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</vt:lpstr>
      <vt:lpstr>Design Matrices &amp; Link Functions</vt:lpstr>
      <vt:lpstr>Design Matrices &amp; Link Functions</vt:lpstr>
      <vt:lpstr>Design Matrices</vt:lpstr>
      <vt:lpstr>Design Matrices</vt:lpstr>
      <vt:lpstr>Design Matrices</vt:lpstr>
      <vt:lpstr>RMark Design Matrices</vt:lpstr>
      <vt:lpstr>Design Matrices with Factors</vt:lpstr>
      <vt:lpstr>Design Matrices with Factors</vt:lpstr>
      <vt:lpstr>Design Matrices with Factors</vt:lpstr>
      <vt:lpstr>Design Matrices with Factors</vt:lpstr>
      <vt:lpstr>Design Matrices &amp; Link Functions</vt:lpstr>
      <vt:lpstr>Capture “hazard” rate and cloglog link</vt:lpstr>
      <vt:lpstr>Capture “hazard” rate and cloglog link</vt:lpstr>
      <vt:lpstr>Capture “hazard” rate and cloglog link</vt:lpstr>
      <vt:lpstr>Capture “hazard” rate and cloglog link</vt:lpstr>
      <vt:lpstr>Capture “hazard” rate and cloglog link</vt:lpstr>
      <vt:lpstr>Summary</vt:lpstr>
      <vt:lpstr>Recall Multinomial Likelihood</vt:lpstr>
      <vt:lpstr>Recall Conditional Multinomial Likelihood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Matrices &amp; Link Functions</dc:title>
  <dc:creator>David</dc:creator>
  <cp:lastModifiedBy>David</cp:lastModifiedBy>
  <cp:revision>50</cp:revision>
  <dcterms:created xsi:type="dcterms:W3CDTF">2015-02-24T16:10:04Z</dcterms:created>
  <dcterms:modified xsi:type="dcterms:W3CDTF">2015-02-25T13:36:43Z</dcterms:modified>
</cp:coreProperties>
</file>