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oleObject" PartName="/ppt/embeddings/oleObject3.bin"/>
  <Override ContentType="application/vnd.openxmlformats-officedocument.oleObject" PartName="/ppt/embeddings/oleObject6.bin"/>
  <Override ContentType="application/vnd.openxmlformats-officedocument.oleObject" PartName="/ppt/embeddings/oleObject5.bin"/>
  <Override ContentType="application/vnd.openxmlformats-officedocument.oleObject" PartName="/ppt/embeddings/oleObject4.bin"/>
  <Override ContentType="application/vnd.openxmlformats-officedocument.oleObject" PartName="/ppt/embeddings/oleObject7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1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</p:sldIdLst>
  <p:sldSz cy="6858000" cx="9144000"/>
  <p:notesSz cx="7315200" cy="9601200"/>
  <p:embeddedFontLst>
    <p:embeddedFont>
      <p:font typeface="Noto Sans Symbols"/>
      <p:regular r:id="rId85"/>
      <p:bold r:id="rId8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87" roundtripDataSignature="AMtx7mjB8EKt6M3rvxjYT6kbLH/ARjNd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font" Target="fonts/NotoSansSymbols-bold.fntdata"/><Relationship Id="rId41" Type="http://schemas.openxmlformats.org/officeDocument/2006/relationships/slide" Target="slides/slide36.xml"/><Relationship Id="rId85" Type="http://schemas.openxmlformats.org/officeDocument/2006/relationships/font" Target="fonts/NotoSansSymbols-regular.fntdata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87" Type="http://customschemas.google.com/relationships/presentationmetadata" Target="meta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4.png"/><Relationship Id="rId3" Type="http://schemas.openxmlformats.org/officeDocument/2006/relationships/image" Target="../media/image4.png"/><Relationship Id="rId4" Type="http://schemas.openxmlformats.org/officeDocument/2006/relationships/image" Target="../media/image4.png"/><Relationship Id="rId5" Type="http://schemas.openxmlformats.org/officeDocument/2006/relationships/image" Target="../media/image4.png"/><Relationship Id="rId6" Type="http://schemas.openxmlformats.org/officeDocument/2006/relationships/image" Target="../media/image4.png"/><Relationship Id="rId7" Type="http://schemas.openxmlformats.org/officeDocument/2006/relationships/image" Target="../media/image4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9" name="Google Shape;399;p1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2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6" name="Google Shape;406;p1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3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6" name="Google Shape;426;p1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4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3" name="Google Shape;433;p1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5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2" name="Google Shape;442;p1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6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1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2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2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2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2e853769d98_0_6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g2e853769d98_0_6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2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2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2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2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3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2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2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3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3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3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3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3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3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3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3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3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0" name="Google Shape;1500;p3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34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3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3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3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7" name="Google Shape;1657;p3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36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3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1" name="Google Shape;1741;p3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37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3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5" name="Google Shape;1825;p3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38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6" name="Google Shape;246;p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4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3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9" name="Google Shape;1909;p3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p39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4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4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p4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4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3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p4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5" name="Google Shape;2135;p4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4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Google Shape;2305;p4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6" name="Google Shape;2306;p4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g2e853769d98_0_0:notes"/>
          <p:cNvSpPr txBox="1"/>
          <p:nvPr>
            <p:ph idx="1" type="body"/>
          </p:nvPr>
        </p:nvSpPr>
        <p:spPr>
          <a:xfrm>
            <a:off x="731838" y="4560888"/>
            <a:ext cx="5851500" cy="431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3" name="Google Shape;2313;g2e853769d98_0_0:notes"/>
          <p:cNvSpPr/>
          <p:nvPr>
            <p:ph idx="2" type="sldImg"/>
          </p:nvPr>
        </p:nvSpPr>
        <p:spPr>
          <a:xfrm>
            <a:off x="1257300" y="720725"/>
            <a:ext cx="48006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8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p4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0" name="Google Shape;2320;p4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7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4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9" name="Google Shape;2329;p4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8" name="Shape 2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9" name="Google Shape;2389;p4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0" name="Google Shape;2390;p4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6" name="Shape 2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p4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8" name="Google Shape;2398;p4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3" name="Google Shape;253;p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5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2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" name="Google Shape;2403;p4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4" name="Google Shape;2404;p4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2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p4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4" name="Google Shape;2444;p4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6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Google Shape;2477;p5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8" name="Google Shape;2478;p5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2" name="Shape 2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3" name="Google Shape;2483;p5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4" name="Google Shape;2484;p5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8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Google Shape;2489;p5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0" name="Google Shape;2490;p5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4" name="Shape 2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5" name="Google Shape;2495;p5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6" name="Google Shape;2496;p5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0" name="Shape 2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p5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2" name="Google Shape;2502;p5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4" name="Shape 2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Google Shape;2525;p5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6" name="Google Shape;2526;p5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0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Google Shape;2531;p5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2" name="Google Shape;2532;p5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6" name="Shape 2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Google Shape;2537;p5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8" name="Google Shape;2538;p5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2" name="Shape 2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3" name="Google Shape;2573;p5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4" name="Google Shape;2574;p5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6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7" name="Google Shape;2607;p5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8" name="Google Shape;2608;p5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2" name="Shape 2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3" name="Google Shape;2613;p6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4" name="Google Shape;2614;p6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8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p6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0" name="Google Shape;2620;p6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0" name="Shape 2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1" name="Google Shape;2661;p6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2" name="Google Shape;2662;p6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3" name="Shape 2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4" name="Google Shape;2704;p6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5" name="Google Shape;2705;p6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8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9" name="Google Shape;2749;p6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0" name="Google Shape;2750;p6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4" name="Shape 2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5" name="Google Shape;2755;p6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6" name="Google Shape;2756;p6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7" name="Shape 2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8" name="Google Shape;2798;p6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9" name="Google Shape;2799;p6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1" name="Shape 2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2" name="Google Shape;2832;p6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3" name="Google Shape;2833;p6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4" name="Shape 2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5" name="Google Shape;2875;p6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6" name="Google Shape;2876;p6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8" name="Shape 2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9" name="Google Shape;2909;p6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0" name="Google Shape;2910;p6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4" name="Shape 2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5" name="Google Shape;2915;p7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6" name="Google Shape;2916;p70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9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p7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1" name="Google Shape;2951;p7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3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p7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5" name="Google Shape;2985;p7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9" name="Shape 2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" name="Google Shape;2990;p7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1" name="Google Shape;2991;p7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5" name="Shape 2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6" name="Google Shape;2996;p7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7" name="Google Shape;2997;p7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2" name="Shape 3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3" name="Google Shape;3003;p7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4" name="Google Shape;3004;p7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0" name="Shape 3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1" name="Google Shape;3011;p7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2" name="Google Shape;3012;p7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3" name="Shape 3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4" name="Google Shape;3034;p7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5" name="Google Shape;3035;p7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uji_titl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KA_START_hui.jpg" id="20" name="Google Shape;20;p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79"/>
          <p:cNvSpPr txBox="1"/>
          <p:nvPr>
            <p:ph type="ctrTitle"/>
          </p:nvPr>
        </p:nvSpPr>
        <p:spPr>
          <a:xfrm>
            <a:off x="0" y="1524000"/>
            <a:ext cx="7772400" cy="1470025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9"/>
          <p:cNvSpPr txBox="1"/>
          <p:nvPr>
            <p:ph idx="1" type="subTitle"/>
          </p:nvPr>
        </p:nvSpPr>
        <p:spPr>
          <a:xfrm>
            <a:off x="1295400" y="3200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7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8"/>
          <p:cNvSpPr txBox="1"/>
          <p:nvPr>
            <p:ph type="title"/>
          </p:nvPr>
        </p:nvSpPr>
        <p:spPr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8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5" name="Google Shape;75;p8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8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7" name="Google Shape;77;p8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89"/>
          <p:cNvSpPr/>
          <p:nvPr/>
        </p:nvSpPr>
        <p:spPr>
          <a:xfrm>
            <a:off x="7620000" y="0"/>
            <a:ext cx="15240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9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8" name="Google Shape;88;p9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9" name="Google Shape;89;p9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9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9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6" name="Google Shape;96;p9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9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2"/>
          <p:cNvSpPr txBox="1"/>
          <p:nvPr>
            <p:ph type="title"/>
          </p:nvPr>
        </p:nvSpPr>
        <p:spPr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9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9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9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9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9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9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9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9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>
  <p:cSld name="Title, Text, and 2 Conte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4"/>
          <p:cNvSpPr txBox="1"/>
          <p:nvPr>
            <p:ph idx="1" type="body"/>
          </p:nvPr>
        </p:nvSpPr>
        <p:spPr>
          <a:xfrm>
            <a:off x="914400" y="1600200"/>
            <a:ext cx="38100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94"/>
          <p:cNvSpPr txBox="1"/>
          <p:nvPr>
            <p:ph idx="2" type="body"/>
          </p:nvPr>
        </p:nvSpPr>
        <p:spPr>
          <a:xfrm>
            <a:off x="4876800" y="1600200"/>
            <a:ext cx="3810000" cy="2189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94"/>
          <p:cNvSpPr txBox="1"/>
          <p:nvPr>
            <p:ph idx="3" type="body"/>
          </p:nvPr>
        </p:nvSpPr>
        <p:spPr>
          <a:xfrm>
            <a:off x="4876800" y="3941763"/>
            <a:ext cx="3810000" cy="2189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9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9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9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94"/>
          <p:cNvSpPr txBox="1"/>
          <p:nvPr>
            <p:ph type="title"/>
          </p:nvPr>
        </p:nvSpPr>
        <p:spPr>
          <a:xfrm>
            <a:off x="0" y="0"/>
            <a:ext cx="76200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94"/>
          <p:cNvSpPr txBox="1"/>
          <p:nvPr/>
        </p:nvSpPr>
        <p:spPr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b="0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over Content" type="txOverObj">
  <p:cSld name="TEXT_OVER_OBJEC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5"/>
          <p:cNvSpPr txBox="1"/>
          <p:nvPr>
            <p:ph type="title"/>
          </p:nvPr>
        </p:nvSpPr>
        <p:spPr>
          <a:xfrm>
            <a:off x="914400" y="277813"/>
            <a:ext cx="7086600" cy="11430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95"/>
          <p:cNvSpPr txBox="1"/>
          <p:nvPr>
            <p:ph idx="1" type="body"/>
          </p:nvPr>
        </p:nvSpPr>
        <p:spPr>
          <a:xfrm>
            <a:off x="914400" y="1600200"/>
            <a:ext cx="7772400" cy="2189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95"/>
          <p:cNvSpPr txBox="1"/>
          <p:nvPr>
            <p:ph idx="2" type="body"/>
          </p:nvPr>
        </p:nvSpPr>
        <p:spPr>
          <a:xfrm>
            <a:off x="914400" y="3941763"/>
            <a:ext cx="7772400" cy="2189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9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9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over Text" type="objOverTx">
  <p:cSld name="OBJECT_OVER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6"/>
          <p:cNvSpPr txBox="1"/>
          <p:nvPr>
            <p:ph type="title"/>
          </p:nvPr>
        </p:nvSpPr>
        <p:spPr>
          <a:xfrm>
            <a:off x="914400" y="277813"/>
            <a:ext cx="7772400" cy="11430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96"/>
          <p:cNvSpPr txBox="1"/>
          <p:nvPr>
            <p:ph idx="1" type="body"/>
          </p:nvPr>
        </p:nvSpPr>
        <p:spPr>
          <a:xfrm>
            <a:off x="914400" y="1600200"/>
            <a:ext cx="7772400" cy="2189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96"/>
          <p:cNvSpPr txBox="1"/>
          <p:nvPr>
            <p:ph idx="2" type="body"/>
          </p:nvPr>
        </p:nvSpPr>
        <p:spPr>
          <a:xfrm>
            <a:off x="914400" y="3941763"/>
            <a:ext cx="7772400" cy="2189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9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9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9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0"/>
          <p:cNvSpPr txBox="1"/>
          <p:nvPr>
            <p:ph type="title"/>
          </p:nvPr>
        </p:nvSpPr>
        <p:spPr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9" name="Google Shape;29;p8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8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1"/>
          <p:cNvSpPr txBox="1"/>
          <p:nvPr>
            <p:ph type="title"/>
          </p:nvPr>
        </p:nvSpPr>
        <p:spPr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1"/>
          <p:cNvSpPr txBox="1"/>
          <p:nvPr>
            <p:ph idx="1" type="body"/>
          </p:nvPr>
        </p:nvSpPr>
        <p:spPr>
          <a:xfrm>
            <a:off x="228600" y="16002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Center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2"/>
          <p:cNvSpPr txBox="1"/>
          <p:nvPr>
            <p:ph type="title"/>
          </p:nvPr>
        </p:nvSpPr>
        <p:spPr>
          <a:xfrm>
            <a:off x="250031" y="2286000"/>
            <a:ext cx="8643938" cy="227707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3"/>
          <p:cNvSpPr txBox="1"/>
          <p:nvPr>
            <p:ph type="title"/>
          </p:nvPr>
        </p:nvSpPr>
        <p:spPr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4"/>
          <p:cNvSpPr txBox="1"/>
          <p:nvPr>
            <p:ph type="title"/>
          </p:nvPr>
        </p:nvSpPr>
        <p:spPr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KA_START.jpg" id="54" name="Google Shape;54;p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6"/>
          <p:cNvSpPr txBox="1"/>
          <p:nvPr>
            <p:ph type="ctrTitle"/>
          </p:nvPr>
        </p:nvSpPr>
        <p:spPr>
          <a:xfrm>
            <a:off x="0" y="1524000"/>
            <a:ext cx="7772400" cy="1470025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6"/>
          <p:cNvSpPr txBox="1"/>
          <p:nvPr>
            <p:ph idx="1" type="subTitle"/>
          </p:nvPr>
        </p:nvSpPr>
        <p:spPr>
          <a:xfrm>
            <a:off x="1295400" y="3200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8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KA_ALL.jpg" id="61" name="Google Shape;61;p8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89296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8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87"/>
          <p:cNvSpPr txBox="1"/>
          <p:nvPr>
            <p:ph idx="1" type="body"/>
          </p:nvPr>
        </p:nvSpPr>
        <p:spPr>
          <a:xfrm>
            <a:off x="1295400" y="1600200"/>
            <a:ext cx="7620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87"/>
          <p:cNvSpPr txBox="1"/>
          <p:nvPr>
            <p:ph type="title"/>
          </p:nvPr>
        </p:nvSpPr>
        <p:spPr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7"/>
          <p:cNvSpPr/>
          <p:nvPr/>
        </p:nvSpPr>
        <p:spPr>
          <a:xfrm>
            <a:off x="8077200" y="0"/>
            <a:ext cx="3048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87"/>
          <p:cNvSpPr/>
          <p:nvPr/>
        </p:nvSpPr>
        <p:spPr>
          <a:xfrm>
            <a:off x="8458200" y="0"/>
            <a:ext cx="1524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87"/>
          <p:cNvSpPr/>
          <p:nvPr/>
        </p:nvSpPr>
        <p:spPr>
          <a:xfrm>
            <a:off x="8641081" y="0"/>
            <a:ext cx="45719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7"/>
          <p:cNvSpPr/>
          <p:nvPr/>
        </p:nvSpPr>
        <p:spPr>
          <a:xfrm>
            <a:off x="8763000" y="0"/>
            <a:ext cx="381000" cy="1295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8"/>
          <p:cNvSpPr txBox="1"/>
          <p:nvPr>
            <p:ph type="title"/>
          </p:nvPr>
        </p:nvSpPr>
        <p:spPr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7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7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78"/>
          <p:cNvSpPr/>
          <p:nvPr/>
        </p:nvSpPr>
        <p:spPr>
          <a:xfrm>
            <a:off x="8077200" y="0"/>
            <a:ext cx="3048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78"/>
          <p:cNvSpPr/>
          <p:nvPr/>
        </p:nvSpPr>
        <p:spPr>
          <a:xfrm>
            <a:off x="8458200" y="0"/>
            <a:ext cx="1524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78"/>
          <p:cNvSpPr/>
          <p:nvPr/>
        </p:nvSpPr>
        <p:spPr>
          <a:xfrm>
            <a:off x="8641081" y="0"/>
            <a:ext cx="45719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78"/>
          <p:cNvSpPr/>
          <p:nvPr/>
        </p:nvSpPr>
        <p:spPr>
          <a:xfrm>
            <a:off x="8763000" y="0"/>
            <a:ext cx="381000" cy="1295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oleObject" Target="../embeddings/oleObject4.bin"/><Relationship Id="rId10" Type="http://schemas.openxmlformats.org/officeDocument/2006/relationships/oleObject" Target="../embeddings/oleObject3.bin"/><Relationship Id="rId13" Type="http://schemas.openxmlformats.org/officeDocument/2006/relationships/oleObject" Target="../embeddings/oleObject5.bin"/><Relationship Id="rId1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Relationship Id="rId15" Type="http://schemas.openxmlformats.org/officeDocument/2006/relationships/oleObject" Target="../embeddings/oleObject6.bin"/><Relationship Id="rId14" Type="http://schemas.openxmlformats.org/officeDocument/2006/relationships/oleObject" Target="../embeddings/oleObject5.bin"/><Relationship Id="rId17" Type="http://schemas.openxmlformats.org/officeDocument/2006/relationships/oleObject" Target="../embeddings/oleObject7.bin"/><Relationship Id="rId16" Type="http://schemas.openxmlformats.org/officeDocument/2006/relationships/oleObject" Target="../embeddings/oleObject6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4.png"/><Relationship Id="rId18" Type="http://schemas.openxmlformats.org/officeDocument/2006/relationships/oleObject" Target="../embeddings/oleObject7.bin"/><Relationship Id="rId7" Type="http://schemas.openxmlformats.org/officeDocument/2006/relationships/oleObject" Target="../embeddings/oleObject2.bin"/><Relationship Id="rId8" Type="http://schemas.openxmlformats.org/officeDocument/2006/relationships/oleObject" Target="../embeddings/oleObject2.bin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0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9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"/>
          <p:cNvSpPr txBox="1"/>
          <p:nvPr>
            <p:ph type="ctrTitle"/>
          </p:nvPr>
        </p:nvSpPr>
        <p:spPr>
          <a:xfrm>
            <a:off x="0" y="1524000"/>
            <a:ext cx="7772400" cy="1470025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Introduction to Communication Networks – 67594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9" name="Google Shape;139;p1"/>
          <p:cNvSpPr txBox="1"/>
          <p:nvPr/>
        </p:nvSpPr>
        <p:spPr>
          <a:xfrm>
            <a:off x="1295400" y="3200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Prof</a:t>
            </a:r>
            <a:r>
              <a:rPr lang="en-US" sz="3200">
                <a:solidFill>
                  <a:srgbClr val="888888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 Yossi Gilad</a:t>
            </a:r>
            <a:endParaRPr sz="2800">
              <a:solidFill>
                <a:srgbClr val="888888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888888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0" name="Google Shape;140;p1"/>
          <p:cNvSpPr txBox="1"/>
          <p:nvPr/>
        </p:nvSpPr>
        <p:spPr>
          <a:xfrm>
            <a:off x="1200302" y="6269449"/>
            <a:ext cx="8155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Some of the slides were taken from Prof. Scott Shenker, UC Berkeley, </a:t>
            </a:r>
            <a:endParaRPr b="1" sz="16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others from Prof. Michael Schapira, HUJI</a:t>
            </a:r>
            <a:endParaRPr b="1" sz="18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0"/>
          <p:cNvSpPr txBox="1"/>
          <p:nvPr>
            <p:ph idx="1" type="body"/>
          </p:nvPr>
        </p:nvSpPr>
        <p:spPr>
          <a:xfrm>
            <a:off x="419695" y="1919883"/>
            <a:ext cx="8643938" cy="442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2400"/>
              <a:buNone/>
            </a:pPr>
            <a:r>
              <a:rPr lang="en-US" sz="2400">
                <a:solidFill>
                  <a:srgbClr val="53535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Why not examine every partition into two sets?</a:t>
            </a:r>
            <a:endParaRPr sz="2400">
              <a:solidFill>
                <a:srgbClr val="53535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t/>
            </a:r>
            <a:endParaRPr>
              <a:solidFill>
                <a:srgbClr val="53535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t/>
            </a:r>
            <a:endParaRPr>
              <a:solidFill>
                <a:srgbClr val="53535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</a:pPr>
            <a:br>
              <a:rPr lang="en-US">
                <a:solidFill>
                  <a:srgbClr val="53535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>
              <a:solidFill>
                <a:srgbClr val="53535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76" name="Google Shape;37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272" y="2977762"/>
            <a:ext cx="7652784" cy="114658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0"/>
          <p:cNvSpPr/>
          <p:nvPr/>
        </p:nvSpPr>
        <p:spPr>
          <a:xfrm>
            <a:off x="6785374" y="5128181"/>
            <a:ext cx="703827" cy="1067377"/>
          </a:xfrm>
          <a:custGeom>
            <a:rect b="b" l="l" r="r" t="t"/>
            <a:pathLst>
              <a:path extrusionOk="0" h="19679" w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89CA2"/>
          </a:solidFill>
          <a:ln>
            <a:noFill/>
          </a:ln>
        </p:spPr>
        <p:txBody>
          <a:bodyPr anchorCtr="0" anchor="ctr" bIns="25100" lIns="25100" spcFirstLastPara="1" rIns="25100" wrap="square" tIns="25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8" name="Google Shape;378;p10"/>
          <p:cNvSpPr/>
          <p:nvPr/>
        </p:nvSpPr>
        <p:spPr>
          <a:xfrm>
            <a:off x="7697809" y="6238983"/>
            <a:ext cx="3407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V\S</a:t>
            </a:r>
            <a:endParaRPr b="1" i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9" name="Google Shape;379;p10"/>
          <p:cNvSpPr/>
          <p:nvPr/>
        </p:nvSpPr>
        <p:spPr>
          <a:xfrm>
            <a:off x="6915189" y="5730566"/>
            <a:ext cx="109893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</a:t>
            </a:r>
            <a:endParaRPr b="1" i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380" name="Google Shape;380;p10"/>
          <p:cNvCxnSpPr/>
          <p:nvPr/>
        </p:nvCxnSpPr>
        <p:spPr>
          <a:xfrm flipH="1" rot="10800000">
            <a:off x="7154592" y="5077952"/>
            <a:ext cx="185735" cy="18573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1" name="Google Shape;381;p10"/>
          <p:cNvCxnSpPr/>
          <p:nvPr/>
        </p:nvCxnSpPr>
        <p:spPr>
          <a:xfrm flipH="1" rot="10800000">
            <a:off x="7280166" y="5319167"/>
            <a:ext cx="189283" cy="7009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2" name="Google Shape;382;p10"/>
          <p:cNvCxnSpPr/>
          <p:nvPr/>
        </p:nvCxnSpPr>
        <p:spPr>
          <a:xfrm flipH="1" rot="10800000">
            <a:off x="7405740" y="5514834"/>
            <a:ext cx="194614" cy="1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3" name="Google Shape;383;p10"/>
          <p:cNvCxnSpPr/>
          <p:nvPr/>
        </p:nvCxnSpPr>
        <p:spPr>
          <a:xfrm flipH="1" rot="10800000">
            <a:off x="7402631" y="5661869"/>
            <a:ext cx="194614" cy="1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4" name="Google Shape;384;p10"/>
          <p:cNvCxnSpPr/>
          <p:nvPr/>
        </p:nvCxnSpPr>
        <p:spPr>
          <a:xfrm>
            <a:off x="7262988" y="5695224"/>
            <a:ext cx="347683" cy="34768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5" name="Google Shape;385;p10"/>
          <p:cNvCxnSpPr/>
          <p:nvPr/>
        </p:nvCxnSpPr>
        <p:spPr>
          <a:xfrm>
            <a:off x="7137414" y="5814772"/>
            <a:ext cx="474786" cy="21329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6" name="Google Shape;386;p10"/>
          <p:cNvCxnSpPr/>
          <p:nvPr/>
        </p:nvCxnSpPr>
        <p:spPr>
          <a:xfrm>
            <a:off x="7117669" y="5934452"/>
            <a:ext cx="183602" cy="31417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387" name="Google Shape;387;p10"/>
          <p:cNvCxnSpPr/>
          <p:nvPr/>
        </p:nvCxnSpPr>
        <p:spPr>
          <a:xfrm>
            <a:off x="7406169" y="5670110"/>
            <a:ext cx="219043" cy="21904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388" name="Google Shape;388;p10"/>
          <p:cNvSpPr/>
          <p:nvPr/>
        </p:nvSpPr>
        <p:spPr>
          <a:xfrm>
            <a:off x="6624640" y="4527729"/>
            <a:ext cx="1982391" cy="2196703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9" name="Google Shape;389;p10"/>
          <p:cNvSpPr txBox="1"/>
          <p:nvPr>
            <p:ph type="title"/>
          </p:nvPr>
        </p:nvSpPr>
        <p:spPr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Expansion of a Graph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1"/>
          <p:cNvSpPr txBox="1"/>
          <p:nvPr>
            <p:ph idx="1" type="body"/>
          </p:nvPr>
        </p:nvSpPr>
        <p:spPr>
          <a:xfrm>
            <a:off x="255974" y="3169920"/>
            <a:ext cx="8643938" cy="3952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t/>
            </a:r>
            <a:endParaRPr sz="1600">
              <a:solidFill>
                <a:srgbClr val="53535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t/>
            </a:r>
            <a:endParaRPr sz="1600">
              <a:solidFill>
                <a:srgbClr val="53535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535353"/>
              </a:buClr>
              <a:buSzPts val="1800"/>
              <a:buChar char="–"/>
            </a:pPr>
            <a:r>
              <a:rPr lang="en-US">
                <a:solidFill>
                  <a:srgbClr val="53535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This is called the “</a:t>
            </a:r>
            <a:r>
              <a:rPr b="1" lang="en-US" u="sng">
                <a:solidFill>
                  <a:srgbClr val="53535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edge expansion</a:t>
            </a:r>
            <a:r>
              <a:rPr lang="en-US">
                <a:solidFill>
                  <a:srgbClr val="53535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 of a graph 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535353"/>
              </a:buClr>
              <a:buSzPts val="1800"/>
              <a:buChar char="–"/>
            </a:pPr>
            <a:r>
              <a:rPr b="1" lang="en-US" u="sng">
                <a:solidFill>
                  <a:srgbClr val="53535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Expanders</a:t>
            </a:r>
            <a:r>
              <a:rPr lang="en-US">
                <a:solidFill>
                  <a:srgbClr val="53535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are graphs with “high” edge expansion</a:t>
            </a:r>
            <a:endParaRPr sz="16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535353"/>
              </a:buClr>
              <a:buSzPts val="1800"/>
              <a:buChar char="–"/>
            </a:pPr>
            <a:r>
              <a:rPr b="1" lang="en-US" u="sng">
                <a:solidFill>
                  <a:srgbClr val="53535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Example</a:t>
            </a:r>
            <a:r>
              <a:rPr lang="en-US">
                <a:solidFill>
                  <a:srgbClr val="53535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A random d-regular graph has edge expansion ~d/2 with high probability (the best possible)</a:t>
            </a:r>
            <a:endParaRPr/>
          </a:p>
        </p:txBody>
      </p:sp>
      <p:pic>
        <p:nvPicPr>
          <p:cNvPr id="395" name="Google Shape;39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272" y="2159248"/>
            <a:ext cx="7652784" cy="114658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11"/>
          <p:cNvSpPr txBox="1"/>
          <p:nvPr>
            <p:ph type="title"/>
          </p:nvPr>
        </p:nvSpPr>
        <p:spPr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Expansion of a Graph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2"/>
          <p:cNvSpPr txBox="1"/>
          <p:nvPr>
            <p:ph type="title"/>
          </p:nvPr>
        </p:nvSpPr>
        <p:spPr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Explicit vs. Non-explicit Topologies</a:t>
            </a:r>
            <a:endParaRPr b="1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3" name="Google Shape;403;p12"/>
          <p:cNvSpPr txBox="1"/>
          <p:nvPr>
            <p:ph idx="1" type="body"/>
          </p:nvPr>
        </p:nvSpPr>
        <p:spPr>
          <a:xfrm>
            <a:off x="228600" y="16002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latin typeface="Twentieth Century"/>
                <a:ea typeface="Twentieth Century"/>
                <a:cs typeface="Twentieth Century"/>
                <a:sym typeface="Twentieth Century"/>
              </a:rPr>
              <a:t>Explicit constructions</a:t>
            </a:r>
            <a:endParaRPr sz="3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en-US" sz="2600">
                <a:latin typeface="Twentieth Century"/>
                <a:ea typeface="Twentieth Century"/>
                <a:cs typeface="Twentieth Century"/>
                <a:sym typeface="Twentieth Century"/>
              </a:rPr>
              <a:t>Nodes are connected with some kind of patterns.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wentieth Century"/>
                <a:ea typeface="Twentieth Century"/>
                <a:cs typeface="Twentieth Century"/>
                <a:sym typeface="Twentieth Century"/>
              </a:rPr>
              <a:t>The graph has a structure.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en-US" sz="2600">
                <a:latin typeface="Twentieth Century"/>
                <a:ea typeface="Twentieth Century"/>
                <a:cs typeface="Twentieth Century"/>
                <a:sym typeface="Twentieth Century"/>
              </a:rPr>
              <a:t>Nodes are identified by coordinates.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en-US" sz="2600">
                <a:latin typeface="Twentieth Century"/>
                <a:ea typeface="Twentieth Century"/>
                <a:cs typeface="Twentieth Century"/>
                <a:sym typeface="Twentieth Century"/>
              </a:rPr>
              <a:t>Routing can usually pre-determined by the coordinates of the nodes.</a:t>
            </a:r>
            <a:endParaRPr sz="26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524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sz="3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>
                <a:latin typeface="Twentieth Century"/>
                <a:ea typeface="Twentieth Century"/>
                <a:cs typeface="Twentieth Century"/>
                <a:sym typeface="Twentieth Century"/>
              </a:rPr>
              <a:t>Non-explicit constructions</a:t>
            </a:r>
            <a:endParaRPr sz="3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en-US" sz="2600">
                <a:latin typeface="Twentieth Century"/>
                <a:ea typeface="Twentieth Century"/>
                <a:cs typeface="Twentieth Century"/>
                <a:sym typeface="Twentieth Century"/>
              </a:rPr>
              <a:t>Nodes are connected arbitrarily.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wentieth Century"/>
                <a:ea typeface="Twentieth Century"/>
                <a:cs typeface="Twentieth Century"/>
                <a:sym typeface="Twentieth Century"/>
              </a:rPr>
              <a:t>The graph does not have a structure</a:t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28600" lvl="2" marL="114300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wentieth Century"/>
                <a:ea typeface="Twentieth Century"/>
                <a:cs typeface="Twentieth Century"/>
                <a:sym typeface="Twentieth Century"/>
              </a:rPr>
              <a:t>More extensible in comparison to regular topology.</a:t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en-US" sz="2600">
                <a:latin typeface="Twentieth Century"/>
                <a:ea typeface="Twentieth Century"/>
                <a:cs typeface="Twentieth Century"/>
                <a:sym typeface="Twentieth Century"/>
              </a:rPr>
              <a:t>Often use variations of shortest path routing</a:t>
            </a:r>
            <a:endParaRPr/>
          </a:p>
          <a:p>
            <a:pPr indent="-120650" lvl="1" marL="74295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20650" lvl="1" marL="74295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3"/>
          <p:cNvSpPr/>
          <p:nvPr/>
        </p:nvSpPr>
        <p:spPr>
          <a:xfrm>
            <a:off x="381000" y="3087989"/>
            <a:ext cx="3701442" cy="417211"/>
          </a:xfrm>
          <a:custGeom>
            <a:rect b="b" l="l" r="r" t="t"/>
            <a:pathLst>
              <a:path extrusionOk="0" h="505710" w="3832360">
                <a:moveTo>
                  <a:pt x="3461486" y="11238"/>
                </a:moveTo>
                <a:lnTo>
                  <a:pt x="3832360" y="505710"/>
                </a:lnTo>
                <a:lnTo>
                  <a:pt x="0" y="483234"/>
                </a:lnTo>
                <a:lnTo>
                  <a:pt x="438305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410" name="Google Shape;410;p13"/>
          <p:cNvCxnSpPr>
            <a:stCxn id="411" idx="6"/>
            <a:endCxn id="412" idx="2"/>
          </p:cNvCxnSpPr>
          <p:nvPr/>
        </p:nvCxnSpPr>
        <p:spPr>
          <a:xfrm>
            <a:off x="1066800" y="2133600"/>
            <a:ext cx="23622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13" name="Google Shape;413;p13"/>
          <p:cNvSpPr txBox="1"/>
          <p:nvPr>
            <p:ph type="title"/>
          </p:nvPr>
        </p:nvSpPr>
        <p:spPr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Linear Arrays and Rings</a:t>
            </a:r>
            <a:endParaRPr/>
          </a:p>
        </p:txBody>
      </p:sp>
      <p:sp>
        <p:nvSpPr>
          <p:cNvPr id="414" name="Google Shape;414;p13"/>
          <p:cNvSpPr txBox="1"/>
          <p:nvPr/>
        </p:nvSpPr>
        <p:spPr>
          <a:xfrm>
            <a:off x="5334000" y="1828800"/>
            <a:ext cx="25908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linear array</a:t>
            </a:r>
            <a:endParaRPr/>
          </a:p>
        </p:txBody>
      </p:sp>
      <p:sp>
        <p:nvSpPr>
          <p:cNvPr id="415" name="Google Shape;415;p13"/>
          <p:cNvSpPr txBox="1"/>
          <p:nvPr/>
        </p:nvSpPr>
        <p:spPr>
          <a:xfrm>
            <a:off x="5486400" y="2667000"/>
            <a:ext cx="2514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ring (torus)</a:t>
            </a:r>
            <a:endParaRPr/>
          </a:p>
        </p:txBody>
      </p:sp>
      <p:sp>
        <p:nvSpPr>
          <p:cNvPr id="416" name="Google Shape;416;p13"/>
          <p:cNvSpPr txBox="1"/>
          <p:nvPr/>
        </p:nvSpPr>
        <p:spPr>
          <a:xfrm>
            <a:off x="1570759" y="4419600"/>
            <a:ext cx="252015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Diameter = ?</a:t>
            </a:r>
            <a:b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nodal degree = ? </a:t>
            </a:r>
            <a:b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Bisection bandwidth = ?</a:t>
            </a:r>
            <a:endParaRPr/>
          </a:p>
        </p:txBody>
      </p:sp>
      <p:sp>
        <p:nvSpPr>
          <p:cNvPr id="411" name="Google Shape;411;p13"/>
          <p:cNvSpPr/>
          <p:nvPr/>
        </p:nvSpPr>
        <p:spPr>
          <a:xfrm>
            <a:off x="762000" y="1981200"/>
            <a:ext cx="304800" cy="304800"/>
          </a:xfrm>
          <a:prstGeom prst="ellipse">
            <a:avLst/>
          </a:prstGeom>
          <a:gradFill>
            <a:gsLst>
              <a:gs pos="0">
                <a:srgbClr val="0051A5"/>
              </a:gs>
              <a:gs pos="80000">
                <a:srgbClr val="006CD9"/>
              </a:gs>
              <a:gs pos="100000">
                <a:srgbClr val="006CDF"/>
              </a:gs>
            </a:gsLst>
            <a:lin ang="16200000" scaled="0"/>
          </a:gradFill>
          <a:ln cap="flat" cmpd="sng" w="9525">
            <a:solidFill>
              <a:srgbClr val="096C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17" name="Google Shape;417;p13"/>
          <p:cNvSpPr/>
          <p:nvPr/>
        </p:nvSpPr>
        <p:spPr>
          <a:xfrm>
            <a:off x="1600200" y="1981200"/>
            <a:ext cx="304800" cy="304800"/>
          </a:xfrm>
          <a:prstGeom prst="ellipse">
            <a:avLst/>
          </a:prstGeom>
          <a:gradFill>
            <a:gsLst>
              <a:gs pos="0">
                <a:srgbClr val="0051A5"/>
              </a:gs>
              <a:gs pos="80000">
                <a:srgbClr val="006CD9"/>
              </a:gs>
              <a:gs pos="100000">
                <a:srgbClr val="006CDF"/>
              </a:gs>
            </a:gsLst>
            <a:lin ang="16200000" scaled="0"/>
          </a:gradFill>
          <a:ln cap="flat" cmpd="sng" w="9525">
            <a:solidFill>
              <a:srgbClr val="096C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18" name="Google Shape;418;p13"/>
          <p:cNvSpPr/>
          <p:nvPr/>
        </p:nvSpPr>
        <p:spPr>
          <a:xfrm>
            <a:off x="2514600" y="1981200"/>
            <a:ext cx="304800" cy="304800"/>
          </a:xfrm>
          <a:prstGeom prst="ellipse">
            <a:avLst/>
          </a:prstGeom>
          <a:gradFill>
            <a:gsLst>
              <a:gs pos="0">
                <a:srgbClr val="0051A5"/>
              </a:gs>
              <a:gs pos="80000">
                <a:srgbClr val="006CD9"/>
              </a:gs>
              <a:gs pos="100000">
                <a:srgbClr val="006CDF"/>
              </a:gs>
            </a:gsLst>
            <a:lin ang="16200000" scaled="0"/>
          </a:gradFill>
          <a:ln cap="flat" cmpd="sng" w="9525">
            <a:solidFill>
              <a:srgbClr val="096C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12" name="Google Shape;412;p13"/>
          <p:cNvSpPr/>
          <p:nvPr/>
        </p:nvSpPr>
        <p:spPr>
          <a:xfrm>
            <a:off x="3429000" y="1981200"/>
            <a:ext cx="304800" cy="304800"/>
          </a:xfrm>
          <a:prstGeom prst="ellipse">
            <a:avLst/>
          </a:prstGeom>
          <a:gradFill>
            <a:gsLst>
              <a:gs pos="0">
                <a:srgbClr val="0051A5"/>
              </a:gs>
              <a:gs pos="80000">
                <a:srgbClr val="006CD9"/>
              </a:gs>
              <a:gs pos="100000">
                <a:srgbClr val="006CDF"/>
              </a:gs>
            </a:gsLst>
            <a:lin ang="16200000" scaled="0"/>
          </a:gradFill>
          <a:ln cap="flat" cmpd="sng" w="9525">
            <a:solidFill>
              <a:srgbClr val="096C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419" name="Google Shape;419;p13"/>
          <p:cNvCxnSpPr>
            <a:stCxn id="420" idx="6"/>
            <a:endCxn id="421" idx="2"/>
          </p:cNvCxnSpPr>
          <p:nvPr/>
        </p:nvCxnSpPr>
        <p:spPr>
          <a:xfrm>
            <a:off x="1066800" y="3048000"/>
            <a:ext cx="23622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420" name="Google Shape;420;p13"/>
          <p:cNvSpPr/>
          <p:nvPr/>
        </p:nvSpPr>
        <p:spPr>
          <a:xfrm>
            <a:off x="762000" y="2895600"/>
            <a:ext cx="304800" cy="304800"/>
          </a:xfrm>
          <a:prstGeom prst="ellipse">
            <a:avLst/>
          </a:prstGeom>
          <a:gradFill>
            <a:gsLst>
              <a:gs pos="0">
                <a:srgbClr val="0051A5"/>
              </a:gs>
              <a:gs pos="80000">
                <a:srgbClr val="006CD9"/>
              </a:gs>
              <a:gs pos="100000">
                <a:srgbClr val="006CDF"/>
              </a:gs>
            </a:gsLst>
            <a:lin ang="16200000" scaled="0"/>
          </a:gradFill>
          <a:ln cap="flat" cmpd="sng" w="9525">
            <a:solidFill>
              <a:srgbClr val="096C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2" name="Google Shape;422;p13"/>
          <p:cNvSpPr/>
          <p:nvPr/>
        </p:nvSpPr>
        <p:spPr>
          <a:xfrm>
            <a:off x="1600200" y="2895600"/>
            <a:ext cx="304800" cy="304800"/>
          </a:xfrm>
          <a:prstGeom prst="ellipse">
            <a:avLst/>
          </a:prstGeom>
          <a:gradFill>
            <a:gsLst>
              <a:gs pos="0">
                <a:srgbClr val="0051A5"/>
              </a:gs>
              <a:gs pos="80000">
                <a:srgbClr val="006CD9"/>
              </a:gs>
              <a:gs pos="100000">
                <a:srgbClr val="006CDF"/>
              </a:gs>
            </a:gsLst>
            <a:lin ang="16200000" scaled="0"/>
          </a:gradFill>
          <a:ln cap="flat" cmpd="sng" w="9525">
            <a:solidFill>
              <a:srgbClr val="096C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3" name="Google Shape;423;p13"/>
          <p:cNvSpPr/>
          <p:nvPr/>
        </p:nvSpPr>
        <p:spPr>
          <a:xfrm>
            <a:off x="2514600" y="2895600"/>
            <a:ext cx="304800" cy="304800"/>
          </a:xfrm>
          <a:prstGeom prst="ellipse">
            <a:avLst/>
          </a:prstGeom>
          <a:gradFill>
            <a:gsLst>
              <a:gs pos="0">
                <a:srgbClr val="0051A5"/>
              </a:gs>
              <a:gs pos="80000">
                <a:srgbClr val="006CD9"/>
              </a:gs>
              <a:gs pos="100000">
                <a:srgbClr val="006CDF"/>
              </a:gs>
            </a:gsLst>
            <a:lin ang="16200000" scaled="0"/>
          </a:gradFill>
          <a:ln cap="flat" cmpd="sng" w="9525">
            <a:solidFill>
              <a:srgbClr val="096C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1" name="Google Shape;421;p13"/>
          <p:cNvSpPr/>
          <p:nvPr/>
        </p:nvSpPr>
        <p:spPr>
          <a:xfrm>
            <a:off x="3429000" y="2895600"/>
            <a:ext cx="304800" cy="304800"/>
          </a:xfrm>
          <a:prstGeom prst="ellipse">
            <a:avLst/>
          </a:prstGeom>
          <a:gradFill>
            <a:gsLst>
              <a:gs pos="0">
                <a:srgbClr val="0051A5"/>
              </a:gs>
              <a:gs pos="80000">
                <a:srgbClr val="006CD9"/>
              </a:gs>
              <a:gs pos="100000">
                <a:srgbClr val="006CDF"/>
              </a:gs>
            </a:gsLst>
            <a:lin ang="16200000" scaled="0"/>
          </a:gradFill>
          <a:ln cap="flat" cmpd="sng" w="9525">
            <a:solidFill>
              <a:srgbClr val="096C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4"/>
          <p:cNvSpPr txBox="1"/>
          <p:nvPr>
            <p:ph type="title"/>
          </p:nvPr>
        </p:nvSpPr>
        <p:spPr>
          <a:xfrm>
            <a:off x="-20918" y="0"/>
            <a:ext cx="8707718" cy="1299882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Describing Linear Array and Ring</a:t>
            </a:r>
            <a:endParaRPr b="1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30" name="Google Shape;430;p14"/>
          <p:cNvSpPr txBox="1"/>
          <p:nvPr>
            <p:ph idx="1" type="body"/>
          </p:nvPr>
        </p:nvSpPr>
        <p:spPr>
          <a:xfrm>
            <a:off x="457200" y="17986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Array: nodes are numbered from 0, 1, …, N-1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Node i is connected to node i+1, for i &lt; N-1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Ring: nodes are numbered from 0, 1, …, N-1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Node i is connected to node (i+1) mod N, for all i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5"/>
          <p:cNvSpPr txBox="1"/>
          <p:nvPr>
            <p:ph type="title"/>
          </p:nvPr>
        </p:nvSpPr>
        <p:spPr>
          <a:xfrm>
            <a:off x="0" y="-1"/>
            <a:ext cx="9144000" cy="13716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Twentieth Century"/>
                <a:ea typeface="Twentieth Century"/>
                <a:cs typeface="Twentieth Century"/>
                <a:sym typeface="Twentieth Century"/>
              </a:rPr>
              <a:t>Hypercubes</a:t>
            </a:r>
            <a:endParaRPr b="1" sz="4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37" name="Google Shape;437;p15"/>
          <p:cNvSpPr txBox="1"/>
          <p:nvPr>
            <p:ph idx="1" type="body"/>
          </p:nvPr>
        </p:nvSpPr>
        <p:spPr>
          <a:xfrm>
            <a:off x="457200" y="4648200"/>
            <a:ext cx="82296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Binary n-cubes. # of nodes = N = 2</a:t>
            </a:r>
            <a:r>
              <a:rPr baseline="30000" lang="en-US">
                <a:latin typeface="Twentieth Century"/>
                <a:ea typeface="Twentieth Century"/>
                <a:cs typeface="Twentieth Century"/>
                <a:sym typeface="Twentieth Century"/>
              </a:rPr>
              <a:t>n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aseline="30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Each node is described by its binary representation.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there is a link between two nodes with hamming distance 1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Nodal degree = ? 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Diameter=? Bisection bandwidth = ?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38" name="Google Shape;43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381125"/>
            <a:ext cx="7307263" cy="31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15"/>
          <p:cNvSpPr/>
          <p:nvPr/>
        </p:nvSpPr>
        <p:spPr>
          <a:xfrm>
            <a:off x="1295400" y="1371600"/>
            <a:ext cx="46482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6"/>
          <p:cNvSpPr txBox="1"/>
          <p:nvPr>
            <p:ph type="title"/>
          </p:nvPr>
        </p:nvSpPr>
        <p:spPr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latin typeface="Twentieth Century"/>
                <a:ea typeface="Twentieth Century"/>
                <a:cs typeface="Twentieth Century"/>
                <a:sym typeface="Twentieth Century"/>
              </a:rPr>
              <a:t>Trees</a:t>
            </a:r>
            <a:endParaRPr/>
          </a:p>
        </p:txBody>
      </p:sp>
      <p:sp>
        <p:nvSpPr>
          <p:cNvPr id="446" name="Google Shape;446;p16"/>
          <p:cNvSpPr txBox="1"/>
          <p:nvPr>
            <p:ph idx="1" type="body"/>
          </p:nvPr>
        </p:nvSpPr>
        <p:spPr>
          <a:xfrm>
            <a:off x="228600" y="3779837"/>
            <a:ext cx="8534400" cy="2468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Fixed degree, log(N) diameter, O(1) bisection bandwidth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Routing: up to the common ancestor then go down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47" name="Google Shape;44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524000"/>
            <a:ext cx="8278813" cy="2005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Network Layer</a:t>
            </a:r>
            <a:endParaRPr/>
          </a:p>
        </p:txBody>
      </p:sp>
      <p:sp>
        <p:nvSpPr>
          <p:cNvPr id="453" name="Google Shape;453;p17"/>
          <p:cNvSpPr txBox="1"/>
          <p:nvPr>
            <p:ph idx="4294967295" type="sldNum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4-</a:t>
            </a:r>
            <a:fld id="{00000000-1234-1234-1234-123412341234}" type="slidenum"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54" name="Google Shape;454;p17"/>
          <p:cNvSpPr txBox="1"/>
          <p:nvPr>
            <p:ph type="title"/>
          </p:nvPr>
        </p:nvSpPr>
        <p:spPr>
          <a:xfrm>
            <a:off x="0" y="0"/>
            <a:ext cx="8458200" cy="1260475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Routing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55" name="Google Shape;455;p17"/>
          <p:cNvSpPr txBox="1"/>
          <p:nvPr>
            <p:ph idx="1" type="body"/>
          </p:nvPr>
        </p:nvSpPr>
        <p:spPr>
          <a:xfrm>
            <a:off x="511175" y="1401763"/>
            <a:ext cx="8205788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latin typeface="Twentieth Century"/>
                <a:ea typeface="Twentieth Century"/>
                <a:cs typeface="Twentieth Century"/>
                <a:sym typeface="Twentieth Century"/>
              </a:rPr>
              <a:t>We focus on routing </a:t>
            </a:r>
            <a:r>
              <a:rPr b="1" lang="en-US" sz="3600" u="sng">
                <a:latin typeface="Twentieth Century"/>
                <a:ea typeface="Twentieth Century"/>
                <a:cs typeface="Twentieth Century"/>
                <a:sym typeface="Twentieth Century"/>
              </a:rPr>
              <a:t>within</a:t>
            </a:r>
            <a:r>
              <a:rPr lang="en-US" sz="3600">
                <a:latin typeface="Twentieth Century"/>
                <a:ea typeface="Twentieth Century"/>
                <a:cs typeface="Twentieth Century"/>
                <a:sym typeface="Twentieth Century"/>
              </a:rPr>
              <a:t> a single organization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1" lang="en-US" sz="3200" u="sng">
                <a:latin typeface="Twentieth Century"/>
                <a:ea typeface="Twentieth Century"/>
                <a:cs typeface="Twentieth Century"/>
                <a:sym typeface="Twentieth Century"/>
              </a:rPr>
              <a:t>intra</a:t>
            </a:r>
            <a:r>
              <a:rPr lang="en-US" sz="3200">
                <a:latin typeface="Twentieth Century"/>
                <a:ea typeface="Twentieth Century"/>
                <a:cs typeface="Twentieth Century"/>
                <a:sym typeface="Twentieth Century"/>
              </a:rPr>
              <a:t>domain routing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>
                <a:latin typeface="Twentieth Century"/>
                <a:ea typeface="Twentieth Century"/>
                <a:cs typeface="Twentieth Century"/>
                <a:sym typeface="Twentieth Century"/>
              </a:rPr>
              <a:t>We will discuss </a:t>
            </a:r>
            <a:r>
              <a:rPr b="1" lang="en-US" sz="3200" u="sng">
                <a:latin typeface="Twentieth Century"/>
                <a:ea typeface="Twentieth Century"/>
                <a:cs typeface="Twentieth Century"/>
                <a:sym typeface="Twentieth Century"/>
              </a:rPr>
              <a:t>inter</a:t>
            </a:r>
            <a:r>
              <a:rPr lang="en-US" sz="3200">
                <a:latin typeface="Twentieth Century"/>
                <a:ea typeface="Twentieth Century"/>
                <a:cs typeface="Twentieth Century"/>
                <a:sym typeface="Twentieth Century"/>
              </a:rPr>
              <a:t>-organization routing later on</a:t>
            </a:r>
            <a:endParaRPr sz="3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>
                <a:latin typeface="Twentieth Century"/>
                <a:ea typeface="Twentieth Century"/>
                <a:cs typeface="Twentieth Century"/>
                <a:sym typeface="Twentieth Century"/>
              </a:rPr>
              <a:t>A network of routers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 sz="3200">
                <a:latin typeface="Twentieth Century"/>
                <a:ea typeface="Twentieth Century"/>
                <a:cs typeface="Twentieth Century"/>
                <a:sym typeface="Twentieth Century"/>
              </a:rPr>
              <a:t>links represent IP subnets</a:t>
            </a:r>
            <a:endParaRPr sz="32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8"/>
          <p:cNvSpPr txBox="1"/>
          <p:nvPr>
            <p:ph idx="11" type="ftr"/>
          </p:nvPr>
        </p:nvSpPr>
        <p:spPr>
          <a:xfrm>
            <a:off x="4003775" y="6492888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Network Layer</a:t>
            </a:r>
            <a:endParaRPr b="1"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1" name="Google Shape;461;p18"/>
          <p:cNvSpPr txBox="1"/>
          <p:nvPr>
            <p:ph idx="4294967295" type="sldNum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62" name="Google Shape;462;p18"/>
          <p:cNvGrpSpPr/>
          <p:nvPr/>
        </p:nvGrpSpPr>
        <p:grpSpPr>
          <a:xfrm>
            <a:off x="1301750" y="1412887"/>
            <a:ext cx="5530850" cy="5237151"/>
            <a:chOff x="398" y="134"/>
            <a:chExt cx="3484" cy="3299"/>
          </a:xfrm>
        </p:grpSpPr>
        <p:sp>
          <p:nvSpPr>
            <p:cNvPr id="463" name="Google Shape;463;p18"/>
            <p:cNvSpPr/>
            <p:nvPr/>
          </p:nvSpPr>
          <p:spPr>
            <a:xfrm>
              <a:off x="2031" y="2058"/>
              <a:ext cx="1794" cy="933"/>
            </a:xfrm>
            <a:custGeom>
              <a:rect b="b" l="l" r="r" t="t"/>
              <a:pathLst>
                <a:path extrusionOk="0" h="933" w="1794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1090" y="1594"/>
              <a:ext cx="1443" cy="816"/>
            </a:xfrm>
            <a:custGeom>
              <a:rect b="b" l="l" r="r" t="t"/>
              <a:pathLst>
                <a:path extrusionOk="0" h="816" w="1443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1082" y="134"/>
              <a:ext cx="1500" cy="15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1163" y="162"/>
              <a:ext cx="1320" cy="381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2433" y="2249"/>
              <a:ext cx="342" cy="186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8" name="Google Shape;468;p18"/>
            <p:cNvGrpSpPr/>
            <p:nvPr/>
          </p:nvGrpSpPr>
          <p:grpSpPr>
            <a:xfrm>
              <a:off x="2122" y="2359"/>
              <a:ext cx="316" cy="147"/>
              <a:chOff x="3600" y="219"/>
              <a:chExt cx="360" cy="175"/>
            </a:xfrm>
          </p:grpSpPr>
          <p:sp>
            <p:nvSpPr>
              <p:cNvPr id="469" name="Google Shape;469;p18"/>
              <p:cNvSpPr/>
              <p:nvPr/>
            </p:nvSpPr>
            <p:spPr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70" name="Google Shape;470;p18"/>
              <p:cNvCxnSpPr/>
              <p:nvPr/>
            </p:nvCxnSpPr>
            <p:spPr>
              <a:xfrm>
                <a:off x="3603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1" name="Google Shape;471;p18"/>
              <p:cNvCxnSpPr/>
              <p:nvPr/>
            </p:nvCxnSpPr>
            <p:spPr>
              <a:xfrm>
                <a:off x="3960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72" name="Google Shape;472;p18"/>
              <p:cNvSpPr/>
              <p:nvPr/>
            </p:nvSpPr>
            <p:spPr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3" name="Google Shape;473;p18"/>
              <p:cNvSpPr/>
              <p:nvPr/>
            </p:nvSpPr>
            <p:spPr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74" name="Google Shape;474;p18"/>
              <p:cNvGrpSpPr/>
              <p:nvPr/>
            </p:nvGrpSpPr>
            <p:grpSpPr>
              <a:xfrm>
                <a:off x="3686" y="244"/>
                <a:ext cx="177" cy="65"/>
                <a:chOff x="2848" y="848"/>
                <a:chExt cx="140" cy="97"/>
              </a:xfrm>
            </p:grpSpPr>
            <p:cxnSp>
              <p:nvCxnSpPr>
                <p:cNvPr id="475" name="Google Shape;475;p18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6" name="Google Shape;476;p18"/>
                <p:cNvCxnSpPr/>
                <p:nvPr/>
              </p:nvCxnSpPr>
              <p:spPr>
                <a:xfrm>
                  <a:off x="2944" y="945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7" name="Google Shape;477;p18"/>
                <p:cNvCxnSpPr/>
                <p:nvPr/>
              </p:nvCxnSpPr>
              <p:spPr>
                <a:xfrm>
                  <a:off x="2894" y="850"/>
                  <a:ext cx="52" cy="9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78" name="Google Shape;478;p18"/>
              <p:cNvGrpSpPr/>
              <p:nvPr/>
            </p:nvGrpSpPr>
            <p:grpSpPr>
              <a:xfrm flipH="1" rot="10800000">
                <a:off x="3686" y="243"/>
                <a:ext cx="177" cy="67"/>
                <a:chOff x="2848" y="847"/>
                <a:chExt cx="140" cy="99"/>
              </a:xfrm>
            </p:grpSpPr>
            <p:cxnSp>
              <p:nvCxnSpPr>
                <p:cNvPr id="479" name="Google Shape;479;p18"/>
                <p:cNvCxnSpPr/>
                <p:nvPr/>
              </p:nvCxnSpPr>
              <p:spPr>
                <a:xfrm flipH="1" rot="10800000">
                  <a:off x="2848" y="847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0" name="Google Shape;480;p18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1" name="Google Shape;481;p18"/>
                <p:cNvCxnSpPr/>
                <p:nvPr/>
              </p:nvCxnSpPr>
              <p:spPr>
                <a:xfrm>
                  <a:off x="2894" y="849"/>
                  <a:ext cx="52" cy="97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82" name="Google Shape;482;p18"/>
            <p:cNvGrpSpPr/>
            <p:nvPr/>
          </p:nvGrpSpPr>
          <p:grpSpPr>
            <a:xfrm>
              <a:off x="2344" y="2761"/>
              <a:ext cx="316" cy="147"/>
              <a:chOff x="3600" y="219"/>
              <a:chExt cx="360" cy="175"/>
            </a:xfrm>
          </p:grpSpPr>
          <p:sp>
            <p:nvSpPr>
              <p:cNvPr id="483" name="Google Shape;483;p18"/>
              <p:cNvSpPr/>
              <p:nvPr/>
            </p:nvSpPr>
            <p:spPr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4" name="Google Shape;484;p18"/>
              <p:cNvCxnSpPr/>
              <p:nvPr/>
            </p:nvCxnSpPr>
            <p:spPr>
              <a:xfrm>
                <a:off x="3603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5" name="Google Shape;485;p18"/>
              <p:cNvCxnSpPr/>
              <p:nvPr/>
            </p:nvCxnSpPr>
            <p:spPr>
              <a:xfrm>
                <a:off x="3960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86" name="Google Shape;486;p18"/>
              <p:cNvSpPr/>
              <p:nvPr/>
            </p:nvSpPr>
            <p:spPr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7" name="Google Shape;487;p18"/>
              <p:cNvSpPr/>
              <p:nvPr/>
            </p:nvSpPr>
            <p:spPr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88" name="Google Shape;488;p18"/>
              <p:cNvGrpSpPr/>
              <p:nvPr/>
            </p:nvGrpSpPr>
            <p:grpSpPr>
              <a:xfrm>
                <a:off x="3686" y="244"/>
                <a:ext cx="177" cy="65"/>
                <a:chOff x="2848" y="848"/>
                <a:chExt cx="140" cy="97"/>
              </a:xfrm>
            </p:grpSpPr>
            <p:cxnSp>
              <p:nvCxnSpPr>
                <p:cNvPr id="489" name="Google Shape;489;p18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90" name="Google Shape;490;p18"/>
                <p:cNvCxnSpPr/>
                <p:nvPr/>
              </p:nvCxnSpPr>
              <p:spPr>
                <a:xfrm>
                  <a:off x="2944" y="945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91" name="Google Shape;491;p18"/>
                <p:cNvCxnSpPr/>
                <p:nvPr/>
              </p:nvCxnSpPr>
              <p:spPr>
                <a:xfrm>
                  <a:off x="2894" y="850"/>
                  <a:ext cx="52" cy="9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92" name="Google Shape;492;p18"/>
              <p:cNvGrpSpPr/>
              <p:nvPr/>
            </p:nvGrpSpPr>
            <p:grpSpPr>
              <a:xfrm flipH="1" rot="10800000">
                <a:off x="3686" y="243"/>
                <a:ext cx="177" cy="67"/>
                <a:chOff x="2848" y="847"/>
                <a:chExt cx="140" cy="99"/>
              </a:xfrm>
            </p:grpSpPr>
            <p:cxnSp>
              <p:nvCxnSpPr>
                <p:cNvPr id="493" name="Google Shape;493;p18"/>
                <p:cNvCxnSpPr/>
                <p:nvPr/>
              </p:nvCxnSpPr>
              <p:spPr>
                <a:xfrm flipH="1" rot="10800000">
                  <a:off x="2848" y="847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94" name="Google Shape;494;p18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95" name="Google Shape;495;p18"/>
                <p:cNvCxnSpPr/>
                <p:nvPr/>
              </p:nvCxnSpPr>
              <p:spPr>
                <a:xfrm>
                  <a:off x="2894" y="849"/>
                  <a:ext cx="52" cy="97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96" name="Google Shape;496;p18"/>
            <p:cNvGrpSpPr/>
            <p:nvPr/>
          </p:nvGrpSpPr>
          <p:grpSpPr>
            <a:xfrm>
              <a:off x="2769" y="2167"/>
              <a:ext cx="316" cy="147"/>
              <a:chOff x="3600" y="219"/>
              <a:chExt cx="360" cy="175"/>
            </a:xfrm>
          </p:grpSpPr>
          <p:sp>
            <p:nvSpPr>
              <p:cNvPr id="497" name="Google Shape;497;p18"/>
              <p:cNvSpPr/>
              <p:nvPr/>
            </p:nvSpPr>
            <p:spPr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8" name="Google Shape;498;p18"/>
              <p:cNvCxnSpPr/>
              <p:nvPr/>
            </p:nvCxnSpPr>
            <p:spPr>
              <a:xfrm>
                <a:off x="3603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9" name="Google Shape;499;p18"/>
              <p:cNvCxnSpPr/>
              <p:nvPr/>
            </p:nvCxnSpPr>
            <p:spPr>
              <a:xfrm>
                <a:off x="3960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00" name="Google Shape;500;p18"/>
              <p:cNvSpPr/>
              <p:nvPr/>
            </p:nvSpPr>
            <p:spPr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1" name="Google Shape;501;p18"/>
              <p:cNvSpPr/>
              <p:nvPr/>
            </p:nvSpPr>
            <p:spPr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02" name="Google Shape;502;p18"/>
              <p:cNvGrpSpPr/>
              <p:nvPr/>
            </p:nvGrpSpPr>
            <p:grpSpPr>
              <a:xfrm>
                <a:off x="3686" y="244"/>
                <a:ext cx="177" cy="65"/>
                <a:chOff x="2848" y="848"/>
                <a:chExt cx="140" cy="97"/>
              </a:xfrm>
            </p:grpSpPr>
            <p:cxnSp>
              <p:nvCxnSpPr>
                <p:cNvPr id="503" name="Google Shape;503;p18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04" name="Google Shape;504;p18"/>
                <p:cNvCxnSpPr/>
                <p:nvPr/>
              </p:nvCxnSpPr>
              <p:spPr>
                <a:xfrm>
                  <a:off x="2944" y="945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05" name="Google Shape;505;p18"/>
                <p:cNvCxnSpPr/>
                <p:nvPr/>
              </p:nvCxnSpPr>
              <p:spPr>
                <a:xfrm>
                  <a:off x="2894" y="850"/>
                  <a:ext cx="52" cy="9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06" name="Google Shape;506;p18"/>
              <p:cNvGrpSpPr/>
              <p:nvPr/>
            </p:nvGrpSpPr>
            <p:grpSpPr>
              <a:xfrm flipH="1" rot="10800000">
                <a:off x="3686" y="243"/>
                <a:ext cx="177" cy="67"/>
                <a:chOff x="2848" y="847"/>
                <a:chExt cx="140" cy="99"/>
              </a:xfrm>
            </p:grpSpPr>
            <p:cxnSp>
              <p:nvCxnSpPr>
                <p:cNvPr id="507" name="Google Shape;507;p18"/>
                <p:cNvCxnSpPr/>
                <p:nvPr/>
              </p:nvCxnSpPr>
              <p:spPr>
                <a:xfrm flipH="1" rot="10800000">
                  <a:off x="2848" y="847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08" name="Google Shape;508;p18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09" name="Google Shape;509;p18"/>
                <p:cNvCxnSpPr/>
                <p:nvPr/>
              </p:nvCxnSpPr>
              <p:spPr>
                <a:xfrm>
                  <a:off x="2894" y="849"/>
                  <a:ext cx="52" cy="97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10" name="Google Shape;510;p18"/>
            <p:cNvGrpSpPr/>
            <p:nvPr/>
          </p:nvGrpSpPr>
          <p:grpSpPr>
            <a:xfrm>
              <a:off x="2720" y="2586"/>
              <a:ext cx="315" cy="147"/>
              <a:chOff x="3600" y="219"/>
              <a:chExt cx="360" cy="175"/>
            </a:xfrm>
          </p:grpSpPr>
          <p:sp>
            <p:nvSpPr>
              <p:cNvPr id="511" name="Google Shape;511;p18"/>
              <p:cNvSpPr/>
              <p:nvPr/>
            </p:nvSpPr>
            <p:spPr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12" name="Google Shape;512;p18"/>
              <p:cNvCxnSpPr/>
              <p:nvPr/>
            </p:nvCxnSpPr>
            <p:spPr>
              <a:xfrm>
                <a:off x="3603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3" name="Google Shape;513;p18"/>
              <p:cNvCxnSpPr/>
              <p:nvPr/>
            </p:nvCxnSpPr>
            <p:spPr>
              <a:xfrm>
                <a:off x="3960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14" name="Google Shape;514;p18"/>
              <p:cNvSpPr/>
              <p:nvPr/>
            </p:nvSpPr>
            <p:spPr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15" name="Google Shape;515;p18"/>
              <p:cNvSpPr/>
              <p:nvPr/>
            </p:nvSpPr>
            <p:spPr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16" name="Google Shape;516;p18"/>
              <p:cNvGrpSpPr/>
              <p:nvPr/>
            </p:nvGrpSpPr>
            <p:grpSpPr>
              <a:xfrm>
                <a:off x="3686" y="244"/>
                <a:ext cx="177" cy="65"/>
                <a:chOff x="2848" y="848"/>
                <a:chExt cx="140" cy="97"/>
              </a:xfrm>
            </p:grpSpPr>
            <p:cxnSp>
              <p:nvCxnSpPr>
                <p:cNvPr id="517" name="Google Shape;517;p18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18" name="Google Shape;518;p18"/>
                <p:cNvCxnSpPr/>
                <p:nvPr/>
              </p:nvCxnSpPr>
              <p:spPr>
                <a:xfrm>
                  <a:off x="2944" y="945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19" name="Google Shape;519;p18"/>
                <p:cNvCxnSpPr/>
                <p:nvPr/>
              </p:nvCxnSpPr>
              <p:spPr>
                <a:xfrm>
                  <a:off x="2894" y="850"/>
                  <a:ext cx="52" cy="9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20" name="Google Shape;520;p18"/>
              <p:cNvGrpSpPr/>
              <p:nvPr/>
            </p:nvGrpSpPr>
            <p:grpSpPr>
              <a:xfrm flipH="1" rot="10800000">
                <a:off x="3686" y="243"/>
                <a:ext cx="177" cy="67"/>
                <a:chOff x="2848" y="847"/>
                <a:chExt cx="140" cy="99"/>
              </a:xfrm>
            </p:grpSpPr>
            <p:cxnSp>
              <p:nvCxnSpPr>
                <p:cNvPr id="521" name="Google Shape;521;p18"/>
                <p:cNvCxnSpPr/>
                <p:nvPr/>
              </p:nvCxnSpPr>
              <p:spPr>
                <a:xfrm flipH="1" rot="10800000">
                  <a:off x="2848" y="847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22" name="Google Shape;522;p18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23" name="Google Shape;523;p18"/>
                <p:cNvCxnSpPr/>
                <p:nvPr/>
              </p:nvCxnSpPr>
              <p:spPr>
                <a:xfrm>
                  <a:off x="2894" y="849"/>
                  <a:ext cx="52" cy="97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24" name="Google Shape;524;p18"/>
            <p:cNvGrpSpPr/>
            <p:nvPr/>
          </p:nvGrpSpPr>
          <p:grpSpPr>
            <a:xfrm>
              <a:off x="3120" y="2773"/>
              <a:ext cx="316" cy="147"/>
              <a:chOff x="3600" y="219"/>
              <a:chExt cx="360" cy="175"/>
            </a:xfrm>
          </p:grpSpPr>
          <p:sp>
            <p:nvSpPr>
              <p:cNvPr id="525" name="Google Shape;525;p18"/>
              <p:cNvSpPr/>
              <p:nvPr/>
            </p:nvSpPr>
            <p:spPr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26" name="Google Shape;526;p18"/>
              <p:cNvCxnSpPr/>
              <p:nvPr/>
            </p:nvCxnSpPr>
            <p:spPr>
              <a:xfrm>
                <a:off x="3603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7" name="Google Shape;527;p18"/>
              <p:cNvCxnSpPr/>
              <p:nvPr/>
            </p:nvCxnSpPr>
            <p:spPr>
              <a:xfrm>
                <a:off x="3960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28" name="Google Shape;528;p18"/>
              <p:cNvSpPr/>
              <p:nvPr/>
            </p:nvSpPr>
            <p:spPr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9" name="Google Shape;529;p18"/>
              <p:cNvSpPr/>
              <p:nvPr/>
            </p:nvSpPr>
            <p:spPr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30" name="Google Shape;530;p18"/>
              <p:cNvGrpSpPr/>
              <p:nvPr/>
            </p:nvGrpSpPr>
            <p:grpSpPr>
              <a:xfrm>
                <a:off x="3686" y="244"/>
                <a:ext cx="177" cy="65"/>
                <a:chOff x="2848" y="848"/>
                <a:chExt cx="140" cy="97"/>
              </a:xfrm>
            </p:grpSpPr>
            <p:cxnSp>
              <p:nvCxnSpPr>
                <p:cNvPr id="531" name="Google Shape;531;p18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2" name="Google Shape;532;p18"/>
                <p:cNvCxnSpPr/>
                <p:nvPr/>
              </p:nvCxnSpPr>
              <p:spPr>
                <a:xfrm>
                  <a:off x="2944" y="945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3" name="Google Shape;533;p18"/>
                <p:cNvCxnSpPr/>
                <p:nvPr/>
              </p:nvCxnSpPr>
              <p:spPr>
                <a:xfrm>
                  <a:off x="2894" y="850"/>
                  <a:ext cx="52" cy="9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34" name="Google Shape;534;p18"/>
              <p:cNvGrpSpPr/>
              <p:nvPr/>
            </p:nvGrpSpPr>
            <p:grpSpPr>
              <a:xfrm flipH="1" rot="10800000">
                <a:off x="3686" y="243"/>
                <a:ext cx="177" cy="67"/>
                <a:chOff x="2848" y="847"/>
                <a:chExt cx="140" cy="99"/>
              </a:xfrm>
            </p:grpSpPr>
            <p:cxnSp>
              <p:nvCxnSpPr>
                <p:cNvPr id="535" name="Google Shape;535;p18"/>
                <p:cNvCxnSpPr/>
                <p:nvPr/>
              </p:nvCxnSpPr>
              <p:spPr>
                <a:xfrm flipH="1" rot="10800000">
                  <a:off x="2848" y="847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6" name="Google Shape;536;p18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7" name="Google Shape;537;p18"/>
                <p:cNvCxnSpPr/>
                <p:nvPr/>
              </p:nvCxnSpPr>
              <p:spPr>
                <a:xfrm>
                  <a:off x="2894" y="849"/>
                  <a:ext cx="52" cy="97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38" name="Google Shape;538;p18"/>
            <p:cNvGrpSpPr/>
            <p:nvPr/>
          </p:nvGrpSpPr>
          <p:grpSpPr>
            <a:xfrm>
              <a:off x="3400" y="2360"/>
              <a:ext cx="316" cy="147"/>
              <a:chOff x="3600" y="219"/>
              <a:chExt cx="360" cy="175"/>
            </a:xfrm>
          </p:grpSpPr>
          <p:sp>
            <p:nvSpPr>
              <p:cNvPr id="539" name="Google Shape;539;p18"/>
              <p:cNvSpPr/>
              <p:nvPr/>
            </p:nvSpPr>
            <p:spPr>
              <a:xfrm>
                <a:off x="3603" y="298"/>
                <a:ext cx="357" cy="96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0" name="Google Shape;540;p18"/>
              <p:cNvCxnSpPr/>
              <p:nvPr/>
            </p:nvCxnSpPr>
            <p:spPr>
              <a:xfrm>
                <a:off x="3603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1" name="Google Shape;541;p18"/>
              <p:cNvCxnSpPr/>
              <p:nvPr/>
            </p:nvCxnSpPr>
            <p:spPr>
              <a:xfrm>
                <a:off x="3960" y="289"/>
                <a:ext cx="0" cy="6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42" name="Google Shape;542;p18"/>
              <p:cNvSpPr/>
              <p:nvPr/>
            </p:nvSpPr>
            <p:spPr>
              <a:xfrm>
                <a:off x="3603" y="289"/>
                <a:ext cx="353" cy="5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3" name="Google Shape;543;p18"/>
              <p:cNvSpPr/>
              <p:nvPr/>
            </p:nvSpPr>
            <p:spPr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44" name="Google Shape;544;p18"/>
              <p:cNvGrpSpPr/>
              <p:nvPr/>
            </p:nvGrpSpPr>
            <p:grpSpPr>
              <a:xfrm>
                <a:off x="3686" y="244"/>
                <a:ext cx="177" cy="65"/>
                <a:chOff x="2848" y="848"/>
                <a:chExt cx="140" cy="97"/>
              </a:xfrm>
            </p:grpSpPr>
            <p:cxnSp>
              <p:nvCxnSpPr>
                <p:cNvPr id="545" name="Google Shape;545;p18"/>
                <p:cNvCxnSpPr/>
                <p:nvPr/>
              </p:nvCxnSpPr>
              <p:spPr>
                <a:xfrm flipH="1" rot="10800000">
                  <a:off x="2848" y="848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6" name="Google Shape;546;p18"/>
                <p:cNvCxnSpPr/>
                <p:nvPr/>
              </p:nvCxnSpPr>
              <p:spPr>
                <a:xfrm>
                  <a:off x="2944" y="945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7" name="Google Shape;547;p18"/>
                <p:cNvCxnSpPr/>
                <p:nvPr/>
              </p:nvCxnSpPr>
              <p:spPr>
                <a:xfrm>
                  <a:off x="2894" y="850"/>
                  <a:ext cx="52" cy="95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48" name="Google Shape;548;p18"/>
              <p:cNvGrpSpPr/>
              <p:nvPr/>
            </p:nvGrpSpPr>
            <p:grpSpPr>
              <a:xfrm flipH="1" rot="10800000">
                <a:off x="3686" y="243"/>
                <a:ext cx="177" cy="67"/>
                <a:chOff x="2848" y="847"/>
                <a:chExt cx="140" cy="99"/>
              </a:xfrm>
            </p:grpSpPr>
            <p:cxnSp>
              <p:nvCxnSpPr>
                <p:cNvPr id="549" name="Google Shape;549;p18"/>
                <p:cNvCxnSpPr/>
                <p:nvPr/>
              </p:nvCxnSpPr>
              <p:spPr>
                <a:xfrm flipH="1" rot="10800000">
                  <a:off x="2848" y="847"/>
                  <a:ext cx="50" cy="2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0" name="Google Shape;550;p18"/>
                <p:cNvCxnSpPr/>
                <p:nvPr/>
              </p:nvCxnSpPr>
              <p:spPr>
                <a:xfrm>
                  <a:off x="2944" y="946"/>
                  <a:ext cx="44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1" name="Google Shape;551;p18"/>
                <p:cNvCxnSpPr/>
                <p:nvPr/>
              </p:nvCxnSpPr>
              <p:spPr>
                <a:xfrm>
                  <a:off x="2894" y="849"/>
                  <a:ext cx="52" cy="97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sp>
          <p:nvSpPr>
            <p:cNvPr id="552" name="Google Shape;552;p18"/>
            <p:cNvSpPr/>
            <p:nvPr/>
          </p:nvSpPr>
          <p:spPr>
            <a:xfrm>
              <a:off x="3089" y="2245"/>
              <a:ext cx="318" cy="194"/>
            </a:xfrm>
            <a:custGeom>
              <a:rect b="b" l="l" r="r" t="t"/>
              <a:pathLst>
                <a:path extrusionOk="0" h="194" w="318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8"/>
            <p:cNvSpPr/>
            <p:nvPr/>
          </p:nvSpPr>
          <p:spPr>
            <a:xfrm>
              <a:off x="2418" y="2492"/>
              <a:ext cx="303" cy="150"/>
            </a:xfrm>
            <a:custGeom>
              <a:rect b="b" l="l" r="r" t="t"/>
              <a:pathLst>
                <a:path extrusionOk="0" h="174" w="29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8"/>
            <p:cNvSpPr/>
            <p:nvPr/>
          </p:nvSpPr>
          <p:spPr>
            <a:xfrm>
              <a:off x="3015" y="2477"/>
              <a:ext cx="396" cy="156"/>
            </a:xfrm>
            <a:custGeom>
              <a:rect b="b" l="l" r="r" t="t"/>
              <a:pathLst>
                <a:path extrusionOk="0" h="174" w="378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3435" y="2511"/>
              <a:ext cx="130" cy="320"/>
            </a:xfrm>
            <a:custGeom>
              <a:rect b="b" l="l" r="r" t="t"/>
              <a:pathLst>
                <a:path extrusionOk="0" h="500" w="118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2657" y="2847"/>
              <a:ext cx="464" cy="47"/>
            </a:xfrm>
            <a:custGeom>
              <a:rect b="b" l="l" r="r" t="t"/>
              <a:pathLst>
                <a:path extrusionOk="0" h="32" w="370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2319" y="2507"/>
              <a:ext cx="122" cy="268"/>
            </a:xfrm>
            <a:custGeom>
              <a:rect b="b" l="l" r="r" t="t"/>
              <a:pathLst>
                <a:path extrusionOk="0" h="412" w="176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1128" y="2264"/>
              <a:ext cx="728" cy="15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1113" y="2279"/>
              <a:ext cx="723" cy="15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0" name="Google Shape;560;p18"/>
            <p:cNvCxnSpPr/>
            <p:nvPr/>
          </p:nvCxnSpPr>
          <p:spPr>
            <a:xfrm>
              <a:off x="1759" y="2362"/>
              <a:ext cx="266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61" name="Google Shape;561;p18"/>
            <p:cNvSpPr txBox="1"/>
            <p:nvPr/>
          </p:nvSpPr>
          <p:spPr>
            <a:xfrm>
              <a:off x="2390" y="218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62" name="Google Shape;562;p18"/>
            <p:cNvSpPr txBox="1"/>
            <p:nvPr/>
          </p:nvSpPr>
          <p:spPr>
            <a:xfrm>
              <a:off x="2336" y="2459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63" name="Google Shape;563;p18"/>
            <p:cNvSpPr txBox="1"/>
            <p:nvPr/>
          </p:nvSpPr>
          <p:spPr>
            <a:xfrm>
              <a:off x="2178" y="2505"/>
              <a:ext cx="1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564" name="Google Shape;564;p18"/>
            <p:cNvSpPr/>
            <p:nvPr/>
          </p:nvSpPr>
          <p:spPr>
            <a:xfrm>
              <a:off x="1509" y="2281"/>
              <a:ext cx="269" cy="151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8"/>
            <p:cNvSpPr txBox="1"/>
            <p:nvPr/>
          </p:nvSpPr>
          <p:spPr>
            <a:xfrm>
              <a:off x="1479" y="2264"/>
              <a:ext cx="328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0111</a:t>
              </a:r>
              <a:endParaRPr/>
            </a:p>
          </p:txBody>
        </p:sp>
        <p:sp>
          <p:nvSpPr>
            <p:cNvPr id="566" name="Google Shape;566;p18"/>
            <p:cNvSpPr txBox="1"/>
            <p:nvPr/>
          </p:nvSpPr>
          <p:spPr>
            <a:xfrm>
              <a:off x="398" y="1841"/>
              <a:ext cx="1019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value in arriving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packet’s header</a:t>
              </a:r>
              <a:endParaRPr/>
            </a:p>
          </p:txBody>
        </p:sp>
        <p:cxnSp>
          <p:nvCxnSpPr>
            <p:cNvPr id="567" name="Google Shape;567;p18"/>
            <p:cNvCxnSpPr/>
            <p:nvPr/>
          </p:nvCxnSpPr>
          <p:spPr>
            <a:xfrm rot="10800000">
              <a:off x="1269" y="2444"/>
              <a:ext cx="8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68" name="Google Shape;568;p18"/>
            <p:cNvSpPr txBox="1"/>
            <p:nvPr/>
          </p:nvSpPr>
          <p:spPr>
            <a:xfrm>
              <a:off x="1244" y="261"/>
              <a:ext cx="1174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routing algorithm</a:t>
              </a: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1197" y="732"/>
              <a:ext cx="1263" cy="806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8"/>
            <p:cNvSpPr txBox="1"/>
            <p:nvPr/>
          </p:nvSpPr>
          <p:spPr>
            <a:xfrm>
              <a:off x="1128" y="688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local forwarding table</a:t>
              </a:r>
              <a:endParaRPr/>
            </a:p>
          </p:txBody>
        </p:sp>
        <p:sp>
          <p:nvSpPr>
            <p:cNvPr id="571" name="Google Shape;571;p18"/>
            <p:cNvSpPr txBox="1"/>
            <p:nvPr/>
          </p:nvSpPr>
          <p:spPr>
            <a:xfrm>
              <a:off x="1065" y="874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header value</a:t>
              </a:r>
              <a:endParaRPr/>
            </a:p>
          </p:txBody>
        </p:sp>
        <p:sp>
          <p:nvSpPr>
            <p:cNvPr id="572" name="Google Shape;572;p18"/>
            <p:cNvSpPr txBox="1"/>
            <p:nvPr/>
          </p:nvSpPr>
          <p:spPr>
            <a:xfrm>
              <a:off x="1846" y="859"/>
              <a:ext cx="65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output link</a:t>
              </a:r>
              <a:endParaRPr/>
            </a:p>
          </p:txBody>
        </p:sp>
        <p:cxnSp>
          <p:nvCxnSpPr>
            <p:cNvPr id="573" name="Google Shape;573;p18"/>
            <p:cNvCxnSpPr/>
            <p:nvPr/>
          </p:nvCxnSpPr>
          <p:spPr>
            <a:xfrm>
              <a:off x="1908" y="866"/>
              <a:ext cx="5" cy="6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4" name="Google Shape;574;p18"/>
            <p:cNvSpPr txBox="1"/>
            <p:nvPr/>
          </p:nvSpPr>
          <p:spPr>
            <a:xfrm>
              <a:off x="1601" y="1087"/>
              <a:ext cx="314" cy="4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0100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0101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0111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1001</a:t>
              </a:r>
              <a:endParaRPr/>
            </a:p>
          </p:txBody>
        </p:sp>
        <p:sp>
          <p:nvSpPr>
            <p:cNvPr id="575" name="Google Shape;575;p18"/>
            <p:cNvSpPr txBox="1"/>
            <p:nvPr/>
          </p:nvSpPr>
          <p:spPr>
            <a:xfrm>
              <a:off x="1920" y="1087"/>
              <a:ext cx="166" cy="4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576" name="Google Shape;576;p18"/>
            <p:cNvCxnSpPr/>
            <p:nvPr/>
          </p:nvCxnSpPr>
          <p:spPr>
            <a:xfrm>
              <a:off x="1197" y="1028"/>
              <a:ext cx="12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18"/>
            <p:cNvCxnSpPr/>
            <p:nvPr/>
          </p:nvCxnSpPr>
          <p:spPr>
            <a:xfrm>
              <a:off x="1192" y="872"/>
              <a:ext cx="1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8" name="Google Shape;578;p18"/>
            <p:cNvSpPr/>
            <p:nvPr/>
          </p:nvSpPr>
          <p:spPr>
            <a:xfrm rot="5400000">
              <a:off x="1763" y="548"/>
              <a:ext cx="151" cy="172"/>
            </a:xfrm>
            <a:prstGeom prst="rightArrow">
              <a:avLst>
                <a:gd fmla="val 51167" name="adj1"/>
                <a:gd fmla="val 39736" name="adj2"/>
              </a:avLst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9" name="Google Shape;579;p18"/>
            <p:cNvCxnSpPr/>
            <p:nvPr/>
          </p:nvCxnSpPr>
          <p:spPr>
            <a:xfrm>
              <a:off x="1371" y="2086"/>
              <a:ext cx="229" cy="2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80" name="Google Shape;580;p18"/>
            <p:cNvSpPr/>
            <p:nvPr/>
          </p:nvSpPr>
          <p:spPr>
            <a:xfrm>
              <a:off x="2047" y="2395"/>
              <a:ext cx="554" cy="167"/>
            </a:xfrm>
            <a:custGeom>
              <a:rect b="b" l="l" r="r" t="t"/>
              <a:pathLst>
                <a:path extrusionOk="0" h="167" w="554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cap="flat" cmpd="sng" w="57150">
              <a:solidFill>
                <a:srgbClr val="FF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8"/>
            <p:cNvSpPr/>
            <p:nvPr/>
          </p:nvSpPr>
          <p:spPr>
            <a:xfrm flipH="1">
              <a:off x="3518" y="2127"/>
              <a:ext cx="364" cy="234"/>
            </a:xfrm>
            <a:custGeom>
              <a:rect b="b" l="l" r="r" t="t"/>
              <a:pathLst>
                <a:path extrusionOk="0" h="816" w="1443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8"/>
            <p:cNvSpPr/>
            <p:nvPr/>
          </p:nvSpPr>
          <p:spPr>
            <a:xfrm flipH="1">
              <a:off x="2881" y="1948"/>
              <a:ext cx="364" cy="234"/>
            </a:xfrm>
            <a:custGeom>
              <a:rect b="b" l="l" r="r" t="t"/>
              <a:pathLst>
                <a:path extrusionOk="0" h="816" w="1443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8"/>
            <p:cNvSpPr/>
            <p:nvPr/>
          </p:nvSpPr>
          <p:spPr>
            <a:xfrm rot="10800000">
              <a:off x="3302" y="2922"/>
              <a:ext cx="342" cy="234"/>
            </a:xfrm>
            <a:custGeom>
              <a:rect b="b" l="l" r="r" t="t"/>
              <a:pathLst>
                <a:path extrusionOk="0" h="816" w="1443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8"/>
            <p:cNvSpPr/>
            <p:nvPr/>
          </p:nvSpPr>
          <p:spPr>
            <a:xfrm rot="10800000">
              <a:off x="2452" y="2912"/>
              <a:ext cx="342" cy="234"/>
            </a:xfrm>
            <a:custGeom>
              <a:rect b="b" l="l" r="r" t="t"/>
              <a:pathLst>
                <a:path extrusionOk="0" h="816" w="1443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8"/>
            <p:cNvSpPr/>
            <p:nvPr/>
          </p:nvSpPr>
          <p:spPr>
            <a:xfrm rot="10800000">
              <a:off x="2855" y="2728"/>
              <a:ext cx="342" cy="285"/>
            </a:xfrm>
            <a:custGeom>
              <a:rect b="b" l="l" r="r" t="t"/>
              <a:pathLst>
                <a:path extrusionOk="0" h="816" w="1443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6" name="Google Shape;586;p18"/>
            <p:cNvGrpSpPr/>
            <p:nvPr/>
          </p:nvGrpSpPr>
          <p:grpSpPr>
            <a:xfrm>
              <a:off x="2886" y="1668"/>
              <a:ext cx="347" cy="285"/>
              <a:chOff x="2886" y="1668"/>
              <a:chExt cx="347" cy="285"/>
            </a:xfrm>
          </p:grpSpPr>
          <p:sp>
            <p:nvSpPr>
              <p:cNvPr id="587" name="Google Shape;587;p18"/>
              <p:cNvSpPr/>
              <p:nvPr/>
            </p:nvSpPr>
            <p:spPr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18"/>
              <p:cNvSpPr/>
              <p:nvPr/>
            </p:nvSpPr>
            <p:spPr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18"/>
              <p:cNvSpPr/>
              <p:nvPr/>
            </p:nvSpPr>
            <p:spPr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90" name="Google Shape;590;p18"/>
              <p:cNvCxnSpPr/>
              <p:nvPr/>
            </p:nvCxnSpPr>
            <p:spPr>
              <a:xfrm>
                <a:off x="3082" y="1811"/>
                <a:ext cx="1" cy="13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1" name="Google Shape;591;p18"/>
              <p:cNvCxnSpPr/>
              <p:nvPr/>
            </p:nvCxnSpPr>
            <p:spPr>
              <a:xfrm>
                <a:off x="2913" y="184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2" name="Google Shape;592;p18"/>
              <p:cNvCxnSpPr/>
              <p:nvPr/>
            </p:nvCxnSpPr>
            <p:spPr>
              <a:xfrm>
                <a:off x="2912" y="18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593" name="Google Shape;593;p18"/>
              <p:cNvSpPr/>
              <p:nvPr/>
            </p:nvSpPr>
            <p:spPr>
              <a:xfrm rot="5400000">
                <a:off x="3051" y="1745"/>
                <a:ext cx="29" cy="41"/>
              </a:xfrm>
              <a:prstGeom prst="rightArrow">
                <a:avLst>
                  <a:gd fmla="val 51167" name="adj1"/>
                  <a:gd fmla="val 39736" name="adj2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4" name="Google Shape;594;p18"/>
            <p:cNvGrpSpPr/>
            <p:nvPr/>
          </p:nvGrpSpPr>
          <p:grpSpPr>
            <a:xfrm>
              <a:off x="3524" y="1840"/>
              <a:ext cx="347" cy="285"/>
              <a:chOff x="2886" y="1668"/>
              <a:chExt cx="347" cy="285"/>
            </a:xfrm>
          </p:grpSpPr>
          <p:sp>
            <p:nvSpPr>
              <p:cNvPr id="595" name="Google Shape;595;p18"/>
              <p:cNvSpPr/>
              <p:nvPr/>
            </p:nvSpPr>
            <p:spPr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18"/>
              <p:cNvSpPr/>
              <p:nvPr/>
            </p:nvSpPr>
            <p:spPr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18"/>
              <p:cNvSpPr/>
              <p:nvPr/>
            </p:nvSpPr>
            <p:spPr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98" name="Google Shape;598;p18"/>
              <p:cNvCxnSpPr/>
              <p:nvPr/>
            </p:nvCxnSpPr>
            <p:spPr>
              <a:xfrm>
                <a:off x="3082" y="1811"/>
                <a:ext cx="1" cy="13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9" name="Google Shape;599;p18"/>
              <p:cNvCxnSpPr/>
              <p:nvPr/>
            </p:nvCxnSpPr>
            <p:spPr>
              <a:xfrm>
                <a:off x="2913" y="184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0" name="Google Shape;600;p18"/>
              <p:cNvCxnSpPr/>
              <p:nvPr/>
            </p:nvCxnSpPr>
            <p:spPr>
              <a:xfrm>
                <a:off x="2912" y="18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01" name="Google Shape;601;p18"/>
              <p:cNvSpPr/>
              <p:nvPr/>
            </p:nvSpPr>
            <p:spPr>
              <a:xfrm rot="5400000">
                <a:off x="3051" y="1745"/>
                <a:ext cx="29" cy="41"/>
              </a:xfrm>
              <a:prstGeom prst="rightArrow">
                <a:avLst>
                  <a:gd fmla="val 51167" name="adj1"/>
                  <a:gd fmla="val 39736" name="adj2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2" name="Google Shape;602;p18"/>
            <p:cNvGrpSpPr/>
            <p:nvPr/>
          </p:nvGrpSpPr>
          <p:grpSpPr>
            <a:xfrm>
              <a:off x="3291" y="3148"/>
              <a:ext cx="347" cy="285"/>
              <a:chOff x="2886" y="1668"/>
              <a:chExt cx="347" cy="285"/>
            </a:xfrm>
          </p:grpSpPr>
          <p:sp>
            <p:nvSpPr>
              <p:cNvPr id="603" name="Google Shape;603;p18"/>
              <p:cNvSpPr/>
              <p:nvPr/>
            </p:nvSpPr>
            <p:spPr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18"/>
              <p:cNvSpPr/>
              <p:nvPr/>
            </p:nvSpPr>
            <p:spPr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18"/>
              <p:cNvSpPr/>
              <p:nvPr/>
            </p:nvSpPr>
            <p:spPr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06" name="Google Shape;606;p18"/>
              <p:cNvCxnSpPr/>
              <p:nvPr/>
            </p:nvCxnSpPr>
            <p:spPr>
              <a:xfrm>
                <a:off x="3082" y="1811"/>
                <a:ext cx="1" cy="13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7" name="Google Shape;607;p18"/>
              <p:cNvCxnSpPr/>
              <p:nvPr/>
            </p:nvCxnSpPr>
            <p:spPr>
              <a:xfrm>
                <a:off x="2913" y="184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8" name="Google Shape;608;p18"/>
              <p:cNvCxnSpPr/>
              <p:nvPr/>
            </p:nvCxnSpPr>
            <p:spPr>
              <a:xfrm>
                <a:off x="2912" y="18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09" name="Google Shape;609;p18"/>
              <p:cNvSpPr/>
              <p:nvPr/>
            </p:nvSpPr>
            <p:spPr>
              <a:xfrm rot="5400000">
                <a:off x="3051" y="1745"/>
                <a:ext cx="29" cy="41"/>
              </a:xfrm>
              <a:prstGeom prst="rightArrow">
                <a:avLst>
                  <a:gd fmla="val 51167" name="adj1"/>
                  <a:gd fmla="val 39736" name="adj2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0" name="Google Shape;610;p18"/>
            <p:cNvGrpSpPr/>
            <p:nvPr/>
          </p:nvGrpSpPr>
          <p:grpSpPr>
            <a:xfrm>
              <a:off x="2853" y="3010"/>
              <a:ext cx="347" cy="285"/>
              <a:chOff x="2886" y="1668"/>
              <a:chExt cx="347" cy="285"/>
            </a:xfrm>
          </p:grpSpPr>
          <p:sp>
            <p:nvSpPr>
              <p:cNvPr id="611" name="Google Shape;611;p18"/>
              <p:cNvSpPr/>
              <p:nvPr/>
            </p:nvSpPr>
            <p:spPr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18"/>
              <p:cNvSpPr/>
              <p:nvPr/>
            </p:nvSpPr>
            <p:spPr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18"/>
              <p:cNvSpPr/>
              <p:nvPr/>
            </p:nvSpPr>
            <p:spPr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4" name="Google Shape;614;p18"/>
              <p:cNvCxnSpPr/>
              <p:nvPr/>
            </p:nvCxnSpPr>
            <p:spPr>
              <a:xfrm>
                <a:off x="3082" y="1811"/>
                <a:ext cx="1" cy="13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5" name="Google Shape;615;p18"/>
              <p:cNvCxnSpPr/>
              <p:nvPr/>
            </p:nvCxnSpPr>
            <p:spPr>
              <a:xfrm>
                <a:off x="2913" y="184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6" name="Google Shape;616;p18"/>
              <p:cNvCxnSpPr/>
              <p:nvPr/>
            </p:nvCxnSpPr>
            <p:spPr>
              <a:xfrm>
                <a:off x="2912" y="18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17" name="Google Shape;617;p18"/>
              <p:cNvSpPr/>
              <p:nvPr/>
            </p:nvSpPr>
            <p:spPr>
              <a:xfrm rot="5400000">
                <a:off x="3051" y="1745"/>
                <a:ext cx="29" cy="41"/>
              </a:xfrm>
              <a:prstGeom prst="rightArrow">
                <a:avLst>
                  <a:gd fmla="val 51167" name="adj1"/>
                  <a:gd fmla="val 39736" name="adj2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8" name="Google Shape;618;p18"/>
            <p:cNvGrpSpPr/>
            <p:nvPr/>
          </p:nvGrpSpPr>
          <p:grpSpPr>
            <a:xfrm>
              <a:off x="2440" y="3131"/>
              <a:ext cx="347" cy="285"/>
              <a:chOff x="2886" y="1668"/>
              <a:chExt cx="347" cy="285"/>
            </a:xfrm>
          </p:grpSpPr>
          <p:sp>
            <p:nvSpPr>
              <p:cNvPr id="619" name="Google Shape;619;p18"/>
              <p:cNvSpPr/>
              <p:nvPr/>
            </p:nvSpPr>
            <p:spPr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18"/>
              <p:cNvSpPr/>
              <p:nvPr/>
            </p:nvSpPr>
            <p:spPr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18"/>
              <p:cNvSpPr/>
              <p:nvPr/>
            </p:nvSpPr>
            <p:spPr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22" name="Google Shape;622;p18"/>
              <p:cNvCxnSpPr/>
              <p:nvPr/>
            </p:nvCxnSpPr>
            <p:spPr>
              <a:xfrm>
                <a:off x="3082" y="1811"/>
                <a:ext cx="1" cy="13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3" name="Google Shape;623;p18"/>
              <p:cNvCxnSpPr/>
              <p:nvPr/>
            </p:nvCxnSpPr>
            <p:spPr>
              <a:xfrm>
                <a:off x="2913" y="184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4" name="Google Shape;624;p18"/>
              <p:cNvCxnSpPr/>
              <p:nvPr/>
            </p:nvCxnSpPr>
            <p:spPr>
              <a:xfrm>
                <a:off x="2912" y="1812"/>
                <a:ext cx="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25" name="Google Shape;625;p18"/>
              <p:cNvSpPr/>
              <p:nvPr/>
            </p:nvSpPr>
            <p:spPr>
              <a:xfrm rot="5400000">
                <a:off x="3051" y="1745"/>
                <a:ext cx="29" cy="41"/>
              </a:xfrm>
              <a:prstGeom prst="rightArrow">
                <a:avLst>
                  <a:gd fmla="val 51167" name="adj1"/>
                  <a:gd fmla="val 39736" name="adj2"/>
                </a:avLst>
              </a:pr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26" name="Google Shape;626;p18"/>
          <p:cNvSpPr txBox="1"/>
          <p:nvPr>
            <p:ph type="title"/>
          </p:nvPr>
        </p:nvSpPr>
        <p:spPr>
          <a:xfrm>
            <a:off x="-108542" y="-74706"/>
            <a:ext cx="9312306" cy="1404939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Interplay between routing, forwarding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9"/>
          <p:cNvSpPr txBox="1"/>
          <p:nvPr>
            <p:ph type="title"/>
          </p:nvPr>
        </p:nvSpPr>
        <p:spPr>
          <a:xfrm>
            <a:off x="0" y="0"/>
            <a:ext cx="9144000" cy="1299333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Shortest-Path Routing With “Static” Link Weights</a:t>
            </a:r>
            <a:endParaRPr/>
          </a:p>
        </p:txBody>
      </p:sp>
      <p:sp>
        <p:nvSpPr>
          <p:cNvPr id="632" name="Google Shape;632;p19"/>
          <p:cNvSpPr txBox="1"/>
          <p:nvPr>
            <p:ph idx="1" type="body"/>
          </p:nvPr>
        </p:nvSpPr>
        <p:spPr>
          <a:xfrm>
            <a:off x="0" y="1371600"/>
            <a:ext cx="9144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1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Compute shortest paths to IP subnets based on link weights</a:t>
            </a:r>
            <a:endParaRPr/>
          </a:p>
          <a:p>
            <a:pPr indent="-342900" lvl="2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Char char="–"/>
            </a:pPr>
            <a:r>
              <a:rPr lang="en-US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link weights configured by network operator (to be revisited)</a:t>
            </a:r>
            <a:endParaRPr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2" marL="400050" rtl="0" algn="l">
              <a:lnSpc>
                <a:spcPct val="110000"/>
              </a:lnSpc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t/>
            </a:r>
            <a:endParaRPr sz="105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1" marL="34290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... to determine the “next hop” router to every IP subnet</a:t>
            </a:r>
            <a:endParaRPr/>
          </a:p>
        </p:txBody>
      </p:sp>
      <p:grpSp>
        <p:nvGrpSpPr>
          <p:cNvPr id="633" name="Google Shape;633;p19"/>
          <p:cNvGrpSpPr/>
          <p:nvPr/>
        </p:nvGrpSpPr>
        <p:grpSpPr>
          <a:xfrm>
            <a:off x="1524000" y="3846513"/>
            <a:ext cx="5795962" cy="2935287"/>
            <a:chOff x="1368" y="2531"/>
            <a:chExt cx="2904" cy="1677"/>
          </a:xfrm>
        </p:grpSpPr>
        <p:sp>
          <p:nvSpPr>
            <p:cNvPr id="634" name="Google Shape;634;p19"/>
            <p:cNvSpPr/>
            <p:nvPr/>
          </p:nvSpPr>
          <p:spPr>
            <a:xfrm>
              <a:off x="1864" y="3272"/>
              <a:ext cx="144" cy="144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35" name="Google Shape;635;p19"/>
            <p:cNvSpPr/>
            <p:nvPr/>
          </p:nvSpPr>
          <p:spPr>
            <a:xfrm>
              <a:off x="2296" y="3656"/>
              <a:ext cx="144" cy="144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2344" y="2936"/>
              <a:ext cx="144" cy="144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37" name="Google Shape;637;p19"/>
            <p:cNvSpPr/>
            <p:nvPr/>
          </p:nvSpPr>
          <p:spPr>
            <a:xfrm>
              <a:off x="2728" y="3320"/>
              <a:ext cx="144" cy="144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38" name="Google Shape;638;p19"/>
            <p:cNvSpPr/>
            <p:nvPr/>
          </p:nvSpPr>
          <p:spPr>
            <a:xfrm>
              <a:off x="3160" y="3656"/>
              <a:ext cx="144" cy="144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39" name="Google Shape;639;p19"/>
            <p:cNvSpPr/>
            <p:nvPr/>
          </p:nvSpPr>
          <p:spPr>
            <a:xfrm>
              <a:off x="3160" y="2936"/>
              <a:ext cx="144" cy="144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40" name="Google Shape;640;p19"/>
            <p:cNvSpPr/>
            <p:nvPr/>
          </p:nvSpPr>
          <p:spPr>
            <a:xfrm>
              <a:off x="2776" y="3944"/>
              <a:ext cx="144" cy="144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41" name="Google Shape;641;p19"/>
            <p:cNvSpPr/>
            <p:nvPr/>
          </p:nvSpPr>
          <p:spPr>
            <a:xfrm>
              <a:off x="3640" y="3272"/>
              <a:ext cx="144" cy="144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642" name="Google Shape;642;p19"/>
            <p:cNvCxnSpPr/>
            <p:nvPr/>
          </p:nvCxnSpPr>
          <p:spPr>
            <a:xfrm flipH="1" rot="10800000">
              <a:off x="2008" y="3032"/>
              <a:ext cx="336" cy="2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19"/>
            <p:cNvCxnSpPr/>
            <p:nvPr/>
          </p:nvCxnSpPr>
          <p:spPr>
            <a:xfrm>
              <a:off x="1984" y="3400"/>
              <a:ext cx="312" cy="304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644" name="Google Shape;644;p19"/>
            <p:cNvCxnSpPr/>
            <p:nvPr/>
          </p:nvCxnSpPr>
          <p:spPr>
            <a:xfrm>
              <a:off x="2464" y="3040"/>
              <a:ext cx="288" cy="30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19"/>
            <p:cNvCxnSpPr/>
            <p:nvPr/>
          </p:nvCxnSpPr>
          <p:spPr>
            <a:xfrm>
              <a:off x="2416" y="3752"/>
              <a:ext cx="360" cy="24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19"/>
            <p:cNvCxnSpPr/>
            <p:nvPr/>
          </p:nvCxnSpPr>
          <p:spPr>
            <a:xfrm flipH="1" rot="10800000">
              <a:off x="2432" y="3440"/>
              <a:ext cx="320" cy="240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647" name="Google Shape;647;p19"/>
            <p:cNvCxnSpPr/>
            <p:nvPr/>
          </p:nvCxnSpPr>
          <p:spPr>
            <a:xfrm>
              <a:off x="2848" y="3448"/>
              <a:ext cx="328" cy="224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648" name="Google Shape;648;p19"/>
            <p:cNvCxnSpPr/>
            <p:nvPr/>
          </p:nvCxnSpPr>
          <p:spPr>
            <a:xfrm flipH="1" rot="10800000">
              <a:off x="2896" y="3776"/>
              <a:ext cx="296" cy="19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19"/>
            <p:cNvCxnSpPr/>
            <p:nvPr/>
          </p:nvCxnSpPr>
          <p:spPr>
            <a:xfrm flipH="1" rot="10800000">
              <a:off x="2872" y="3344"/>
              <a:ext cx="768" cy="5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19"/>
            <p:cNvCxnSpPr/>
            <p:nvPr/>
          </p:nvCxnSpPr>
          <p:spPr>
            <a:xfrm>
              <a:off x="2472" y="3000"/>
              <a:ext cx="688" cy="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19"/>
            <p:cNvCxnSpPr/>
            <p:nvPr/>
          </p:nvCxnSpPr>
          <p:spPr>
            <a:xfrm>
              <a:off x="3296" y="3056"/>
              <a:ext cx="384" cy="24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52" name="Google Shape;652;p19"/>
            <p:cNvSpPr txBox="1"/>
            <p:nvPr/>
          </p:nvSpPr>
          <p:spPr>
            <a:xfrm>
              <a:off x="2030" y="2906"/>
              <a:ext cx="174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</a:t>
              </a:r>
              <a:endParaRPr/>
            </a:p>
          </p:txBody>
        </p:sp>
        <p:sp>
          <p:nvSpPr>
            <p:cNvPr id="653" name="Google Shape;653;p19"/>
            <p:cNvSpPr txBox="1"/>
            <p:nvPr/>
          </p:nvSpPr>
          <p:spPr>
            <a:xfrm>
              <a:off x="2710" y="2706"/>
              <a:ext cx="174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2</a:t>
              </a:r>
              <a:endParaRPr/>
            </a:p>
          </p:txBody>
        </p:sp>
        <p:sp>
          <p:nvSpPr>
            <p:cNvPr id="654" name="Google Shape;654;p19"/>
            <p:cNvSpPr txBox="1"/>
            <p:nvPr/>
          </p:nvSpPr>
          <p:spPr>
            <a:xfrm>
              <a:off x="2086" y="3290"/>
              <a:ext cx="174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2</a:t>
              </a:r>
              <a:endParaRPr/>
            </a:p>
          </p:txBody>
        </p:sp>
        <p:sp>
          <p:nvSpPr>
            <p:cNvPr id="655" name="Google Shape;655;p19"/>
            <p:cNvSpPr txBox="1"/>
            <p:nvPr/>
          </p:nvSpPr>
          <p:spPr>
            <a:xfrm>
              <a:off x="2590" y="2962"/>
              <a:ext cx="174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/>
            </a:p>
          </p:txBody>
        </p:sp>
        <p:sp>
          <p:nvSpPr>
            <p:cNvPr id="656" name="Google Shape;656;p19"/>
            <p:cNvSpPr txBox="1"/>
            <p:nvPr/>
          </p:nvSpPr>
          <p:spPr>
            <a:xfrm>
              <a:off x="2438" y="3330"/>
              <a:ext cx="174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/>
            </a:p>
          </p:txBody>
        </p:sp>
        <p:sp>
          <p:nvSpPr>
            <p:cNvPr id="657" name="Google Shape;657;p19"/>
            <p:cNvSpPr txBox="1"/>
            <p:nvPr/>
          </p:nvSpPr>
          <p:spPr>
            <a:xfrm>
              <a:off x="3078" y="3098"/>
              <a:ext cx="174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</a:t>
              </a:r>
              <a:endParaRPr/>
            </a:p>
          </p:txBody>
        </p:sp>
        <p:sp>
          <p:nvSpPr>
            <p:cNvPr id="658" name="Google Shape;658;p19"/>
            <p:cNvSpPr txBox="1"/>
            <p:nvPr/>
          </p:nvSpPr>
          <p:spPr>
            <a:xfrm>
              <a:off x="3430" y="2866"/>
              <a:ext cx="174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/>
            </a:p>
          </p:txBody>
        </p:sp>
        <p:sp>
          <p:nvSpPr>
            <p:cNvPr id="659" name="Google Shape;659;p19"/>
            <p:cNvSpPr txBox="1"/>
            <p:nvPr/>
          </p:nvSpPr>
          <p:spPr>
            <a:xfrm>
              <a:off x="2414" y="3794"/>
              <a:ext cx="174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4</a:t>
              </a:r>
              <a:endParaRPr/>
            </a:p>
          </p:txBody>
        </p:sp>
        <p:sp>
          <p:nvSpPr>
            <p:cNvPr id="660" name="Google Shape;660;p19"/>
            <p:cNvSpPr txBox="1"/>
            <p:nvPr/>
          </p:nvSpPr>
          <p:spPr>
            <a:xfrm>
              <a:off x="3006" y="3346"/>
              <a:ext cx="174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5</a:t>
              </a:r>
              <a:endParaRPr/>
            </a:p>
          </p:txBody>
        </p:sp>
        <p:sp>
          <p:nvSpPr>
            <p:cNvPr id="661" name="Google Shape;661;p19"/>
            <p:cNvSpPr txBox="1"/>
            <p:nvPr/>
          </p:nvSpPr>
          <p:spPr>
            <a:xfrm>
              <a:off x="3038" y="3810"/>
              <a:ext cx="174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</a:t>
              </a:r>
              <a:endParaRPr/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1688" y="2680"/>
              <a:ext cx="2304" cy="152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663" name="Google Shape;663;p19"/>
            <p:cNvCxnSpPr/>
            <p:nvPr/>
          </p:nvCxnSpPr>
          <p:spPr>
            <a:xfrm rot="10800000">
              <a:off x="1384" y="3169"/>
              <a:ext cx="480" cy="168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cxnSp>
          <p:nvCxnSpPr>
            <p:cNvPr id="664" name="Google Shape;664;p19"/>
            <p:cNvCxnSpPr/>
            <p:nvPr/>
          </p:nvCxnSpPr>
          <p:spPr>
            <a:xfrm flipH="1">
              <a:off x="1368" y="3392"/>
              <a:ext cx="504" cy="1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19"/>
            <p:cNvCxnSpPr/>
            <p:nvPr/>
          </p:nvCxnSpPr>
          <p:spPr>
            <a:xfrm>
              <a:off x="3304" y="3728"/>
              <a:ext cx="808" cy="40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666" name="Google Shape;666;p19"/>
            <p:cNvCxnSpPr/>
            <p:nvPr/>
          </p:nvCxnSpPr>
          <p:spPr>
            <a:xfrm>
              <a:off x="3280" y="3784"/>
              <a:ext cx="560" cy="2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19"/>
            <p:cNvCxnSpPr/>
            <p:nvPr/>
          </p:nvCxnSpPr>
          <p:spPr>
            <a:xfrm flipH="1">
              <a:off x="3768" y="3191"/>
              <a:ext cx="504" cy="1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19"/>
            <p:cNvCxnSpPr/>
            <p:nvPr/>
          </p:nvCxnSpPr>
          <p:spPr>
            <a:xfrm>
              <a:off x="2109" y="2531"/>
              <a:ext cx="288" cy="4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19"/>
            <p:cNvCxnSpPr/>
            <p:nvPr/>
          </p:nvCxnSpPr>
          <p:spPr>
            <a:xfrm flipH="1">
              <a:off x="1851" y="3758"/>
              <a:ext cx="459" cy="2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/>
          <p:nvPr>
            <p:ph type="ctrTitle"/>
          </p:nvPr>
        </p:nvSpPr>
        <p:spPr>
          <a:xfrm>
            <a:off x="0" y="1524000"/>
            <a:ext cx="7772400" cy="1470025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Interconnecting IP Subnets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0"/>
          <p:cNvSpPr txBox="1"/>
          <p:nvPr>
            <p:ph idx="1" type="body"/>
          </p:nvPr>
        </p:nvSpPr>
        <p:spPr>
          <a:xfrm>
            <a:off x="457200" y="16764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342900" rtl="0" algn="l">
              <a:lnSpc>
                <a:spcPct val="11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Link-State Routing</a:t>
            </a:r>
            <a:endParaRPr/>
          </a:p>
          <a:p>
            <a:pPr indent="-349250" lvl="1" marL="74295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routers flood information to learn topology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each router then applies Dijkstra’s algorithm to compute shortest paths</a:t>
            </a:r>
            <a:endParaRPr sz="2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b="1" lang="en-US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Distance Vector Routing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iterative process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</a:pPr>
            <a:r>
              <a:rPr lang="en-US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Bellman-Ford algorithm</a:t>
            </a:r>
            <a:endParaRPr/>
          </a:p>
        </p:txBody>
      </p:sp>
      <p:sp>
        <p:nvSpPr>
          <p:cNvPr id="675" name="Google Shape;675;p20"/>
          <p:cNvSpPr txBox="1"/>
          <p:nvPr>
            <p:ph type="title"/>
          </p:nvPr>
        </p:nvSpPr>
        <p:spPr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Routing Schemes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Network Layer</a:t>
            </a:r>
            <a:endParaRPr/>
          </a:p>
        </p:txBody>
      </p:sp>
      <p:sp>
        <p:nvSpPr>
          <p:cNvPr id="681" name="Google Shape;681;p21"/>
          <p:cNvSpPr txBox="1"/>
          <p:nvPr>
            <p:ph idx="4294967295" type="sldNum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4-</a:t>
            </a:r>
            <a:fld id="{00000000-1234-1234-1234-123412341234}" type="slidenum"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82" name="Google Shape;682;p21"/>
          <p:cNvSpPr txBox="1"/>
          <p:nvPr>
            <p:ph type="title"/>
          </p:nvPr>
        </p:nvSpPr>
        <p:spPr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Twentieth Century"/>
                <a:ea typeface="Twentieth Century"/>
                <a:cs typeface="Twentieth Century"/>
                <a:sym typeface="Twentieth Century"/>
              </a:rPr>
              <a:t>Routing Algorithm Classification</a:t>
            </a:r>
            <a:endParaRPr sz="6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83" name="Google Shape;683;p21"/>
          <p:cNvSpPr txBox="1"/>
          <p:nvPr>
            <p:ph idx="1" type="body"/>
          </p:nvPr>
        </p:nvSpPr>
        <p:spPr>
          <a:xfrm>
            <a:off x="533400" y="1371600"/>
            <a:ext cx="83058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Global or decentralized information?</a:t>
            </a:r>
            <a:endParaRPr sz="3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Global: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all routers have complete topology, link cost info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“link state” algorithms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en-US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Decentralized: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router knows </a:t>
            </a:r>
            <a:r>
              <a:rPr b="1" lang="en-US" u="sng">
                <a:latin typeface="Twentieth Century"/>
                <a:ea typeface="Twentieth Century"/>
                <a:cs typeface="Twentieth Century"/>
                <a:sym typeface="Twentieth Century"/>
              </a:rPr>
              <a:t>only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physically-connected neighbors, link costs to neighbors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iterative process of computation and exchange of info with neighbors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“distance vector” algorithms</a:t>
            </a:r>
            <a:endParaRPr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Network Layer</a:t>
            </a:r>
            <a:endParaRPr/>
          </a:p>
        </p:txBody>
      </p:sp>
      <p:sp>
        <p:nvSpPr>
          <p:cNvPr id="689" name="Google Shape;689;p22"/>
          <p:cNvSpPr txBox="1"/>
          <p:nvPr>
            <p:ph idx="4294967295" type="sldNum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4-</a:t>
            </a:r>
            <a:fld id="{00000000-1234-1234-1234-123412341234}" type="slidenum"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90" name="Google Shape;690;p22"/>
          <p:cNvSpPr txBox="1"/>
          <p:nvPr>
            <p:ph type="title"/>
          </p:nvPr>
        </p:nvSpPr>
        <p:spPr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wentieth Century"/>
                <a:ea typeface="Twentieth Century"/>
                <a:cs typeface="Twentieth Century"/>
                <a:sym typeface="Twentieth Century"/>
              </a:rPr>
              <a:t>A Link-State Routing Algorithm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91" name="Google Shape;691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Dijkstra’s algorithm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net topology, link costs known to all nodes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accomplished via “link state broadcast”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all nodes have same info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computes least cost paths from one node (‘source”) to all other nodes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gives </a:t>
            </a:r>
            <a:r>
              <a:rPr lang="en-US" sz="20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forwarding table</a:t>
            </a: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 for that node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iterative: after k iterations, know least cost path to k dest.’s</a:t>
            </a:r>
            <a:endParaRPr/>
          </a:p>
        </p:txBody>
      </p:sp>
      <p:sp>
        <p:nvSpPr>
          <p:cNvPr id="692" name="Google Shape;692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Notation: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 sz="24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c(x,y):</a:t>
            </a: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 link cost from node x to y;  = ∞ if not direct neighbors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 sz="24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D(v):</a:t>
            </a: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 current value of cost of path from source to dest. v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 sz="24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p(v):</a:t>
            </a: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 predecessor node along path from source to v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</a:pPr>
            <a:r>
              <a:rPr lang="en-US" sz="24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V':</a:t>
            </a: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 set of nodes whose least cost path definitively known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Network Layer</a:t>
            </a:r>
            <a:endParaRPr b="1"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8" name="Google Shape;698;p23"/>
          <p:cNvSpPr txBox="1"/>
          <p:nvPr>
            <p:ph idx="4294967295" type="sldNum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9" name="Google Shape;699;p23"/>
          <p:cNvSpPr txBox="1"/>
          <p:nvPr>
            <p:ph type="title"/>
          </p:nvPr>
        </p:nvSpPr>
        <p:spPr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Dijsktra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3600"/>
              <a:t>s Algorithm</a:t>
            </a:r>
            <a:endParaRPr/>
          </a:p>
        </p:txBody>
      </p:sp>
      <p:sp>
        <p:nvSpPr>
          <p:cNvPr id="700" name="Google Shape;700;p23"/>
          <p:cNvSpPr txBox="1"/>
          <p:nvPr/>
        </p:nvSpPr>
        <p:spPr>
          <a:xfrm>
            <a:off x="1141413" y="1458913"/>
            <a:ext cx="6587285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 Initialization: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  V' = {u}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   for all nodes v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     if v adjacent to u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         then D(v) = c(u,v)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     else D(v) = ∞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  Loop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     find w not in V' such that D(w) is a minimum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   add w to V'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   update D(v) for all v adjacent to w and not in V'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       </a:t>
            </a: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D(v) = min( D(v), D(w) + c(w,v) 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    /* new cost to v is either old cost to v or known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     shortest path cost to w plus cost from w to v 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  until all nodes in V' </a:t>
            </a:r>
            <a:endParaRPr/>
          </a:p>
        </p:txBody>
      </p:sp>
      <p:sp>
        <p:nvSpPr>
          <p:cNvPr id="701" name="Google Shape;701;p23"/>
          <p:cNvSpPr/>
          <p:nvPr/>
        </p:nvSpPr>
        <p:spPr>
          <a:xfrm>
            <a:off x="600075" y="3543300"/>
            <a:ext cx="800100" cy="2886075"/>
          </a:xfrm>
          <a:custGeom>
            <a:rect b="b" l="l" r="r" t="t"/>
            <a:pathLst>
              <a:path extrusionOk="0" h="1818" w="504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Network Layer</a:t>
            </a:r>
            <a:endParaRPr b="1"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7" name="Google Shape;707;p24"/>
          <p:cNvSpPr txBox="1"/>
          <p:nvPr>
            <p:ph idx="4294967295" type="sldNum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8" name="Google Shape;708;p24"/>
          <p:cNvSpPr txBox="1"/>
          <p:nvPr>
            <p:ph type="title"/>
          </p:nvPr>
        </p:nvSpPr>
        <p:spPr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Dijkstra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3600"/>
              <a:t>s algorithm: example</a:t>
            </a:r>
            <a:endParaRPr/>
          </a:p>
        </p:txBody>
      </p:sp>
      <p:sp>
        <p:nvSpPr>
          <p:cNvPr id="709" name="Google Shape;709;p24"/>
          <p:cNvSpPr txBox="1"/>
          <p:nvPr/>
        </p:nvSpPr>
        <p:spPr>
          <a:xfrm>
            <a:off x="163526" y="1506550"/>
            <a:ext cx="778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710" name="Google Shape;710;p24"/>
          <p:cNvSpPr txBox="1"/>
          <p:nvPr/>
        </p:nvSpPr>
        <p:spPr>
          <a:xfrm>
            <a:off x="-299808900" y="1516075"/>
            <a:ext cx="3022557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V’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{u}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{u,x}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{u,x,y}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{u,x,y,v}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{u,x,y,v,w}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{u,x,y,v,w,z}</a:t>
            </a:r>
            <a:endParaRPr/>
          </a:p>
        </p:txBody>
      </p:sp>
      <p:sp>
        <p:nvSpPr>
          <p:cNvPr id="711" name="Google Shape;711;p24"/>
          <p:cNvSpPr txBox="1"/>
          <p:nvPr/>
        </p:nvSpPr>
        <p:spPr>
          <a:xfrm>
            <a:off x="2500326" y="1497025"/>
            <a:ext cx="1236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D(v),p(v)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2,u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2,u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2,u</a:t>
            </a:r>
            <a:endParaRPr/>
          </a:p>
        </p:txBody>
      </p:sp>
      <p:sp>
        <p:nvSpPr>
          <p:cNvPr id="712" name="Google Shape;712;p24"/>
          <p:cNvSpPr txBox="1"/>
          <p:nvPr/>
        </p:nvSpPr>
        <p:spPr>
          <a:xfrm>
            <a:off x="3667125" y="1501775"/>
            <a:ext cx="13908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D(w),p(w)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5,u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4,x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3,y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3,y</a:t>
            </a:r>
            <a:endParaRPr/>
          </a:p>
        </p:txBody>
      </p:sp>
      <p:sp>
        <p:nvSpPr>
          <p:cNvPr id="713" name="Google Shape;713;p24"/>
          <p:cNvSpPr txBox="1"/>
          <p:nvPr/>
        </p:nvSpPr>
        <p:spPr>
          <a:xfrm>
            <a:off x="5057775" y="1497025"/>
            <a:ext cx="1295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D(x),p(x)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1,u</a:t>
            </a:r>
            <a:endParaRPr/>
          </a:p>
        </p:txBody>
      </p:sp>
      <p:sp>
        <p:nvSpPr>
          <p:cNvPr id="714" name="Google Shape;714;p24"/>
          <p:cNvSpPr txBox="1"/>
          <p:nvPr/>
        </p:nvSpPr>
        <p:spPr>
          <a:xfrm>
            <a:off x="6353175" y="1501775"/>
            <a:ext cx="1295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D(y),p(y)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2,x</a:t>
            </a:r>
            <a:endParaRPr/>
          </a:p>
        </p:txBody>
      </p:sp>
      <p:sp>
        <p:nvSpPr>
          <p:cNvPr id="715" name="Google Shape;715;p24"/>
          <p:cNvSpPr txBox="1"/>
          <p:nvPr/>
        </p:nvSpPr>
        <p:spPr>
          <a:xfrm>
            <a:off x="7605727" y="1516075"/>
            <a:ext cx="13908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D(z),p(z)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 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∞ 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4,y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4,y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4,y</a:t>
            </a:r>
            <a:endParaRPr/>
          </a:p>
        </p:txBody>
      </p:sp>
      <p:cxnSp>
        <p:nvCxnSpPr>
          <p:cNvPr id="716" name="Google Shape;716;p24"/>
          <p:cNvCxnSpPr/>
          <p:nvPr/>
        </p:nvCxnSpPr>
        <p:spPr>
          <a:xfrm>
            <a:off x="361950" y="1857375"/>
            <a:ext cx="8505825" cy="9525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7" name="Google Shape;717;p24"/>
          <p:cNvCxnSpPr/>
          <p:nvPr/>
        </p:nvCxnSpPr>
        <p:spPr>
          <a:xfrm>
            <a:off x="519113" y="2162175"/>
            <a:ext cx="8296275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8" name="Google Shape;718;p24"/>
          <p:cNvCxnSpPr/>
          <p:nvPr/>
        </p:nvCxnSpPr>
        <p:spPr>
          <a:xfrm>
            <a:off x="538163" y="2457450"/>
            <a:ext cx="8267700" cy="4763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24"/>
          <p:cNvCxnSpPr/>
          <p:nvPr/>
        </p:nvCxnSpPr>
        <p:spPr>
          <a:xfrm>
            <a:off x="547688" y="2767013"/>
            <a:ext cx="8253412" cy="9525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0" name="Google Shape;720;p24"/>
          <p:cNvCxnSpPr/>
          <p:nvPr/>
        </p:nvCxnSpPr>
        <p:spPr>
          <a:xfrm>
            <a:off x="557213" y="3071813"/>
            <a:ext cx="8267700" cy="9525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24"/>
          <p:cNvCxnSpPr/>
          <p:nvPr/>
        </p:nvCxnSpPr>
        <p:spPr>
          <a:xfrm>
            <a:off x="571500" y="3386138"/>
            <a:ext cx="8262938" cy="4762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2" name="Google Shape;722;p24"/>
          <p:cNvGrpSpPr/>
          <p:nvPr/>
        </p:nvGrpSpPr>
        <p:grpSpPr>
          <a:xfrm>
            <a:off x="2224088" y="4043363"/>
            <a:ext cx="3571875" cy="2236787"/>
            <a:chOff x="3162" y="1071"/>
            <a:chExt cx="2250" cy="1409"/>
          </a:xfrm>
        </p:grpSpPr>
        <p:sp>
          <p:nvSpPr>
            <p:cNvPr id="723" name="Google Shape;723;p24"/>
            <p:cNvSpPr/>
            <p:nvPr/>
          </p:nvSpPr>
          <p:spPr>
            <a:xfrm>
              <a:off x="3162" y="1071"/>
              <a:ext cx="2250" cy="1409"/>
            </a:xfrm>
            <a:custGeom>
              <a:rect b="b" l="l" r="r" t="t"/>
              <a:pathLst>
                <a:path extrusionOk="0" h="1409" w="2250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3498" y="1620"/>
              <a:ext cx="342" cy="186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6" name="Google Shape;726;p24"/>
            <p:cNvCxnSpPr/>
            <p:nvPr/>
          </p:nvCxnSpPr>
          <p:spPr>
            <a:xfrm>
              <a:off x="3238" y="185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24"/>
            <p:cNvCxnSpPr/>
            <p:nvPr/>
          </p:nvCxnSpPr>
          <p:spPr>
            <a:xfrm>
              <a:off x="3551" y="185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8" name="Google Shape;728;p24"/>
            <p:cNvSpPr/>
            <p:nvPr/>
          </p:nvSpPr>
          <p:spPr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31" name="Google Shape;731;p24"/>
            <p:cNvCxnSpPr/>
            <p:nvPr/>
          </p:nvCxnSpPr>
          <p:spPr>
            <a:xfrm>
              <a:off x="3712" y="224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2" name="Google Shape;732;p24"/>
            <p:cNvCxnSpPr/>
            <p:nvPr/>
          </p:nvCxnSpPr>
          <p:spPr>
            <a:xfrm>
              <a:off x="4025" y="224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3" name="Google Shape;733;p24"/>
            <p:cNvSpPr/>
            <p:nvPr/>
          </p:nvSpPr>
          <p:spPr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36" name="Google Shape;736;p24"/>
            <p:cNvCxnSpPr/>
            <p:nvPr/>
          </p:nvCxnSpPr>
          <p:spPr>
            <a:xfrm>
              <a:off x="3708" y="155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24"/>
            <p:cNvCxnSpPr/>
            <p:nvPr/>
          </p:nvCxnSpPr>
          <p:spPr>
            <a:xfrm>
              <a:off x="4021" y="155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8" name="Google Shape;738;p24"/>
            <p:cNvSpPr/>
            <p:nvPr/>
          </p:nvSpPr>
          <p:spPr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4"/>
            <p:cNvSpPr/>
            <p:nvPr/>
          </p:nvSpPr>
          <p:spPr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41" name="Google Shape;741;p24"/>
            <p:cNvCxnSpPr/>
            <p:nvPr/>
          </p:nvCxnSpPr>
          <p:spPr>
            <a:xfrm>
              <a:off x="4391" y="154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24"/>
            <p:cNvCxnSpPr/>
            <p:nvPr/>
          </p:nvCxnSpPr>
          <p:spPr>
            <a:xfrm>
              <a:off x="4703" y="154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43" name="Google Shape;743;p24"/>
            <p:cNvSpPr/>
            <p:nvPr/>
          </p:nvSpPr>
          <p:spPr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4" name="Google Shape;744;p24"/>
            <p:cNvSpPr/>
            <p:nvPr/>
          </p:nvSpPr>
          <p:spPr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4"/>
            <p:cNvSpPr/>
            <p:nvPr/>
          </p:nvSpPr>
          <p:spPr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46" name="Google Shape;746;p24"/>
            <p:cNvCxnSpPr/>
            <p:nvPr/>
          </p:nvCxnSpPr>
          <p:spPr>
            <a:xfrm>
              <a:off x="4401" y="2239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24"/>
            <p:cNvCxnSpPr/>
            <p:nvPr/>
          </p:nvCxnSpPr>
          <p:spPr>
            <a:xfrm>
              <a:off x="4714" y="2239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48" name="Google Shape;748;p24"/>
            <p:cNvSpPr/>
            <p:nvPr/>
          </p:nvSpPr>
          <p:spPr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9" name="Google Shape;749;p24"/>
            <p:cNvSpPr/>
            <p:nvPr/>
          </p:nvSpPr>
          <p:spPr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4"/>
            <p:cNvSpPr/>
            <p:nvPr/>
          </p:nvSpPr>
          <p:spPr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51" name="Google Shape;751;p24"/>
            <p:cNvCxnSpPr/>
            <p:nvPr/>
          </p:nvCxnSpPr>
          <p:spPr>
            <a:xfrm>
              <a:off x="4966" y="189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24"/>
            <p:cNvCxnSpPr/>
            <p:nvPr/>
          </p:nvCxnSpPr>
          <p:spPr>
            <a:xfrm>
              <a:off x="5279" y="189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53" name="Google Shape;753;p24"/>
            <p:cNvSpPr/>
            <p:nvPr/>
          </p:nvSpPr>
          <p:spPr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4" name="Google Shape;754;p24"/>
            <p:cNvSpPr/>
            <p:nvPr/>
          </p:nvSpPr>
          <p:spPr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4"/>
            <p:cNvSpPr/>
            <p:nvPr/>
          </p:nvSpPr>
          <p:spPr>
            <a:xfrm>
              <a:off x="4557" y="1647"/>
              <a:ext cx="1" cy="522"/>
            </a:xfrm>
            <a:custGeom>
              <a:rect b="b" l="l" r="r" t="t"/>
              <a:pathLst>
                <a:path extrusionOk="0" h="522" w="1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4"/>
            <p:cNvSpPr/>
            <p:nvPr/>
          </p:nvSpPr>
          <p:spPr>
            <a:xfrm>
              <a:off x="3864" y="1653"/>
              <a:ext cx="1" cy="537"/>
            </a:xfrm>
            <a:custGeom>
              <a:rect b="b" l="l" r="r" t="t"/>
              <a:pathLst>
                <a:path extrusionOk="0" h="537" w="1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4"/>
            <p:cNvSpPr/>
            <p:nvPr/>
          </p:nvSpPr>
          <p:spPr>
            <a:xfrm>
              <a:off x="4029" y="1638"/>
              <a:ext cx="504" cy="600"/>
            </a:xfrm>
            <a:custGeom>
              <a:rect b="b" l="l" r="r" t="t"/>
              <a:pathLst>
                <a:path extrusionOk="0" h="174" w="378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4"/>
            <p:cNvSpPr/>
            <p:nvPr/>
          </p:nvSpPr>
          <p:spPr>
            <a:xfrm>
              <a:off x="4716" y="1986"/>
              <a:ext cx="366" cy="270"/>
            </a:xfrm>
            <a:custGeom>
              <a:rect b="b" l="l" r="r" t="t"/>
              <a:pathLst>
                <a:path extrusionOk="0" h="270" w="366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4"/>
            <p:cNvSpPr/>
            <p:nvPr/>
          </p:nvSpPr>
          <p:spPr>
            <a:xfrm>
              <a:off x="4035" y="226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3444" y="1944"/>
              <a:ext cx="276" cy="264"/>
            </a:xfrm>
            <a:custGeom>
              <a:rect b="b" l="l" r="r" t="t"/>
              <a:pathLst>
                <a:path extrusionOk="0" h="264" w="276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4"/>
            <p:cNvSpPr/>
            <p:nvPr/>
          </p:nvSpPr>
          <p:spPr>
            <a:xfrm>
              <a:off x="4029" y="157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24"/>
            <p:cNvSpPr/>
            <p:nvPr/>
          </p:nvSpPr>
          <p:spPr>
            <a:xfrm>
              <a:off x="4704" y="1575"/>
              <a:ext cx="396" cy="267"/>
            </a:xfrm>
            <a:custGeom>
              <a:rect b="b" l="l" r="r" t="t"/>
              <a:pathLst>
                <a:path extrusionOk="0" h="267" w="396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24"/>
            <p:cNvSpPr/>
            <p:nvPr/>
          </p:nvSpPr>
          <p:spPr>
            <a:xfrm>
              <a:off x="3387" y="1146"/>
              <a:ext cx="1110" cy="645"/>
            </a:xfrm>
            <a:custGeom>
              <a:rect b="b" l="l" r="r" t="t"/>
              <a:pathLst>
                <a:path extrusionOk="0" h="645" w="1110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4" name="Google Shape;764;p24"/>
            <p:cNvGrpSpPr/>
            <p:nvPr/>
          </p:nvGrpSpPr>
          <p:grpSpPr>
            <a:xfrm>
              <a:off x="3290" y="1748"/>
              <a:ext cx="199" cy="250"/>
              <a:chOff x="2957" y="2429"/>
              <a:chExt cx="202" cy="250"/>
            </a:xfrm>
          </p:grpSpPr>
          <p:sp>
            <p:nvSpPr>
              <p:cNvPr id="765" name="Google Shape;765;p24"/>
              <p:cNvSpPr/>
              <p:nvPr/>
            </p:nvSpPr>
            <p:spPr>
              <a:xfrm>
                <a:off x="2982" y="2490"/>
                <a:ext cx="143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24"/>
              <p:cNvSpPr txBox="1"/>
              <p:nvPr/>
            </p:nvSpPr>
            <p:spPr>
              <a:xfrm>
                <a:off x="2957" y="2429"/>
                <a:ext cx="202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767" name="Google Shape;767;p24"/>
            <p:cNvGrpSpPr/>
            <p:nvPr/>
          </p:nvGrpSpPr>
          <p:grpSpPr>
            <a:xfrm>
              <a:off x="4460" y="2132"/>
              <a:ext cx="199" cy="250"/>
              <a:chOff x="2957" y="2429"/>
              <a:chExt cx="202" cy="250"/>
            </a:xfrm>
          </p:grpSpPr>
          <p:sp>
            <p:nvSpPr>
              <p:cNvPr id="768" name="Google Shape;768;p24"/>
              <p:cNvSpPr/>
              <p:nvPr/>
            </p:nvSpPr>
            <p:spPr>
              <a:xfrm>
                <a:off x="2982" y="2490"/>
                <a:ext cx="143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24"/>
              <p:cNvSpPr txBox="1"/>
              <p:nvPr/>
            </p:nvSpPr>
            <p:spPr>
              <a:xfrm>
                <a:off x="2957" y="2429"/>
                <a:ext cx="202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770" name="Google Shape;770;p24"/>
            <p:cNvGrpSpPr/>
            <p:nvPr/>
          </p:nvGrpSpPr>
          <p:grpSpPr>
            <a:xfrm>
              <a:off x="3764" y="2099"/>
              <a:ext cx="229" cy="288"/>
              <a:chOff x="2943" y="2399"/>
              <a:chExt cx="230" cy="288"/>
            </a:xfrm>
          </p:grpSpPr>
          <p:sp>
            <p:nvSpPr>
              <p:cNvPr id="771" name="Google Shape;771;p24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24"/>
              <p:cNvSpPr txBox="1"/>
              <p:nvPr/>
            </p:nvSpPr>
            <p:spPr>
              <a:xfrm>
                <a:off x="2943" y="2399"/>
                <a:ext cx="230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/>
              </a:p>
            </p:txBody>
          </p:sp>
        </p:grpSp>
        <p:grpSp>
          <p:nvGrpSpPr>
            <p:cNvPr id="773" name="Google Shape;773;p24"/>
            <p:cNvGrpSpPr/>
            <p:nvPr/>
          </p:nvGrpSpPr>
          <p:grpSpPr>
            <a:xfrm>
              <a:off x="4441" y="1442"/>
              <a:ext cx="225" cy="250"/>
              <a:chOff x="2944" y="2429"/>
              <a:chExt cx="228" cy="250"/>
            </a:xfrm>
          </p:grpSpPr>
          <p:sp>
            <p:nvSpPr>
              <p:cNvPr id="774" name="Google Shape;774;p24"/>
              <p:cNvSpPr/>
              <p:nvPr/>
            </p:nvSpPr>
            <p:spPr>
              <a:xfrm>
                <a:off x="2983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24"/>
              <p:cNvSpPr txBox="1"/>
              <p:nvPr/>
            </p:nvSpPr>
            <p:spPr>
              <a:xfrm>
                <a:off x="2944" y="2429"/>
                <a:ext cx="22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776" name="Google Shape;776;p24"/>
            <p:cNvGrpSpPr/>
            <p:nvPr/>
          </p:nvGrpSpPr>
          <p:grpSpPr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777" name="Google Shape;777;p24"/>
              <p:cNvSpPr/>
              <p:nvPr/>
            </p:nvSpPr>
            <p:spPr>
              <a:xfrm>
                <a:off x="2982" y="2490"/>
                <a:ext cx="143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24"/>
              <p:cNvSpPr txBox="1"/>
              <p:nvPr/>
            </p:nvSpPr>
            <p:spPr>
              <a:xfrm>
                <a:off x="2959" y="2429"/>
                <a:ext cx="197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779" name="Google Shape;779;p24"/>
            <p:cNvGrpSpPr/>
            <p:nvPr/>
          </p:nvGrpSpPr>
          <p:grpSpPr>
            <a:xfrm>
              <a:off x="5022" y="1760"/>
              <a:ext cx="219" cy="288"/>
              <a:chOff x="2946" y="2399"/>
              <a:chExt cx="221" cy="288"/>
            </a:xfrm>
          </p:grpSpPr>
          <p:sp>
            <p:nvSpPr>
              <p:cNvPr id="780" name="Google Shape;780;p24"/>
              <p:cNvSpPr/>
              <p:nvPr/>
            </p:nvSpPr>
            <p:spPr>
              <a:xfrm>
                <a:off x="2982" y="2490"/>
                <a:ext cx="143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24"/>
              <p:cNvSpPr txBox="1"/>
              <p:nvPr/>
            </p:nvSpPr>
            <p:spPr>
              <a:xfrm>
                <a:off x="2946" y="2399"/>
                <a:ext cx="221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/>
              </a:p>
            </p:txBody>
          </p:sp>
        </p:grpSp>
        <p:sp>
          <p:nvSpPr>
            <p:cNvPr id="782" name="Google Shape;782;p24"/>
            <p:cNvSpPr txBox="1"/>
            <p:nvPr/>
          </p:nvSpPr>
          <p:spPr>
            <a:xfrm>
              <a:off x="3489" y="1571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3" name="Google Shape;783;p24"/>
            <p:cNvSpPr txBox="1"/>
            <p:nvPr/>
          </p:nvSpPr>
          <p:spPr>
            <a:xfrm>
              <a:off x="3837" y="1790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4" name="Google Shape;784;p24"/>
            <p:cNvSpPr txBox="1"/>
            <p:nvPr/>
          </p:nvSpPr>
          <p:spPr>
            <a:xfrm>
              <a:off x="3413" y="2003"/>
              <a:ext cx="18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5" name="Google Shape;785;p24"/>
            <p:cNvSpPr txBox="1"/>
            <p:nvPr/>
          </p:nvSpPr>
          <p:spPr>
            <a:xfrm>
              <a:off x="4221" y="1883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6" name="Google Shape;786;p24"/>
            <p:cNvSpPr txBox="1"/>
            <p:nvPr/>
          </p:nvSpPr>
          <p:spPr>
            <a:xfrm>
              <a:off x="4169" y="2237"/>
              <a:ext cx="18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7" name="Google Shape;787;p24"/>
            <p:cNvSpPr txBox="1"/>
            <p:nvPr/>
          </p:nvSpPr>
          <p:spPr>
            <a:xfrm>
              <a:off x="4529" y="1808"/>
              <a:ext cx="18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8" name="Google Shape;788;p24"/>
            <p:cNvSpPr txBox="1"/>
            <p:nvPr/>
          </p:nvSpPr>
          <p:spPr>
            <a:xfrm>
              <a:off x="4878" y="2072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9" name="Google Shape;789;p24"/>
            <p:cNvSpPr txBox="1"/>
            <p:nvPr/>
          </p:nvSpPr>
          <p:spPr>
            <a:xfrm>
              <a:off x="4851" y="1535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0" name="Google Shape;790;p24"/>
            <p:cNvSpPr txBox="1"/>
            <p:nvPr/>
          </p:nvSpPr>
          <p:spPr>
            <a:xfrm>
              <a:off x="4116" y="1385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1" name="Google Shape;791;p24"/>
            <p:cNvSpPr txBox="1"/>
            <p:nvPr/>
          </p:nvSpPr>
          <p:spPr>
            <a:xfrm>
              <a:off x="3765" y="1118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792" name="Google Shape;792;p24"/>
          <p:cNvCxnSpPr/>
          <p:nvPr/>
        </p:nvCxnSpPr>
        <p:spPr>
          <a:xfrm flipH="1">
            <a:off x="2241475" y="2035175"/>
            <a:ext cx="3514800" cy="309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3" name="Google Shape;793;p24"/>
          <p:cNvCxnSpPr/>
          <p:nvPr/>
        </p:nvCxnSpPr>
        <p:spPr>
          <a:xfrm flipH="1">
            <a:off x="2163763" y="2330450"/>
            <a:ext cx="4894262" cy="334963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4" name="Google Shape;794;p24"/>
          <p:cNvCxnSpPr/>
          <p:nvPr/>
        </p:nvCxnSpPr>
        <p:spPr>
          <a:xfrm flipH="1">
            <a:off x="2227263" y="2692400"/>
            <a:ext cx="914400" cy="25717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5" name="Google Shape;795;p24"/>
          <p:cNvCxnSpPr/>
          <p:nvPr/>
        </p:nvCxnSpPr>
        <p:spPr>
          <a:xfrm flipH="1">
            <a:off x="2241550" y="2949575"/>
            <a:ext cx="2239963" cy="309563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6" name="Google Shape;796;p24"/>
          <p:cNvCxnSpPr/>
          <p:nvPr/>
        </p:nvCxnSpPr>
        <p:spPr>
          <a:xfrm flipH="1">
            <a:off x="2254250" y="3206750"/>
            <a:ext cx="5975350" cy="334963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Network Layer</a:t>
            </a:r>
            <a:endParaRPr b="1"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2" name="Google Shape;802;p25"/>
          <p:cNvSpPr txBox="1"/>
          <p:nvPr>
            <p:ph idx="4294967295" type="sldNum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3" name="Google Shape;803;p25"/>
          <p:cNvSpPr txBox="1"/>
          <p:nvPr>
            <p:ph type="title"/>
          </p:nvPr>
        </p:nvSpPr>
        <p:spPr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Dijkstra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3600"/>
              <a:t>s algorithm, discussion</a:t>
            </a:r>
            <a:endParaRPr/>
          </a:p>
        </p:txBody>
      </p:sp>
      <p:sp>
        <p:nvSpPr>
          <p:cNvPr id="804" name="Google Shape;804;p25"/>
          <p:cNvSpPr txBox="1"/>
          <p:nvPr>
            <p:ph idx="1" type="body"/>
          </p:nvPr>
        </p:nvSpPr>
        <p:spPr>
          <a:xfrm>
            <a:off x="561975" y="1371600"/>
            <a:ext cx="800100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</a:rPr>
              <a:t>Algorithm complexity: </a:t>
            </a:r>
            <a:r>
              <a:rPr lang="en-US" sz="2400"/>
              <a:t>n nodes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Naïve implementation n(n+1)/2 comparisons: O(n</a:t>
            </a:r>
            <a:r>
              <a:rPr baseline="30000" lang="en-US" sz="2400"/>
              <a:t>2</a:t>
            </a:r>
            <a:r>
              <a:rPr lang="en-US" sz="2400"/>
              <a:t>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more efficient implementations possible: O(nlogn)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</a:rPr>
              <a:t>Oscillations possible if link weights are set dynamically:</a:t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e.g., link cost = amount of carried traffic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2e853769d98_0_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Network Layer</a:t>
            </a:r>
            <a:endParaRPr b="1"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0" name="Google Shape;810;g2e853769d98_0_6"/>
          <p:cNvSpPr txBox="1"/>
          <p:nvPr>
            <p:ph idx="4294967295" type="sldNum"/>
          </p:nvPr>
        </p:nvSpPr>
        <p:spPr>
          <a:xfrm>
            <a:off x="8162925" y="6400800"/>
            <a:ext cx="67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1" name="Google Shape;811;g2e853769d98_0_6"/>
          <p:cNvSpPr txBox="1"/>
          <p:nvPr>
            <p:ph type="title"/>
          </p:nvPr>
        </p:nvSpPr>
        <p:spPr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Dijkstra</a:t>
            </a:r>
            <a:r>
              <a:rPr lang="en-US" sz="3600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3600"/>
              <a:t>s algorithm, discussion</a:t>
            </a:r>
            <a:endParaRPr/>
          </a:p>
        </p:txBody>
      </p:sp>
      <p:sp>
        <p:nvSpPr>
          <p:cNvPr id="812" name="Google Shape;812;g2e853769d98_0_6"/>
          <p:cNvSpPr txBox="1"/>
          <p:nvPr>
            <p:ph idx="1" type="body"/>
          </p:nvPr>
        </p:nvSpPr>
        <p:spPr>
          <a:xfrm>
            <a:off x="561975" y="1371600"/>
            <a:ext cx="80010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</a:rPr>
              <a:t>Algorithm complexity: </a:t>
            </a:r>
            <a:r>
              <a:rPr lang="en-US" sz="2400"/>
              <a:t>n nodes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Naïve implementation n(n+1)/2 comparisons: O(n</a:t>
            </a:r>
            <a:r>
              <a:rPr baseline="30000" lang="en-US" sz="2400"/>
              <a:t>2</a:t>
            </a:r>
            <a:r>
              <a:rPr lang="en-US" sz="2400"/>
              <a:t>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more efficient implementations possible: O(nlogn)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</a:rPr>
              <a:t>Oscillations possible if link weights are set dynamically:</a:t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e.g., link cost = amount of carried traffic</a:t>
            </a:r>
            <a:endParaRPr/>
          </a:p>
        </p:txBody>
      </p:sp>
      <p:grpSp>
        <p:nvGrpSpPr>
          <p:cNvPr id="813" name="Google Shape;813;g2e853769d98_0_6"/>
          <p:cNvGrpSpPr/>
          <p:nvPr/>
        </p:nvGrpSpPr>
        <p:grpSpPr>
          <a:xfrm>
            <a:off x="354013" y="4141788"/>
            <a:ext cx="8485187" cy="2479675"/>
            <a:chOff x="248" y="2691"/>
            <a:chExt cx="5345" cy="1562"/>
          </a:xfrm>
        </p:grpSpPr>
        <p:sp>
          <p:nvSpPr>
            <p:cNvPr id="814" name="Google Shape;814;g2e853769d98_0_6"/>
            <p:cNvSpPr/>
            <p:nvPr/>
          </p:nvSpPr>
          <p:spPr>
            <a:xfrm>
              <a:off x="281" y="2691"/>
              <a:ext cx="1242" cy="854"/>
            </a:xfrm>
            <a:custGeom>
              <a:rect b="b" l="l" r="r" t="t"/>
              <a:pathLst>
                <a:path extrusionOk="0" h="854" w="1242">
                  <a:moveTo>
                    <a:pt x="1" y="381"/>
                  </a:moveTo>
                  <a:cubicBezTo>
                    <a:pt x="0" y="296"/>
                    <a:pt x="88" y="222"/>
                    <a:pt x="169" y="162"/>
                  </a:cubicBezTo>
                  <a:cubicBezTo>
                    <a:pt x="250" y="102"/>
                    <a:pt x="378" y="40"/>
                    <a:pt x="487" y="18"/>
                  </a:cubicBezTo>
                  <a:cubicBezTo>
                    <a:pt x="616" y="6"/>
                    <a:pt x="685" y="0"/>
                    <a:pt x="823" y="30"/>
                  </a:cubicBezTo>
                  <a:cubicBezTo>
                    <a:pt x="961" y="60"/>
                    <a:pt x="1121" y="165"/>
                    <a:pt x="1183" y="261"/>
                  </a:cubicBezTo>
                  <a:cubicBezTo>
                    <a:pt x="1242" y="357"/>
                    <a:pt x="1219" y="523"/>
                    <a:pt x="1177" y="609"/>
                  </a:cubicBezTo>
                  <a:cubicBezTo>
                    <a:pt x="1135" y="695"/>
                    <a:pt x="1049" y="742"/>
                    <a:pt x="928" y="780"/>
                  </a:cubicBezTo>
                  <a:cubicBezTo>
                    <a:pt x="807" y="818"/>
                    <a:pt x="573" y="854"/>
                    <a:pt x="448" y="837"/>
                  </a:cubicBezTo>
                  <a:cubicBezTo>
                    <a:pt x="323" y="820"/>
                    <a:pt x="252" y="751"/>
                    <a:pt x="178" y="675"/>
                  </a:cubicBezTo>
                  <a:cubicBezTo>
                    <a:pt x="104" y="599"/>
                    <a:pt x="2" y="466"/>
                    <a:pt x="1" y="38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815" name="Google Shape;815;g2e853769d98_0_6"/>
            <p:cNvSpPr/>
            <p:nvPr/>
          </p:nvSpPr>
          <p:spPr>
            <a:xfrm>
              <a:off x="534" y="2904"/>
              <a:ext cx="246" cy="132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grpSp>
          <p:nvGrpSpPr>
            <p:cNvPr id="816" name="Google Shape;816;g2e853769d98_0_6"/>
            <p:cNvGrpSpPr/>
            <p:nvPr/>
          </p:nvGrpSpPr>
          <p:grpSpPr>
            <a:xfrm>
              <a:off x="727" y="2708"/>
              <a:ext cx="336" cy="300"/>
              <a:chOff x="1747" y="3194"/>
              <a:chExt cx="336" cy="300"/>
            </a:xfrm>
          </p:grpSpPr>
          <p:sp>
            <p:nvSpPr>
              <p:cNvPr id="817" name="Google Shape;817;g2e853769d98_0_6"/>
              <p:cNvSpPr/>
              <p:nvPr/>
            </p:nvSpPr>
            <p:spPr>
              <a:xfrm>
                <a:off x="1750" y="3308"/>
                <a:ext cx="300" cy="0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cxnSp>
            <p:nvCxnSpPr>
              <p:cNvPr id="818" name="Google Shape;818;g2e853769d98_0_6"/>
              <p:cNvCxnSpPr/>
              <p:nvPr/>
            </p:nvCxnSpPr>
            <p:spPr>
              <a:xfrm>
                <a:off x="1750" y="3301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9" name="Google Shape;819;g2e853769d98_0_6"/>
              <p:cNvCxnSpPr/>
              <p:nvPr/>
            </p:nvCxnSpPr>
            <p:spPr>
              <a:xfrm>
                <a:off x="2063" y="3301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20" name="Google Shape;820;g2e853769d98_0_6"/>
              <p:cNvSpPr/>
              <p:nvPr/>
            </p:nvSpPr>
            <p:spPr>
              <a:xfrm>
                <a:off x="1750" y="3301"/>
                <a:ext cx="300" cy="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821" name="Google Shape;821;g2e853769d98_0_6"/>
              <p:cNvSpPr/>
              <p:nvPr/>
            </p:nvSpPr>
            <p:spPr>
              <a:xfrm>
                <a:off x="1747" y="3242"/>
                <a:ext cx="300" cy="0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grpSp>
            <p:nvGrpSpPr>
              <p:cNvPr id="822" name="Google Shape;822;g2e853769d98_0_6"/>
              <p:cNvGrpSpPr/>
              <p:nvPr/>
            </p:nvGrpSpPr>
            <p:grpSpPr>
              <a:xfrm>
                <a:off x="1787" y="3194"/>
                <a:ext cx="296" cy="300"/>
                <a:chOff x="2943" y="2429"/>
                <a:chExt cx="300" cy="300"/>
              </a:xfrm>
            </p:grpSpPr>
            <p:sp>
              <p:nvSpPr>
                <p:cNvPr id="823" name="Google Shape;823;g2e853769d98_0_6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824" name="Google Shape;824;g2e853769d98_0_6"/>
                <p:cNvSpPr txBox="1"/>
                <p:nvPr/>
              </p:nvSpPr>
              <p:spPr>
                <a:xfrm>
                  <a:off x="2943" y="2429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rPr>
                    <a:t>A</a:t>
                  </a:r>
                  <a:endParaRPr b="1" sz="24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</p:grpSp>
        </p:grpSp>
        <p:grpSp>
          <p:nvGrpSpPr>
            <p:cNvPr id="825" name="Google Shape;825;g2e853769d98_0_6"/>
            <p:cNvGrpSpPr/>
            <p:nvPr/>
          </p:nvGrpSpPr>
          <p:grpSpPr>
            <a:xfrm>
              <a:off x="319" y="2963"/>
              <a:ext cx="353" cy="300"/>
              <a:chOff x="2221" y="3575"/>
              <a:chExt cx="353" cy="300"/>
            </a:xfrm>
          </p:grpSpPr>
          <p:sp>
            <p:nvSpPr>
              <p:cNvPr id="826" name="Google Shape;826;g2e853769d98_0_6"/>
              <p:cNvSpPr/>
              <p:nvPr/>
            </p:nvSpPr>
            <p:spPr>
              <a:xfrm>
                <a:off x="2224" y="3695"/>
                <a:ext cx="300" cy="0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cxnSp>
            <p:nvCxnSpPr>
              <p:cNvPr id="827" name="Google Shape;827;g2e853769d98_0_6"/>
              <p:cNvCxnSpPr/>
              <p:nvPr/>
            </p:nvCxnSpPr>
            <p:spPr>
              <a:xfrm>
                <a:off x="2224" y="3688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8" name="Google Shape;828;g2e853769d98_0_6"/>
              <p:cNvCxnSpPr/>
              <p:nvPr/>
            </p:nvCxnSpPr>
            <p:spPr>
              <a:xfrm>
                <a:off x="2537" y="3688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29" name="Google Shape;829;g2e853769d98_0_6"/>
              <p:cNvSpPr/>
              <p:nvPr/>
            </p:nvSpPr>
            <p:spPr>
              <a:xfrm>
                <a:off x="2224" y="3688"/>
                <a:ext cx="300" cy="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830" name="Google Shape;830;g2e853769d98_0_6"/>
              <p:cNvSpPr/>
              <p:nvPr/>
            </p:nvSpPr>
            <p:spPr>
              <a:xfrm>
                <a:off x="2221" y="3629"/>
                <a:ext cx="300" cy="0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grpSp>
            <p:nvGrpSpPr>
              <p:cNvPr id="831" name="Google Shape;831;g2e853769d98_0_6"/>
              <p:cNvGrpSpPr/>
              <p:nvPr/>
            </p:nvGrpSpPr>
            <p:grpSpPr>
              <a:xfrm>
                <a:off x="2278" y="3575"/>
                <a:ext cx="296" cy="300"/>
                <a:chOff x="2946" y="2429"/>
                <a:chExt cx="300" cy="300"/>
              </a:xfrm>
            </p:grpSpPr>
            <p:sp>
              <p:nvSpPr>
                <p:cNvPr id="832" name="Google Shape;832;g2e853769d98_0_6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833" name="Google Shape;833;g2e853769d98_0_6"/>
                <p:cNvSpPr txBox="1"/>
                <p:nvPr/>
              </p:nvSpPr>
              <p:spPr>
                <a:xfrm>
                  <a:off x="2946" y="2429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rPr>
                    <a:t>D</a:t>
                  </a:r>
                  <a:endParaRPr b="1" sz="24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</p:grpSp>
        </p:grpSp>
        <p:grpSp>
          <p:nvGrpSpPr>
            <p:cNvPr id="834" name="Google Shape;834;g2e853769d98_0_6"/>
            <p:cNvGrpSpPr/>
            <p:nvPr/>
          </p:nvGrpSpPr>
          <p:grpSpPr>
            <a:xfrm>
              <a:off x="719" y="3254"/>
              <a:ext cx="353" cy="300"/>
              <a:chOff x="2903" y="2888"/>
              <a:chExt cx="353" cy="300"/>
            </a:xfrm>
          </p:grpSpPr>
          <p:grpSp>
            <p:nvGrpSpPr>
              <p:cNvPr id="835" name="Google Shape;835;g2e853769d98_0_6"/>
              <p:cNvGrpSpPr/>
              <p:nvPr/>
            </p:nvGrpSpPr>
            <p:grpSpPr>
              <a:xfrm>
                <a:off x="2903" y="2938"/>
                <a:ext cx="312" cy="63"/>
                <a:chOff x="2903" y="2938"/>
                <a:chExt cx="312" cy="63"/>
              </a:xfrm>
            </p:grpSpPr>
            <p:sp>
              <p:nvSpPr>
                <p:cNvPr id="836" name="Google Shape;836;g2e853769d98_0_6"/>
                <p:cNvSpPr/>
                <p:nvPr/>
              </p:nvSpPr>
              <p:spPr>
                <a:xfrm>
                  <a:off x="2903" y="3001"/>
                  <a:ext cx="300" cy="0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cxnSp>
              <p:nvCxnSpPr>
                <p:cNvPr id="837" name="Google Shape;837;g2e853769d98_0_6"/>
                <p:cNvCxnSpPr/>
                <p:nvPr/>
              </p:nvCxnSpPr>
              <p:spPr>
                <a:xfrm>
                  <a:off x="2903" y="2994"/>
                  <a:ext cx="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38" name="Google Shape;838;g2e853769d98_0_6"/>
                <p:cNvCxnSpPr/>
                <p:nvPr/>
              </p:nvCxnSpPr>
              <p:spPr>
                <a:xfrm>
                  <a:off x="3215" y="2994"/>
                  <a:ext cx="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839" name="Google Shape;839;g2e853769d98_0_6"/>
                <p:cNvSpPr/>
                <p:nvPr/>
              </p:nvSpPr>
              <p:spPr>
                <a:xfrm>
                  <a:off x="2903" y="2994"/>
                  <a:ext cx="300" cy="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400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840" name="Google Shape;840;g2e853769d98_0_6"/>
                <p:cNvSpPr/>
                <p:nvPr/>
              </p:nvSpPr>
              <p:spPr>
                <a:xfrm>
                  <a:off x="2906" y="2938"/>
                  <a:ext cx="300" cy="0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</p:grpSp>
          <p:grpSp>
            <p:nvGrpSpPr>
              <p:cNvPr id="841" name="Google Shape;841;g2e853769d98_0_6"/>
              <p:cNvGrpSpPr/>
              <p:nvPr/>
            </p:nvGrpSpPr>
            <p:grpSpPr>
              <a:xfrm>
                <a:off x="2960" y="2888"/>
                <a:ext cx="296" cy="300"/>
                <a:chOff x="2951" y="2429"/>
                <a:chExt cx="300" cy="300"/>
              </a:xfrm>
            </p:grpSpPr>
            <p:sp>
              <p:nvSpPr>
                <p:cNvPr id="842" name="Google Shape;842;g2e853769d98_0_6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843" name="Google Shape;843;g2e853769d98_0_6"/>
                <p:cNvSpPr txBox="1"/>
                <p:nvPr/>
              </p:nvSpPr>
              <p:spPr>
                <a:xfrm>
                  <a:off x="2951" y="2429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rPr>
                    <a:t>C</a:t>
                  </a:r>
                  <a:endParaRPr b="1" sz="24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</p:grpSp>
        </p:grpSp>
        <p:grpSp>
          <p:nvGrpSpPr>
            <p:cNvPr id="844" name="Google Shape;844;g2e853769d98_0_6"/>
            <p:cNvGrpSpPr/>
            <p:nvPr/>
          </p:nvGrpSpPr>
          <p:grpSpPr>
            <a:xfrm>
              <a:off x="1131" y="2972"/>
              <a:ext cx="355" cy="300"/>
              <a:chOff x="2217" y="2888"/>
              <a:chExt cx="355" cy="300"/>
            </a:xfrm>
          </p:grpSpPr>
          <p:sp>
            <p:nvSpPr>
              <p:cNvPr id="845" name="Google Shape;845;g2e853769d98_0_6"/>
              <p:cNvSpPr/>
              <p:nvPr/>
            </p:nvSpPr>
            <p:spPr>
              <a:xfrm>
                <a:off x="2220" y="3005"/>
                <a:ext cx="300" cy="0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cxnSp>
            <p:nvCxnSpPr>
              <p:cNvPr id="846" name="Google Shape;846;g2e853769d98_0_6"/>
              <p:cNvCxnSpPr/>
              <p:nvPr/>
            </p:nvCxnSpPr>
            <p:spPr>
              <a:xfrm>
                <a:off x="2220" y="2998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7" name="Google Shape;847;g2e853769d98_0_6"/>
              <p:cNvCxnSpPr/>
              <p:nvPr/>
            </p:nvCxnSpPr>
            <p:spPr>
              <a:xfrm>
                <a:off x="2533" y="2998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48" name="Google Shape;848;g2e853769d98_0_6"/>
              <p:cNvSpPr/>
              <p:nvPr/>
            </p:nvSpPr>
            <p:spPr>
              <a:xfrm>
                <a:off x="2220" y="2998"/>
                <a:ext cx="300" cy="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849" name="Google Shape;849;g2e853769d98_0_6"/>
              <p:cNvSpPr/>
              <p:nvPr/>
            </p:nvSpPr>
            <p:spPr>
              <a:xfrm>
                <a:off x="2217" y="2939"/>
                <a:ext cx="300" cy="0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grpSp>
            <p:nvGrpSpPr>
              <p:cNvPr id="850" name="Google Shape;850;g2e853769d98_0_6"/>
              <p:cNvGrpSpPr/>
              <p:nvPr/>
            </p:nvGrpSpPr>
            <p:grpSpPr>
              <a:xfrm>
                <a:off x="2276" y="2888"/>
                <a:ext cx="296" cy="300"/>
                <a:chOff x="2954" y="2429"/>
                <a:chExt cx="300" cy="300"/>
              </a:xfrm>
            </p:grpSpPr>
            <p:sp>
              <p:nvSpPr>
                <p:cNvPr id="851" name="Google Shape;851;g2e853769d98_0_6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852" name="Google Shape;852;g2e853769d98_0_6"/>
                <p:cNvSpPr txBox="1"/>
                <p:nvPr/>
              </p:nvSpPr>
              <p:spPr>
                <a:xfrm>
                  <a:off x="2954" y="2429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rPr>
                    <a:t>B</a:t>
                  </a:r>
                  <a:endParaRPr b="1" sz="24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</p:grpSp>
        </p:grpSp>
        <p:sp>
          <p:nvSpPr>
            <p:cNvPr id="853" name="Google Shape;853;g2e853769d98_0_6"/>
            <p:cNvSpPr txBox="1"/>
            <p:nvPr/>
          </p:nvSpPr>
          <p:spPr>
            <a:xfrm>
              <a:off x="529" y="2783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1</a:t>
              </a:r>
              <a:endParaRPr b="1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854" name="Google Shape;854;g2e853769d98_0_6"/>
            <p:cNvSpPr/>
            <p:nvPr/>
          </p:nvSpPr>
          <p:spPr>
            <a:xfrm flipH="1">
              <a:off x="966" y="2904"/>
              <a:ext cx="213" cy="129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855" name="Google Shape;855;g2e853769d98_0_6"/>
            <p:cNvSpPr/>
            <p:nvPr/>
          </p:nvSpPr>
          <p:spPr>
            <a:xfrm rot="10800000">
              <a:off x="975" y="3165"/>
              <a:ext cx="198" cy="144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856" name="Google Shape;856;g2e853769d98_0_6"/>
            <p:cNvSpPr/>
            <p:nvPr/>
          </p:nvSpPr>
          <p:spPr>
            <a:xfrm flipH="1" rot="10800000">
              <a:off x="573" y="3159"/>
              <a:ext cx="204" cy="156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857" name="Google Shape;857;g2e853769d98_0_6"/>
            <p:cNvSpPr txBox="1"/>
            <p:nvPr/>
          </p:nvSpPr>
          <p:spPr>
            <a:xfrm>
              <a:off x="918" y="281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1+ε</a:t>
              </a:r>
              <a:endParaRPr b="1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858" name="Google Shape;858;g2e853769d98_0_6"/>
            <p:cNvSpPr txBox="1"/>
            <p:nvPr/>
          </p:nvSpPr>
          <p:spPr>
            <a:xfrm>
              <a:off x="1059" y="316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ε</a:t>
              </a:r>
              <a:endParaRPr b="1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859" name="Google Shape;859;g2e853769d98_0_6"/>
            <p:cNvSpPr txBox="1"/>
            <p:nvPr/>
          </p:nvSpPr>
          <p:spPr>
            <a:xfrm>
              <a:off x="499" y="31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0</a:t>
              </a:r>
              <a:endParaRPr b="1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860" name="Google Shape;860;g2e853769d98_0_6"/>
            <p:cNvCxnSpPr/>
            <p:nvPr/>
          </p:nvCxnSpPr>
          <p:spPr>
            <a:xfrm rot="10800000">
              <a:off x="870" y="3405"/>
              <a:ext cx="0" cy="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61" name="Google Shape;861;g2e853769d98_0_6"/>
            <p:cNvSpPr txBox="1"/>
            <p:nvPr/>
          </p:nvSpPr>
          <p:spPr>
            <a:xfrm>
              <a:off x="723" y="358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ε</a:t>
              </a:r>
              <a:endParaRPr b="1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862" name="Google Shape;862;g2e853769d98_0_6"/>
            <p:cNvCxnSpPr/>
            <p:nvPr/>
          </p:nvCxnSpPr>
          <p:spPr>
            <a:xfrm rot="10800000">
              <a:off x="357" y="3072"/>
              <a:ext cx="0" cy="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63" name="Google Shape;863;g2e853769d98_0_6"/>
            <p:cNvSpPr txBox="1"/>
            <p:nvPr/>
          </p:nvSpPr>
          <p:spPr>
            <a:xfrm>
              <a:off x="248" y="334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1</a:t>
              </a:r>
              <a:endParaRPr b="1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cxnSp>
          <p:nvCxnSpPr>
            <p:cNvPr id="864" name="Google Shape;864;g2e853769d98_0_6"/>
            <p:cNvCxnSpPr/>
            <p:nvPr/>
          </p:nvCxnSpPr>
          <p:spPr>
            <a:xfrm rot="10800000">
              <a:off x="1311" y="3150"/>
              <a:ext cx="0" cy="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65" name="Google Shape;865;g2e853769d98_0_6"/>
            <p:cNvSpPr txBox="1"/>
            <p:nvPr/>
          </p:nvSpPr>
          <p:spPr>
            <a:xfrm>
              <a:off x="1214" y="341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1</a:t>
              </a:r>
              <a:endParaRPr b="1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866" name="Google Shape;866;g2e853769d98_0_6"/>
            <p:cNvSpPr/>
            <p:nvPr/>
          </p:nvSpPr>
          <p:spPr>
            <a:xfrm rot="10800000">
              <a:off x="915" y="3138"/>
              <a:ext cx="198" cy="144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867" name="Google Shape;867;g2e853769d98_0_6"/>
            <p:cNvSpPr/>
            <p:nvPr/>
          </p:nvSpPr>
          <p:spPr>
            <a:xfrm flipH="1">
              <a:off x="630" y="3144"/>
              <a:ext cx="192" cy="138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868" name="Google Shape;868;g2e853769d98_0_6"/>
            <p:cNvSpPr txBox="1"/>
            <p:nvPr/>
          </p:nvSpPr>
          <p:spPr>
            <a:xfrm>
              <a:off x="679" y="303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0</a:t>
              </a:r>
              <a:endParaRPr b="1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869" name="Google Shape;869;g2e853769d98_0_6"/>
            <p:cNvSpPr txBox="1"/>
            <p:nvPr/>
          </p:nvSpPr>
          <p:spPr>
            <a:xfrm>
              <a:off x="895" y="302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0</a:t>
              </a:r>
              <a:endParaRPr b="1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870" name="Google Shape;870;g2e853769d98_0_6"/>
            <p:cNvSpPr/>
            <p:nvPr/>
          </p:nvSpPr>
          <p:spPr>
            <a:xfrm>
              <a:off x="1692" y="2721"/>
              <a:ext cx="1225" cy="854"/>
            </a:xfrm>
            <a:custGeom>
              <a:rect b="b" l="l" r="r" t="t"/>
              <a:pathLst>
                <a:path extrusionOk="0" h="854" w="1225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871" name="Google Shape;871;g2e853769d98_0_6"/>
            <p:cNvSpPr/>
            <p:nvPr/>
          </p:nvSpPr>
          <p:spPr>
            <a:xfrm>
              <a:off x="1944" y="2934"/>
              <a:ext cx="246" cy="132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grpSp>
          <p:nvGrpSpPr>
            <p:cNvPr id="872" name="Google Shape;872;g2e853769d98_0_6"/>
            <p:cNvGrpSpPr/>
            <p:nvPr/>
          </p:nvGrpSpPr>
          <p:grpSpPr>
            <a:xfrm>
              <a:off x="2137" y="2738"/>
              <a:ext cx="336" cy="300"/>
              <a:chOff x="1747" y="3194"/>
              <a:chExt cx="336" cy="300"/>
            </a:xfrm>
          </p:grpSpPr>
          <p:sp>
            <p:nvSpPr>
              <p:cNvPr id="873" name="Google Shape;873;g2e853769d98_0_6"/>
              <p:cNvSpPr/>
              <p:nvPr/>
            </p:nvSpPr>
            <p:spPr>
              <a:xfrm>
                <a:off x="1750" y="3308"/>
                <a:ext cx="300" cy="0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cxnSp>
            <p:nvCxnSpPr>
              <p:cNvPr id="874" name="Google Shape;874;g2e853769d98_0_6"/>
              <p:cNvCxnSpPr/>
              <p:nvPr/>
            </p:nvCxnSpPr>
            <p:spPr>
              <a:xfrm>
                <a:off x="1750" y="3301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5" name="Google Shape;875;g2e853769d98_0_6"/>
              <p:cNvCxnSpPr/>
              <p:nvPr/>
            </p:nvCxnSpPr>
            <p:spPr>
              <a:xfrm>
                <a:off x="2063" y="3301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76" name="Google Shape;876;g2e853769d98_0_6"/>
              <p:cNvSpPr/>
              <p:nvPr/>
            </p:nvSpPr>
            <p:spPr>
              <a:xfrm>
                <a:off x="1750" y="3301"/>
                <a:ext cx="300" cy="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877" name="Google Shape;877;g2e853769d98_0_6"/>
              <p:cNvSpPr/>
              <p:nvPr/>
            </p:nvSpPr>
            <p:spPr>
              <a:xfrm>
                <a:off x="1747" y="3242"/>
                <a:ext cx="300" cy="0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grpSp>
            <p:nvGrpSpPr>
              <p:cNvPr id="878" name="Google Shape;878;g2e853769d98_0_6"/>
              <p:cNvGrpSpPr/>
              <p:nvPr/>
            </p:nvGrpSpPr>
            <p:grpSpPr>
              <a:xfrm>
                <a:off x="1787" y="3194"/>
                <a:ext cx="296" cy="300"/>
                <a:chOff x="2943" y="2429"/>
                <a:chExt cx="300" cy="300"/>
              </a:xfrm>
            </p:grpSpPr>
            <p:sp>
              <p:nvSpPr>
                <p:cNvPr id="879" name="Google Shape;879;g2e853769d98_0_6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880" name="Google Shape;880;g2e853769d98_0_6"/>
                <p:cNvSpPr txBox="1"/>
                <p:nvPr/>
              </p:nvSpPr>
              <p:spPr>
                <a:xfrm>
                  <a:off x="2943" y="2429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rPr>
                    <a:t>A</a:t>
                  </a:r>
                  <a:endParaRPr b="1" sz="24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</p:grpSp>
        </p:grpSp>
        <p:grpSp>
          <p:nvGrpSpPr>
            <p:cNvPr id="881" name="Google Shape;881;g2e853769d98_0_6"/>
            <p:cNvGrpSpPr/>
            <p:nvPr/>
          </p:nvGrpSpPr>
          <p:grpSpPr>
            <a:xfrm>
              <a:off x="1729" y="2993"/>
              <a:ext cx="353" cy="300"/>
              <a:chOff x="2221" y="3575"/>
              <a:chExt cx="353" cy="300"/>
            </a:xfrm>
          </p:grpSpPr>
          <p:sp>
            <p:nvSpPr>
              <p:cNvPr id="882" name="Google Shape;882;g2e853769d98_0_6"/>
              <p:cNvSpPr/>
              <p:nvPr/>
            </p:nvSpPr>
            <p:spPr>
              <a:xfrm>
                <a:off x="2224" y="3695"/>
                <a:ext cx="300" cy="0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cxnSp>
            <p:nvCxnSpPr>
              <p:cNvPr id="883" name="Google Shape;883;g2e853769d98_0_6"/>
              <p:cNvCxnSpPr/>
              <p:nvPr/>
            </p:nvCxnSpPr>
            <p:spPr>
              <a:xfrm>
                <a:off x="2224" y="3688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4" name="Google Shape;884;g2e853769d98_0_6"/>
              <p:cNvCxnSpPr/>
              <p:nvPr/>
            </p:nvCxnSpPr>
            <p:spPr>
              <a:xfrm>
                <a:off x="2537" y="3688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885" name="Google Shape;885;g2e853769d98_0_6"/>
              <p:cNvSpPr/>
              <p:nvPr/>
            </p:nvSpPr>
            <p:spPr>
              <a:xfrm>
                <a:off x="2224" y="3688"/>
                <a:ext cx="300" cy="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886" name="Google Shape;886;g2e853769d98_0_6"/>
              <p:cNvSpPr/>
              <p:nvPr/>
            </p:nvSpPr>
            <p:spPr>
              <a:xfrm>
                <a:off x="2221" y="3629"/>
                <a:ext cx="300" cy="0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grpSp>
            <p:nvGrpSpPr>
              <p:cNvPr id="887" name="Google Shape;887;g2e853769d98_0_6"/>
              <p:cNvGrpSpPr/>
              <p:nvPr/>
            </p:nvGrpSpPr>
            <p:grpSpPr>
              <a:xfrm>
                <a:off x="2278" y="3575"/>
                <a:ext cx="296" cy="300"/>
                <a:chOff x="2946" y="2429"/>
                <a:chExt cx="300" cy="300"/>
              </a:xfrm>
            </p:grpSpPr>
            <p:sp>
              <p:nvSpPr>
                <p:cNvPr id="888" name="Google Shape;888;g2e853769d98_0_6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889" name="Google Shape;889;g2e853769d98_0_6"/>
                <p:cNvSpPr txBox="1"/>
                <p:nvPr/>
              </p:nvSpPr>
              <p:spPr>
                <a:xfrm>
                  <a:off x="2946" y="2429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rPr>
                    <a:t>D</a:t>
                  </a:r>
                  <a:endParaRPr b="1" sz="24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</p:grpSp>
        </p:grpSp>
        <p:grpSp>
          <p:nvGrpSpPr>
            <p:cNvPr id="890" name="Google Shape;890;g2e853769d98_0_6"/>
            <p:cNvGrpSpPr/>
            <p:nvPr/>
          </p:nvGrpSpPr>
          <p:grpSpPr>
            <a:xfrm>
              <a:off x="2129" y="3284"/>
              <a:ext cx="353" cy="300"/>
              <a:chOff x="2903" y="2888"/>
              <a:chExt cx="353" cy="300"/>
            </a:xfrm>
          </p:grpSpPr>
          <p:grpSp>
            <p:nvGrpSpPr>
              <p:cNvPr id="891" name="Google Shape;891;g2e853769d98_0_6"/>
              <p:cNvGrpSpPr/>
              <p:nvPr/>
            </p:nvGrpSpPr>
            <p:grpSpPr>
              <a:xfrm>
                <a:off x="2903" y="2938"/>
                <a:ext cx="312" cy="63"/>
                <a:chOff x="2903" y="2938"/>
                <a:chExt cx="312" cy="63"/>
              </a:xfrm>
            </p:grpSpPr>
            <p:sp>
              <p:nvSpPr>
                <p:cNvPr id="892" name="Google Shape;892;g2e853769d98_0_6"/>
                <p:cNvSpPr/>
                <p:nvPr/>
              </p:nvSpPr>
              <p:spPr>
                <a:xfrm>
                  <a:off x="2903" y="3001"/>
                  <a:ext cx="300" cy="0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cxnSp>
              <p:nvCxnSpPr>
                <p:cNvPr id="893" name="Google Shape;893;g2e853769d98_0_6"/>
                <p:cNvCxnSpPr/>
                <p:nvPr/>
              </p:nvCxnSpPr>
              <p:spPr>
                <a:xfrm>
                  <a:off x="2903" y="2994"/>
                  <a:ext cx="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94" name="Google Shape;894;g2e853769d98_0_6"/>
                <p:cNvCxnSpPr/>
                <p:nvPr/>
              </p:nvCxnSpPr>
              <p:spPr>
                <a:xfrm>
                  <a:off x="3215" y="2994"/>
                  <a:ext cx="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895" name="Google Shape;895;g2e853769d98_0_6"/>
                <p:cNvSpPr/>
                <p:nvPr/>
              </p:nvSpPr>
              <p:spPr>
                <a:xfrm>
                  <a:off x="2903" y="2994"/>
                  <a:ext cx="300" cy="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400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896" name="Google Shape;896;g2e853769d98_0_6"/>
                <p:cNvSpPr/>
                <p:nvPr/>
              </p:nvSpPr>
              <p:spPr>
                <a:xfrm>
                  <a:off x="2906" y="2938"/>
                  <a:ext cx="300" cy="0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</p:grpSp>
          <p:grpSp>
            <p:nvGrpSpPr>
              <p:cNvPr id="897" name="Google Shape;897;g2e853769d98_0_6"/>
              <p:cNvGrpSpPr/>
              <p:nvPr/>
            </p:nvGrpSpPr>
            <p:grpSpPr>
              <a:xfrm>
                <a:off x="2960" y="2888"/>
                <a:ext cx="296" cy="300"/>
                <a:chOff x="2951" y="2429"/>
                <a:chExt cx="300" cy="300"/>
              </a:xfrm>
            </p:grpSpPr>
            <p:sp>
              <p:nvSpPr>
                <p:cNvPr id="898" name="Google Shape;898;g2e853769d98_0_6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899" name="Google Shape;899;g2e853769d98_0_6"/>
                <p:cNvSpPr txBox="1"/>
                <p:nvPr/>
              </p:nvSpPr>
              <p:spPr>
                <a:xfrm>
                  <a:off x="2951" y="2429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rPr>
                    <a:t>C</a:t>
                  </a:r>
                  <a:endParaRPr b="1" sz="24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</p:grpSp>
        </p:grpSp>
        <p:grpSp>
          <p:nvGrpSpPr>
            <p:cNvPr id="900" name="Google Shape;900;g2e853769d98_0_6"/>
            <p:cNvGrpSpPr/>
            <p:nvPr/>
          </p:nvGrpSpPr>
          <p:grpSpPr>
            <a:xfrm>
              <a:off x="2541" y="3002"/>
              <a:ext cx="355" cy="300"/>
              <a:chOff x="2217" y="2888"/>
              <a:chExt cx="355" cy="300"/>
            </a:xfrm>
          </p:grpSpPr>
          <p:sp>
            <p:nvSpPr>
              <p:cNvPr id="901" name="Google Shape;901;g2e853769d98_0_6"/>
              <p:cNvSpPr/>
              <p:nvPr/>
            </p:nvSpPr>
            <p:spPr>
              <a:xfrm>
                <a:off x="2220" y="3005"/>
                <a:ext cx="300" cy="0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cxnSp>
            <p:nvCxnSpPr>
              <p:cNvPr id="902" name="Google Shape;902;g2e853769d98_0_6"/>
              <p:cNvCxnSpPr/>
              <p:nvPr/>
            </p:nvCxnSpPr>
            <p:spPr>
              <a:xfrm>
                <a:off x="2220" y="2998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3" name="Google Shape;903;g2e853769d98_0_6"/>
              <p:cNvCxnSpPr/>
              <p:nvPr/>
            </p:nvCxnSpPr>
            <p:spPr>
              <a:xfrm>
                <a:off x="2533" y="2998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04" name="Google Shape;904;g2e853769d98_0_6"/>
              <p:cNvSpPr/>
              <p:nvPr/>
            </p:nvSpPr>
            <p:spPr>
              <a:xfrm>
                <a:off x="2220" y="2998"/>
                <a:ext cx="300" cy="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905" name="Google Shape;905;g2e853769d98_0_6"/>
              <p:cNvSpPr/>
              <p:nvPr/>
            </p:nvSpPr>
            <p:spPr>
              <a:xfrm>
                <a:off x="2217" y="2939"/>
                <a:ext cx="300" cy="0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grpSp>
            <p:nvGrpSpPr>
              <p:cNvPr id="906" name="Google Shape;906;g2e853769d98_0_6"/>
              <p:cNvGrpSpPr/>
              <p:nvPr/>
            </p:nvGrpSpPr>
            <p:grpSpPr>
              <a:xfrm>
                <a:off x="2276" y="2888"/>
                <a:ext cx="296" cy="300"/>
                <a:chOff x="2954" y="2429"/>
                <a:chExt cx="300" cy="300"/>
              </a:xfrm>
            </p:grpSpPr>
            <p:sp>
              <p:nvSpPr>
                <p:cNvPr id="907" name="Google Shape;907;g2e853769d98_0_6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908" name="Google Shape;908;g2e853769d98_0_6"/>
                <p:cNvSpPr txBox="1"/>
                <p:nvPr/>
              </p:nvSpPr>
              <p:spPr>
                <a:xfrm>
                  <a:off x="2954" y="2429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rPr>
                    <a:t>B</a:t>
                  </a:r>
                  <a:endParaRPr b="1" sz="24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</p:grpSp>
        </p:grpSp>
        <p:sp>
          <p:nvSpPr>
            <p:cNvPr id="909" name="Google Shape;909;g2e853769d98_0_6"/>
            <p:cNvSpPr txBox="1"/>
            <p:nvPr/>
          </p:nvSpPr>
          <p:spPr>
            <a:xfrm>
              <a:off x="1618" y="2825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2+ε</a:t>
              </a:r>
              <a:endParaRPr b="1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910" name="Google Shape;910;g2e853769d98_0_6"/>
            <p:cNvSpPr/>
            <p:nvPr/>
          </p:nvSpPr>
          <p:spPr>
            <a:xfrm flipH="1">
              <a:off x="2376" y="2934"/>
              <a:ext cx="213" cy="129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911" name="Google Shape;911;g2e853769d98_0_6"/>
            <p:cNvSpPr/>
            <p:nvPr/>
          </p:nvSpPr>
          <p:spPr>
            <a:xfrm rot="10800000">
              <a:off x="2385" y="3195"/>
              <a:ext cx="198" cy="144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912" name="Google Shape;912;g2e853769d98_0_6"/>
            <p:cNvSpPr/>
            <p:nvPr/>
          </p:nvSpPr>
          <p:spPr>
            <a:xfrm flipH="1" rot="10800000">
              <a:off x="1983" y="3189"/>
              <a:ext cx="204" cy="156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913" name="Google Shape;913;g2e853769d98_0_6"/>
            <p:cNvSpPr txBox="1"/>
            <p:nvPr/>
          </p:nvSpPr>
          <p:spPr>
            <a:xfrm>
              <a:off x="2514" y="284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0</a:t>
              </a:r>
              <a:endParaRPr b="1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914" name="Google Shape;914;g2e853769d98_0_6"/>
            <p:cNvSpPr txBox="1"/>
            <p:nvPr/>
          </p:nvSpPr>
          <p:spPr>
            <a:xfrm>
              <a:off x="2458" y="319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0</a:t>
              </a:r>
              <a:endParaRPr b="1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915" name="Google Shape;915;g2e853769d98_0_6"/>
            <p:cNvSpPr txBox="1"/>
            <p:nvPr/>
          </p:nvSpPr>
          <p:spPr>
            <a:xfrm>
              <a:off x="1909" y="320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0</a:t>
              </a:r>
              <a:endParaRPr b="1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916" name="Google Shape;916;g2e853769d98_0_6"/>
            <p:cNvSpPr/>
            <p:nvPr/>
          </p:nvSpPr>
          <p:spPr>
            <a:xfrm rot="10800000">
              <a:off x="2325" y="3168"/>
              <a:ext cx="198" cy="144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917" name="Google Shape;917;g2e853769d98_0_6"/>
            <p:cNvSpPr/>
            <p:nvPr/>
          </p:nvSpPr>
          <p:spPr>
            <a:xfrm flipH="1">
              <a:off x="2040" y="3174"/>
              <a:ext cx="192" cy="138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918" name="Google Shape;918;g2e853769d98_0_6"/>
            <p:cNvSpPr txBox="1"/>
            <p:nvPr/>
          </p:nvSpPr>
          <p:spPr>
            <a:xfrm>
              <a:off x="1887" y="306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1+ε</a:t>
              </a:r>
              <a:endParaRPr b="1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919" name="Google Shape;919;g2e853769d98_0_6"/>
            <p:cNvSpPr txBox="1"/>
            <p:nvPr/>
          </p:nvSpPr>
          <p:spPr>
            <a:xfrm>
              <a:off x="2312" y="305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1</a:t>
              </a:r>
              <a:endParaRPr b="1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920" name="Google Shape;920;g2e853769d98_0_6"/>
            <p:cNvSpPr/>
            <p:nvPr/>
          </p:nvSpPr>
          <p:spPr>
            <a:xfrm>
              <a:off x="3048" y="2727"/>
              <a:ext cx="1225" cy="854"/>
            </a:xfrm>
            <a:custGeom>
              <a:rect b="b" l="l" r="r" t="t"/>
              <a:pathLst>
                <a:path extrusionOk="0" h="854" w="1225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921" name="Google Shape;921;g2e853769d98_0_6"/>
            <p:cNvSpPr/>
            <p:nvPr/>
          </p:nvSpPr>
          <p:spPr>
            <a:xfrm>
              <a:off x="3300" y="2940"/>
              <a:ext cx="246" cy="132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grpSp>
          <p:nvGrpSpPr>
            <p:cNvPr id="922" name="Google Shape;922;g2e853769d98_0_6"/>
            <p:cNvGrpSpPr/>
            <p:nvPr/>
          </p:nvGrpSpPr>
          <p:grpSpPr>
            <a:xfrm>
              <a:off x="3493" y="2744"/>
              <a:ext cx="336" cy="300"/>
              <a:chOff x="1747" y="3194"/>
              <a:chExt cx="336" cy="300"/>
            </a:xfrm>
          </p:grpSpPr>
          <p:sp>
            <p:nvSpPr>
              <p:cNvPr id="923" name="Google Shape;923;g2e853769d98_0_6"/>
              <p:cNvSpPr/>
              <p:nvPr/>
            </p:nvSpPr>
            <p:spPr>
              <a:xfrm>
                <a:off x="1750" y="3308"/>
                <a:ext cx="300" cy="0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cxnSp>
            <p:nvCxnSpPr>
              <p:cNvPr id="924" name="Google Shape;924;g2e853769d98_0_6"/>
              <p:cNvCxnSpPr/>
              <p:nvPr/>
            </p:nvCxnSpPr>
            <p:spPr>
              <a:xfrm>
                <a:off x="1750" y="3301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5" name="Google Shape;925;g2e853769d98_0_6"/>
              <p:cNvCxnSpPr/>
              <p:nvPr/>
            </p:nvCxnSpPr>
            <p:spPr>
              <a:xfrm>
                <a:off x="2063" y="3301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26" name="Google Shape;926;g2e853769d98_0_6"/>
              <p:cNvSpPr/>
              <p:nvPr/>
            </p:nvSpPr>
            <p:spPr>
              <a:xfrm>
                <a:off x="1750" y="3301"/>
                <a:ext cx="300" cy="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927" name="Google Shape;927;g2e853769d98_0_6"/>
              <p:cNvSpPr/>
              <p:nvPr/>
            </p:nvSpPr>
            <p:spPr>
              <a:xfrm>
                <a:off x="1747" y="3242"/>
                <a:ext cx="300" cy="0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grpSp>
            <p:nvGrpSpPr>
              <p:cNvPr id="928" name="Google Shape;928;g2e853769d98_0_6"/>
              <p:cNvGrpSpPr/>
              <p:nvPr/>
            </p:nvGrpSpPr>
            <p:grpSpPr>
              <a:xfrm>
                <a:off x="1787" y="3194"/>
                <a:ext cx="296" cy="300"/>
                <a:chOff x="2943" y="2429"/>
                <a:chExt cx="300" cy="300"/>
              </a:xfrm>
            </p:grpSpPr>
            <p:sp>
              <p:nvSpPr>
                <p:cNvPr id="929" name="Google Shape;929;g2e853769d98_0_6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930" name="Google Shape;930;g2e853769d98_0_6"/>
                <p:cNvSpPr txBox="1"/>
                <p:nvPr/>
              </p:nvSpPr>
              <p:spPr>
                <a:xfrm>
                  <a:off x="2943" y="2429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rPr>
                    <a:t>A</a:t>
                  </a:r>
                  <a:endParaRPr b="1" sz="24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</p:grpSp>
        </p:grpSp>
        <p:grpSp>
          <p:nvGrpSpPr>
            <p:cNvPr id="931" name="Google Shape;931;g2e853769d98_0_6"/>
            <p:cNvGrpSpPr/>
            <p:nvPr/>
          </p:nvGrpSpPr>
          <p:grpSpPr>
            <a:xfrm>
              <a:off x="3085" y="2999"/>
              <a:ext cx="353" cy="300"/>
              <a:chOff x="2221" y="3575"/>
              <a:chExt cx="353" cy="300"/>
            </a:xfrm>
          </p:grpSpPr>
          <p:sp>
            <p:nvSpPr>
              <p:cNvPr id="932" name="Google Shape;932;g2e853769d98_0_6"/>
              <p:cNvSpPr/>
              <p:nvPr/>
            </p:nvSpPr>
            <p:spPr>
              <a:xfrm>
                <a:off x="2224" y="3695"/>
                <a:ext cx="300" cy="0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cxnSp>
            <p:nvCxnSpPr>
              <p:cNvPr id="933" name="Google Shape;933;g2e853769d98_0_6"/>
              <p:cNvCxnSpPr/>
              <p:nvPr/>
            </p:nvCxnSpPr>
            <p:spPr>
              <a:xfrm>
                <a:off x="2224" y="3688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4" name="Google Shape;934;g2e853769d98_0_6"/>
              <p:cNvCxnSpPr/>
              <p:nvPr/>
            </p:nvCxnSpPr>
            <p:spPr>
              <a:xfrm>
                <a:off x="2537" y="3688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35" name="Google Shape;935;g2e853769d98_0_6"/>
              <p:cNvSpPr/>
              <p:nvPr/>
            </p:nvSpPr>
            <p:spPr>
              <a:xfrm>
                <a:off x="2224" y="3688"/>
                <a:ext cx="300" cy="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936" name="Google Shape;936;g2e853769d98_0_6"/>
              <p:cNvSpPr/>
              <p:nvPr/>
            </p:nvSpPr>
            <p:spPr>
              <a:xfrm>
                <a:off x="2221" y="3629"/>
                <a:ext cx="300" cy="0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grpSp>
            <p:nvGrpSpPr>
              <p:cNvPr id="937" name="Google Shape;937;g2e853769d98_0_6"/>
              <p:cNvGrpSpPr/>
              <p:nvPr/>
            </p:nvGrpSpPr>
            <p:grpSpPr>
              <a:xfrm>
                <a:off x="2278" y="3575"/>
                <a:ext cx="296" cy="300"/>
                <a:chOff x="2946" y="2429"/>
                <a:chExt cx="300" cy="300"/>
              </a:xfrm>
            </p:grpSpPr>
            <p:sp>
              <p:nvSpPr>
                <p:cNvPr id="938" name="Google Shape;938;g2e853769d98_0_6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939" name="Google Shape;939;g2e853769d98_0_6"/>
                <p:cNvSpPr txBox="1"/>
                <p:nvPr/>
              </p:nvSpPr>
              <p:spPr>
                <a:xfrm>
                  <a:off x="2946" y="2429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rPr>
                    <a:t>D</a:t>
                  </a:r>
                  <a:endParaRPr b="1" sz="24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</p:grpSp>
        </p:grpSp>
        <p:grpSp>
          <p:nvGrpSpPr>
            <p:cNvPr id="940" name="Google Shape;940;g2e853769d98_0_6"/>
            <p:cNvGrpSpPr/>
            <p:nvPr/>
          </p:nvGrpSpPr>
          <p:grpSpPr>
            <a:xfrm>
              <a:off x="3485" y="3290"/>
              <a:ext cx="353" cy="300"/>
              <a:chOff x="2903" y="2888"/>
              <a:chExt cx="353" cy="300"/>
            </a:xfrm>
          </p:grpSpPr>
          <p:grpSp>
            <p:nvGrpSpPr>
              <p:cNvPr id="941" name="Google Shape;941;g2e853769d98_0_6"/>
              <p:cNvGrpSpPr/>
              <p:nvPr/>
            </p:nvGrpSpPr>
            <p:grpSpPr>
              <a:xfrm>
                <a:off x="2903" y="2938"/>
                <a:ext cx="312" cy="63"/>
                <a:chOff x="2903" y="2938"/>
                <a:chExt cx="312" cy="63"/>
              </a:xfrm>
            </p:grpSpPr>
            <p:sp>
              <p:nvSpPr>
                <p:cNvPr id="942" name="Google Shape;942;g2e853769d98_0_6"/>
                <p:cNvSpPr/>
                <p:nvPr/>
              </p:nvSpPr>
              <p:spPr>
                <a:xfrm>
                  <a:off x="2903" y="3001"/>
                  <a:ext cx="300" cy="0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cxnSp>
              <p:nvCxnSpPr>
                <p:cNvPr id="943" name="Google Shape;943;g2e853769d98_0_6"/>
                <p:cNvCxnSpPr/>
                <p:nvPr/>
              </p:nvCxnSpPr>
              <p:spPr>
                <a:xfrm>
                  <a:off x="2903" y="2994"/>
                  <a:ext cx="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44" name="Google Shape;944;g2e853769d98_0_6"/>
                <p:cNvCxnSpPr/>
                <p:nvPr/>
              </p:nvCxnSpPr>
              <p:spPr>
                <a:xfrm>
                  <a:off x="3215" y="2994"/>
                  <a:ext cx="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945" name="Google Shape;945;g2e853769d98_0_6"/>
                <p:cNvSpPr/>
                <p:nvPr/>
              </p:nvSpPr>
              <p:spPr>
                <a:xfrm>
                  <a:off x="2903" y="2994"/>
                  <a:ext cx="300" cy="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400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946" name="Google Shape;946;g2e853769d98_0_6"/>
                <p:cNvSpPr/>
                <p:nvPr/>
              </p:nvSpPr>
              <p:spPr>
                <a:xfrm>
                  <a:off x="2906" y="2938"/>
                  <a:ext cx="300" cy="0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</p:grpSp>
          <p:grpSp>
            <p:nvGrpSpPr>
              <p:cNvPr id="947" name="Google Shape;947;g2e853769d98_0_6"/>
              <p:cNvGrpSpPr/>
              <p:nvPr/>
            </p:nvGrpSpPr>
            <p:grpSpPr>
              <a:xfrm>
                <a:off x="2960" y="2888"/>
                <a:ext cx="296" cy="300"/>
                <a:chOff x="2951" y="2429"/>
                <a:chExt cx="300" cy="300"/>
              </a:xfrm>
            </p:grpSpPr>
            <p:sp>
              <p:nvSpPr>
                <p:cNvPr id="948" name="Google Shape;948;g2e853769d98_0_6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949" name="Google Shape;949;g2e853769d98_0_6"/>
                <p:cNvSpPr txBox="1"/>
                <p:nvPr/>
              </p:nvSpPr>
              <p:spPr>
                <a:xfrm>
                  <a:off x="2951" y="2429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rPr>
                    <a:t>C</a:t>
                  </a:r>
                  <a:endParaRPr b="1" sz="24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</p:grpSp>
        </p:grpSp>
        <p:grpSp>
          <p:nvGrpSpPr>
            <p:cNvPr id="950" name="Google Shape;950;g2e853769d98_0_6"/>
            <p:cNvGrpSpPr/>
            <p:nvPr/>
          </p:nvGrpSpPr>
          <p:grpSpPr>
            <a:xfrm>
              <a:off x="3897" y="3008"/>
              <a:ext cx="355" cy="300"/>
              <a:chOff x="2217" y="2888"/>
              <a:chExt cx="355" cy="300"/>
            </a:xfrm>
          </p:grpSpPr>
          <p:sp>
            <p:nvSpPr>
              <p:cNvPr id="951" name="Google Shape;951;g2e853769d98_0_6"/>
              <p:cNvSpPr/>
              <p:nvPr/>
            </p:nvSpPr>
            <p:spPr>
              <a:xfrm>
                <a:off x="2220" y="3005"/>
                <a:ext cx="300" cy="0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cxnSp>
            <p:nvCxnSpPr>
              <p:cNvPr id="952" name="Google Shape;952;g2e853769d98_0_6"/>
              <p:cNvCxnSpPr/>
              <p:nvPr/>
            </p:nvCxnSpPr>
            <p:spPr>
              <a:xfrm>
                <a:off x="2220" y="2998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3" name="Google Shape;953;g2e853769d98_0_6"/>
              <p:cNvCxnSpPr/>
              <p:nvPr/>
            </p:nvCxnSpPr>
            <p:spPr>
              <a:xfrm>
                <a:off x="2533" y="2998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54" name="Google Shape;954;g2e853769d98_0_6"/>
              <p:cNvSpPr/>
              <p:nvPr/>
            </p:nvSpPr>
            <p:spPr>
              <a:xfrm>
                <a:off x="2220" y="2998"/>
                <a:ext cx="300" cy="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955" name="Google Shape;955;g2e853769d98_0_6"/>
              <p:cNvSpPr/>
              <p:nvPr/>
            </p:nvSpPr>
            <p:spPr>
              <a:xfrm>
                <a:off x="2217" y="2939"/>
                <a:ext cx="300" cy="0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grpSp>
            <p:nvGrpSpPr>
              <p:cNvPr id="956" name="Google Shape;956;g2e853769d98_0_6"/>
              <p:cNvGrpSpPr/>
              <p:nvPr/>
            </p:nvGrpSpPr>
            <p:grpSpPr>
              <a:xfrm>
                <a:off x="2276" y="2888"/>
                <a:ext cx="296" cy="300"/>
                <a:chOff x="2954" y="2429"/>
                <a:chExt cx="300" cy="300"/>
              </a:xfrm>
            </p:grpSpPr>
            <p:sp>
              <p:nvSpPr>
                <p:cNvPr id="957" name="Google Shape;957;g2e853769d98_0_6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958" name="Google Shape;958;g2e853769d98_0_6"/>
                <p:cNvSpPr txBox="1"/>
                <p:nvPr/>
              </p:nvSpPr>
              <p:spPr>
                <a:xfrm>
                  <a:off x="2954" y="2429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rPr>
                    <a:t>B</a:t>
                  </a:r>
                  <a:endParaRPr b="1" sz="24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</p:grpSp>
        </p:grpSp>
        <p:sp>
          <p:nvSpPr>
            <p:cNvPr id="959" name="Google Shape;959;g2e853769d98_0_6"/>
            <p:cNvSpPr txBox="1"/>
            <p:nvPr/>
          </p:nvSpPr>
          <p:spPr>
            <a:xfrm>
              <a:off x="3211" y="283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0</a:t>
              </a:r>
              <a:endParaRPr b="1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960" name="Google Shape;960;g2e853769d98_0_6"/>
            <p:cNvSpPr/>
            <p:nvPr/>
          </p:nvSpPr>
          <p:spPr>
            <a:xfrm flipH="1">
              <a:off x="3732" y="2940"/>
              <a:ext cx="213" cy="129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961" name="Google Shape;961;g2e853769d98_0_6"/>
            <p:cNvSpPr/>
            <p:nvPr/>
          </p:nvSpPr>
          <p:spPr>
            <a:xfrm rot="10800000">
              <a:off x="3741" y="3201"/>
              <a:ext cx="198" cy="144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962" name="Google Shape;962;g2e853769d98_0_6"/>
            <p:cNvSpPr/>
            <p:nvPr/>
          </p:nvSpPr>
          <p:spPr>
            <a:xfrm flipH="1" rot="10800000">
              <a:off x="3339" y="3195"/>
              <a:ext cx="204" cy="156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963" name="Google Shape;963;g2e853769d98_0_6"/>
            <p:cNvSpPr txBox="1"/>
            <p:nvPr/>
          </p:nvSpPr>
          <p:spPr>
            <a:xfrm>
              <a:off x="3806" y="285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2+ε</a:t>
              </a:r>
              <a:endParaRPr b="1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964" name="Google Shape;964;g2e853769d98_0_6"/>
            <p:cNvSpPr txBox="1"/>
            <p:nvPr/>
          </p:nvSpPr>
          <p:spPr>
            <a:xfrm>
              <a:off x="3653" y="3269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1+ε</a:t>
              </a:r>
              <a:endParaRPr b="1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965" name="Google Shape;965;g2e853769d98_0_6"/>
            <p:cNvSpPr txBox="1"/>
            <p:nvPr/>
          </p:nvSpPr>
          <p:spPr>
            <a:xfrm>
              <a:off x="3272" y="321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1</a:t>
              </a:r>
              <a:endParaRPr b="1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966" name="Google Shape;966;g2e853769d98_0_6"/>
            <p:cNvSpPr/>
            <p:nvPr/>
          </p:nvSpPr>
          <p:spPr>
            <a:xfrm rot="10800000">
              <a:off x="3681" y="3174"/>
              <a:ext cx="198" cy="144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967" name="Google Shape;967;g2e853769d98_0_6"/>
            <p:cNvSpPr/>
            <p:nvPr/>
          </p:nvSpPr>
          <p:spPr>
            <a:xfrm flipH="1">
              <a:off x="3396" y="3180"/>
              <a:ext cx="192" cy="138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968" name="Google Shape;968;g2e853769d98_0_6"/>
            <p:cNvSpPr txBox="1"/>
            <p:nvPr/>
          </p:nvSpPr>
          <p:spPr>
            <a:xfrm>
              <a:off x="3475" y="306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0</a:t>
              </a:r>
              <a:endParaRPr b="1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969" name="Google Shape;969;g2e853769d98_0_6"/>
            <p:cNvSpPr txBox="1"/>
            <p:nvPr/>
          </p:nvSpPr>
          <p:spPr>
            <a:xfrm>
              <a:off x="3661" y="306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0</a:t>
              </a:r>
              <a:endParaRPr b="1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970" name="Google Shape;970;g2e853769d98_0_6"/>
            <p:cNvSpPr/>
            <p:nvPr/>
          </p:nvSpPr>
          <p:spPr>
            <a:xfrm>
              <a:off x="4368" y="2739"/>
              <a:ext cx="1225" cy="854"/>
            </a:xfrm>
            <a:custGeom>
              <a:rect b="b" l="l" r="r" t="t"/>
              <a:pathLst>
                <a:path extrusionOk="0" h="854" w="1225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971" name="Google Shape;971;g2e853769d98_0_6"/>
            <p:cNvSpPr/>
            <p:nvPr/>
          </p:nvSpPr>
          <p:spPr>
            <a:xfrm>
              <a:off x="4620" y="2952"/>
              <a:ext cx="246" cy="132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grpSp>
          <p:nvGrpSpPr>
            <p:cNvPr id="972" name="Google Shape;972;g2e853769d98_0_6"/>
            <p:cNvGrpSpPr/>
            <p:nvPr/>
          </p:nvGrpSpPr>
          <p:grpSpPr>
            <a:xfrm>
              <a:off x="4813" y="2756"/>
              <a:ext cx="336" cy="300"/>
              <a:chOff x="1747" y="3194"/>
              <a:chExt cx="336" cy="300"/>
            </a:xfrm>
          </p:grpSpPr>
          <p:sp>
            <p:nvSpPr>
              <p:cNvPr id="973" name="Google Shape;973;g2e853769d98_0_6"/>
              <p:cNvSpPr/>
              <p:nvPr/>
            </p:nvSpPr>
            <p:spPr>
              <a:xfrm>
                <a:off x="1750" y="3308"/>
                <a:ext cx="300" cy="0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cxnSp>
            <p:nvCxnSpPr>
              <p:cNvPr id="974" name="Google Shape;974;g2e853769d98_0_6"/>
              <p:cNvCxnSpPr/>
              <p:nvPr/>
            </p:nvCxnSpPr>
            <p:spPr>
              <a:xfrm>
                <a:off x="1750" y="3301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5" name="Google Shape;975;g2e853769d98_0_6"/>
              <p:cNvCxnSpPr/>
              <p:nvPr/>
            </p:nvCxnSpPr>
            <p:spPr>
              <a:xfrm>
                <a:off x="2063" y="3301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76" name="Google Shape;976;g2e853769d98_0_6"/>
              <p:cNvSpPr/>
              <p:nvPr/>
            </p:nvSpPr>
            <p:spPr>
              <a:xfrm>
                <a:off x="1750" y="3301"/>
                <a:ext cx="300" cy="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977" name="Google Shape;977;g2e853769d98_0_6"/>
              <p:cNvSpPr/>
              <p:nvPr/>
            </p:nvSpPr>
            <p:spPr>
              <a:xfrm>
                <a:off x="1747" y="3242"/>
                <a:ext cx="300" cy="0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grpSp>
            <p:nvGrpSpPr>
              <p:cNvPr id="978" name="Google Shape;978;g2e853769d98_0_6"/>
              <p:cNvGrpSpPr/>
              <p:nvPr/>
            </p:nvGrpSpPr>
            <p:grpSpPr>
              <a:xfrm>
                <a:off x="1787" y="3194"/>
                <a:ext cx="296" cy="300"/>
                <a:chOff x="2943" y="2429"/>
                <a:chExt cx="300" cy="300"/>
              </a:xfrm>
            </p:grpSpPr>
            <p:sp>
              <p:nvSpPr>
                <p:cNvPr id="979" name="Google Shape;979;g2e853769d98_0_6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980" name="Google Shape;980;g2e853769d98_0_6"/>
                <p:cNvSpPr txBox="1"/>
                <p:nvPr/>
              </p:nvSpPr>
              <p:spPr>
                <a:xfrm>
                  <a:off x="2943" y="2429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rPr>
                    <a:t>A</a:t>
                  </a:r>
                  <a:endParaRPr b="1" sz="24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</p:grpSp>
        </p:grpSp>
        <p:grpSp>
          <p:nvGrpSpPr>
            <p:cNvPr id="981" name="Google Shape;981;g2e853769d98_0_6"/>
            <p:cNvGrpSpPr/>
            <p:nvPr/>
          </p:nvGrpSpPr>
          <p:grpSpPr>
            <a:xfrm>
              <a:off x="4405" y="3011"/>
              <a:ext cx="353" cy="300"/>
              <a:chOff x="2221" y="3575"/>
              <a:chExt cx="353" cy="300"/>
            </a:xfrm>
          </p:grpSpPr>
          <p:sp>
            <p:nvSpPr>
              <p:cNvPr id="982" name="Google Shape;982;g2e853769d98_0_6"/>
              <p:cNvSpPr/>
              <p:nvPr/>
            </p:nvSpPr>
            <p:spPr>
              <a:xfrm>
                <a:off x="2224" y="3695"/>
                <a:ext cx="300" cy="0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cxnSp>
            <p:nvCxnSpPr>
              <p:cNvPr id="983" name="Google Shape;983;g2e853769d98_0_6"/>
              <p:cNvCxnSpPr/>
              <p:nvPr/>
            </p:nvCxnSpPr>
            <p:spPr>
              <a:xfrm>
                <a:off x="2224" y="3688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4" name="Google Shape;984;g2e853769d98_0_6"/>
              <p:cNvCxnSpPr/>
              <p:nvPr/>
            </p:nvCxnSpPr>
            <p:spPr>
              <a:xfrm>
                <a:off x="2537" y="3688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985" name="Google Shape;985;g2e853769d98_0_6"/>
              <p:cNvSpPr/>
              <p:nvPr/>
            </p:nvSpPr>
            <p:spPr>
              <a:xfrm>
                <a:off x="2224" y="3688"/>
                <a:ext cx="300" cy="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986" name="Google Shape;986;g2e853769d98_0_6"/>
              <p:cNvSpPr/>
              <p:nvPr/>
            </p:nvSpPr>
            <p:spPr>
              <a:xfrm>
                <a:off x="2221" y="3629"/>
                <a:ext cx="300" cy="0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grpSp>
            <p:nvGrpSpPr>
              <p:cNvPr id="987" name="Google Shape;987;g2e853769d98_0_6"/>
              <p:cNvGrpSpPr/>
              <p:nvPr/>
            </p:nvGrpSpPr>
            <p:grpSpPr>
              <a:xfrm>
                <a:off x="2278" y="3575"/>
                <a:ext cx="296" cy="300"/>
                <a:chOff x="2946" y="2429"/>
                <a:chExt cx="300" cy="300"/>
              </a:xfrm>
            </p:grpSpPr>
            <p:sp>
              <p:nvSpPr>
                <p:cNvPr id="988" name="Google Shape;988;g2e853769d98_0_6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989" name="Google Shape;989;g2e853769d98_0_6"/>
                <p:cNvSpPr txBox="1"/>
                <p:nvPr/>
              </p:nvSpPr>
              <p:spPr>
                <a:xfrm>
                  <a:off x="2946" y="2429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rPr>
                    <a:t>D</a:t>
                  </a:r>
                  <a:endParaRPr b="1" sz="24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</p:grpSp>
        </p:grpSp>
        <p:grpSp>
          <p:nvGrpSpPr>
            <p:cNvPr id="990" name="Google Shape;990;g2e853769d98_0_6"/>
            <p:cNvGrpSpPr/>
            <p:nvPr/>
          </p:nvGrpSpPr>
          <p:grpSpPr>
            <a:xfrm>
              <a:off x="4805" y="3302"/>
              <a:ext cx="353" cy="300"/>
              <a:chOff x="2903" y="2888"/>
              <a:chExt cx="353" cy="300"/>
            </a:xfrm>
          </p:grpSpPr>
          <p:grpSp>
            <p:nvGrpSpPr>
              <p:cNvPr id="991" name="Google Shape;991;g2e853769d98_0_6"/>
              <p:cNvGrpSpPr/>
              <p:nvPr/>
            </p:nvGrpSpPr>
            <p:grpSpPr>
              <a:xfrm>
                <a:off x="2903" y="2938"/>
                <a:ext cx="312" cy="63"/>
                <a:chOff x="2903" y="2938"/>
                <a:chExt cx="312" cy="63"/>
              </a:xfrm>
            </p:grpSpPr>
            <p:sp>
              <p:nvSpPr>
                <p:cNvPr id="992" name="Google Shape;992;g2e853769d98_0_6"/>
                <p:cNvSpPr/>
                <p:nvPr/>
              </p:nvSpPr>
              <p:spPr>
                <a:xfrm>
                  <a:off x="2903" y="3001"/>
                  <a:ext cx="300" cy="0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cxnSp>
              <p:nvCxnSpPr>
                <p:cNvPr id="993" name="Google Shape;993;g2e853769d98_0_6"/>
                <p:cNvCxnSpPr/>
                <p:nvPr/>
              </p:nvCxnSpPr>
              <p:spPr>
                <a:xfrm>
                  <a:off x="2903" y="2994"/>
                  <a:ext cx="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94" name="Google Shape;994;g2e853769d98_0_6"/>
                <p:cNvCxnSpPr/>
                <p:nvPr/>
              </p:nvCxnSpPr>
              <p:spPr>
                <a:xfrm>
                  <a:off x="3215" y="2994"/>
                  <a:ext cx="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995" name="Google Shape;995;g2e853769d98_0_6"/>
                <p:cNvSpPr/>
                <p:nvPr/>
              </p:nvSpPr>
              <p:spPr>
                <a:xfrm>
                  <a:off x="2903" y="2994"/>
                  <a:ext cx="300" cy="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400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996" name="Google Shape;996;g2e853769d98_0_6"/>
                <p:cNvSpPr/>
                <p:nvPr/>
              </p:nvSpPr>
              <p:spPr>
                <a:xfrm>
                  <a:off x="2906" y="2938"/>
                  <a:ext cx="300" cy="0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</p:grpSp>
          <p:grpSp>
            <p:nvGrpSpPr>
              <p:cNvPr id="997" name="Google Shape;997;g2e853769d98_0_6"/>
              <p:cNvGrpSpPr/>
              <p:nvPr/>
            </p:nvGrpSpPr>
            <p:grpSpPr>
              <a:xfrm>
                <a:off x="2960" y="2888"/>
                <a:ext cx="296" cy="300"/>
                <a:chOff x="2951" y="2429"/>
                <a:chExt cx="300" cy="300"/>
              </a:xfrm>
            </p:grpSpPr>
            <p:sp>
              <p:nvSpPr>
                <p:cNvPr id="998" name="Google Shape;998;g2e853769d98_0_6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999" name="Google Shape;999;g2e853769d98_0_6"/>
                <p:cNvSpPr txBox="1"/>
                <p:nvPr/>
              </p:nvSpPr>
              <p:spPr>
                <a:xfrm>
                  <a:off x="2951" y="2429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rPr>
                    <a:t>C</a:t>
                  </a:r>
                  <a:endParaRPr b="1" sz="24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</p:grpSp>
        </p:grpSp>
        <p:grpSp>
          <p:nvGrpSpPr>
            <p:cNvPr id="1000" name="Google Shape;1000;g2e853769d98_0_6"/>
            <p:cNvGrpSpPr/>
            <p:nvPr/>
          </p:nvGrpSpPr>
          <p:grpSpPr>
            <a:xfrm>
              <a:off x="5217" y="3020"/>
              <a:ext cx="355" cy="300"/>
              <a:chOff x="2217" y="2888"/>
              <a:chExt cx="355" cy="300"/>
            </a:xfrm>
          </p:grpSpPr>
          <p:sp>
            <p:nvSpPr>
              <p:cNvPr id="1001" name="Google Shape;1001;g2e853769d98_0_6"/>
              <p:cNvSpPr/>
              <p:nvPr/>
            </p:nvSpPr>
            <p:spPr>
              <a:xfrm>
                <a:off x="2220" y="3005"/>
                <a:ext cx="300" cy="0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cxnSp>
            <p:nvCxnSpPr>
              <p:cNvPr id="1002" name="Google Shape;1002;g2e853769d98_0_6"/>
              <p:cNvCxnSpPr/>
              <p:nvPr/>
            </p:nvCxnSpPr>
            <p:spPr>
              <a:xfrm>
                <a:off x="2220" y="2998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3" name="Google Shape;1003;g2e853769d98_0_6"/>
              <p:cNvCxnSpPr/>
              <p:nvPr/>
            </p:nvCxnSpPr>
            <p:spPr>
              <a:xfrm>
                <a:off x="2533" y="2998"/>
                <a:ext cx="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04" name="Google Shape;1004;g2e853769d98_0_6"/>
              <p:cNvSpPr/>
              <p:nvPr/>
            </p:nvSpPr>
            <p:spPr>
              <a:xfrm>
                <a:off x="2220" y="2998"/>
                <a:ext cx="300" cy="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1005" name="Google Shape;1005;g2e853769d98_0_6"/>
              <p:cNvSpPr/>
              <p:nvPr/>
            </p:nvSpPr>
            <p:spPr>
              <a:xfrm>
                <a:off x="2217" y="2939"/>
                <a:ext cx="300" cy="0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grpSp>
            <p:nvGrpSpPr>
              <p:cNvPr id="1006" name="Google Shape;1006;g2e853769d98_0_6"/>
              <p:cNvGrpSpPr/>
              <p:nvPr/>
            </p:nvGrpSpPr>
            <p:grpSpPr>
              <a:xfrm>
                <a:off x="2276" y="2888"/>
                <a:ext cx="296" cy="300"/>
                <a:chOff x="2954" y="2429"/>
                <a:chExt cx="300" cy="300"/>
              </a:xfrm>
            </p:grpSpPr>
            <p:sp>
              <p:nvSpPr>
                <p:cNvPr id="1007" name="Google Shape;1007;g2e853769d98_0_6"/>
                <p:cNvSpPr/>
                <p:nvPr/>
              </p:nvSpPr>
              <p:spPr>
                <a:xfrm>
                  <a:off x="2982" y="2490"/>
                  <a:ext cx="0" cy="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1008" name="Google Shape;1008;g2e853769d98_0_6"/>
                <p:cNvSpPr txBox="1"/>
                <p:nvPr/>
              </p:nvSpPr>
              <p:spPr>
                <a:xfrm>
                  <a:off x="2954" y="2429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rPr>
                    <a:t>B</a:t>
                  </a:r>
                  <a:endParaRPr b="1" sz="24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</p:grpSp>
        </p:grpSp>
        <p:sp>
          <p:nvSpPr>
            <p:cNvPr id="1009" name="Google Shape;1009;g2e853769d98_0_6"/>
            <p:cNvSpPr txBox="1"/>
            <p:nvPr/>
          </p:nvSpPr>
          <p:spPr>
            <a:xfrm>
              <a:off x="4273" y="284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2+ε</a:t>
              </a:r>
              <a:endParaRPr b="1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010" name="Google Shape;1010;g2e853769d98_0_6"/>
            <p:cNvSpPr/>
            <p:nvPr/>
          </p:nvSpPr>
          <p:spPr>
            <a:xfrm flipH="1">
              <a:off x="5052" y="2952"/>
              <a:ext cx="213" cy="129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011" name="Google Shape;1011;g2e853769d98_0_6"/>
            <p:cNvSpPr/>
            <p:nvPr/>
          </p:nvSpPr>
          <p:spPr>
            <a:xfrm rot="10800000">
              <a:off x="5061" y="3213"/>
              <a:ext cx="198" cy="144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012" name="Google Shape;1012;g2e853769d98_0_6"/>
            <p:cNvSpPr/>
            <p:nvPr/>
          </p:nvSpPr>
          <p:spPr>
            <a:xfrm flipH="1" rot="10800000">
              <a:off x="4659" y="3207"/>
              <a:ext cx="204" cy="156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013" name="Google Shape;1013;g2e853769d98_0_6"/>
            <p:cNvSpPr txBox="1"/>
            <p:nvPr/>
          </p:nvSpPr>
          <p:spPr>
            <a:xfrm>
              <a:off x="5190" y="286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0</a:t>
              </a:r>
              <a:endParaRPr b="1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014" name="Google Shape;1014;g2e853769d98_0_6"/>
            <p:cNvSpPr txBox="1"/>
            <p:nvPr/>
          </p:nvSpPr>
          <p:spPr>
            <a:xfrm>
              <a:off x="5145" y="320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ε</a:t>
              </a:r>
              <a:endParaRPr b="1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015" name="Google Shape;1015;g2e853769d98_0_6"/>
            <p:cNvSpPr txBox="1"/>
            <p:nvPr/>
          </p:nvSpPr>
          <p:spPr>
            <a:xfrm>
              <a:off x="4585" y="322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0</a:t>
              </a:r>
              <a:endParaRPr b="1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016" name="Google Shape;1016;g2e853769d98_0_6"/>
            <p:cNvSpPr/>
            <p:nvPr/>
          </p:nvSpPr>
          <p:spPr>
            <a:xfrm rot="10800000">
              <a:off x="5001" y="3186"/>
              <a:ext cx="198" cy="144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017" name="Google Shape;1017;g2e853769d98_0_6"/>
            <p:cNvSpPr/>
            <p:nvPr/>
          </p:nvSpPr>
          <p:spPr>
            <a:xfrm flipH="1">
              <a:off x="4716" y="3192"/>
              <a:ext cx="192" cy="138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018" name="Google Shape;1018;g2e853769d98_0_6"/>
            <p:cNvSpPr txBox="1"/>
            <p:nvPr/>
          </p:nvSpPr>
          <p:spPr>
            <a:xfrm>
              <a:off x="4566" y="3080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1+ε</a:t>
              </a:r>
              <a:endParaRPr b="1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019" name="Google Shape;1019;g2e853769d98_0_6"/>
            <p:cNvSpPr txBox="1"/>
            <p:nvPr/>
          </p:nvSpPr>
          <p:spPr>
            <a:xfrm>
              <a:off x="4988" y="307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1</a:t>
              </a:r>
              <a:endParaRPr b="1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020" name="Google Shape;1020;g2e853769d98_0_6"/>
            <p:cNvSpPr txBox="1"/>
            <p:nvPr/>
          </p:nvSpPr>
          <p:spPr>
            <a:xfrm>
              <a:off x="499" y="3755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accent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initial</a:t>
              </a:r>
              <a:r>
                <a:rPr b="1" lang="en-US" sz="2000">
                  <a:solidFill>
                    <a:schemeClr val="accent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l</a:t>
              </a:r>
              <a:r>
                <a:rPr b="1" lang="en-US" sz="2000">
                  <a:solidFill>
                    <a:schemeClr val="accent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y</a:t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21" name="Google Shape;1021;g2e853769d98_0_6"/>
            <p:cNvSpPr txBox="1"/>
            <p:nvPr/>
          </p:nvSpPr>
          <p:spPr>
            <a:xfrm>
              <a:off x="1836" y="3653"/>
              <a:ext cx="9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accent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… recompute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accent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routing</a:t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22" name="Google Shape;1022;g2e853769d98_0_6"/>
            <p:cNvSpPr txBox="1"/>
            <p:nvPr/>
          </p:nvSpPr>
          <p:spPr>
            <a:xfrm>
              <a:off x="3108" y="3659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accent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… recompute</a:t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23" name="Google Shape;1023;g2e853769d98_0_6"/>
            <p:cNvSpPr txBox="1"/>
            <p:nvPr/>
          </p:nvSpPr>
          <p:spPr>
            <a:xfrm>
              <a:off x="4362" y="3647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accent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… recompute</a:t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1024" name="Google Shape;1024;g2e853769d98_0_6"/>
            <p:cNvCxnSpPr/>
            <p:nvPr/>
          </p:nvCxnSpPr>
          <p:spPr>
            <a:xfrm rot="10800000">
              <a:off x="2292" y="3345"/>
              <a:ext cx="0" cy="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25" name="Google Shape;1025;g2e853769d98_0_6"/>
            <p:cNvCxnSpPr/>
            <p:nvPr/>
          </p:nvCxnSpPr>
          <p:spPr>
            <a:xfrm rot="10800000">
              <a:off x="1872" y="3057"/>
              <a:ext cx="0" cy="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26" name="Google Shape;1026;g2e853769d98_0_6"/>
            <p:cNvCxnSpPr/>
            <p:nvPr/>
          </p:nvCxnSpPr>
          <p:spPr>
            <a:xfrm rot="10800000">
              <a:off x="2712" y="3060"/>
              <a:ext cx="0" cy="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27" name="Google Shape;1027;g2e853769d98_0_6"/>
            <p:cNvCxnSpPr/>
            <p:nvPr/>
          </p:nvCxnSpPr>
          <p:spPr>
            <a:xfrm rot="10800000">
              <a:off x="3237" y="3063"/>
              <a:ext cx="0" cy="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28" name="Google Shape;1028;g2e853769d98_0_6"/>
            <p:cNvCxnSpPr/>
            <p:nvPr/>
          </p:nvCxnSpPr>
          <p:spPr>
            <a:xfrm rot="10800000">
              <a:off x="3654" y="3345"/>
              <a:ext cx="0" cy="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29" name="Google Shape;1029;g2e853769d98_0_6"/>
            <p:cNvCxnSpPr/>
            <p:nvPr/>
          </p:nvCxnSpPr>
          <p:spPr>
            <a:xfrm rot="10800000">
              <a:off x="4071" y="3063"/>
              <a:ext cx="0" cy="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30" name="Google Shape;1030;g2e853769d98_0_6"/>
            <p:cNvCxnSpPr/>
            <p:nvPr/>
          </p:nvCxnSpPr>
          <p:spPr>
            <a:xfrm rot="10800000">
              <a:off x="4566" y="3075"/>
              <a:ext cx="0" cy="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31" name="Google Shape;1031;g2e853769d98_0_6"/>
            <p:cNvCxnSpPr/>
            <p:nvPr/>
          </p:nvCxnSpPr>
          <p:spPr>
            <a:xfrm rot="10800000">
              <a:off x="4977" y="3357"/>
              <a:ext cx="0" cy="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32" name="Google Shape;1032;g2e853769d98_0_6"/>
            <p:cNvCxnSpPr/>
            <p:nvPr/>
          </p:nvCxnSpPr>
          <p:spPr>
            <a:xfrm rot="10800000">
              <a:off x="5388" y="3081"/>
              <a:ext cx="0" cy="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Network Layer</a:t>
            </a:r>
            <a:endParaRPr/>
          </a:p>
        </p:txBody>
      </p:sp>
      <p:sp>
        <p:nvSpPr>
          <p:cNvPr id="1038" name="Google Shape;1038;p26"/>
          <p:cNvSpPr txBox="1"/>
          <p:nvPr>
            <p:ph idx="4294967295" type="sldNum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4-</a:t>
            </a:r>
            <a:fld id="{00000000-1234-1234-1234-123412341234}" type="slidenum"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39" name="Google Shape;1039;p26"/>
          <p:cNvSpPr txBox="1"/>
          <p:nvPr>
            <p:ph type="title"/>
          </p:nvPr>
        </p:nvSpPr>
        <p:spPr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Distance Vector Algorithm </a:t>
            </a:r>
            <a:endParaRPr/>
          </a:p>
        </p:txBody>
      </p:sp>
      <p:sp>
        <p:nvSpPr>
          <p:cNvPr id="1040" name="Google Shape;1040;p26"/>
          <p:cNvSpPr txBox="1"/>
          <p:nvPr>
            <p:ph idx="1" type="body"/>
          </p:nvPr>
        </p:nvSpPr>
        <p:spPr>
          <a:xfrm>
            <a:off x="533400" y="1600200"/>
            <a:ext cx="795337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u="sng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Bellman-Ford Equation (dynamic programming)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Define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aseline="-25000" lang="en-US"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(y) := cost of least-cost path from x to 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Then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aseline="-25000" lang="en-US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lang="en-US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 = min {c(x,v) + d</a:t>
            </a:r>
            <a:r>
              <a:rPr baseline="-25000" lang="en-US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</a:t>
            </a:r>
            <a:r>
              <a:rPr lang="en-US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 }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where min is taken over all neighbors v of x</a:t>
            </a:r>
            <a:endParaRPr/>
          </a:p>
        </p:txBody>
      </p:sp>
      <p:sp>
        <p:nvSpPr>
          <p:cNvPr id="1041" name="Google Shape;1041;p26"/>
          <p:cNvSpPr/>
          <p:nvPr/>
        </p:nvSpPr>
        <p:spPr>
          <a:xfrm>
            <a:off x="490538" y="4610100"/>
            <a:ext cx="4662487" cy="66992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42" name="Google Shape;1042;p26"/>
          <p:cNvSpPr txBox="1"/>
          <p:nvPr/>
        </p:nvSpPr>
        <p:spPr>
          <a:xfrm>
            <a:off x="2335193" y="4857144"/>
            <a:ext cx="3257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Network Layer</a:t>
            </a:r>
            <a:endParaRPr/>
          </a:p>
        </p:txBody>
      </p:sp>
      <p:sp>
        <p:nvSpPr>
          <p:cNvPr id="1048" name="Google Shape;1048;p27"/>
          <p:cNvSpPr txBox="1"/>
          <p:nvPr>
            <p:ph idx="4294967295" type="sldNum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4-</a:t>
            </a:r>
            <a:fld id="{00000000-1234-1234-1234-123412341234}" type="slidenum"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49" name="Google Shape;1049;p27"/>
          <p:cNvSpPr txBox="1"/>
          <p:nvPr>
            <p:ph type="title"/>
          </p:nvPr>
        </p:nvSpPr>
        <p:spPr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Bellman-Ford example </a:t>
            </a:r>
            <a:endParaRPr/>
          </a:p>
        </p:txBody>
      </p:sp>
      <p:grpSp>
        <p:nvGrpSpPr>
          <p:cNvPr id="1050" name="Google Shape;1050;p27"/>
          <p:cNvGrpSpPr/>
          <p:nvPr/>
        </p:nvGrpSpPr>
        <p:grpSpPr>
          <a:xfrm>
            <a:off x="276225" y="1470025"/>
            <a:ext cx="3571875" cy="2236788"/>
            <a:chOff x="3162" y="1071"/>
            <a:chExt cx="2250" cy="1409"/>
          </a:xfrm>
        </p:grpSpPr>
        <p:sp>
          <p:nvSpPr>
            <p:cNvPr id="1051" name="Google Shape;1051;p27"/>
            <p:cNvSpPr/>
            <p:nvPr/>
          </p:nvSpPr>
          <p:spPr>
            <a:xfrm>
              <a:off x="3162" y="1071"/>
              <a:ext cx="2250" cy="1409"/>
            </a:xfrm>
            <a:custGeom>
              <a:rect b="b" l="l" r="r" t="t"/>
              <a:pathLst>
                <a:path extrusionOk="0" h="1409" w="2250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52" name="Google Shape;1052;p27"/>
            <p:cNvSpPr/>
            <p:nvPr/>
          </p:nvSpPr>
          <p:spPr>
            <a:xfrm>
              <a:off x="3498" y="1620"/>
              <a:ext cx="342" cy="186"/>
            </a:xfrm>
            <a:custGeom>
              <a:rect b="b" l="l" r="r" t="t"/>
              <a:pathLst>
                <a:path extrusionOk="0" h="186" w="342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53" name="Google Shape;1053;p27"/>
            <p:cNvSpPr/>
            <p:nvPr/>
          </p:nvSpPr>
          <p:spPr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1054" name="Google Shape;1054;p27"/>
            <p:cNvCxnSpPr/>
            <p:nvPr/>
          </p:nvCxnSpPr>
          <p:spPr>
            <a:xfrm>
              <a:off x="3238" y="185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5" name="Google Shape;1055;p27"/>
            <p:cNvCxnSpPr/>
            <p:nvPr/>
          </p:nvCxnSpPr>
          <p:spPr>
            <a:xfrm>
              <a:off x="3551" y="1855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6" name="Google Shape;1056;p27"/>
            <p:cNvSpPr/>
            <p:nvPr/>
          </p:nvSpPr>
          <p:spPr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57" name="Google Shape;1057;p27"/>
            <p:cNvSpPr/>
            <p:nvPr/>
          </p:nvSpPr>
          <p:spPr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58" name="Google Shape;1058;p27"/>
            <p:cNvSpPr/>
            <p:nvPr/>
          </p:nvSpPr>
          <p:spPr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1059" name="Google Shape;1059;p27"/>
            <p:cNvCxnSpPr/>
            <p:nvPr/>
          </p:nvCxnSpPr>
          <p:spPr>
            <a:xfrm>
              <a:off x="3712" y="224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0" name="Google Shape;1060;p27"/>
            <p:cNvCxnSpPr/>
            <p:nvPr/>
          </p:nvCxnSpPr>
          <p:spPr>
            <a:xfrm>
              <a:off x="4025" y="224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61" name="Google Shape;1061;p27"/>
            <p:cNvSpPr/>
            <p:nvPr/>
          </p:nvSpPr>
          <p:spPr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62" name="Google Shape;1062;p27"/>
            <p:cNvSpPr/>
            <p:nvPr/>
          </p:nvSpPr>
          <p:spPr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63" name="Google Shape;1063;p27"/>
            <p:cNvSpPr/>
            <p:nvPr/>
          </p:nvSpPr>
          <p:spPr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1064" name="Google Shape;1064;p27"/>
            <p:cNvCxnSpPr/>
            <p:nvPr/>
          </p:nvCxnSpPr>
          <p:spPr>
            <a:xfrm>
              <a:off x="3708" y="155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5" name="Google Shape;1065;p27"/>
            <p:cNvCxnSpPr/>
            <p:nvPr/>
          </p:nvCxnSpPr>
          <p:spPr>
            <a:xfrm>
              <a:off x="4021" y="1552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66" name="Google Shape;1066;p27"/>
            <p:cNvSpPr/>
            <p:nvPr/>
          </p:nvSpPr>
          <p:spPr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1069" name="Google Shape;1069;p27"/>
            <p:cNvCxnSpPr/>
            <p:nvPr/>
          </p:nvCxnSpPr>
          <p:spPr>
            <a:xfrm>
              <a:off x="4391" y="154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0" name="Google Shape;1070;p27"/>
            <p:cNvCxnSpPr/>
            <p:nvPr/>
          </p:nvCxnSpPr>
          <p:spPr>
            <a:xfrm>
              <a:off x="4703" y="154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71" name="Google Shape;1071;p27"/>
            <p:cNvSpPr/>
            <p:nvPr/>
          </p:nvSpPr>
          <p:spPr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1074" name="Google Shape;1074;p27"/>
            <p:cNvCxnSpPr/>
            <p:nvPr/>
          </p:nvCxnSpPr>
          <p:spPr>
            <a:xfrm>
              <a:off x="4401" y="2239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5" name="Google Shape;1075;p27"/>
            <p:cNvCxnSpPr/>
            <p:nvPr/>
          </p:nvCxnSpPr>
          <p:spPr>
            <a:xfrm>
              <a:off x="4714" y="2239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76" name="Google Shape;1076;p27"/>
            <p:cNvSpPr/>
            <p:nvPr/>
          </p:nvSpPr>
          <p:spPr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77" name="Google Shape;1077;p27"/>
            <p:cNvSpPr/>
            <p:nvPr/>
          </p:nvSpPr>
          <p:spPr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78" name="Google Shape;1078;p27"/>
            <p:cNvSpPr/>
            <p:nvPr/>
          </p:nvSpPr>
          <p:spPr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1079" name="Google Shape;1079;p27"/>
            <p:cNvCxnSpPr/>
            <p:nvPr/>
          </p:nvCxnSpPr>
          <p:spPr>
            <a:xfrm>
              <a:off x="4966" y="189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0" name="Google Shape;1080;p27"/>
            <p:cNvCxnSpPr/>
            <p:nvPr/>
          </p:nvCxnSpPr>
          <p:spPr>
            <a:xfrm>
              <a:off x="5279" y="1898"/>
              <a:ext cx="0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81" name="Google Shape;1081;p27"/>
            <p:cNvSpPr/>
            <p:nvPr/>
          </p:nvSpPr>
          <p:spPr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4557" y="1647"/>
              <a:ext cx="1" cy="522"/>
            </a:xfrm>
            <a:custGeom>
              <a:rect b="b" l="l" r="r" t="t"/>
              <a:pathLst>
                <a:path extrusionOk="0" h="522" w="1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3864" y="1653"/>
              <a:ext cx="1" cy="537"/>
            </a:xfrm>
            <a:custGeom>
              <a:rect b="b" l="l" r="r" t="t"/>
              <a:pathLst>
                <a:path extrusionOk="0" h="537" w="1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4029" y="1638"/>
              <a:ext cx="504" cy="600"/>
            </a:xfrm>
            <a:custGeom>
              <a:rect b="b" l="l" r="r" t="t"/>
              <a:pathLst>
                <a:path extrusionOk="0" h="174" w="378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4716" y="1986"/>
              <a:ext cx="366" cy="270"/>
            </a:xfrm>
            <a:custGeom>
              <a:rect b="b" l="l" r="r" t="t"/>
              <a:pathLst>
                <a:path extrusionOk="0" h="270" w="366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4035" y="226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3444" y="1944"/>
              <a:ext cx="276" cy="264"/>
            </a:xfrm>
            <a:custGeom>
              <a:rect b="b" l="l" r="r" t="t"/>
              <a:pathLst>
                <a:path extrusionOk="0" h="264" w="276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4029" y="1578"/>
              <a:ext cx="366" cy="1"/>
            </a:xfrm>
            <a:custGeom>
              <a:rect b="b" l="l" r="r" t="t"/>
              <a:pathLst>
                <a:path extrusionOk="0" h="1" w="366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4704" y="1575"/>
              <a:ext cx="396" cy="267"/>
            </a:xfrm>
            <a:custGeom>
              <a:rect b="b" l="l" r="r" t="t"/>
              <a:pathLst>
                <a:path extrusionOk="0" h="267" w="396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3387" y="1146"/>
              <a:ext cx="1110" cy="645"/>
            </a:xfrm>
            <a:custGeom>
              <a:rect b="b" l="l" r="r" t="t"/>
              <a:pathLst>
                <a:path extrusionOk="0" h="645" w="1110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092" name="Google Shape;1092;p27"/>
            <p:cNvGrpSpPr/>
            <p:nvPr/>
          </p:nvGrpSpPr>
          <p:grpSpPr>
            <a:xfrm>
              <a:off x="3289" y="1748"/>
              <a:ext cx="202" cy="252"/>
              <a:chOff x="2955" y="2429"/>
              <a:chExt cx="205" cy="252"/>
            </a:xfrm>
          </p:grpSpPr>
          <p:sp>
            <p:nvSpPr>
              <p:cNvPr id="1093" name="Google Shape;1093;p27"/>
              <p:cNvSpPr/>
              <p:nvPr/>
            </p:nvSpPr>
            <p:spPr>
              <a:xfrm>
                <a:off x="2982" y="2490"/>
                <a:ext cx="143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94" name="Google Shape;1094;p27"/>
              <p:cNvSpPr txBox="1"/>
              <p:nvPr/>
            </p:nvSpPr>
            <p:spPr>
              <a:xfrm>
                <a:off x="2955" y="2429"/>
                <a:ext cx="205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u</a:t>
                </a:r>
                <a:endParaRPr b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1095" name="Google Shape;1095;p27"/>
            <p:cNvGrpSpPr/>
            <p:nvPr/>
          </p:nvGrpSpPr>
          <p:grpSpPr>
            <a:xfrm>
              <a:off x="4458" y="2132"/>
              <a:ext cx="205" cy="252"/>
              <a:chOff x="2954" y="2429"/>
              <a:chExt cx="208" cy="252"/>
            </a:xfrm>
          </p:grpSpPr>
          <p:sp>
            <p:nvSpPr>
              <p:cNvPr id="1096" name="Google Shape;1096;p27"/>
              <p:cNvSpPr/>
              <p:nvPr/>
            </p:nvSpPr>
            <p:spPr>
              <a:xfrm>
                <a:off x="2982" y="2490"/>
                <a:ext cx="143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97" name="Google Shape;1097;p27"/>
              <p:cNvSpPr txBox="1"/>
              <p:nvPr/>
            </p:nvSpPr>
            <p:spPr>
              <a:xfrm>
                <a:off x="2954" y="2429"/>
                <a:ext cx="208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y</a:t>
                </a:r>
                <a:endParaRPr b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1098" name="Google Shape;1098;p27"/>
            <p:cNvGrpSpPr/>
            <p:nvPr/>
          </p:nvGrpSpPr>
          <p:grpSpPr>
            <a:xfrm>
              <a:off x="3768" y="2099"/>
              <a:ext cx="219" cy="291"/>
              <a:chOff x="2948" y="2399"/>
              <a:chExt cx="220" cy="291"/>
            </a:xfrm>
          </p:grpSpPr>
          <p:sp>
            <p:nvSpPr>
              <p:cNvPr id="1099" name="Google Shape;1099;p27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00" name="Google Shape;1100;p27"/>
              <p:cNvSpPr txBox="1"/>
              <p:nvPr/>
            </p:nvSpPr>
            <p:spPr>
              <a:xfrm>
                <a:off x="2948" y="2399"/>
                <a:ext cx="220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x</a:t>
                </a:r>
                <a:endParaRPr/>
              </a:p>
            </p:txBody>
          </p:sp>
        </p:grpSp>
        <p:grpSp>
          <p:nvGrpSpPr>
            <p:cNvPr id="1101" name="Google Shape;1101;p27"/>
            <p:cNvGrpSpPr/>
            <p:nvPr/>
          </p:nvGrpSpPr>
          <p:grpSpPr>
            <a:xfrm>
              <a:off x="4434" y="1442"/>
              <a:ext cx="245" cy="252"/>
              <a:chOff x="2934" y="2429"/>
              <a:chExt cx="248" cy="252"/>
            </a:xfrm>
          </p:grpSpPr>
          <p:sp>
            <p:nvSpPr>
              <p:cNvPr id="1102" name="Google Shape;1102;p27"/>
              <p:cNvSpPr/>
              <p:nvPr/>
            </p:nvSpPr>
            <p:spPr>
              <a:xfrm>
                <a:off x="2983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03" name="Google Shape;1103;p27"/>
              <p:cNvSpPr txBox="1"/>
              <p:nvPr/>
            </p:nvSpPr>
            <p:spPr>
              <a:xfrm>
                <a:off x="2934" y="2429"/>
                <a:ext cx="248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w</a:t>
                </a:r>
                <a:endParaRPr b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1104" name="Google Shape;1104;p27"/>
            <p:cNvGrpSpPr/>
            <p:nvPr/>
          </p:nvGrpSpPr>
          <p:grpSpPr>
            <a:xfrm>
              <a:off x="3768" y="1442"/>
              <a:ext cx="205" cy="252"/>
              <a:chOff x="2953" y="2429"/>
              <a:chExt cx="208" cy="252"/>
            </a:xfrm>
          </p:grpSpPr>
          <p:sp>
            <p:nvSpPr>
              <p:cNvPr id="1105" name="Google Shape;1105;p27"/>
              <p:cNvSpPr/>
              <p:nvPr/>
            </p:nvSpPr>
            <p:spPr>
              <a:xfrm>
                <a:off x="2982" y="2490"/>
                <a:ext cx="143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06" name="Google Shape;1106;p27"/>
              <p:cNvSpPr txBox="1"/>
              <p:nvPr/>
            </p:nvSpPr>
            <p:spPr>
              <a:xfrm>
                <a:off x="2953" y="2429"/>
                <a:ext cx="208" cy="2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v</a:t>
                </a:r>
                <a:endParaRPr b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1107" name="Google Shape;1107;p27"/>
            <p:cNvGrpSpPr/>
            <p:nvPr/>
          </p:nvGrpSpPr>
          <p:grpSpPr>
            <a:xfrm>
              <a:off x="5026" y="1760"/>
              <a:ext cx="209" cy="291"/>
              <a:chOff x="2951" y="2399"/>
              <a:chExt cx="211" cy="291"/>
            </a:xfrm>
          </p:grpSpPr>
          <p:sp>
            <p:nvSpPr>
              <p:cNvPr id="1108" name="Google Shape;1108;p27"/>
              <p:cNvSpPr/>
              <p:nvPr/>
            </p:nvSpPr>
            <p:spPr>
              <a:xfrm>
                <a:off x="2982" y="2490"/>
                <a:ext cx="143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09" name="Google Shape;1109;p27"/>
              <p:cNvSpPr txBox="1"/>
              <p:nvPr/>
            </p:nvSpPr>
            <p:spPr>
              <a:xfrm>
                <a:off x="2951" y="2399"/>
                <a:ext cx="211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z</a:t>
                </a:r>
                <a:endParaRPr/>
              </a:p>
            </p:txBody>
          </p:sp>
        </p:grpSp>
        <p:sp>
          <p:nvSpPr>
            <p:cNvPr id="1110" name="Google Shape;1110;p27"/>
            <p:cNvSpPr txBox="1"/>
            <p:nvPr/>
          </p:nvSpPr>
          <p:spPr>
            <a:xfrm>
              <a:off x="3494" y="1571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2</a:t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11" name="Google Shape;1111;p27"/>
            <p:cNvSpPr txBox="1"/>
            <p:nvPr/>
          </p:nvSpPr>
          <p:spPr>
            <a:xfrm>
              <a:off x="3842" y="1790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2</a:t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12" name="Google Shape;1112;p27"/>
            <p:cNvSpPr txBox="1"/>
            <p:nvPr/>
          </p:nvSpPr>
          <p:spPr>
            <a:xfrm>
              <a:off x="3407" y="2003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13" name="Google Shape;1113;p27"/>
            <p:cNvSpPr txBox="1"/>
            <p:nvPr/>
          </p:nvSpPr>
          <p:spPr>
            <a:xfrm>
              <a:off x="4226" y="1883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</a:t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14" name="Google Shape;1114;p27"/>
            <p:cNvSpPr txBox="1"/>
            <p:nvPr/>
          </p:nvSpPr>
          <p:spPr>
            <a:xfrm>
              <a:off x="4163" y="2237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15" name="Google Shape;1115;p27"/>
            <p:cNvSpPr txBox="1"/>
            <p:nvPr/>
          </p:nvSpPr>
          <p:spPr>
            <a:xfrm>
              <a:off x="4523" y="1808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16" name="Google Shape;1116;p27"/>
            <p:cNvSpPr txBox="1"/>
            <p:nvPr/>
          </p:nvSpPr>
          <p:spPr>
            <a:xfrm>
              <a:off x="4883" y="2072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2</a:t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17" name="Google Shape;1117;p27"/>
            <p:cNvSpPr txBox="1"/>
            <p:nvPr/>
          </p:nvSpPr>
          <p:spPr>
            <a:xfrm>
              <a:off x="4856" y="1535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5</a:t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18" name="Google Shape;1118;p27"/>
            <p:cNvSpPr txBox="1"/>
            <p:nvPr/>
          </p:nvSpPr>
          <p:spPr>
            <a:xfrm>
              <a:off x="4121" y="1385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</a:t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119" name="Google Shape;1119;p27"/>
            <p:cNvSpPr txBox="1"/>
            <p:nvPr/>
          </p:nvSpPr>
          <p:spPr>
            <a:xfrm>
              <a:off x="3770" y="1118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5</a:t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1120" name="Google Shape;1120;p27"/>
          <p:cNvSpPr txBox="1"/>
          <p:nvPr/>
        </p:nvSpPr>
        <p:spPr>
          <a:xfrm>
            <a:off x="3782833" y="1776413"/>
            <a:ext cx="50517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Clearly, d</a:t>
            </a:r>
            <a:r>
              <a:rPr b="1" baseline="-25000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</a:t>
            </a: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(z) = 5, d</a:t>
            </a:r>
            <a:r>
              <a:rPr b="1" baseline="-25000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(z) = 3, d</a:t>
            </a:r>
            <a:r>
              <a:rPr b="1" baseline="-25000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</a:t>
            </a: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(z) = 3</a:t>
            </a:r>
            <a:endParaRPr/>
          </a:p>
        </p:txBody>
      </p:sp>
      <p:sp>
        <p:nvSpPr>
          <p:cNvPr id="1121" name="Google Shape;1121;p27"/>
          <p:cNvSpPr txBox="1"/>
          <p:nvPr/>
        </p:nvSpPr>
        <p:spPr>
          <a:xfrm>
            <a:off x="4275138" y="2935288"/>
            <a:ext cx="386516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="1" baseline="-25000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</a:t>
            </a: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(z) = min { c(u,v) + d</a:t>
            </a:r>
            <a:r>
              <a:rPr b="1" baseline="-25000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</a:t>
            </a: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(z),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       c(u,x) + d</a:t>
            </a:r>
            <a:r>
              <a:rPr b="1" baseline="-25000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(z),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       c(u,w) + d</a:t>
            </a:r>
            <a:r>
              <a:rPr b="1" baseline="-25000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</a:t>
            </a: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(z)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= min {2 + 5,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       1 + 3,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       5 + 3}  = 4</a:t>
            </a:r>
            <a:endParaRPr/>
          </a:p>
        </p:txBody>
      </p:sp>
      <p:sp>
        <p:nvSpPr>
          <p:cNvPr id="1122" name="Google Shape;1122;p27"/>
          <p:cNvSpPr txBox="1"/>
          <p:nvPr/>
        </p:nvSpPr>
        <p:spPr>
          <a:xfrm>
            <a:off x="777965" y="5332413"/>
            <a:ext cx="536557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Node that achieves minimum is next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hop in shortest path ➜ forwarding table</a:t>
            </a:r>
            <a:endParaRPr/>
          </a:p>
        </p:txBody>
      </p:sp>
      <p:sp>
        <p:nvSpPr>
          <p:cNvPr id="1123" name="Google Shape;1123;p27"/>
          <p:cNvSpPr txBox="1"/>
          <p:nvPr/>
        </p:nvSpPr>
        <p:spPr>
          <a:xfrm>
            <a:off x="3965825" y="2473325"/>
            <a:ext cx="25522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B-F equation says: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Network Layer</a:t>
            </a:r>
            <a:endParaRPr/>
          </a:p>
        </p:txBody>
      </p:sp>
      <p:sp>
        <p:nvSpPr>
          <p:cNvPr id="1129" name="Google Shape;1129;p28"/>
          <p:cNvSpPr txBox="1"/>
          <p:nvPr>
            <p:ph idx="4294967295" type="sldNum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4-</a:t>
            </a:r>
            <a:fld id="{00000000-1234-1234-1234-123412341234}" type="slidenum"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30" name="Google Shape;1130;p28"/>
          <p:cNvSpPr txBox="1"/>
          <p:nvPr>
            <p:ph type="title"/>
          </p:nvPr>
        </p:nvSpPr>
        <p:spPr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Distance Vector Algorithm </a:t>
            </a:r>
            <a:endParaRPr/>
          </a:p>
        </p:txBody>
      </p:sp>
      <p:sp>
        <p:nvSpPr>
          <p:cNvPr id="1131" name="Google Shape;1131;p28"/>
          <p:cNvSpPr txBox="1"/>
          <p:nvPr>
            <p:ph idx="1" type="body"/>
          </p:nvPr>
        </p:nvSpPr>
        <p:spPr>
          <a:xfrm>
            <a:off x="228600" y="16002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sz="2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aseline="-25000" lang="en-US" sz="2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lang="en-US" sz="2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</a:t>
            </a: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 = estimate of least cost from x to y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Node x knows cost to each neighbor v: </a:t>
            </a:r>
            <a:r>
              <a:rPr lang="en-US" sz="2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c(x,v)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Node x maintains  distance vector </a:t>
            </a:r>
            <a:r>
              <a:rPr b="1" lang="en-US" sz="2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aseline="-25000" lang="en-US" sz="2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lang="en-US" sz="2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= [D</a:t>
            </a:r>
            <a:r>
              <a:rPr baseline="-25000" lang="en-US" sz="2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lang="en-US" sz="2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(y): y є V ]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Node x also maintains its neighbors’ distance vectors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For each neighbor v, x maintains </a:t>
            </a:r>
            <a:b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2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aseline="-25000" lang="en-US" sz="2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</a:t>
            </a:r>
            <a:r>
              <a:rPr lang="en-US" sz="2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= [D</a:t>
            </a:r>
            <a:r>
              <a:rPr baseline="-25000" lang="en-US" sz="2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</a:t>
            </a:r>
            <a:r>
              <a:rPr lang="en-US" sz="2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(y): y є V ]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"/>
          <p:cNvSpPr txBox="1"/>
          <p:nvPr>
            <p:ph idx="11" type="ftr"/>
          </p:nvPr>
        </p:nvSpPr>
        <p:spPr>
          <a:xfrm>
            <a:off x="3108899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Network Layer</a:t>
            </a:r>
            <a:endParaRPr/>
          </a:p>
        </p:txBody>
      </p:sp>
      <p:sp>
        <p:nvSpPr>
          <p:cNvPr id="151" name="Google Shape;151;p3"/>
          <p:cNvSpPr txBox="1"/>
          <p:nvPr>
            <p:ph idx="4294967295" type="sldNum"/>
          </p:nvPr>
        </p:nvSpPr>
        <p:spPr>
          <a:xfrm>
            <a:off x="8147624" y="6400800"/>
            <a:ext cx="67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4-</a:t>
            </a:r>
            <a:fld id="{00000000-1234-1234-1234-123412341234}" type="slidenum"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2" name="Google Shape;152;p3"/>
          <p:cNvSpPr/>
          <p:nvPr/>
        </p:nvSpPr>
        <p:spPr>
          <a:xfrm>
            <a:off x="4799164" y="3507855"/>
            <a:ext cx="1268413" cy="1463675"/>
          </a:xfrm>
          <a:custGeom>
            <a:rect b="b" l="l" r="r" t="t"/>
            <a:pathLst>
              <a:path extrusionOk="0" h="922" w="799">
                <a:moveTo>
                  <a:pt x="6" y="66"/>
                </a:moveTo>
                <a:cubicBezTo>
                  <a:pt x="13" y="117"/>
                  <a:pt x="234" y="314"/>
                  <a:pt x="341" y="446"/>
                </a:cubicBezTo>
                <a:cubicBezTo>
                  <a:pt x="448" y="578"/>
                  <a:pt x="577" y="794"/>
                  <a:pt x="648" y="858"/>
                </a:cubicBezTo>
                <a:cubicBezTo>
                  <a:pt x="719" y="922"/>
                  <a:pt x="799" y="912"/>
                  <a:pt x="768" y="828"/>
                </a:cubicBezTo>
                <a:cubicBezTo>
                  <a:pt x="737" y="744"/>
                  <a:pt x="581" y="492"/>
                  <a:pt x="463" y="354"/>
                </a:cubicBezTo>
                <a:cubicBezTo>
                  <a:pt x="345" y="216"/>
                  <a:pt x="136" y="48"/>
                  <a:pt x="60" y="0"/>
                </a:cubicBezTo>
                <a:cubicBezTo>
                  <a:pt x="25" y="47"/>
                  <a:pt x="0" y="15"/>
                  <a:pt x="6" y="6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3" name="Google Shape;153;p3"/>
          <p:cNvSpPr/>
          <p:nvPr/>
        </p:nvSpPr>
        <p:spPr>
          <a:xfrm>
            <a:off x="3503764" y="5019155"/>
            <a:ext cx="2257425" cy="327025"/>
          </a:xfrm>
          <a:custGeom>
            <a:rect b="b" l="l" r="r" t="t"/>
            <a:pathLst>
              <a:path extrusionOk="0" h="206" w="1422">
                <a:moveTo>
                  <a:pt x="42" y="176"/>
                </a:moveTo>
                <a:cubicBezTo>
                  <a:pt x="84" y="206"/>
                  <a:pt x="437" y="167"/>
                  <a:pt x="641" y="166"/>
                </a:cubicBezTo>
                <a:cubicBezTo>
                  <a:pt x="845" y="165"/>
                  <a:pt x="1153" y="192"/>
                  <a:pt x="1266" y="170"/>
                </a:cubicBezTo>
                <a:cubicBezTo>
                  <a:pt x="1379" y="148"/>
                  <a:pt x="1422" y="58"/>
                  <a:pt x="1320" y="32"/>
                </a:cubicBezTo>
                <a:cubicBezTo>
                  <a:pt x="1218" y="6"/>
                  <a:pt x="869" y="15"/>
                  <a:pt x="657" y="14"/>
                </a:cubicBezTo>
                <a:cubicBezTo>
                  <a:pt x="445" y="13"/>
                  <a:pt x="147" y="0"/>
                  <a:pt x="45" y="27"/>
                </a:cubicBezTo>
                <a:cubicBezTo>
                  <a:pt x="56" y="84"/>
                  <a:pt x="0" y="146"/>
                  <a:pt x="42" y="17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4" name="Google Shape;154;p3"/>
          <p:cNvSpPr/>
          <p:nvPr/>
        </p:nvSpPr>
        <p:spPr>
          <a:xfrm>
            <a:off x="3246589" y="3431655"/>
            <a:ext cx="1158875" cy="1547813"/>
          </a:xfrm>
          <a:custGeom>
            <a:rect b="b" l="l" r="r" t="t"/>
            <a:pathLst>
              <a:path extrusionOk="0" h="975" w="730">
                <a:moveTo>
                  <a:pt x="157" y="952"/>
                </a:moveTo>
                <a:cubicBezTo>
                  <a:pt x="272" y="930"/>
                  <a:pt x="357" y="644"/>
                  <a:pt x="462" y="498"/>
                </a:cubicBezTo>
                <a:cubicBezTo>
                  <a:pt x="554" y="363"/>
                  <a:pt x="686" y="220"/>
                  <a:pt x="708" y="144"/>
                </a:cubicBezTo>
                <a:cubicBezTo>
                  <a:pt x="730" y="68"/>
                  <a:pt x="654" y="0"/>
                  <a:pt x="594" y="42"/>
                </a:cubicBezTo>
                <a:cubicBezTo>
                  <a:pt x="534" y="84"/>
                  <a:pt x="447" y="253"/>
                  <a:pt x="348" y="396"/>
                </a:cubicBezTo>
                <a:cubicBezTo>
                  <a:pt x="249" y="539"/>
                  <a:pt x="32" y="807"/>
                  <a:pt x="0" y="900"/>
                </a:cubicBezTo>
                <a:cubicBezTo>
                  <a:pt x="53" y="924"/>
                  <a:pt x="43" y="975"/>
                  <a:pt x="157" y="95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5" name="Google Shape;155;p3"/>
          <p:cNvSpPr/>
          <p:nvPr/>
        </p:nvSpPr>
        <p:spPr>
          <a:xfrm rot="5265759">
            <a:off x="3995097" y="1249636"/>
            <a:ext cx="1612899" cy="2049463"/>
          </a:xfrm>
          <a:custGeom>
            <a:rect b="b" l="l" r="r" t="t"/>
            <a:pathLst>
              <a:path extrusionOk="0" h="1291" w="1223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6" name="Google Shape;156;p3"/>
          <p:cNvSpPr txBox="1"/>
          <p:nvPr>
            <p:ph type="title"/>
          </p:nvPr>
        </p:nvSpPr>
        <p:spPr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Interconnecting IP Subnets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157" name="Google Shape;157;p3"/>
          <p:cNvGraphicFramePr/>
          <p:nvPr/>
        </p:nvGraphicFramePr>
        <p:xfrm>
          <a:off x="5073802" y="1639368"/>
          <a:ext cx="584200" cy="463549"/>
        </p:xfrm>
        <a:graphic>
          <a:graphicData uri="http://schemas.openxmlformats.org/presentationml/2006/ole">
            <mc:AlternateContent>
              <mc:Choice Requires="v">
                <p:oleObj r:id="rId4" imgH="463549" imgW="584200" progId="" spid="_x0000_s1">
                  <p:embed/>
                </p:oleObj>
              </mc:Choice>
              <mc:Fallback>
                <p:oleObj r:id="rId5" imgH="463549" imgW="584200" progId="">
                  <p:embed/>
                  <p:pic>
                    <p:nvPicPr>
                      <p:cNvPr id="157" name="Google Shape;157;p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073802" y="1639368"/>
                        <a:ext cx="584200" cy="463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8" name="Google Shape;158;p3"/>
          <p:cNvCxnSpPr/>
          <p:nvPr/>
        </p:nvCxnSpPr>
        <p:spPr>
          <a:xfrm rot="10800000">
            <a:off x="3910052" y="2264843"/>
            <a:ext cx="1500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3"/>
          <p:cNvCxnSpPr/>
          <p:nvPr/>
        </p:nvCxnSpPr>
        <p:spPr>
          <a:xfrm rot="10800000">
            <a:off x="5411814" y="2090318"/>
            <a:ext cx="3300" cy="165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3"/>
          <p:cNvCxnSpPr/>
          <p:nvPr/>
        </p:nvCxnSpPr>
        <p:spPr>
          <a:xfrm flipH="1">
            <a:off x="3911627" y="2036243"/>
            <a:ext cx="3300" cy="225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61" name="Google Shape;161;p3"/>
          <p:cNvGraphicFramePr/>
          <p:nvPr/>
        </p:nvGraphicFramePr>
        <p:xfrm>
          <a:off x="4464202" y="1534593"/>
          <a:ext cx="584200" cy="463549"/>
        </p:xfrm>
        <a:graphic>
          <a:graphicData uri="http://schemas.openxmlformats.org/presentationml/2006/ole">
            <mc:AlternateContent>
              <mc:Choice Requires="v">
                <p:oleObj r:id="rId7" imgH="463549" imgW="584200" progId="" spid="_x0000_s2">
                  <p:embed/>
                </p:oleObj>
              </mc:Choice>
              <mc:Fallback>
                <p:oleObj r:id="rId8" imgH="463549" imgW="584200" progId="">
                  <p:embed/>
                  <p:pic>
                    <p:nvPicPr>
                      <p:cNvPr id="161" name="Google Shape;161;p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464202" y="1534593"/>
                        <a:ext cx="584200" cy="463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" name="Google Shape;162;p3"/>
          <p:cNvGraphicFramePr/>
          <p:nvPr/>
        </p:nvGraphicFramePr>
        <p:xfrm>
          <a:off x="3835552" y="1667943"/>
          <a:ext cx="584200" cy="463549"/>
        </p:xfrm>
        <a:graphic>
          <a:graphicData uri="http://schemas.openxmlformats.org/presentationml/2006/ole">
            <mc:AlternateContent>
              <mc:Choice Requires="v">
                <p:oleObj r:id="rId9" imgH="463549" imgW="584200" progId="" spid="_x0000_s3">
                  <p:embed/>
                </p:oleObj>
              </mc:Choice>
              <mc:Fallback>
                <p:oleObj r:id="rId10" imgH="463549" imgW="584200" progId="">
                  <p:embed/>
                  <p:pic>
                    <p:nvPicPr>
                      <p:cNvPr id="162" name="Google Shape;162;p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835552" y="1667943"/>
                        <a:ext cx="584200" cy="463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3" name="Google Shape;163;p3"/>
          <p:cNvCxnSpPr/>
          <p:nvPr/>
        </p:nvCxnSpPr>
        <p:spPr>
          <a:xfrm flipH="1">
            <a:off x="4540277" y="2274368"/>
            <a:ext cx="3300" cy="796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3"/>
          <p:cNvSpPr txBox="1"/>
          <p:nvPr/>
        </p:nvSpPr>
        <p:spPr>
          <a:xfrm>
            <a:off x="2921152" y="2034655"/>
            <a:ext cx="1032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223.1.1.1</a:t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5" name="Google Shape;165;p3"/>
          <p:cNvSpPr/>
          <p:nvPr/>
        </p:nvSpPr>
        <p:spPr>
          <a:xfrm>
            <a:off x="4413402" y="2741093"/>
            <a:ext cx="309600" cy="1809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6" name="Google Shape;166;p3"/>
          <p:cNvSpPr txBox="1"/>
          <p:nvPr/>
        </p:nvSpPr>
        <p:spPr>
          <a:xfrm>
            <a:off x="4056214" y="2642668"/>
            <a:ext cx="1032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223.1.1.3</a:t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7" name="Google Shape;167;p3"/>
          <p:cNvSpPr txBox="1"/>
          <p:nvPr/>
        </p:nvSpPr>
        <p:spPr>
          <a:xfrm>
            <a:off x="5369077" y="2039418"/>
            <a:ext cx="1032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223.1.1.4</a:t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2306789" y="5252518"/>
            <a:ext cx="1539875" cy="1490662"/>
          </a:xfrm>
          <a:custGeom>
            <a:rect b="b" l="l" r="r" t="t"/>
            <a:pathLst>
              <a:path extrusionOk="0" h="939" w="970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69" name="Google Shape;169;p3"/>
          <p:cNvGrpSpPr/>
          <p:nvPr/>
        </p:nvGrpSpPr>
        <p:grpSpPr>
          <a:xfrm>
            <a:off x="2743352" y="4963593"/>
            <a:ext cx="711200" cy="198182"/>
            <a:chOff x="3600" y="219"/>
            <a:chExt cx="360" cy="91"/>
          </a:xfrm>
        </p:grpSpPr>
        <p:sp>
          <p:nvSpPr>
            <p:cNvPr id="170" name="Google Shape;170;p3"/>
            <p:cNvSpPr/>
            <p:nvPr/>
          </p:nvSpPr>
          <p:spPr>
            <a:xfrm>
              <a:off x="3603" y="297"/>
              <a:ext cx="300" cy="0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171" name="Google Shape;171;p3"/>
            <p:cNvCxnSpPr/>
            <p:nvPr/>
          </p:nvCxnSpPr>
          <p:spPr>
            <a:xfrm>
              <a:off x="3603" y="289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3"/>
            <p:cNvCxnSpPr/>
            <p:nvPr/>
          </p:nvCxnSpPr>
          <p:spPr>
            <a:xfrm>
              <a:off x="3960" y="289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3" name="Google Shape;173;p3"/>
            <p:cNvSpPr/>
            <p:nvPr/>
          </p:nvSpPr>
          <p:spPr>
            <a:xfrm>
              <a:off x="3603" y="289"/>
              <a:ext cx="300" cy="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600" y="219"/>
              <a:ext cx="300" cy="0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75" name="Google Shape;175;p3"/>
            <p:cNvGrpSpPr/>
            <p:nvPr/>
          </p:nvGrpSpPr>
          <p:grpSpPr>
            <a:xfrm>
              <a:off x="3686" y="245"/>
              <a:ext cx="121" cy="65"/>
              <a:chOff x="2848" y="850"/>
              <a:chExt cx="96" cy="96"/>
            </a:xfrm>
          </p:grpSpPr>
          <p:cxnSp>
            <p:nvCxnSpPr>
              <p:cNvPr id="176" name="Google Shape;176;p3"/>
              <p:cNvCxnSpPr/>
              <p:nvPr/>
            </p:nvCxnSpPr>
            <p:spPr>
              <a:xfrm>
                <a:off x="2848" y="850"/>
                <a:ext cx="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" name="Google Shape;177;p3"/>
              <p:cNvCxnSpPr/>
              <p:nvPr/>
            </p:nvCxnSpPr>
            <p:spPr>
              <a:xfrm>
                <a:off x="2944" y="946"/>
                <a:ext cx="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" name="Google Shape;178;p3"/>
              <p:cNvCxnSpPr/>
              <p:nvPr/>
            </p:nvCxnSpPr>
            <p:spPr>
              <a:xfrm>
                <a:off x="2894" y="850"/>
                <a:ext cx="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9" name="Google Shape;179;p3"/>
            <p:cNvGrpSpPr/>
            <p:nvPr/>
          </p:nvGrpSpPr>
          <p:grpSpPr>
            <a:xfrm flipH="1" rot="10800000">
              <a:off x="3686" y="243"/>
              <a:ext cx="121" cy="65"/>
              <a:chOff x="2848" y="850"/>
              <a:chExt cx="96" cy="96"/>
            </a:xfrm>
          </p:grpSpPr>
          <p:cxnSp>
            <p:nvCxnSpPr>
              <p:cNvPr id="180" name="Google Shape;180;p3"/>
              <p:cNvCxnSpPr/>
              <p:nvPr/>
            </p:nvCxnSpPr>
            <p:spPr>
              <a:xfrm>
                <a:off x="2848" y="850"/>
                <a:ext cx="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" name="Google Shape;181;p3"/>
              <p:cNvCxnSpPr/>
              <p:nvPr/>
            </p:nvCxnSpPr>
            <p:spPr>
              <a:xfrm>
                <a:off x="2944" y="946"/>
                <a:ext cx="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" name="Google Shape;182;p3"/>
              <p:cNvCxnSpPr/>
              <p:nvPr/>
            </p:nvCxnSpPr>
            <p:spPr>
              <a:xfrm>
                <a:off x="2894" y="850"/>
                <a:ext cx="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183" name="Google Shape;183;p3"/>
          <p:cNvCxnSpPr/>
          <p:nvPr/>
        </p:nvCxnSpPr>
        <p:spPr>
          <a:xfrm>
            <a:off x="3062439" y="5355705"/>
            <a:ext cx="0" cy="705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3"/>
          <p:cNvCxnSpPr/>
          <p:nvPr/>
        </p:nvCxnSpPr>
        <p:spPr>
          <a:xfrm rot="10800000">
            <a:off x="2543402" y="6060518"/>
            <a:ext cx="1019100" cy="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3"/>
          <p:cNvCxnSpPr/>
          <p:nvPr/>
        </p:nvCxnSpPr>
        <p:spPr>
          <a:xfrm rot="10800000">
            <a:off x="2554314" y="6076493"/>
            <a:ext cx="3300" cy="169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3"/>
          <p:cNvCxnSpPr/>
          <p:nvPr/>
        </p:nvCxnSpPr>
        <p:spPr>
          <a:xfrm rot="10800000">
            <a:off x="3549677" y="6062243"/>
            <a:ext cx="3300" cy="241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87" name="Google Shape;187;p3"/>
          <p:cNvGraphicFramePr/>
          <p:nvPr/>
        </p:nvGraphicFramePr>
        <p:xfrm>
          <a:off x="3097364" y="6163743"/>
          <a:ext cx="584200" cy="463549"/>
        </p:xfrm>
        <a:graphic>
          <a:graphicData uri="http://schemas.openxmlformats.org/presentationml/2006/ole">
            <mc:AlternateContent>
              <mc:Choice Requires="v">
                <p:oleObj r:id="rId11" imgH="463549" imgW="584200" progId="" spid="_x0000_s4">
                  <p:embed/>
                </p:oleObj>
              </mc:Choice>
              <mc:Fallback>
                <p:oleObj r:id="rId12" imgH="463549" imgW="584200" progId="">
                  <p:embed/>
                  <p:pic>
                    <p:nvPicPr>
                      <p:cNvPr id="187" name="Google Shape;187;p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097364" y="6163743"/>
                        <a:ext cx="584200" cy="463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" name="Google Shape;188;p3"/>
          <p:cNvGraphicFramePr/>
          <p:nvPr/>
        </p:nvGraphicFramePr>
        <p:xfrm>
          <a:off x="2449664" y="6178030"/>
          <a:ext cx="584200" cy="463549"/>
        </p:xfrm>
        <a:graphic>
          <a:graphicData uri="http://schemas.openxmlformats.org/presentationml/2006/ole">
            <mc:AlternateContent>
              <mc:Choice Requires="v">
                <p:oleObj r:id="rId13" imgH="463549" imgW="584200" progId="" spid="_x0000_s5">
                  <p:embed/>
                </p:oleObj>
              </mc:Choice>
              <mc:Fallback>
                <p:oleObj r:id="rId14" imgH="463549" imgW="584200" progId="">
                  <p:embed/>
                  <p:pic>
                    <p:nvPicPr>
                      <p:cNvPr id="188" name="Google Shape;188;p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449664" y="6178030"/>
                        <a:ext cx="584200" cy="463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" name="Google Shape;189;p3"/>
          <p:cNvSpPr txBox="1"/>
          <p:nvPr/>
        </p:nvSpPr>
        <p:spPr>
          <a:xfrm>
            <a:off x="3497414" y="5949430"/>
            <a:ext cx="1032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223.1.2.2</a:t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0" name="Google Shape;190;p3"/>
          <p:cNvSpPr txBox="1"/>
          <p:nvPr/>
        </p:nvSpPr>
        <p:spPr>
          <a:xfrm>
            <a:off x="1601939" y="5944668"/>
            <a:ext cx="1032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223.1.2.1</a:t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1" name="Google Shape;191;p3"/>
          <p:cNvSpPr/>
          <p:nvPr/>
        </p:nvSpPr>
        <p:spPr>
          <a:xfrm>
            <a:off x="3003702" y="5455718"/>
            <a:ext cx="128700" cy="1809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2" name="Google Shape;192;p3"/>
          <p:cNvSpPr txBox="1"/>
          <p:nvPr/>
        </p:nvSpPr>
        <p:spPr>
          <a:xfrm>
            <a:off x="2560789" y="5395393"/>
            <a:ext cx="1032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223.1.2.6</a:t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3" name="Google Shape;193;p3"/>
          <p:cNvSpPr/>
          <p:nvPr/>
        </p:nvSpPr>
        <p:spPr>
          <a:xfrm>
            <a:off x="5335739" y="5271568"/>
            <a:ext cx="1539875" cy="1490662"/>
          </a:xfrm>
          <a:custGeom>
            <a:rect b="b" l="l" r="r" t="t"/>
            <a:pathLst>
              <a:path extrusionOk="0" h="939" w="970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94" name="Google Shape;194;p3"/>
          <p:cNvGrpSpPr/>
          <p:nvPr/>
        </p:nvGrpSpPr>
        <p:grpSpPr>
          <a:xfrm>
            <a:off x="5772302" y="4982643"/>
            <a:ext cx="711200" cy="198182"/>
            <a:chOff x="3600" y="219"/>
            <a:chExt cx="360" cy="91"/>
          </a:xfrm>
        </p:grpSpPr>
        <p:sp>
          <p:nvSpPr>
            <p:cNvPr id="195" name="Google Shape;195;p3"/>
            <p:cNvSpPr/>
            <p:nvPr/>
          </p:nvSpPr>
          <p:spPr>
            <a:xfrm>
              <a:off x="3603" y="297"/>
              <a:ext cx="300" cy="0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196" name="Google Shape;196;p3"/>
            <p:cNvCxnSpPr/>
            <p:nvPr/>
          </p:nvCxnSpPr>
          <p:spPr>
            <a:xfrm>
              <a:off x="3603" y="289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3"/>
            <p:cNvCxnSpPr/>
            <p:nvPr/>
          </p:nvCxnSpPr>
          <p:spPr>
            <a:xfrm>
              <a:off x="3960" y="289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8" name="Google Shape;198;p3"/>
            <p:cNvSpPr/>
            <p:nvPr/>
          </p:nvSpPr>
          <p:spPr>
            <a:xfrm>
              <a:off x="3603" y="289"/>
              <a:ext cx="300" cy="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600" y="219"/>
              <a:ext cx="300" cy="0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200" name="Google Shape;200;p3"/>
            <p:cNvGrpSpPr/>
            <p:nvPr/>
          </p:nvGrpSpPr>
          <p:grpSpPr>
            <a:xfrm>
              <a:off x="3686" y="245"/>
              <a:ext cx="121" cy="65"/>
              <a:chOff x="2848" y="850"/>
              <a:chExt cx="96" cy="96"/>
            </a:xfrm>
          </p:grpSpPr>
          <p:cxnSp>
            <p:nvCxnSpPr>
              <p:cNvPr id="201" name="Google Shape;201;p3"/>
              <p:cNvCxnSpPr/>
              <p:nvPr/>
            </p:nvCxnSpPr>
            <p:spPr>
              <a:xfrm>
                <a:off x="2848" y="850"/>
                <a:ext cx="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" name="Google Shape;202;p3"/>
              <p:cNvCxnSpPr/>
              <p:nvPr/>
            </p:nvCxnSpPr>
            <p:spPr>
              <a:xfrm>
                <a:off x="2944" y="946"/>
                <a:ext cx="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" name="Google Shape;203;p3"/>
              <p:cNvCxnSpPr/>
              <p:nvPr/>
            </p:nvCxnSpPr>
            <p:spPr>
              <a:xfrm>
                <a:off x="2894" y="850"/>
                <a:ext cx="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04" name="Google Shape;204;p3"/>
            <p:cNvGrpSpPr/>
            <p:nvPr/>
          </p:nvGrpSpPr>
          <p:grpSpPr>
            <a:xfrm flipH="1" rot="10800000">
              <a:off x="3686" y="243"/>
              <a:ext cx="121" cy="65"/>
              <a:chOff x="2848" y="850"/>
              <a:chExt cx="96" cy="96"/>
            </a:xfrm>
          </p:grpSpPr>
          <p:cxnSp>
            <p:nvCxnSpPr>
              <p:cNvPr id="205" name="Google Shape;205;p3"/>
              <p:cNvCxnSpPr/>
              <p:nvPr/>
            </p:nvCxnSpPr>
            <p:spPr>
              <a:xfrm>
                <a:off x="2848" y="850"/>
                <a:ext cx="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" name="Google Shape;206;p3"/>
              <p:cNvCxnSpPr/>
              <p:nvPr/>
            </p:nvCxnSpPr>
            <p:spPr>
              <a:xfrm>
                <a:off x="2944" y="946"/>
                <a:ext cx="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" name="Google Shape;207;p3"/>
              <p:cNvCxnSpPr/>
              <p:nvPr/>
            </p:nvCxnSpPr>
            <p:spPr>
              <a:xfrm>
                <a:off x="2894" y="850"/>
                <a:ext cx="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208" name="Google Shape;208;p3"/>
          <p:cNvCxnSpPr/>
          <p:nvPr/>
        </p:nvCxnSpPr>
        <p:spPr>
          <a:xfrm>
            <a:off x="6091389" y="5374755"/>
            <a:ext cx="0" cy="705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3"/>
          <p:cNvCxnSpPr/>
          <p:nvPr/>
        </p:nvCxnSpPr>
        <p:spPr>
          <a:xfrm rot="10800000">
            <a:off x="5572352" y="6079568"/>
            <a:ext cx="1019100" cy="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3"/>
          <p:cNvCxnSpPr/>
          <p:nvPr/>
        </p:nvCxnSpPr>
        <p:spPr>
          <a:xfrm rot="10800000">
            <a:off x="5583264" y="6095543"/>
            <a:ext cx="3300" cy="169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3"/>
          <p:cNvCxnSpPr/>
          <p:nvPr/>
        </p:nvCxnSpPr>
        <p:spPr>
          <a:xfrm rot="10800000">
            <a:off x="6578627" y="6081293"/>
            <a:ext cx="3300" cy="241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12" name="Google Shape;212;p3"/>
          <p:cNvGraphicFramePr/>
          <p:nvPr/>
        </p:nvGraphicFramePr>
        <p:xfrm>
          <a:off x="6126314" y="6182793"/>
          <a:ext cx="584200" cy="463549"/>
        </p:xfrm>
        <a:graphic>
          <a:graphicData uri="http://schemas.openxmlformats.org/presentationml/2006/ole">
            <mc:AlternateContent>
              <mc:Choice Requires="v">
                <p:oleObj r:id="rId15" imgH="463549" imgW="584200" progId="" spid="_x0000_s6">
                  <p:embed/>
                </p:oleObj>
              </mc:Choice>
              <mc:Fallback>
                <p:oleObj r:id="rId16" imgH="463549" imgW="584200" progId="">
                  <p:embed/>
                  <p:pic>
                    <p:nvPicPr>
                      <p:cNvPr id="212" name="Google Shape;212;p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126314" y="6182793"/>
                        <a:ext cx="584200" cy="463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" name="Google Shape;213;p3"/>
          <p:cNvGraphicFramePr/>
          <p:nvPr/>
        </p:nvGraphicFramePr>
        <p:xfrm>
          <a:off x="5478614" y="6197080"/>
          <a:ext cx="584200" cy="463549"/>
        </p:xfrm>
        <a:graphic>
          <a:graphicData uri="http://schemas.openxmlformats.org/presentationml/2006/ole">
            <mc:AlternateContent>
              <mc:Choice Requires="v">
                <p:oleObj r:id="rId17" imgH="463549" imgW="584200" progId="" spid="_x0000_s7">
                  <p:embed/>
                </p:oleObj>
              </mc:Choice>
              <mc:Fallback>
                <p:oleObj r:id="rId18" imgH="463549" imgW="584200" progId="">
                  <p:embed/>
                  <p:pic>
                    <p:nvPicPr>
                      <p:cNvPr id="213" name="Google Shape;213;p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478614" y="6197080"/>
                        <a:ext cx="584200" cy="4635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" name="Google Shape;214;p3"/>
          <p:cNvSpPr txBox="1"/>
          <p:nvPr/>
        </p:nvSpPr>
        <p:spPr>
          <a:xfrm>
            <a:off x="6526364" y="5968480"/>
            <a:ext cx="1032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223.1.3.2</a:t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5" name="Google Shape;215;p3"/>
          <p:cNvSpPr txBox="1"/>
          <p:nvPr/>
        </p:nvSpPr>
        <p:spPr>
          <a:xfrm>
            <a:off x="4630889" y="5963718"/>
            <a:ext cx="1032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223.1.3.1</a:t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6" name="Google Shape;216;p3"/>
          <p:cNvSpPr/>
          <p:nvPr/>
        </p:nvSpPr>
        <p:spPr>
          <a:xfrm>
            <a:off x="6032652" y="5474768"/>
            <a:ext cx="128700" cy="1809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7" name="Google Shape;217;p3"/>
          <p:cNvSpPr txBox="1"/>
          <p:nvPr/>
        </p:nvSpPr>
        <p:spPr>
          <a:xfrm>
            <a:off x="5583389" y="5439843"/>
            <a:ext cx="11445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223.1.3.27</a:t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218" name="Google Shape;218;p3"/>
          <p:cNvGrpSpPr/>
          <p:nvPr/>
        </p:nvGrpSpPr>
        <p:grpSpPr>
          <a:xfrm>
            <a:off x="4210202" y="3077643"/>
            <a:ext cx="711200" cy="198182"/>
            <a:chOff x="3600" y="219"/>
            <a:chExt cx="360" cy="91"/>
          </a:xfrm>
        </p:grpSpPr>
        <p:sp>
          <p:nvSpPr>
            <p:cNvPr id="219" name="Google Shape;219;p3"/>
            <p:cNvSpPr/>
            <p:nvPr/>
          </p:nvSpPr>
          <p:spPr>
            <a:xfrm>
              <a:off x="3603" y="297"/>
              <a:ext cx="300" cy="0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220" name="Google Shape;220;p3"/>
            <p:cNvCxnSpPr/>
            <p:nvPr/>
          </p:nvCxnSpPr>
          <p:spPr>
            <a:xfrm>
              <a:off x="3603" y="289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3"/>
            <p:cNvCxnSpPr/>
            <p:nvPr/>
          </p:nvCxnSpPr>
          <p:spPr>
            <a:xfrm>
              <a:off x="3960" y="289"/>
              <a:ext cx="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2" name="Google Shape;222;p3"/>
            <p:cNvSpPr/>
            <p:nvPr/>
          </p:nvSpPr>
          <p:spPr>
            <a:xfrm>
              <a:off x="3603" y="289"/>
              <a:ext cx="300" cy="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600" y="219"/>
              <a:ext cx="300" cy="0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224" name="Google Shape;224;p3"/>
            <p:cNvGrpSpPr/>
            <p:nvPr/>
          </p:nvGrpSpPr>
          <p:grpSpPr>
            <a:xfrm>
              <a:off x="3686" y="245"/>
              <a:ext cx="121" cy="65"/>
              <a:chOff x="2848" y="850"/>
              <a:chExt cx="96" cy="96"/>
            </a:xfrm>
          </p:grpSpPr>
          <p:cxnSp>
            <p:nvCxnSpPr>
              <p:cNvPr id="225" name="Google Shape;225;p3"/>
              <p:cNvCxnSpPr/>
              <p:nvPr/>
            </p:nvCxnSpPr>
            <p:spPr>
              <a:xfrm>
                <a:off x="2848" y="850"/>
                <a:ext cx="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6" name="Google Shape;226;p3"/>
              <p:cNvCxnSpPr/>
              <p:nvPr/>
            </p:nvCxnSpPr>
            <p:spPr>
              <a:xfrm>
                <a:off x="2944" y="946"/>
                <a:ext cx="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3"/>
              <p:cNvCxnSpPr/>
              <p:nvPr/>
            </p:nvCxnSpPr>
            <p:spPr>
              <a:xfrm>
                <a:off x="2894" y="850"/>
                <a:ext cx="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28" name="Google Shape;228;p3"/>
            <p:cNvGrpSpPr/>
            <p:nvPr/>
          </p:nvGrpSpPr>
          <p:grpSpPr>
            <a:xfrm flipH="1" rot="10800000">
              <a:off x="3686" y="243"/>
              <a:ext cx="121" cy="65"/>
              <a:chOff x="2848" y="850"/>
              <a:chExt cx="96" cy="96"/>
            </a:xfrm>
          </p:grpSpPr>
          <p:cxnSp>
            <p:nvCxnSpPr>
              <p:cNvPr id="229" name="Google Shape;229;p3"/>
              <p:cNvCxnSpPr/>
              <p:nvPr/>
            </p:nvCxnSpPr>
            <p:spPr>
              <a:xfrm>
                <a:off x="2848" y="850"/>
                <a:ext cx="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0" name="Google Shape;230;p3"/>
              <p:cNvCxnSpPr/>
              <p:nvPr/>
            </p:nvCxnSpPr>
            <p:spPr>
              <a:xfrm>
                <a:off x="2944" y="946"/>
                <a:ext cx="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1" name="Google Shape;231;p3"/>
              <p:cNvCxnSpPr/>
              <p:nvPr/>
            </p:nvCxnSpPr>
            <p:spPr>
              <a:xfrm>
                <a:off x="2894" y="850"/>
                <a:ext cx="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cxnSp>
        <p:nvCxnSpPr>
          <p:cNvPr id="232" name="Google Shape;232;p3"/>
          <p:cNvCxnSpPr/>
          <p:nvPr/>
        </p:nvCxnSpPr>
        <p:spPr>
          <a:xfrm rot="10800000">
            <a:off x="4792689" y="1994880"/>
            <a:ext cx="3300" cy="26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3"/>
          <p:cNvSpPr/>
          <p:nvPr/>
        </p:nvSpPr>
        <p:spPr>
          <a:xfrm>
            <a:off x="4737252" y="2031480"/>
            <a:ext cx="109500" cy="1953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4" name="Google Shape;234;p3"/>
          <p:cNvSpPr txBox="1"/>
          <p:nvPr/>
        </p:nvSpPr>
        <p:spPr>
          <a:xfrm>
            <a:off x="4302277" y="1245668"/>
            <a:ext cx="1032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223.1.1.2</a:t>
            </a:r>
            <a:endParaRPr/>
          </a:p>
        </p:txBody>
      </p:sp>
      <p:cxnSp>
        <p:nvCxnSpPr>
          <p:cNvPr id="235" name="Google Shape;235;p3"/>
          <p:cNvCxnSpPr/>
          <p:nvPr/>
        </p:nvCxnSpPr>
        <p:spPr>
          <a:xfrm flipH="1" rot="10800000">
            <a:off x="3275164" y="3450855"/>
            <a:ext cx="1114500" cy="154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"/>
          <p:cNvCxnSpPr/>
          <p:nvPr/>
        </p:nvCxnSpPr>
        <p:spPr>
          <a:xfrm rot="10800000">
            <a:off x="4789789" y="3431805"/>
            <a:ext cx="1276200" cy="1542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3"/>
          <p:cNvCxnSpPr/>
          <p:nvPr/>
        </p:nvCxnSpPr>
        <p:spPr>
          <a:xfrm rot="10800000">
            <a:off x="3465814" y="5193705"/>
            <a:ext cx="2304900" cy="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3"/>
          <p:cNvSpPr txBox="1"/>
          <p:nvPr/>
        </p:nvSpPr>
        <p:spPr>
          <a:xfrm>
            <a:off x="4869014" y="3344343"/>
            <a:ext cx="1032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223.1.7.0</a:t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9" name="Google Shape;239;p3"/>
          <p:cNvSpPr txBox="1"/>
          <p:nvPr/>
        </p:nvSpPr>
        <p:spPr>
          <a:xfrm>
            <a:off x="5945339" y="4630218"/>
            <a:ext cx="1032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223.1.7.1</a:t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0" name="Google Shape;240;p3"/>
          <p:cNvSpPr txBox="1"/>
          <p:nvPr/>
        </p:nvSpPr>
        <p:spPr>
          <a:xfrm>
            <a:off x="4707089" y="4887393"/>
            <a:ext cx="1032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223.1.8.0</a:t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1" name="Google Shape;241;p3"/>
          <p:cNvSpPr txBox="1"/>
          <p:nvPr/>
        </p:nvSpPr>
        <p:spPr>
          <a:xfrm>
            <a:off x="3459314" y="4887393"/>
            <a:ext cx="1032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223.1.8.1</a:t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2" name="Google Shape;242;p3"/>
          <p:cNvSpPr txBox="1"/>
          <p:nvPr/>
        </p:nvSpPr>
        <p:spPr>
          <a:xfrm>
            <a:off x="2382989" y="4592118"/>
            <a:ext cx="1032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223.1.9.1</a:t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3" name="Google Shape;243;p3"/>
          <p:cNvSpPr txBox="1"/>
          <p:nvPr/>
        </p:nvSpPr>
        <p:spPr>
          <a:xfrm>
            <a:off x="3249764" y="3353868"/>
            <a:ext cx="1032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223.1.9.2</a:t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Network Layer</a:t>
            </a:r>
            <a:endParaRPr/>
          </a:p>
        </p:txBody>
      </p:sp>
      <p:sp>
        <p:nvSpPr>
          <p:cNvPr id="1137" name="Google Shape;1137;p29"/>
          <p:cNvSpPr txBox="1"/>
          <p:nvPr>
            <p:ph idx="4294967295" type="sldNum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4-</a:t>
            </a:r>
            <a:fld id="{00000000-1234-1234-1234-123412341234}" type="slidenum"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38" name="Google Shape;1138;p29"/>
          <p:cNvSpPr txBox="1"/>
          <p:nvPr>
            <p:ph type="title"/>
          </p:nvPr>
        </p:nvSpPr>
        <p:spPr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Distance Vector Algorithm </a:t>
            </a:r>
            <a:endParaRPr/>
          </a:p>
        </p:txBody>
      </p:sp>
      <p:sp>
        <p:nvSpPr>
          <p:cNvPr id="1139" name="Google Shape;1139;p29"/>
          <p:cNvSpPr txBox="1"/>
          <p:nvPr>
            <p:ph idx="1" type="body"/>
          </p:nvPr>
        </p:nvSpPr>
        <p:spPr>
          <a:xfrm>
            <a:off x="533400" y="1600200"/>
            <a:ext cx="7772400" cy="241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u="sng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Basic idea: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From time-to-time, each node sends its own distance vector estimate to neighbors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Asynchronous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When a node x receives new DV estimate from neighbor, it updates its own DV using B-F equation:</a:t>
            </a:r>
            <a:endParaRPr/>
          </a:p>
        </p:txBody>
      </p:sp>
      <p:sp>
        <p:nvSpPr>
          <p:cNvPr id="1140" name="Google Shape;1140;p29"/>
          <p:cNvSpPr/>
          <p:nvPr/>
        </p:nvSpPr>
        <p:spPr>
          <a:xfrm>
            <a:off x="967778" y="3906193"/>
            <a:ext cx="67591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="1" baseline="-25000" lang="en-US" sz="2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1" lang="en-US" sz="2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 ← min</a:t>
            </a:r>
            <a:r>
              <a:rPr b="1" baseline="-25000" lang="en-US" sz="2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</a:t>
            </a:r>
            <a:r>
              <a:rPr b="1" lang="en-US" sz="2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{c(x,v) + D</a:t>
            </a:r>
            <a:r>
              <a:rPr b="1" baseline="-25000" lang="en-US" sz="2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</a:t>
            </a:r>
            <a:r>
              <a:rPr b="1" lang="en-US" sz="2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(y)}    for each node y ∊ N</a:t>
            </a:r>
            <a:endParaRPr/>
          </a:p>
        </p:txBody>
      </p:sp>
      <p:sp>
        <p:nvSpPr>
          <p:cNvPr id="1141" name="Google Shape;1141;p29"/>
          <p:cNvSpPr/>
          <p:nvPr/>
        </p:nvSpPr>
        <p:spPr>
          <a:xfrm>
            <a:off x="502547" y="464026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="1" baseline="-25000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 converges to the actual least cost d</a:t>
            </a:r>
            <a:r>
              <a:rPr b="1" baseline="-25000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Network Layer</a:t>
            </a:r>
            <a:endParaRPr/>
          </a:p>
        </p:txBody>
      </p:sp>
      <p:sp>
        <p:nvSpPr>
          <p:cNvPr id="1147" name="Google Shape;1147;p30"/>
          <p:cNvSpPr txBox="1"/>
          <p:nvPr>
            <p:ph idx="4294967295" type="sldNum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4-</a:t>
            </a:r>
            <a:fld id="{00000000-1234-1234-1234-123412341234}" type="slidenum"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48" name="Google Shape;1148;p30"/>
          <p:cNvSpPr txBox="1"/>
          <p:nvPr>
            <p:ph type="title"/>
          </p:nvPr>
        </p:nvSpPr>
        <p:spPr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Distance Vector Algorithm </a:t>
            </a:r>
            <a:endParaRPr/>
          </a:p>
        </p:txBody>
      </p:sp>
      <p:sp>
        <p:nvSpPr>
          <p:cNvPr id="1149" name="Google Shape;1149;p30"/>
          <p:cNvSpPr txBox="1"/>
          <p:nvPr>
            <p:ph idx="1" type="body"/>
          </p:nvPr>
        </p:nvSpPr>
        <p:spPr>
          <a:xfrm>
            <a:off x="561975" y="1362075"/>
            <a:ext cx="378142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Iterative, asynchronous: </a:t>
            </a: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each local iteration caused by: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local link cost change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DV update message from neighbor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Distributed: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each node notifies neighbors </a:t>
            </a:r>
            <a:r>
              <a:rPr i="1"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only</a:t>
            </a: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 when its DV changes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neighbors then notify their neighbors if necessary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150" name="Google Shape;1150;p30"/>
          <p:cNvGrpSpPr/>
          <p:nvPr/>
        </p:nvGrpSpPr>
        <p:grpSpPr>
          <a:xfrm>
            <a:off x="5229225" y="1762125"/>
            <a:ext cx="3552825" cy="4638676"/>
            <a:chOff x="3354" y="954"/>
            <a:chExt cx="2238" cy="2922"/>
          </a:xfrm>
        </p:grpSpPr>
        <p:sp>
          <p:nvSpPr>
            <p:cNvPr id="1151" name="Google Shape;1151;p30"/>
            <p:cNvSpPr txBox="1"/>
            <p:nvPr/>
          </p:nvSpPr>
          <p:spPr>
            <a:xfrm>
              <a:off x="3372" y="954"/>
              <a:ext cx="2220" cy="26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0" lvl="0" marL="0" marR="0" rtl="0" algn="ctr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accent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wait</a:t>
              </a:r>
              <a:r>
                <a:rPr b="1" lang="en-US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for (change in local link cost or msg from neighbor)</a:t>
              </a:r>
              <a:endParaRPr/>
            </a:p>
            <a:p>
              <a:pPr indent="0" lvl="0" marL="0" marR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0" lvl="0" marL="0" marR="0" rtl="0" algn="ctr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accent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recompute</a:t>
              </a:r>
              <a:r>
                <a:rPr b="1" lang="en-US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estimates</a:t>
              </a:r>
              <a:endParaRPr/>
            </a:p>
            <a:p>
              <a:pPr indent="0" lvl="0" marL="0" marR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0" lvl="0" marL="0" marR="0" rtl="0" algn="ctr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if DV to any dest has changed, </a:t>
              </a:r>
              <a:r>
                <a:rPr b="1" lang="en-US" sz="2400">
                  <a:solidFill>
                    <a:schemeClr val="accent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notify</a:t>
              </a:r>
              <a:r>
                <a:rPr b="1" lang="en-US" sz="20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neighbors </a:t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  <a:p>
              <a:pPr indent="0" lvl="0" marL="0" marR="0" rtl="0" algn="ctr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1152" name="Google Shape;1152;p30"/>
            <p:cNvCxnSpPr/>
            <p:nvPr/>
          </p:nvCxnSpPr>
          <p:spPr>
            <a:xfrm>
              <a:off x="4344" y="1797"/>
              <a:ext cx="0" cy="372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53" name="Google Shape;1153;p30"/>
            <p:cNvCxnSpPr/>
            <p:nvPr/>
          </p:nvCxnSpPr>
          <p:spPr>
            <a:xfrm>
              <a:off x="4338" y="2441"/>
              <a:ext cx="0" cy="372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54" name="Google Shape;1154;p30"/>
            <p:cNvSpPr/>
            <p:nvPr/>
          </p:nvSpPr>
          <p:spPr>
            <a:xfrm>
              <a:off x="3354" y="1212"/>
              <a:ext cx="978" cy="2664"/>
            </a:xfrm>
            <a:custGeom>
              <a:rect b="b" l="l" r="r" t="t"/>
              <a:pathLst>
                <a:path extrusionOk="0" h="2256" w="978">
                  <a:moveTo>
                    <a:pt x="960" y="2010"/>
                  </a:moveTo>
                  <a:lnTo>
                    <a:pt x="961" y="2256"/>
                  </a:lnTo>
                  <a:lnTo>
                    <a:pt x="0" y="2256"/>
                  </a:lnTo>
                  <a:lnTo>
                    <a:pt x="0" y="0"/>
                  </a:lnTo>
                  <a:lnTo>
                    <a:pt x="978" y="0"/>
                  </a:lnTo>
                  <a:lnTo>
                    <a:pt x="978" y="155"/>
                  </a:ln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1155" name="Google Shape;1155;p30"/>
          <p:cNvSpPr txBox="1"/>
          <p:nvPr/>
        </p:nvSpPr>
        <p:spPr>
          <a:xfrm>
            <a:off x="4938521" y="1379538"/>
            <a:ext cx="15815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Each node:</a:t>
            </a:r>
            <a:endParaRPr b="1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Network Layer</a:t>
            </a:r>
            <a:endParaRPr/>
          </a:p>
        </p:txBody>
      </p:sp>
      <p:sp>
        <p:nvSpPr>
          <p:cNvPr id="1161" name="Google Shape;1161;p31"/>
          <p:cNvSpPr txBox="1"/>
          <p:nvPr>
            <p:ph idx="4294967295" type="sldNum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4-</a:t>
            </a:r>
            <a:fld id="{00000000-1234-1234-1234-123412341234}" type="slidenum"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162" name="Google Shape;1162;p31"/>
          <p:cNvGrpSpPr/>
          <p:nvPr/>
        </p:nvGrpSpPr>
        <p:grpSpPr>
          <a:xfrm>
            <a:off x="532607" y="990600"/>
            <a:ext cx="1753394" cy="1741488"/>
            <a:chOff x="240" y="192"/>
            <a:chExt cx="1105" cy="1097"/>
          </a:xfrm>
        </p:grpSpPr>
        <p:cxnSp>
          <p:nvCxnSpPr>
            <p:cNvPr id="1163" name="Google Shape;1163;p31"/>
            <p:cNvCxnSpPr/>
            <p:nvPr/>
          </p:nvCxnSpPr>
          <p:spPr>
            <a:xfrm>
              <a:off x="672" y="480"/>
              <a:ext cx="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4" name="Google Shape;1164;p31"/>
            <p:cNvCxnSpPr/>
            <p:nvPr/>
          </p:nvCxnSpPr>
          <p:spPr>
            <a:xfrm>
              <a:off x="480" y="624"/>
              <a:ext cx="8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5" name="Google Shape;1165;p31"/>
            <p:cNvSpPr txBox="1"/>
            <p:nvPr/>
          </p:nvSpPr>
          <p:spPr>
            <a:xfrm>
              <a:off x="691" y="384"/>
              <a:ext cx="57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x   y   z</a:t>
              </a:r>
              <a:endParaRPr/>
            </a:p>
          </p:txBody>
        </p:sp>
        <p:sp>
          <p:nvSpPr>
            <p:cNvPr id="1166" name="Google Shape;1166;p31"/>
            <p:cNvSpPr txBox="1"/>
            <p:nvPr/>
          </p:nvSpPr>
          <p:spPr>
            <a:xfrm>
              <a:off x="480" y="624"/>
              <a:ext cx="20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x</a:t>
              </a:r>
              <a:endParaRPr/>
            </a:p>
          </p:txBody>
        </p:sp>
        <p:sp>
          <p:nvSpPr>
            <p:cNvPr id="1167" name="Google Shape;1167;p31"/>
            <p:cNvSpPr txBox="1"/>
            <p:nvPr/>
          </p:nvSpPr>
          <p:spPr>
            <a:xfrm>
              <a:off x="477" y="816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y</a:t>
              </a:r>
              <a:endParaRPr/>
            </a:p>
          </p:txBody>
        </p:sp>
        <p:sp>
          <p:nvSpPr>
            <p:cNvPr id="1168" name="Google Shape;1168;p31"/>
            <p:cNvSpPr txBox="1"/>
            <p:nvPr/>
          </p:nvSpPr>
          <p:spPr>
            <a:xfrm>
              <a:off x="480" y="1008"/>
              <a:ext cx="19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z</a:t>
              </a:r>
              <a:endParaRPr/>
            </a:p>
          </p:txBody>
        </p:sp>
        <p:sp>
          <p:nvSpPr>
            <p:cNvPr id="1169" name="Google Shape;1169;p31"/>
            <p:cNvSpPr txBox="1"/>
            <p:nvPr/>
          </p:nvSpPr>
          <p:spPr>
            <a:xfrm>
              <a:off x="697" y="624"/>
              <a:ext cx="54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0  2   7</a:t>
              </a:r>
              <a:endParaRPr/>
            </a:p>
          </p:txBody>
        </p:sp>
        <p:sp>
          <p:nvSpPr>
            <p:cNvPr id="1170" name="Google Shape;1170;p31"/>
            <p:cNvSpPr txBox="1"/>
            <p:nvPr/>
          </p:nvSpPr>
          <p:spPr>
            <a:xfrm>
              <a:off x="681" y="864"/>
              <a:ext cx="22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∞</a:t>
              </a:r>
              <a:endParaRPr/>
            </a:p>
          </p:txBody>
        </p:sp>
        <p:sp>
          <p:nvSpPr>
            <p:cNvPr id="1171" name="Google Shape;1171;p31"/>
            <p:cNvSpPr txBox="1"/>
            <p:nvPr/>
          </p:nvSpPr>
          <p:spPr>
            <a:xfrm>
              <a:off x="825" y="864"/>
              <a:ext cx="22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∞</a:t>
              </a:r>
              <a:endParaRPr/>
            </a:p>
          </p:txBody>
        </p:sp>
        <p:sp>
          <p:nvSpPr>
            <p:cNvPr id="1172" name="Google Shape;1172;p31"/>
            <p:cNvSpPr txBox="1"/>
            <p:nvPr/>
          </p:nvSpPr>
          <p:spPr>
            <a:xfrm>
              <a:off x="1065" y="864"/>
              <a:ext cx="22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∞</a:t>
              </a:r>
              <a:endParaRPr/>
            </a:p>
          </p:txBody>
        </p:sp>
        <p:sp>
          <p:nvSpPr>
            <p:cNvPr id="1173" name="Google Shape;1173;p31"/>
            <p:cNvSpPr txBox="1"/>
            <p:nvPr/>
          </p:nvSpPr>
          <p:spPr>
            <a:xfrm>
              <a:off x="681" y="1056"/>
              <a:ext cx="22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∞</a:t>
              </a:r>
              <a:endParaRPr/>
            </a:p>
          </p:txBody>
        </p:sp>
        <p:sp>
          <p:nvSpPr>
            <p:cNvPr id="1174" name="Google Shape;1174;p31"/>
            <p:cNvSpPr txBox="1"/>
            <p:nvPr/>
          </p:nvSpPr>
          <p:spPr>
            <a:xfrm>
              <a:off x="825" y="1056"/>
              <a:ext cx="22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∞</a:t>
              </a:r>
              <a:endParaRPr/>
            </a:p>
          </p:txBody>
        </p:sp>
        <p:sp>
          <p:nvSpPr>
            <p:cNvPr id="1175" name="Google Shape;1175;p31"/>
            <p:cNvSpPr txBox="1"/>
            <p:nvPr/>
          </p:nvSpPr>
          <p:spPr>
            <a:xfrm>
              <a:off x="1065" y="1056"/>
              <a:ext cx="22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∞</a:t>
              </a:r>
              <a:endParaRPr/>
            </a:p>
          </p:txBody>
        </p:sp>
        <p:sp>
          <p:nvSpPr>
            <p:cNvPr id="1176" name="Google Shape;1176;p31"/>
            <p:cNvSpPr txBox="1"/>
            <p:nvPr/>
          </p:nvSpPr>
          <p:spPr>
            <a:xfrm rot="-5400000">
              <a:off x="156" y="826"/>
              <a:ext cx="40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from</a:t>
              </a:r>
              <a:endParaRPr/>
            </a:p>
          </p:txBody>
        </p:sp>
        <p:sp>
          <p:nvSpPr>
            <p:cNvPr id="1177" name="Google Shape;1177;p31"/>
            <p:cNvSpPr txBox="1"/>
            <p:nvPr/>
          </p:nvSpPr>
          <p:spPr>
            <a:xfrm>
              <a:off x="715" y="192"/>
              <a:ext cx="50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cost to</a:t>
              </a:r>
              <a:endParaRPr/>
            </a:p>
          </p:txBody>
        </p:sp>
      </p:grpSp>
      <p:sp>
        <p:nvSpPr>
          <p:cNvPr id="1178" name="Google Shape;1178;p31"/>
          <p:cNvSpPr txBox="1"/>
          <p:nvPr/>
        </p:nvSpPr>
        <p:spPr>
          <a:xfrm rot="-5400000">
            <a:off x="399508" y="3826947"/>
            <a:ext cx="634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from</a:t>
            </a:r>
            <a:endParaRPr/>
          </a:p>
        </p:txBody>
      </p:sp>
      <p:sp>
        <p:nvSpPr>
          <p:cNvPr id="1179" name="Google Shape;1179;p31"/>
          <p:cNvSpPr txBox="1"/>
          <p:nvPr/>
        </p:nvSpPr>
        <p:spPr>
          <a:xfrm rot="-5400000">
            <a:off x="399508" y="5579547"/>
            <a:ext cx="634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from</a:t>
            </a:r>
            <a:endParaRPr/>
          </a:p>
        </p:txBody>
      </p:sp>
      <p:cxnSp>
        <p:nvCxnSpPr>
          <p:cNvPr id="1180" name="Google Shape;1180;p31"/>
          <p:cNvCxnSpPr/>
          <p:nvPr/>
        </p:nvCxnSpPr>
        <p:spPr>
          <a:xfrm>
            <a:off x="3276600" y="14478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1" name="Google Shape;1181;p31"/>
          <p:cNvCxnSpPr/>
          <p:nvPr/>
        </p:nvCxnSpPr>
        <p:spPr>
          <a:xfrm>
            <a:off x="2971800" y="16764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2" name="Google Shape;1182;p31"/>
          <p:cNvSpPr txBox="1"/>
          <p:nvPr/>
        </p:nvSpPr>
        <p:spPr>
          <a:xfrm>
            <a:off x="3307164" y="1295400"/>
            <a:ext cx="9088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   y   z</a:t>
            </a:r>
            <a:endParaRPr/>
          </a:p>
        </p:txBody>
      </p:sp>
      <p:sp>
        <p:nvSpPr>
          <p:cNvPr id="1183" name="Google Shape;1183;p31"/>
          <p:cNvSpPr txBox="1"/>
          <p:nvPr/>
        </p:nvSpPr>
        <p:spPr>
          <a:xfrm>
            <a:off x="2971800" y="1676400"/>
            <a:ext cx="3190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/>
          </a:p>
        </p:txBody>
      </p:sp>
      <p:sp>
        <p:nvSpPr>
          <p:cNvPr id="1184" name="Google Shape;1184;p31"/>
          <p:cNvSpPr txBox="1"/>
          <p:nvPr/>
        </p:nvSpPr>
        <p:spPr>
          <a:xfrm>
            <a:off x="2966954" y="19812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endParaRPr/>
          </a:p>
        </p:txBody>
      </p:sp>
      <p:sp>
        <p:nvSpPr>
          <p:cNvPr id="1185" name="Google Shape;1185;p31"/>
          <p:cNvSpPr txBox="1"/>
          <p:nvPr/>
        </p:nvSpPr>
        <p:spPr>
          <a:xfrm>
            <a:off x="2971800" y="2286000"/>
            <a:ext cx="3063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endParaRPr/>
          </a:p>
        </p:txBody>
      </p:sp>
      <p:sp>
        <p:nvSpPr>
          <p:cNvPr id="1186" name="Google Shape;1186;p31"/>
          <p:cNvSpPr txBox="1"/>
          <p:nvPr/>
        </p:nvSpPr>
        <p:spPr>
          <a:xfrm>
            <a:off x="3305571" y="1676400"/>
            <a:ext cx="3071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sp>
        <p:nvSpPr>
          <p:cNvPr id="1187" name="Google Shape;1187;p31"/>
          <p:cNvSpPr txBox="1"/>
          <p:nvPr/>
        </p:nvSpPr>
        <p:spPr>
          <a:xfrm rot="-5400000">
            <a:off x="2456908" y="1998147"/>
            <a:ext cx="634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from</a:t>
            </a:r>
            <a:endParaRPr/>
          </a:p>
        </p:txBody>
      </p:sp>
      <p:sp>
        <p:nvSpPr>
          <p:cNvPr id="1188" name="Google Shape;1188;p31"/>
          <p:cNvSpPr txBox="1"/>
          <p:nvPr/>
        </p:nvSpPr>
        <p:spPr>
          <a:xfrm>
            <a:off x="3344319" y="990600"/>
            <a:ext cx="8027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cost to</a:t>
            </a:r>
            <a:endParaRPr/>
          </a:p>
        </p:txBody>
      </p:sp>
      <p:cxnSp>
        <p:nvCxnSpPr>
          <p:cNvPr id="1189" name="Google Shape;1189;p31"/>
          <p:cNvCxnSpPr/>
          <p:nvPr/>
        </p:nvCxnSpPr>
        <p:spPr>
          <a:xfrm>
            <a:off x="1219200" y="32004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0" name="Google Shape;1190;p31"/>
          <p:cNvCxnSpPr/>
          <p:nvPr/>
        </p:nvCxnSpPr>
        <p:spPr>
          <a:xfrm>
            <a:off x="914400" y="34290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1" name="Google Shape;1191;p31"/>
          <p:cNvSpPr txBox="1"/>
          <p:nvPr/>
        </p:nvSpPr>
        <p:spPr>
          <a:xfrm>
            <a:off x="1249764" y="3048000"/>
            <a:ext cx="9088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   y   z</a:t>
            </a:r>
            <a:endParaRPr/>
          </a:p>
        </p:txBody>
      </p:sp>
      <p:sp>
        <p:nvSpPr>
          <p:cNvPr id="1192" name="Google Shape;1192;p31"/>
          <p:cNvSpPr txBox="1"/>
          <p:nvPr/>
        </p:nvSpPr>
        <p:spPr>
          <a:xfrm>
            <a:off x="914400" y="3429000"/>
            <a:ext cx="3190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/>
          </a:p>
        </p:txBody>
      </p:sp>
      <p:sp>
        <p:nvSpPr>
          <p:cNvPr id="1193" name="Google Shape;1193;p31"/>
          <p:cNvSpPr txBox="1"/>
          <p:nvPr/>
        </p:nvSpPr>
        <p:spPr>
          <a:xfrm>
            <a:off x="909554" y="37338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endParaRPr/>
          </a:p>
        </p:txBody>
      </p:sp>
      <p:sp>
        <p:nvSpPr>
          <p:cNvPr id="1194" name="Google Shape;1194;p31"/>
          <p:cNvSpPr txBox="1"/>
          <p:nvPr/>
        </p:nvSpPr>
        <p:spPr>
          <a:xfrm>
            <a:off x="914400" y="4038600"/>
            <a:ext cx="3063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endParaRPr/>
          </a:p>
        </p:txBody>
      </p:sp>
      <p:sp>
        <p:nvSpPr>
          <p:cNvPr id="1195" name="Google Shape;1195;p31"/>
          <p:cNvSpPr txBox="1"/>
          <p:nvPr/>
        </p:nvSpPr>
        <p:spPr>
          <a:xfrm>
            <a:off x="1537507" y="3429000"/>
            <a:ext cx="3492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∞</a:t>
            </a:r>
            <a:endParaRPr/>
          </a:p>
        </p:txBody>
      </p:sp>
      <p:sp>
        <p:nvSpPr>
          <p:cNvPr id="1196" name="Google Shape;1196;p31"/>
          <p:cNvSpPr txBox="1"/>
          <p:nvPr/>
        </p:nvSpPr>
        <p:spPr>
          <a:xfrm>
            <a:off x="1842307" y="3429000"/>
            <a:ext cx="3492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∞</a:t>
            </a:r>
            <a:endParaRPr/>
          </a:p>
        </p:txBody>
      </p:sp>
      <p:sp>
        <p:nvSpPr>
          <p:cNvPr id="1197" name="Google Shape;1197;p31"/>
          <p:cNvSpPr txBox="1"/>
          <p:nvPr/>
        </p:nvSpPr>
        <p:spPr>
          <a:xfrm>
            <a:off x="1232707" y="4114800"/>
            <a:ext cx="3492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∞</a:t>
            </a:r>
            <a:endParaRPr/>
          </a:p>
        </p:txBody>
      </p:sp>
      <p:sp>
        <p:nvSpPr>
          <p:cNvPr id="1198" name="Google Shape;1198;p31"/>
          <p:cNvSpPr txBox="1"/>
          <p:nvPr/>
        </p:nvSpPr>
        <p:spPr>
          <a:xfrm>
            <a:off x="1461307" y="4114800"/>
            <a:ext cx="3492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∞</a:t>
            </a:r>
            <a:endParaRPr/>
          </a:p>
        </p:txBody>
      </p:sp>
      <p:sp>
        <p:nvSpPr>
          <p:cNvPr id="1199" name="Google Shape;1199;p31"/>
          <p:cNvSpPr txBox="1"/>
          <p:nvPr/>
        </p:nvSpPr>
        <p:spPr>
          <a:xfrm>
            <a:off x="1842307" y="4114800"/>
            <a:ext cx="3492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∞</a:t>
            </a:r>
            <a:endParaRPr/>
          </a:p>
        </p:txBody>
      </p:sp>
      <p:sp>
        <p:nvSpPr>
          <p:cNvPr id="1200" name="Google Shape;1200;p31"/>
          <p:cNvSpPr txBox="1"/>
          <p:nvPr/>
        </p:nvSpPr>
        <p:spPr>
          <a:xfrm>
            <a:off x="1286919" y="2743200"/>
            <a:ext cx="8027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cost to</a:t>
            </a:r>
            <a:endParaRPr/>
          </a:p>
        </p:txBody>
      </p:sp>
      <p:cxnSp>
        <p:nvCxnSpPr>
          <p:cNvPr id="1201" name="Google Shape;1201;p31"/>
          <p:cNvCxnSpPr/>
          <p:nvPr/>
        </p:nvCxnSpPr>
        <p:spPr>
          <a:xfrm>
            <a:off x="1219200" y="50292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2" name="Google Shape;1202;p31"/>
          <p:cNvCxnSpPr/>
          <p:nvPr/>
        </p:nvCxnSpPr>
        <p:spPr>
          <a:xfrm>
            <a:off x="914400" y="52578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3" name="Google Shape;1203;p31"/>
          <p:cNvSpPr txBox="1"/>
          <p:nvPr/>
        </p:nvSpPr>
        <p:spPr>
          <a:xfrm>
            <a:off x="1249764" y="4876800"/>
            <a:ext cx="9088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   y   z</a:t>
            </a:r>
            <a:endParaRPr/>
          </a:p>
        </p:txBody>
      </p:sp>
      <p:sp>
        <p:nvSpPr>
          <p:cNvPr id="1204" name="Google Shape;1204;p31"/>
          <p:cNvSpPr txBox="1"/>
          <p:nvPr/>
        </p:nvSpPr>
        <p:spPr>
          <a:xfrm>
            <a:off x="914400" y="5257800"/>
            <a:ext cx="3190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/>
          </a:p>
        </p:txBody>
      </p:sp>
      <p:sp>
        <p:nvSpPr>
          <p:cNvPr id="1205" name="Google Shape;1205;p31"/>
          <p:cNvSpPr txBox="1"/>
          <p:nvPr/>
        </p:nvSpPr>
        <p:spPr>
          <a:xfrm>
            <a:off x="909554" y="55626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endParaRPr/>
          </a:p>
        </p:txBody>
      </p:sp>
      <p:sp>
        <p:nvSpPr>
          <p:cNvPr id="1206" name="Google Shape;1206;p31"/>
          <p:cNvSpPr txBox="1"/>
          <p:nvPr/>
        </p:nvSpPr>
        <p:spPr>
          <a:xfrm>
            <a:off x="914400" y="5867400"/>
            <a:ext cx="3063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endParaRPr/>
          </a:p>
        </p:txBody>
      </p:sp>
      <p:sp>
        <p:nvSpPr>
          <p:cNvPr id="1207" name="Google Shape;1207;p31"/>
          <p:cNvSpPr txBox="1"/>
          <p:nvPr/>
        </p:nvSpPr>
        <p:spPr>
          <a:xfrm>
            <a:off x="1219200" y="5638800"/>
            <a:ext cx="990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∞</a:t>
            </a:r>
            <a:endParaRPr/>
          </a:p>
        </p:txBody>
      </p:sp>
      <p:sp>
        <p:nvSpPr>
          <p:cNvPr id="1208" name="Google Shape;1208;p31"/>
          <p:cNvSpPr txBox="1"/>
          <p:nvPr/>
        </p:nvSpPr>
        <p:spPr>
          <a:xfrm>
            <a:off x="1461307" y="5638800"/>
            <a:ext cx="3492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∞</a:t>
            </a:r>
            <a:endParaRPr/>
          </a:p>
        </p:txBody>
      </p:sp>
      <p:sp>
        <p:nvSpPr>
          <p:cNvPr id="1209" name="Google Shape;1209;p31"/>
          <p:cNvSpPr txBox="1"/>
          <p:nvPr/>
        </p:nvSpPr>
        <p:spPr>
          <a:xfrm>
            <a:off x="1842307" y="5638800"/>
            <a:ext cx="3492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∞</a:t>
            </a:r>
            <a:endParaRPr/>
          </a:p>
        </p:txBody>
      </p:sp>
      <p:sp>
        <p:nvSpPr>
          <p:cNvPr id="1210" name="Google Shape;1210;p31"/>
          <p:cNvSpPr txBox="1"/>
          <p:nvPr/>
        </p:nvSpPr>
        <p:spPr>
          <a:xfrm>
            <a:off x="1219200" y="5943600"/>
            <a:ext cx="3238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7</a:t>
            </a:r>
            <a:endParaRPr/>
          </a:p>
        </p:txBody>
      </p:sp>
      <p:sp>
        <p:nvSpPr>
          <p:cNvPr id="1211" name="Google Shape;1211;p31"/>
          <p:cNvSpPr txBox="1"/>
          <p:nvPr/>
        </p:nvSpPr>
        <p:spPr>
          <a:xfrm>
            <a:off x="1437878" y="5943600"/>
            <a:ext cx="3071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/>
          </a:p>
        </p:txBody>
      </p:sp>
      <p:sp>
        <p:nvSpPr>
          <p:cNvPr id="1212" name="Google Shape;1212;p31"/>
          <p:cNvSpPr txBox="1"/>
          <p:nvPr/>
        </p:nvSpPr>
        <p:spPr>
          <a:xfrm>
            <a:off x="1837133" y="5943600"/>
            <a:ext cx="3071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sp>
        <p:nvSpPr>
          <p:cNvPr id="1213" name="Google Shape;1213;p31"/>
          <p:cNvSpPr txBox="1"/>
          <p:nvPr/>
        </p:nvSpPr>
        <p:spPr>
          <a:xfrm>
            <a:off x="1286919" y="4572000"/>
            <a:ext cx="8027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cost to</a:t>
            </a:r>
            <a:endParaRPr/>
          </a:p>
        </p:txBody>
      </p:sp>
      <p:sp>
        <p:nvSpPr>
          <p:cNvPr id="1214" name="Google Shape;1214;p31"/>
          <p:cNvSpPr txBox="1"/>
          <p:nvPr/>
        </p:nvSpPr>
        <p:spPr>
          <a:xfrm>
            <a:off x="1246965" y="3505200"/>
            <a:ext cx="92078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∞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2   0   1</a:t>
            </a:r>
            <a:endParaRPr/>
          </a:p>
        </p:txBody>
      </p:sp>
      <p:sp>
        <p:nvSpPr>
          <p:cNvPr id="1215" name="Google Shape;1215;p31"/>
          <p:cNvSpPr txBox="1"/>
          <p:nvPr/>
        </p:nvSpPr>
        <p:spPr>
          <a:xfrm>
            <a:off x="1219200" y="5257800"/>
            <a:ext cx="990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∞ ∞  ∞</a:t>
            </a:r>
            <a:endParaRPr/>
          </a:p>
        </p:txBody>
      </p:sp>
      <p:sp>
        <p:nvSpPr>
          <p:cNvPr id="1216" name="Google Shape;1216;p31"/>
          <p:cNvSpPr txBox="1"/>
          <p:nvPr/>
        </p:nvSpPr>
        <p:spPr>
          <a:xfrm>
            <a:off x="3288490" y="2022475"/>
            <a:ext cx="9207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2   0   1</a:t>
            </a:r>
            <a:endParaRPr/>
          </a:p>
        </p:txBody>
      </p:sp>
      <p:sp>
        <p:nvSpPr>
          <p:cNvPr id="1217" name="Google Shape;1217;p31"/>
          <p:cNvSpPr txBox="1"/>
          <p:nvPr/>
        </p:nvSpPr>
        <p:spPr>
          <a:xfrm>
            <a:off x="3288490" y="2327275"/>
            <a:ext cx="9207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7   1   0</a:t>
            </a:r>
            <a:endParaRPr/>
          </a:p>
        </p:txBody>
      </p:sp>
      <p:cxnSp>
        <p:nvCxnSpPr>
          <p:cNvPr id="1218" name="Google Shape;1218;p31"/>
          <p:cNvCxnSpPr/>
          <p:nvPr/>
        </p:nvCxnSpPr>
        <p:spPr>
          <a:xfrm>
            <a:off x="2209800" y="1981200"/>
            <a:ext cx="68580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9" name="Google Shape;1219;p31"/>
          <p:cNvCxnSpPr/>
          <p:nvPr/>
        </p:nvCxnSpPr>
        <p:spPr>
          <a:xfrm>
            <a:off x="2133600" y="2057400"/>
            <a:ext cx="68580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0" name="Google Shape;1220;p31"/>
          <p:cNvCxnSpPr/>
          <p:nvPr/>
        </p:nvCxnSpPr>
        <p:spPr>
          <a:xfrm flipH="1" rot="10800000">
            <a:off x="2133600" y="2514600"/>
            <a:ext cx="76200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1" name="Google Shape;1221;p31"/>
          <p:cNvCxnSpPr/>
          <p:nvPr/>
        </p:nvCxnSpPr>
        <p:spPr>
          <a:xfrm>
            <a:off x="2133600" y="4114800"/>
            <a:ext cx="6096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2" name="Google Shape;1222;p31"/>
          <p:cNvCxnSpPr/>
          <p:nvPr/>
        </p:nvCxnSpPr>
        <p:spPr>
          <a:xfrm flipH="1" rot="10800000">
            <a:off x="2133600" y="2590800"/>
            <a:ext cx="838200" cy="342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3" name="Google Shape;1223;p31"/>
          <p:cNvCxnSpPr/>
          <p:nvPr/>
        </p:nvCxnSpPr>
        <p:spPr>
          <a:xfrm flipH="1" rot="10800000">
            <a:off x="2209800" y="4343400"/>
            <a:ext cx="762000" cy="175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4" name="Google Shape;1224;p31"/>
          <p:cNvCxnSpPr/>
          <p:nvPr/>
        </p:nvCxnSpPr>
        <p:spPr>
          <a:xfrm>
            <a:off x="609600" y="6345238"/>
            <a:ext cx="541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225" name="Google Shape;1225;p31"/>
          <p:cNvSpPr txBox="1"/>
          <p:nvPr/>
        </p:nvSpPr>
        <p:spPr>
          <a:xfrm>
            <a:off x="6099430" y="6142038"/>
            <a:ext cx="5979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time</a:t>
            </a:r>
            <a:endParaRPr/>
          </a:p>
        </p:txBody>
      </p:sp>
      <p:grpSp>
        <p:nvGrpSpPr>
          <p:cNvPr id="1226" name="Google Shape;1226;p31"/>
          <p:cNvGrpSpPr/>
          <p:nvPr/>
        </p:nvGrpSpPr>
        <p:grpSpPr>
          <a:xfrm>
            <a:off x="6632575" y="2911475"/>
            <a:ext cx="2184400" cy="1212850"/>
            <a:chOff x="2352" y="0"/>
            <a:chExt cx="1376" cy="764"/>
          </a:xfrm>
        </p:grpSpPr>
        <p:sp>
          <p:nvSpPr>
            <p:cNvPr id="1227" name="Google Shape;1227;p31"/>
            <p:cNvSpPr/>
            <p:nvPr/>
          </p:nvSpPr>
          <p:spPr>
            <a:xfrm>
              <a:off x="2352" y="0"/>
              <a:ext cx="1376" cy="764"/>
            </a:xfrm>
            <a:custGeom>
              <a:rect b="b" l="l" r="r" t="t"/>
              <a:pathLst>
                <a:path extrusionOk="0" h="764" w="1376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228" name="Google Shape;1228;p31"/>
            <p:cNvGrpSpPr/>
            <p:nvPr/>
          </p:nvGrpSpPr>
          <p:grpSpPr>
            <a:xfrm>
              <a:off x="2448" y="74"/>
              <a:ext cx="1161" cy="675"/>
              <a:chOff x="-17" y="1286"/>
              <a:chExt cx="1161" cy="675"/>
            </a:xfrm>
          </p:grpSpPr>
          <p:sp>
            <p:nvSpPr>
              <p:cNvPr id="1229" name="Google Shape;1229;p31"/>
              <p:cNvSpPr/>
              <p:nvPr/>
            </p:nvSpPr>
            <p:spPr>
              <a:xfrm>
                <a:off x="246" y="1476"/>
                <a:ext cx="222" cy="180"/>
              </a:xfrm>
              <a:custGeom>
                <a:rect b="b" l="l" r="r" t="t"/>
                <a:pathLst>
                  <a:path extrusionOk="0" h="180" w="222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30" name="Google Shape;1230;p31"/>
              <p:cNvSpPr/>
              <p:nvPr/>
            </p:nvSpPr>
            <p:spPr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1231" name="Google Shape;1231;p31"/>
              <p:cNvCxnSpPr/>
              <p:nvPr/>
            </p:nvCxnSpPr>
            <p:spPr>
              <a:xfrm>
                <a:off x="-14" y="1705"/>
                <a:ext cx="1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2" name="Google Shape;1232;p31"/>
              <p:cNvCxnSpPr/>
              <p:nvPr/>
            </p:nvCxnSpPr>
            <p:spPr>
              <a:xfrm>
                <a:off x="299" y="1705"/>
                <a:ext cx="1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33" name="Google Shape;1233;p31"/>
              <p:cNvSpPr/>
              <p:nvPr/>
            </p:nvSpPr>
            <p:spPr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34" name="Google Shape;1234;p31"/>
              <p:cNvSpPr/>
              <p:nvPr/>
            </p:nvSpPr>
            <p:spPr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35" name="Google Shape;1235;p31"/>
              <p:cNvSpPr/>
              <p:nvPr/>
            </p:nvSpPr>
            <p:spPr>
              <a:xfrm>
                <a:off x="651" y="1476"/>
                <a:ext cx="216" cy="189"/>
              </a:xfrm>
              <a:custGeom>
                <a:rect b="b" l="l" r="r" t="t"/>
                <a:pathLst>
                  <a:path extrusionOk="0" h="189" w="216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36" name="Google Shape;1236;p31"/>
              <p:cNvSpPr/>
              <p:nvPr/>
            </p:nvSpPr>
            <p:spPr>
              <a:xfrm>
                <a:off x="303" y="1740"/>
                <a:ext cx="540" cy="3"/>
              </a:xfrm>
              <a:custGeom>
                <a:rect b="b" l="l" r="r" t="t"/>
                <a:pathLst>
                  <a:path extrusionOk="0" h="3" w="540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grpSp>
            <p:nvGrpSpPr>
              <p:cNvPr id="1237" name="Google Shape;1237;p31"/>
              <p:cNvGrpSpPr/>
              <p:nvPr/>
            </p:nvGrpSpPr>
            <p:grpSpPr>
              <a:xfrm>
                <a:off x="32" y="1598"/>
                <a:ext cx="210" cy="250"/>
                <a:chOff x="2952" y="2429"/>
                <a:chExt cx="211" cy="250"/>
              </a:xfrm>
            </p:grpSpPr>
            <p:sp>
              <p:nvSpPr>
                <p:cNvPr id="1238" name="Google Shape;1238;p31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1239" name="Google Shape;1239;p31"/>
                <p:cNvSpPr txBox="1"/>
                <p:nvPr/>
              </p:nvSpPr>
              <p:spPr>
                <a:xfrm>
                  <a:off x="2952" y="2429"/>
                  <a:ext cx="211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rPr>
                    <a:t>x</a:t>
                  </a:r>
                  <a:endParaRPr b="1" sz="24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</p:grpSp>
          <p:grpSp>
            <p:nvGrpSpPr>
              <p:cNvPr id="1240" name="Google Shape;1240;p31"/>
              <p:cNvGrpSpPr/>
              <p:nvPr/>
            </p:nvGrpSpPr>
            <p:grpSpPr>
              <a:xfrm>
                <a:off x="828" y="1580"/>
                <a:ext cx="316" cy="291"/>
                <a:chOff x="1740" y="2276"/>
                <a:chExt cx="316" cy="291"/>
              </a:xfrm>
            </p:grpSpPr>
            <p:sp>
              <p:nvSpPr>
                <p:cNvPr id="1241" name="Google Shape;1241;p31"/>
                <p:cNvSpPr/>
                <p:nvPr/>
              </p:nvSpPr>
              <p:spPr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cxnSp>
              <p:nvCxnSpPr>
                <p:cNvPr id="1242" name="Google Shape;1242;p31"/>
                <p:cNvCxnSpPr/>
                <p:nvPr/>
              </p:nvCxnSpPr>
              <p:spPr>
                <a:xfrm>
                  <a:off x="1743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43" name="Google Shape;1243;p31"/>
                <p:cNvCxnSpPr/>
                <p:nvPr/>
              </p:nvCxnSpPr>
              <p:spPr>
                <a:xfrm>
                  <a:off x="2056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244" name="Google Shape;1244;p31"/>
                <p:cNvSpPr/>
                <p:nvPr/>
              </p:nvSpPr>
              <p:spPr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4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1245" name="Google Shape;1245;p31"/>
                <p:cNvSpPr/>
                <p:nvPr/>
              </p:nvSpPr>
              <p:spPr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grpSp>
              <p:nvGrpSpPr>
                <p:cNvPr id="1246" name="Google Shape;1246;p31"/>
                <p:cNvGrpSpPr/>
                <p:nvPr/>
              </p:nvGrpSpPr>
              <p:grpSpPr>
                <a:xfrm>
                  <a:off x="1796" y="2276"/>
                  <a:ext cx="209" cy="291"/>
                  <a:chOff x="2953" y="2399"/>
                  <a:chExt cx="210" cy="291"/>
                </a:xfrm>
              </p:grpSpPr>
              <p:sp>
                <p:nvSpPr>
                  <p:cNvPr id="1247" name="Google Shape;1247;p31"/>
                  <p:cNvSpPr/>
                  <p:nvPr/>
                </p:nvSpPr>
                <p:spPr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800">
                      <a:solidFill>
                        <a:schemeClr val="dk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endParaRPr>
                  </a:p>
                </p:txBody>
              </p:sp>
              <p:sp>
                <p:nvSpPr>
                  <p:cNvPr id="1248" name="Google Shape;1248;p31"/>
                  <p:cNvSpPr txBox="1"/>
                  <p:nvPr/>
                </p:nvSpPr>
                <p:spPr>
                  <a:xfrm>
                    <a:off x="2953" y="2399"/>
                    <a:ext cx="210" cy="29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z</a:t>
                    </a:r>
                    <a:endParaRPr/>
                  </a:p>
                </p:txBody>
              </p:sp>
            </p:grpSp>
          </p:grpSp>
          <p:sp>
            <p:nvSpPr>
              <p:cNvPr id="1249" name="Google Shape;1249;p31"/>
              <p:cNvSpPr txBox="1"/>
              <p:nvPr/>
            </p:nvSpPr>
            <p:spPr>
              <a:xfrm>
                <a:off x="725" y="1400"/>
                <a:ext cx="194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</a:t>
                </a:r>
                <a:endParaRPr b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50" name="Google Shape;1250;p31"/>
              <p:cNvSpPr txBox="1"/>
              <p:nvPr/>
            </p:nvSpPr>
            <p:spPr>
              <a:xfrm>
                <a:off x="197" y="1397"/>
                <a:ext cx="194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2</a:t>
                </a:r>
                <a:endParaRPr b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51" name="Google Shape;1251;p31"/>
              <p:cNvSpPr txBox="1"/>
              <p:nvPr/>
            </p:nvSpPr>
            <p:spPr>
              <a:xfrm>
                <a:off x="477" y="1730"/>
                <a:ext cx="20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7</a:t>
                </a:r>
                <a:endParaRPr b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grpSp>
            <p:nvGrpSpPr>
              <p:cNvPr id="1252" name="Google Shape;1252;p31"/>
              <p:cNvGrpSpPr/>
              <p:nvPr/>
            </p:nvGrpSpPr>
            <p:grpSpPr>
              <a:xfrm>
                <a:off x="408" y="1286"/>
                <a:ext cx="316" cy="252"/>
                <a:chOff x="1740" y="2306"/>
                <a:chExt cx="316" cy="252"/>
              </a:xfrm>
            </p:grpSpPr>
            <p:sp>
              <p:nvSpPr>
                <p:cNvPr id="1253" name="Google Shape;1253;p31"/>
                <p:cNvSpPr/>
                <p:nvPr/>
              </p:nvSpPr>
              <p:spPr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cxnSp>
              <p:nvCxnSpPr>
                <p:cNvPr id="1254" name="Google Shape;1254;p31"/>
                <p:cNvCxnSpPr/>
                <p:nvPr/>
              </p:nvCxnSpPr>
              <p:spPr>
                <a:xfrm>
                  <a:off x="1743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55" name="Google Shape;1255;p31"/>
                <p:cNvCxnSpPr/>
                <p:nvPr/>
              </p:nvCxnSpPr>
              <p:spPr>
                <a:xfrm>
                  <a:off x="2056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256" name="Google Shape;1256;p31"/>
                <p:cNvSpPr/>
                <p:nvPr/>
              </p:nvSpPr>
              <p:spPr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4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1257" name="Google Shape;1257;p31"/>
                <p:cNvSpPr/>
                <p:nvPr/>
              </p:nvSpPr>
              <p:spPr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grpSp>
              <p:nvGrpSpPr>
                <p:cNvPr id="1258" name="Google Shape;1258;p31"/>
                <p:cNvGrpSpPr/>
                <p:nvPr/>
              </p:nvGrpSpPr>
              <p:grpSpPr>
                <a:xfrm>
                  <a:off x="1800" y="2306"/>
                  <a:ext cx="205" cy="252"/>
                  <a:chOff x="2954" y="2429"/>
                  <a:chExt cx="207" cy="252"/>
                </a:xfrm>
              </p:grpSpPr>
              <p:sp>
                <p:nvSpPr>
                  <p:cNvPr id="1259" name="Google Shape;1259;p31"/>
                  <p:cNvSpPr/>
                  <p:nvPr/>
                </p:nvSpPr>
                <p:spPr>
                  <a:xfrm>
                    <a:off x="2982" y="2490"/>
                    <a:ext cx="143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800">
                      <a:solidFill>
                        <a:schemeClr val="dk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endParaRPr>
                  </a:p>
                </p:txBody>
              </p:sp>
              <p:sp>
                <p:nvSpPr>
                  <p:cNvPr id="1260" name="Google Shape;1260;p31"/>
                  <p:cNvSpPr txBox="1"/>
                  <p:nvPr/>
                </p:nvSpPr>
                <p:spPr>
                  <a:xfrm>
                    <a:off x="2954" y="2429"/>
                    <a:ext cx="207" cy="2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0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y</a:t>
                    </a:r>
                    <a:endParaRPr b="1" sz="2400">
                      <a:solidFill>
                        <a:schemeClr val="dk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endParaRPr>
                  </a:p>
                </p:txBody>
              </p:sp>
            </p:grpSp>
          </p:grpSp>
        </p:grpSp>
      </p:grpSp>
      <p:sp>
        <p:nvSpPr>
          <p:cNvPr id="1261" name="Google Shape;1261;p31"/>
          <p:cNvSpPr txBox="1"/>
          <p:nvPr/>
        </p:nvSpPr>
        <p:spPr>
          <a:xfrm>
            <a:off x="98276" y="685800"/>
            <a:ext cx="1383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node x table</a:t>
            </a:r>
            <a:endParaRPr/>
          </a:p>
        </p:txBody>
      </p:sp>
      <p:sp>
        <p:nvSpPr>
          <p:cNvPr id="1262" name="Google Shape;1262;p31"/>
          <p:cNvSpPr txBox="1"/>
          <p:nvPr/>
        </p:nvSpPr>
        <p:spPr>
          <a:xfrm>
            <a:off x="94307" y="2590800"/>
            <a:ext cx="1383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node y table</a:t>
            </a:r>
            <a:endParaRPr/>
          </a:p>
        </p:txBody>
      </p:sp>
      <p:sp>
        <p:nvSpPr>
          <p:cNvPr id="1263" name="Google Shape;1263;p31"/>
          <p:cNvSpPr txBox="1"/>
          <p:nvPr/>
        </p:nvSpPr>
        <p:spPr>
          <a:xfrm>
            <a:off x="97900" y="4343400"/>
            <a:ext cx="13710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node z table</a:t>
            </a:r>
            <a:endParaRPr/>
          </a:p>
        </p:txBody>
      </p:sp>
      <p:sp>
        <p:nvSpPr>
          <p:cNvPr id="1264" name="Google Shape;1264;p31"/>
          <p:cNvSpPr/>
          <p:nvPr/>
        </p:nvSpPr>
        <p:spPr>
          <a:xfrm>
            <a:off x="1219200" y="1676400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65" name="Google Shape;1265;p31"/>
          <p:cNvSpPr/>
          <p:nvPr/>
        </p:nvSpPr>
        <p:spPr>
          <a:xfrm>
            <a:off x="1219200" y="3733800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66" name="Google Shape;1266;p31"/>
          <p:cNvSpPr/>
          <p:nvPr/>
        </p:nvSpPr>
        <p:spPr>
          <a:xfrm>
            <a:off x="1219200" y="5943600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67" name="Google Shape;1267;p31"/>
          <p:cNvSpPr/>
          <p:nvPr/>
        </p:nvSpPr>
        <p:spPr>
          <a:xfrm>
            <a:off x="3297238" y="1676400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68" name="Google Shape;1268;p31"/>
          <p:cNvSpPr/>
          <p:nvPr/>
        </p:nvSpPr>
        <p:spPr>
          <a:xfrm>
            <a:off x="1710521" y="184835"/>
            <a:ext cx="42370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 = min{c(x,y)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(y), c(x,z)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(y)} </a:t>
            </a:r>
            <a:b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= min{2+0 , 7+1} = 2</a:t>
            </a:r>
            <a:endParaRPr/>
          </a:p>
        </p:txBody>
      </p:sp>
      <p:cxnSp>
        <p:nvCxnSpPr>
          <p:cNvPr id="1269" name="Google Shape;1269;p31"/>
          <p:cNvCxnSpPr/>
          <p:nvPr/>
        </p:nvCxnSpPr>
        <p:spPr>
          <a:xfrm flipH="1">
            <a:off x="3760788" y="809625"/>
            <a:ext cx="809625" cy="966788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0" name="Google Shape;1270;p31"/>
          <p:cNvSpPr/>
          <p:nvPr/>
        </p:nvSpPr>
        <p:spPr>
          <a:xfrm>
            <a:off x="6520956" y="107454"/>
            <a:ext cx="253146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="1" baseline="-25000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(z) = min{c(x,y) + </a:t>
            </a:r>
            <a:b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D</a:t>
            </a:r>
            <a:r>
              <a:rPr b="1" baseline="-25000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(z), c(x,z) + D</a:t>
            </a:r>
            <a:r>
              <a:rPr b="1" baseline="-25000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(z)}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= min{2+1 , 7+0} = 3</a:t>
            </a:r>
            <a:endParaRPr/>
          </a:p>
        </p:txBody>
      </p:sp>
      <p:cxnSp>
        <p:nvCxnSpPr>
          <p:cNvPr id="1271" name="Google Shape;1271;p31"/>
          <p:cNvCxnSpPr/>
          <p:nvPr/>
        </p:nvCxnSpPr>
        <p:spPr>
          <a:xfrm flipH="1">
            <a:off x="4179888" y="482600"/>
            <a:ext cx="2586037" cy="1333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2" name="Google Shape;1272;p31"/>
          <p:cNvSpPr txBox="1"/>
          <p:nvPr/>
        </p:nvSpPr>
        <p:spPr>
          <a:xfrm>
            <a:off x="3931046" y="1679575"/>
            <a:ext cx="3071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sp>
        <p:nvSpPr>
          <p:cNvPr id="1273" name="Google Shape;1273;p31"/>
          <p:cNvSpPr txBox="1"/>
          <p:nvPr/>
        </p:nvSpPr>
        <p:spPr>
          <a:xfrm>
            <a:off x="3579813" y="1679575"/>
            <a:ext cx="3429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Network Layer</a:t>
            </a:r>
            <a:endParaRPr/>
          </a:p>
        </p:txBody>
      </p:sp>
      <p:sp>
        <p:nvSpPr>
          <p:cNvPr id="1279" name="Google Shape;1279;p32"/>
          <p:cNvSpPr txBox="1"/>
          <p:nvPr>
            <p:ph idx="4294967295" type="sldNum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4-</a:t>
            </a:r>
            <a:fld id="{00000000-1234-1234-1234-123412341234}" type="slidenum"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280" name="Google Shape;1280;p32"/>
          <p:cNvGrpSpPr/>
          <p:nvPr/>
        </p:nvGrpSpPr>
        <p:grpSpPr>
          <a:xfrm>
            <a:off x="532607" y="990600"/>
            <a:ext cx="1753394" cy="1741488"/>
            <a:chOff x="240" y="192"/>
            <a:chExt cx="1105" cy="1097"/>
          </a:xfrm>
        </p:grpSpPr>
        <p:cxnSp>
          <p:nvCxnSpPr>
            <p:cNvPr id="1281" name="Google Shape;1281;p32"/>
            <p:cNvCxnSpPr/>
            <p:nvPr/>
          </p:nvCxnSpPr>
          <p:spPr>
            <a:xfrm>
              <a:off x="672" y="480"/>
              <a:ext cx="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2" name="Google Shape;1282;p32"/>
            <p:cNvCxnSpPr/>
            <p:nvPr/>
          </p:nvCxnSpPr>
          <p:spPr>
            <a:xfrm>
              <a:off x="480" y="624"/>
              <a:ext cx="8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83" name="Google Shape;1283;p32"/>
            <p:cNvSpPr txBox="1"/>
            <p:nvPr/>
          </p:nvSpPr>
          <p:spPr>
            <a:xfrm>
              <a:off x="691" y="384"/>
              <a:ext cx="57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x   y   z</a:t>
              </a:r>
              <a:endParaRPr/>
            </a:p>
          </p:txBody>
        </p:sp>
        <p:sp>
          <p:nvSpPr>
            <p:cNvPr id="1284" name="Google Shape;1284;p32"/>
            <p:cNvSpPr txBox="1"/>
            <p:nvPr/>
          </p:nvSpPr>
          <p:spPr>
            <a:xfrm>
              <a:off x="480" y="624"/>
              <a:ext cx="20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x</a:t>
              </a:r>
              <a:endParaRPr/>
            </a:p>
          </p:txBody>
        </p:sp>
        <p:sp>
          <p:nvSpPr>
            <p:cNvPr id="1285" name="Google Shape;1285;p32"/>
            <p:cNvSpPr txBox="1"/>
            <p:nvPr/>
          </p:nvSpPr>
          <p:spPr>
            <a:xfrm>
              <a:off x="477" y="816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y</a:t>
              </a:r>
              <a:endParaRPr/>
            </a:p>
          </p:txBody>
        </p:sp>
        <p:sp>
          <p:nvSpPr>
            <p:cNvPr id="1286" name="Google Shape;1286;p32"/>
            <p:cNvSpPr txBox="1"/>
            <p:nvPr/>
          </p:nvSpPr>
          <p:spPr>
            <a:xfrm>
              <a:off x="480" y="1008"/>
              <a:ext cx="19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z</a:t>
              </a:r>
              <a:endParaRPr/>
            </a:p>
          </p:txBody>
        </p:sp>
        <p:sp>
          <p:nvSpPr>
            <p:cNvPr id="1287" name="Google Shape;1287;p32"/>
            <p:cNvSpPr txBox="1"/>
            <p:nvPr/>
          </p:nvSpPr>
          <p:spPr>
            <a:xfrm>
              <a:off x="697" y="624"/>
              <a:ext cx="54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0  2   7</a:t>
              </a:r>
              <a:endParaRPr/>
            </a:p>
          </p:txBody>
        </p:sp>
        <p:sp>
          <p:nvSpPr>
            <p:cNvPr id="1288" name="Google Shape;1288;p32"/>
            <p:cNvSpPr txBox="1"/>
            <p:nvPr/>
          </p:nvSpPr>
          <p:spPr>
            <a:xfrm>
              <a:off x="681" y="864"/>
              <a:ext cx="22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∞</a:t>
              </a:r>
              <a:endParaRPr/>
            </a:p>
          </p:txBody>
        </p:sp>
        <p:sp>
          <p:nvSpPr>
            <p:cNvPr id="1289" name="Google Shape;1289;p32"/>
            <p:cNvSpPr txBox="1"/>
            <p:nvPr/>
          </p:nvSpPr>
          <p:spPr>
            <a:xfrm>
              <a:off x="825" y="864"/>
              <a:ext cx="22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∞</a:t>
              </a:r>
              <a:endParaRPr/>
            </a:p>
          </p:txBody>
        </p:sp>
        <p:sp>
          <p:nvSpPr>
            <p:cNvPr id="1290" name="Google Shape;1290;p32"/>
            <p:cNvSpPr txBox="1"/>
            <p:nvPr/>
          </p:nvSpPr>
          <p:spPr>
            <a:xfrm>
              <a:off x="1065" y="864"/>
              <a:ext cx="22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∞</a:t>
              </a:r>
              <a:endParaRPr/>
            </a:p>
          </p:txBody>
        </p:sp>
        <p:sp>
          <p:nvSpPr>
            <p:cNvPr id="1291" name="Google Shape;1291;p32"/>
            <p:cNvSpPr txBox="1"/>
            <p:nvPr/>
          </p:nvSpPr>
          <p:spPr>
            <a:xfrm>
              <a:off x="681" y="1056"/>
              <a:ext cx="22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∞</a:t>
              </a:r>
              <a:endParaRPr/>
            </a:p>
          </p:txBody>
        </p:sp>
        <p:sp>
          <p:nvSpPr>
            <p:cNvPr id="1292" name="Google Shape;1292;p32"/>
            <p:cNvSpPr txBox="1"/>
            <p:nvPr/>
          </p:nvSpPr>
          <p:spPr>
            <a:xfrm>
              <a:off x="825" y="1056"/>
              <a:ext cx="22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∞</a:t>
              </a:r>
              <a:endParaRPr/>
            </a:p>
          </p:txBody>
        </p:sp>
        <p:sp>
          <p:nvSpPr>
            <p:cNvPr id="1293" name="Google Shape;1293;p32"/>
            <p:cNvSpPr txBox="1"/>
            <p:nvPr/>
          </p:nvSpPr>
          <p:spPr>
            <a:xfrm>
              <a:off x="1065" y="1056"/>
              <a:ext cx="22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∞</a:t>
              </a:r>
              <a:endParaRPr/>
            </a:p>
          </p:txBody>
        </p:sp>
        <p:sp>
          <p:nvSpPr>
            <p:cNvPr id="1294" name="Google Shape;1294;p32"/>
            <p:cNvSpPr txBox="1"/>
            <p:nvPr/>
          </p:nvSpPr>
          <p:spPr>
            <a:xfrm rot="-5400000">
              <a:off x="156" y="826"/>
              <a:ext cx="40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from</a:t>
              </a:r>
              <a:endParaRPr/>
            </a:p>
          </p:txBody>
        </p:sp>
        <p:sp>
          <p:nvSpPr>
            <p:cNvPr id="1295" name="Google Shape;1295;p32"/>
            <p:cNvSpPr txBox="1"/>
            <p:nvPr/>
          </p:nvSpPr>
          <p:spPr>
            <a:xfrm>
              <a:off x="715" y="192"/>
              <a:ext cx="50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cost to</a:t>
              </a:r>
              <a:endParaRPr/>
            </a:p>
          </p:txBody>
        </p:sp>
      </p:grpSp>
      <p:sp>
        <p:nvSpPr>
          <p:cNvPr id="1296" name="Google Shape;1296;p32"/>
          <p:cNvSpPr txBox="1"/>
          <p:nvPr/>
        </p:nvSpPr>
        <p:spPr>
          <a:xfrm rot="-5400000">
            <a:off x="399508" y="3826947"/>
            <a:ext cx="634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from</a:t>
            </a:r>
            <a:endParaRPr/>
          </a:p>
        </p:txBody>
      </p:sp>
      <p:sp>
        <p:nvSpPr>
          <p:cNvPr id="1297" name="Google Shape;1297;p32"/>
          <p:cNvSpPr txBox="1"/>
          <p:nvPr/>
        </p:nvSpPr>
        <p:spPr>
          <a:xfrm rot="-5400000">
            <a:off x="399508" y="5579547"/>
            <a:ext cx="634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from</a:t>
            </a:r>
            <a:endParaRPr/>
          </a:p>
        </p:txBody>
      </p:sp>
      <p:cxnSp>
        <p:nvCxnSpPr>
          <p:cNvPr id="1298" name="Google Shape;1298;p32"/>
          <p:cNvCxnSpPr/>
          <p:nvPr/>
        </p:nvCxnSpPr>
        <p:spPr>
          <a:xfrm>
            <a:off x="5486400" y="15240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9" name="Google Shape;1299;p32"/>
          <p:cNvCxnSpPr/>
          <p:nvPr/>
        </p:nvCxnSpPr>
        <p:spPr>
          <a:xfrm>
            <a:off x="5181600" y="17526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0" name="Google Shape;1300;p32"/>
          <p:cNvSpPr txBox="1"/>
          <p:nvPr/>
        </p:nvSpPr>
        <p:spPr>
          <a:xfrm>
            <a:off x="5516964" y="1371600"/>
            <a:ext cx="9088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   y   z</a:t>
            </a:r>
            <a:endParaRPr/>
          </a:p>
        </p:txBody>
      </p:sp>
      <p:sp>
        <p:nvSpPr>
          <p:cNvPr id="1301" name="Google Shape;1301;p32"/>
          <p:cNvSpPr txBox="1"/>
          <p:nvPr/>
        </p:nvSpPr>
        <p:spPr>
          <a:xfrm>
            <a:off x="5181600" y="1752600"/>
            <a:ext cx="3190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/>
          </a:p>
        </p:txBody>
      </p:sp>
      <p:sp>
        <p:nvSpPr>
          <p:cNvPr id="1302" name="Google Shape;1302;p32"/>
          <p:cNvSpPr txBox="1"/>
          <p:nvPr/>
        </p:nvSpPr>
        <p:spPr>
          <a:xfrm>
            <a:off x="5176754" y="20574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endParaRPr/>
          </a:p>
        </p:txBody>
      </p:sp>
      <p:sp>
        <p:nvSpPr>
          <p:cNvPr id="1303" name="Google Shape;1303;p32"/>
          <p:cNvSpPr txBox="1"/>
          <p:nvPr/>
        </p:nvSpPr>
        <p:spPr>
          <a:xfrm>
            <a:off x="5181600" y="2362200"/>
            <a:ext cx="3063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endParaRPr/>
          </a:p>
        </p:txBody>
      </p:sp>
      <p:sp>
        <p:nvSpPr>
          <p:cNvPr id="1304" name="Google Shape;1304;p32"/>
          <p:cNvSpPr txBox="1"/>
          <p:nvPr/>
        </p:nvSpPr>
        <p:spPr>
          <a:xfrm>
            <a:off x="5529004" y="1752600"/>
            <a:ext cx="8593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0  2   3</a:t>
            </a:r>
            <a:endParaRPr/>
          </a:p>
        </p:txBody>
      </p:sp>
      <p:sp>
        <p:nvSpPr>
          <p:cNvPr id="1305" name="Google Shape;1305;p32"/>
          <p:cNvSpPr txBox="1"/>
          <p:nvPr/>
        </p:nvSpPr>
        <p:spPr>
          <a:xfrm rot="-5400000">
            <a:off x="4666708" y="2074347"/>
            <a:ext cx="634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from</a:t>
            </a:r>
            <a:endParaRPr/>
          </a:p>
        </p:txBody>
      </p:sp>
      <p:sp>
        <p:nvSpPr>
          <p:cNvPr id="1306" name="Google Shape;1306;p32"/>
          <p:cNvSpPr txBox="1"/>
          <p:nvPr/>
        </p:nvSpPr>
        <p:spPr>
          <a:xfrm>
            <a:off x="5554119" y="1066800"/>
            <a:ext cx="8027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cost to</a:t>
            </a:r>
            <a:endParaRPr/>
          </a:p>
        </p:txBody>
      </p:sp>
      <p:cxnSp>
        <p:nvCxnSpPr>
          <p:cNvPr id="1307" name="Google Shape;1307;p32"/>
          <p:cNvCxnSpPr/>
          <p:nvPr/>
        </p:nvCxnSpPr>
        <p:spPr>
          <a:xfrm>
            <a:off x="3276600" y="14478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8" name="Google Shape;1308;p32"/>
          <p:cNvCxnSpPr/>
          <p:nvPr/>
        </p:nvCxnSpPr>
        <p:spPr>
          <a:xfrm>
            <a:off x="2971800" y="16764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9" name="Google Shape;1309;p32"/>
          <p:cNvSpPr txBox="1"/>
          <p:nvPr/>
        </p:nvSpPr>
        <p:spPr>
          <a:xfrm>
            <a:off x="3307164" y="1295400"/>
            <a:ext cx="9088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   y   z</a:t>
            </a:r>
            <a:endParaRPr/>
          </a:p>
        </p:txBody>
      </p:sp>
      <p:sp>
        <p:nvSpPr>
          <p:cNvPr id="1310" name="Google Shape;1310;p32"/>
          <p:cNvSpPr txBox="1"/>
          <p:nvPr/>
        </p:nvSpPr>
        <p:spPr>
          <a:xfrm>
            <a:off x="2971800" y="1676400"/>
            <a:ext cx="3190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/>
          </a:p>
        </p:txBody>
      </p:sp>
      <p:sp>
        <p:nvSpPr>
          <p:cNvPr id="1311" name="Google Shape;1311;p32"/>
          <p:cNvSpPr txBox="1"/>
          <p:nvPr/>
        </p:nvSpPr>
        <p:spPr>
          <a:xfrm>
            <a:off x="2966954" y="19812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endParaRPr/>
          </a:p>
        </p:txBody>
      </p:sp>
      <p:sp>
        <p:nvSpPr>
          <p:cNvPr id="1312" name="Google Shape;1312;p32"/>
          <p:cNvSpPr txBox="1"/>
          <p:nvPr/>
        </p:nvSpPr>
        <p:spPr>
          <a:xfrm>
            <a:off x="2971800" y="2286000"/>
            <a:ext cx="3063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endParaRPr/>
          </a:p>
        </p:txBody>
      </p:sp>
      <p:sp>
        <p:nvSpPr>
          <p:cNvPr id="1313" name="Google Shape;1313;p32"/>
          <p:cNvSpPr txBox="1"/>
          <p:nvPr/>
        </p:nvSpPr>
        <p:spPr>
          <a:xfrm>
            <a:off x="3319204" y="1676400"/>
            <a:ext cx="8593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0  2   3</a:t>
            </a:r>
            <a:endParaRPr/>
          </a:p>
        </p:txBody>
      </p:sp>
      <p:sp>
        <p:nvSpPr>
          <p:cNvPr id="1314" name="Google Shape;1314;p32"/>
          <p:cNvSpPr txBox="1"/>
          <p:nvPr/>
        </p:nvSpPr>
        <p:spPr>
          <a:xfrm rot="-5400000">
            <a:off x="2456908" y="1998147"/>
            <a:ext cx="634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from</a:t>
            </a:r>
            <a:endParaRPr/>
          </a:p>
        </p:txBody>
      </p:sp>
      <p:sp>
        <p:nvSpPr>
          <p:cNvPr id="1315" name="Google Shape;1315;p32"/>
          <p:cNvSpPr txBox="1"/>
          <p:nvPr/>
        </p:nvSpPr>
        <p:spPr>
          <a:xfrm>
            <a:off x="3344319" y="990600"/>
            <a:ext cx="8027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cost to</a:t>
            </a:r>
            <a:endParaRPr/>
          </a:p>
        </p:txBody>
      </p:sp>
      <p:cxnSp>
        <p:nvCxnSpPr>
          <p:cNvPr id="1316" name="Google Shape;1316;p32"/>
          <p:cNvCxnSpPr/>
          <p:nvPr/>
        </p:nvCxnSpPr>
        <p:spPr>
          <a:xfrm>
            <a:off x="1219200" y="32004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7" name="Google Shape;1317;p32"/>
          <p:cNvCxnSpPr/>
          <p:nvPr/>
        </p:nvCxnSpPr>
        <p:spPr>
          <a:xfrm>
            <a:off x="914400" y="34290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8" name="Google Shape;1318;p32"/>
          <p:cNvSpPr txBox="1"/>
          <p:nvPr/>
        </p:nvSpPr>
        <p:spPr>
          <a:xfrm>
            <a:off x="1249764" y="3048000"/>
            <a:ext cx="9088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   y   z</a:t>
            </a:r>
            <a:endParaRPr/>
          </a:p>
        </p:txBody>
      </p:sp>
      <p:sp>
        <p:nvSpPr>
          <p:cNvPr id="1319" name="Google Shape;1319;p32"/>
          <p:cNvSpPr txBox="1"/>
          <p:nvPr/>
        </p:nvSpPr>
        <p:spPr>
          <a:xfrm>
            <a:off x="914400" y="3429000"/>
            <a:ext cx="3190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/>
          </a:p>
        </p:txBody>
      </p:sp>
      <p:sp>
        <p:nvSpPr>
          <p:cNvPr id="1320" name="Google Shape;1320;p32"/>
          <p:cNvSpPr txBox="1"/>
          <p:nvPr/>
        </p:nvSpPr>
        <p:spPr>
          <a:xfrm>
            <a:off x="909554" y="37338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endParaRPr/>
          </a:p>
        </p:txBody>
      </p:sp>
      <p:sp>
        <p:nvSpPr>
          <p:cNvPr id="1321" name="Google Shape;1321;p32"/>
          <p:cNvSpPr txBox="1"/>
          <p:nvPr/>
        </p:nvSpPr>
        <p:spPr>
          <a:xfrm>
            <a:off x="914400" y="4038600"/>
            <a:ext cx="3063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endParaRPr/>
          </a:p>
        </p:txBody>
      </p:sp>
      <p:sp>
        <p:nvSpPr>
          <p:cNvPr id="1322" name="Google Shape;1322;p32"/>
          <p:cNvSpPr txBox="1"/>
          <p:nvPr/>
        </p:nvSpPr>
        <p:spPr>
          <a:xfrm>
            <a:off x="1537507" y="3429000"/>
            <a:ext cx="3492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∞</a:t>
            </a:r>
            <a:endParaRPr/>
          </a:p>
        </p:txBody>
      </p:sp>
      <p:sp>
        <p:nvSpPr>
          <p:cNvPr id="1323" name="Google Shape;1323;p32"/>
          <p:cNvSpPr txBox="1"/>
          <p:nvPr/>
        </p:nvSpPr>
        <p:spPr>
          <a:xfrm>
            <a:off x="1842307" y="3429000"/>
            <a:ext cx="3492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∞</a:t>
            </a:r>
            <a:endParaRPr/>
          </a:p>
        </p:txBody>
      </p:sp>
      <p:sp>
        <p:nvSpPr>
          <p:cNvPr id="1324" name="Google Shape;1324;p32"/>
          <p:cNvSpPr txBox="1"/>
          <p:nvPr/>
        </p:nvSpPr>
        <p:spPr>
          <a:xfrm>
            <a:off x="1232707" y="4114800"/>
            <a:ext cx="3492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∞</a:t>
            </a:r>
            <a:endParaRPr/>
          </a:p>
        </p:txBody>
      </p:sp>
      <p:sp>
        <p:nvSpPr>
          <p:cNvPr id="1325" name="Google Shape;1325;p32"/>
          <p:cNvSpPr txBox="1"/>
          <p:nvPr/>
        </p:nvSpPr>
        <p:spPr>
          <a:xfrm>
            <a:off x="1461307" y="4114800"/>
            <a:ext cx="3492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∞</a:t>
            </a:r>
            <a:endParaRPr/>
          </a:p>
        </p:txBody>
      </p:sp>
      <p:sp>
        <p:nvSpPr>
          <p:cNvPr id="1326" name="Google Shape;1326;p32"/>
          <p:cNvSpPr txBox="1"/>
          <p:nvPr/>
        </p:nvSpPr>
        <p:spPr>
          <a:xfrm>
            <a:off x="1842307" y="4114800"/>
            <a:ext cx="3492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∞</a:t>
            </a:r>
            <a:endParaRPr/>
          </a:p>
        </p:txBody>
      </p:sp>
      <p:sp>
        <p:nvSpPr>
          <p:cNvPr id="1327" name="Google Shape;1327;p32"/>
          <p:cNvSpPr txBox="1"/>
          <p:nvPr/>
        </p:nvSpPr>
        <p:spPr>
          <a:xfrm>
            <a:off x="1286919" y="2743200"/>
            <a:ext cx="8027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cost to</a:t>
            </a:r>
            <a:endParaRPr/>
          </a:p>
        </p:txBody>
      </p:sp>
      <p:cxnSp>
        <p:nvCxnSpPr>
          <p:cNvPr id="1328" name="Google Shape;1328;p32"/>
          <p:cNvCxnSpPr/>
          <p:nvPr/>
        </p:nvCxnSpPr>
        <p:spPr>
          <a:xfrm>
            <a:off x="3276600" y="32004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32"/>
          <p:cNvCxnSpPr/>
          <p:nvPr/>
        </p:nvCxnSpPr>
        <p:spPr>
          <a:xfrm>
            <a:off x="2971800" y="34290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0" name="Google Shape;1330;p32"/>
          <p:cNvSpPr txBox="1"/>
          <p:nvPr/>
        </p:nvSpPr>
        <p:spPr>
          <a:xfrm>
            <a:off x="3307164" y="3048000"/>
            <a:ext cx="9088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   y   z</a:t>
            </a:r>
            <a:endParaRPr/>
          </a:p>
        </p:txBody>
      </p:sp>
      <p:sp>
        <p:nvSpPr>
          <p:cNvPr id="1331" name="Google Shape;1331;p32"/>
          <p:cNvSpPr txBox="1"/>
          <p:nvPr/>
        </p:nvSpPr>
        <p:spPr>
          <a:xfrm>
            <a:off x="2971800" y="3429000"/>
            <a:ext cx="3190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/>
          </a:p>
        </p:txBody>
      </p:sp>
      <p:sp>
        <p:nvSpPr>
          <p:cNvPr id="1332" name="Google Shape;1332;p32"/>
          <p:cNvSpPr txBox="1"/>
          <p:nvPr/>
        </p:nvSpPr>
        <p:spPr>
          <a:xfrm>
            <a:off x="2966954" y="37338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endParaRPr/>
          </a:p>
        </p:txBody>
      </p:sp>
      <p:sp>
        <p:nvSpPr>
          <p:cNvPr id="1333" name="Google Shape;1333;p32"/>
          <p:cNvSpPr txBox="1"/>
          <p:nvPr/>
        </p:nvSpPr>
        <p:spPr>
          <a:xfrm>
            <a:off x="2971800" y="4038600"/>
            <a:ext cx="3063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endParaRPr/>
          </a:p>
        </p:txBody>
      </p:sp>
      <p:sp>
        <p:nvSpPr>
          <p:cNvPr id="1334" name="Google Shape;1334;p32"/>
          <p:cNvSpPr txBox="1"/>
          <p:nvPr/>
        </p:nvSpPr>
        <p:spPr>
          <a:xfrm>
            <a:off x="3316712" y="3429000"/>
            <a:ext cx="8643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0  2   7</a:t>
            </a:r>
            <a:endParaRPr/>
          </a:p>
        </p:txBody>
      </p:sp>
      <p:sp>
        <p:nvSpPr>
          <p:cNvPr id="1335" name="Google Shape;1335;p32"/>
          <p:cNvSpPr txBox="1"/>
          <p:nvPr/>
        </p:nvSpPr>
        <p:spPr>
          <a:xfrm rot="-5400000">
            <a:off x="2456908" y="3750747"/>
            <a:ext cx="634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from</a:t>
            </a:r>
            <a:endParaRPr/>
          </a:p>
        </p:txBody>
      </p:sp>
      <p:sp>
        <p:nvSpPr>
          <p:cNvPr id="1336" name="Google Shape;1336;p32"/>
          <p:cNvSpPr txBox="1"/>
          <p:nvPr/>
        </p:nvSpPr>
        <p:spPr>
          <a:xfrm>
            <a:off x="3344319" y="2743200"/>
            <a:ext cx="8027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cost to</a:t>
            </a:r>
            <a:endParaRPr/>
          </a:p>
        </p:txBody>
      </p:sp>
      <p:cxnSp>
        <p:nvCxnSpPr>
          <p:cNvPr id="1337" name="Google Shape;1337;p32"/>
          <p:cNvCxnSpPr/>
          <p:nvPr/>
        </p:nvCxnSpPr>
        <p:spPr>
          <a:xfrm>
            <a:off x="5486400" y="32766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8" name="Google Shape;1338;p32"/>
          <p:cNvCxnSpPr/>
          <p:nvPr/>
        </p:nvCxnSpPr>
        <p:spPr>
          <a:xfrm>
            <a:off x="5181600" y="35052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9" name="Google Shape;1339;p32"/>
          <p:cNvSpPr txBox="1"/>
          <p:nvPr/>
        </p:nvSpPr>
        <p:spPr>
          <a:xfrm>
            <a:off x="5516964" y="3124200"/>
            <a:ext cx="9088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   y   z</a:t>
            </a:r>
            <a:endParaRPr/>
          </a:p>
        </p:txBody>
      </p:sp>
      <p:sp>
        <p:nvSpPr>
          <p:cNvPr id="1340" name="Google Shape;1340;p32"/>
          <p:cNvSpPr txBox="1"/>
          <p:nvPr/>
        </p:nvSpPr>
        <p:spPr>
          <a:xfrm>
            <a:off x="5181600" y="3505200"/>
            <a:ext cx="3190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/>
          </a:p>
        </p:txBody>
      </p:sp>
      <p:sp>
        <p:nvSpPr>
          <p:cNvPr id="1341" name="Google Shape;1341;p32"/>
          <p:cNvSpPr txBox="1"/>
          <p:nvPr/>
        </p:nvSpPr>
        <p:spPr>
          <a:xfrm>
            <a:off x="5176754" y="38100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endParaRPr/>
          </a:p>
        </p:txBody>
      </p:sp>
      <p:sp>
        <p:nvSpPr>
          <p:cNvPr id="1342" name="Google Shape;1342;p32"/>
          <p:cNvSpPr txBox="1"/>
          <p:nvPr/>
        </p:nvSpPr>
        <p:spPr>
          <a:xfrm>
            <a:off x="5181600" y="4114800"/>
            <a:ext cx="3063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endParaRPr/>
          </a:p>
        </p:txBody>
      </p:sp>
      <p:sp>
        <p:nvSpPr>
          <p:cNvPr id="1343" name="Google Shape;1343;p32"/>
          <p:cNvSpPr txBox="1"/>
          <p:nvPr/>
        </p:nvSpPr>
        <p:spPr>
          <a:xfrm>
            <a:off x="5529004" y="3505200"/>
            <a:ext cx="8593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0  2   3</a:t>
            </a:r>
            <a:endParaRPr/>
          </a:p>
        </p:txBody>
      </p:sp>
      <p:sp>
        <p:nvSpPr>
          <p:cNvPr id="1344" name="Google Shape;1344;p32"/>
          <p:cNvSpPr txBox="1"/>
          <p:nvPr/>
        </p:nvSpPr>
        <p:spPr>
          <a:xfrm rot="-5400000">
            <a:off x="4666708" y="3826947"/>
            <a:ext cx="634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from</a:t>
            </a:r>
            <a:endParaRPr/>
          </a:p>
        </p:txBody>
      </p:sp>
      <p:sp>
        <p:nvSpPr>
          <p:cNvPr id="1345" name="Google Shape;1345;p32"/>
          <p:cNvSpPr txBox="1"/>
          <p:nvPr/>
        </p:nvSpPr>
        <p:spPr>
          <a:xfrm>
            <a:off x="5554119" y="2819400"/>
            <a:ext cx="8027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cost to</a:t>
            </a:r>
            <a:endParaRPr/>
          </a:p>
        </p:txBody>
      </p:sp>
      <p:cxnSp>
        <p:nvCxnSpPr>
          <p:cNvPr id="1346" name="Google Shape;1346;p32"/>
          <p:cNvCxnSpPr/>
          <p:nvPr/>
        </p:nvCxnSpPr>
        <p:spPr>
          <a:xfrm>
            <a:off x="5410200" y="49530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7" name="Google Shape;1347;p32"/>
          <p:cNvCxnSpPr/>
          <p:nvPr/>
        </p:nvCxnSpPr>
        <p:spPr>
          <a:xfrm>
            <a:off x="5105400" y="51816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8" name="Google Shape;1348;p32"/>
          <p:cNvSpPr txBox="1"/>
          <p:nvPr/>
        </p:nvSpPr>
        <p:spPr>
          <a:xfrm>
            <a:off x="5440764" y="4800600"/>
            <a:ext cx="9088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   y   z</a:t>
            </a:r>
            <a:endParaRPr/>
          </a:p>
        </p:txBody>
      </p:sp>
      <p:sp>
        <p:nvSpPr>
          <p:cNvPr id="1349" name="Google Shape;1349;p32"/>
          <p:cNvSpPr txBox="1"/>
          <p:nvPr/>
        </p:nvSpPr>
        <p:spPr>
          <a:xfrm>
            <a:off x="5105400" y="5181600"/>
            <a:ext cx="3190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/>
          </a:p>
        </p:txBody>
      </p:sp>
      <p:sp>
        <p:nvSpPr>
          <p:cNvPr id="1350" name="Google Shape;1350;p32"/>
          <p:cNvSpPr txBox="1"/>
          <p:nvPr/>
        </p:nvSpPr>
        <p:spPr>
          <a:xfrm>
            <a:off x="5100554" y="54864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endParaRPr/>
          </a:p>
        </p:txBody>
      </p:sp>
      <p:sp>
        <p:nvSpPr>
          <p:cNvPr id="1351" name="Google Shape;1351;p32"/>
          <p:cNvSpPr txBox="1"/>
          <p:nvPr/>
        </p:nvSpPr>
        <p:spPr>
          <a:xfrm>
            <a:off x="5105400" y="5791200"/>
            <a:ext cx="3063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endParaRPr/>
          </a:p>
        </p:txBody>
      </p:sp>
      <p:sp>
        <p:nvSpPr>
          <p:cNvPr id="1352" name="Google Shape;1352;p32"/>
          <p:cNvSpPr txBox="1"/>
          <p:nvPr/>
        </p:nvSpPr>
        <p:spPr>
          <a:xfrm>
            <a:off x="5452804" y="5181600"/>
            <a:ext cx="8593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0  2   3</a:t>
            </a:r>
            <a:endParaRPr/>
          </a:p>
        </p:txBody>
      </p:sp>
      <p:sp>
        <p:nvSpPr>
          <p:cNvPr id="1353" name="Google Shape;1353;p32"/>
          <p:cNvSpPr txBox="1"/>
          <p:nvPr/>
        </p:nvSpPr>
        <p:spPr>
          <a:xfrm rot="-5400000">
            <a:off x="4590508" y="5503347"/>
            <a:ext cx="634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from</a:t>
            </a:r>
            <a:endParaRPr/>
          </a:p>
        </p:txBody>
      </p:sp>
      <p:sp>
        <p:nvSpPr>
          <p:cNvPr id="1354" name="Google Shape;1354;p32"/>
          <p:cNvSpPr txBox="1"/>
          <p:nvPr/>
        </p:nvSpPr>
        <p:spPr>
          <a:xfrm>
            <a:off x="5477919" y="4495800"/>
            <a:ext cx="8027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cost to</a:t>
            </a:r>
            <a:endParaRPr/>
          </a:p>
        </p:txBody>
      </p:sp>
      <p:cxnSp>
        <p:nvCxnSpPr>
          <p:cNvPr id="1355" name="Google Shape;1355;p32"/>
          <p:cNvCxnSpPr/>
          <p:nvPr/>
        </p:nvCxnSpPr>
        <p:spPr>
          <a:xfrm>
            <a:off x="3276600" y="49530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6" name="Google Shape;1356;p32"/>
          <p:cNvCxnSpPr/>
          <p:nvPr/>
        </p:nvCxnSpPr>
        <p:spPr>
          <a:xfrm>
            <a:off x="2971800" y="51816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7" name="Google Shape;1357;p32"/>
          <p:cNvSpPr txBox="1"/>
          <p:nvPr/>
        </p:nvSpPr>
        <p:spPr>
          <a:xfrm>
            <a:off x="3307164" y="4800600"/>
            <a:ext cx="9088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   y   z</a:t>
            </a:r>
            <a:endParaRPr/>
          </a:p>
        </p:txBody>
      </p:sp>
      <p:sp>
        <p:nvSpPr>
          <p:cNvPr id="1358" name="Google Shape;1358;p32"/>
          <p:cNvSpPr txBox="1"/>
          <p:nvPr/>
        </p:nvSpPr>
        <p:spPr>
          <a:xfrm>
            <a:off x="2971800" y="5181600"/>
            <a:ext cx="3190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/>
          </a:p>
        </p:txBody>
      </p:sp>
      <p:sp>
        <p:nvSpPr>
          <p:cNvPr id="1359" name="Google Shape;1359;p32"/>
          <p:cNvSpPr txBox="1"/>
          <p:nvPr/>
        </p:nvSpPr>
        <p:spPr>
          <a:xfrm>
            <a:off x="2966954" y="54864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endParaRPr/>
          </a:p>
        </p:txBody>
      </p:sp>
      <p:sp>
        <p:nvSpPr>
          <p:cNvPr id="1360" name="Google Shape;1360;p32"/>
          <p:cNvSpPr txBox="1"/>
          <p:nvPr/>
        </p:nvSpPr>
        <p:spPr>
          <a:xfrm>
            <a:off x="2971800" y="5791200"/>
            <a:ext cx="3063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endParaRPr/>
          </a:p>
        </p:txBody>
      </p:sp>
      <p:sp>
        <p:nvSpPr>
          <p:cNvPr id="1361" name="Google Shape;1361;p32"/>
          <p:cNvSpPr txBox="1"/>
          <p:nvPr/>
        </p:nvSpPr>
        <p:spPr>
          <a:xfrm>
            <a:off x="3316712" y="5181600"/>
            <a:ext cx="8643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0  2   7</a:t>
            </a:r>
            <a:endParaRPr/>
          </a:p>
        </p:txBody>
      </p:sp>
      <p:sp>
        <p:nvSpPr>
          <p:cNvPr id="1362" name="Google Shape;1362;p32"/>
          <p:cNvSpPr txBox="1"/>
          <p:nvPr/>
        </p:nvSpPr>
        <p:spPr>
          <a:xfrm rot="-5400000">
            <a:off x="2456908" y="5503347"/>
            <a:ext cx="634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from</a:t>
            </a:r>
            <a:endParaRPr/>
          </a:p>
        </p:txBody>
      </p:sp>
      <p:sp>
        <p:nvSpPr>
          <p:cNvPr id="1363" name="Google Shape;1363;p32"/>
          <p:cNvSpPr txBox="1"/>
          <p:nvPr/>
        </p:nvSpPr>
        <p:spPr>
          <a:xfrm>
            <a:off x="3344319" y="4495800"/>
            <a:ext cx="8027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cost to</a:t>
            </a:r>
            <a:endParaRPr/>
          </a:p>
        </p:txBody>
      </p:sp>
      <p:cxnSp>
        <p:nvCxnSpPr>
          <p:cNvPr id="1364" name="Google Shape;1364;p32"/>
          <p:cNvCxnSpPr/>
          <p:nvPr/>
        </p:nvCxnSpPr>
        <p:spPr>
          <a:xfrm>
            <a:off x="1219200" y="502920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5" name="Google Shape;1365;p32"/>
          <p:cNvCxnSpPr/>
          <p:nvPr/>
        </p:nvCxnSpPr>
        <p:spPr>
          <a:xfrm>
            <a:off x="914400" y="525780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6" name="Google Shape;1366;p32"/>
          <p:cNvSpPr txBox="1"/>
          <p:nvPr/>
        </p:nvSpPr>
        <p:spPr>
          <a:xfrm>
            <a:off x="1249764" y="4876800"/>
            <a:ext cx="9088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   y   z</a:t>
            </a:r>
            <a:endParaRPr/>
          </a:p>
        </p:txBody>
      </p:sp>
      <p:sp>
        <p:nvSpPr>
          <p:cNvPr id="1367" name="Google Shape;1367;p32"/>
          <p:cNvSpPr txBox="1"/>
          <p:nvPr/>
        </p:nvSpPr>
        <p:spPr>
          <a:xfrm>
            <a:off x="914400" y="5257800"/>
            <a:ext cx="3190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/>
          </a:p>
        </p:txBody>
      </p:sp>
      <p:sp>
        <p:nvSpPr>
          <p:cNvPr id="1368" name="Google Shape;1368;p32"/>
          <p:cNvSpPr txBox="1"/>
          <p:nvPr/>
        </p:nvSpPr>
        <p:spPr>
          <a:xfrm>
            <a:off x="909554" y="556260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endParaRPr/>
          </a:p>
        </p:txBody>
      </p:sp>
      <p:sp>
        <p:nvSpPr>
          <p:cNvPr id="1369" name="Google Shape;1369;p32"/>
          <p:cNvSpPr txBox="1"/>
          <p:nvPr/>
        </p:nvSpPr>
        <p:spPr>
          <a:xfrm>
            <a:off x="914400" y="5867400"/>
            <a:ext cx="3063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endParaRPr/>
          </a:p>
        </p:txBody>
      </p:sp>
      <p:sp>
        <p:nvSpPr>
          <p:cNvPr id="1370" name="Google Shape;1370;p32"/>
          <p:cNvSpPr txBox="1"/>
          <p:nvPr/>
        </p:nvSpPr>
        <p:spPr>
          <a:xfrm>
            <a:off x="1219200" y="5638800"/>
            <a:ext cx="990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∞</a:t>
            </a:r>
            <a:endParaRPr/>
          </a:p>
        </p:txBody>
      </p:sp>
      <p:sp>
        <p:nvSpPr>
          <p:cNvPr id="1371" name="Google Shape;1371;p32"/>
          <p:cNvSpPr txBox="1"/>
          <p:nvPr/>
        </p:nvSpPr>
        <p:spPr>
          <a:xfrm>
            <a:off x="1461307" y="5638800"/>
            <a:ext cx="3492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∞</a:t>
            </a:r>
            <a:endParaRPr/>
          </a:p>
        </p:txBody>
      </p:sp>
      <p:sp>
        <p:nvSpPr>
          <p:cNvPr id="1372" name="Google Shape;1372;p32"/>
          <p:cNvSpPr txBox="1"/>
          <p:nvPr/>
        </p:nvSpPr>
        <p:spPr>
          <a:xfrm>
            <a:off x="1842307" y="5638800"/>
            <a:ext cx="3492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∞</a:t>
            </a:r>
            <a:endParaRPr/>
          </a:p>
        </p:txBody>
      </p:sp>
      <p:sp>
        <p:nvSpPr>
          <p:cNvPr id="1373" name="Google Shape;1373;p32"/>
          <p:cNvSpPr txBox="1"/>
          <p:nvPr/>
        </p:nvSpPr>
        <p:spPr>
          <a:xfrm>
            <a:off x="1219200" y="5943600"/>
            <a:ext cx="3238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7</a:t>
            </a:r>
            <a:endParaRPr/>
          </a:p>
        </p:txBody>
      </p:sp>
      <p:sp>
        <p:nvSpPr>
          <p:cNvPr id="1374" name="Google Shape;1374;p32"/>
          <p:cNvSpPr txBox="1"/>
          <p:nvPr/>
        </p:nvSpPr>
        <p:spPr>
          <a:xfrm>
            <a:off x="1437878" y="5943600"/>
            <a:ext cx="3071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/>
          </a:p>
        </p:txBody>
      </p:sp>
      <p:sp>
        <p:nvSpPr>
          <p:cNvPr id="1375" name="Google Shape;1375;p32"/>
          <p:cNvSpPr txBox="1"/>
          <p:nvPr/>
        </p:nvSpPr>
        <p:spPr>
          <a:xfrm>
            <a:off x="1837133" y="5943600"/>
            <a:ext cx="3071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sp>
        <p:nvSpPr>
          <p:cNvPr id="1376" name="Google Shape;1376;p32"/>
          <p:cNvSpPr txBox="1"/>
          <p:nvPr/>
        </p:nvSpPr>
        <p:spPr>
          <a:xfrm>
            <a:off x="1286919" y="4572000"/>
            <a:ext cx="8027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cost to</a:t>
            </a:r>
            <a:endParaRPr/>
          </a:p>
        </p:txBody>
      </p:sp>
      <p:sp>
        <p:nvSpPr>
          <p:cNvPr id="1377" name="Google Shape;1377;p32"/>
          <p:cNvSpPr txBox="1"/>
          <p:nvPr/>
        </p:nvSpPr>
        <p:spPr>
          <a:xfrm>
            <a:off x="1246965" y="3505200"/>
            <a:ext cx="92078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∞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2   0   1</a:t>
            </a:r>
            <a:endParaRPr/>
          </a:p>
        </p:txBody>
      </p:sp>
      <p:sp>
        <p:nvSpPr>
          <p:cNvPr id="1378" name="Google Shape;1378;p32"/>
          <p:cNvSpPr txBox="1"/>
          <p:nvPr/>
        </p:nvSpPr>
        <p:spPr>
          <a:xfrm>
            <a:off x="1219200" y="5257800"/>
            <a:ext cx="990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∞ ∞  ∞</a:t>
            </a:r>
            <a:endParaRPr/>
          </a:p>
        </p:txBody>
      </p:sp>
      <p:sp>
        <p:nvSpPr>
          <p:cNvPr id="1379" name="Google Shape;1379;p32"/>
          <p:cNvSpPr txBox="1"/>
          <p:nvPr/>
        </p:nvSpPr>
        <p:spPr>
          <a:xfrm>
            <a:off x="3288490" y="2022475"/>
            <a:ext cx="9207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2   0   1</a:t>
            </a:r>
            <a:endParaRPr/>
          </a:p>
        </p:txBody>
      </p:sp>
      <p:sp>
        <p:nvSpPr>
          <p:cNvPr id="1380" name="Google Shape;1380;p32"/>
          <p:cNvSpPr txBox="1"/>
          <p:nvPr/>
        </p:nvSpPr>
        <p:spPr>
          <a:xfrm>
            <a:off x="3288490" y="2327275"/>
            <a:ext cx="9207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7   1   0</a:t>
            </a:r>
            <a:endParaRPr/>
          </a:p>
        </p:txBody>
      </p:sp>
      <p:sp>
        <p:nvSpPr>
          <p:cNvPr id="1381" name="Google Shape;1381;p32"/>
          <p:cNvSpPr txBox="1"/>
          <p:nvPr/>
        </p:nvSpPr>
        <p:spPr>
          <a:xfrm>
            <a:off x="3300947" y="3810000"/>
            <a:ext cx="8593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2  0   1</a:t>
            </a:r>
            <a:endParaRPr/>
          </a:p>
        </p:txBody>
      </p:sp>
      <p:sp>
        <p:nvSpPr>
          <p:cNvPr id="1382" name="Google Shape;1382;p32"/>
          <p:cNvSpPr txBox="1"/>
          <p:nvPr/>
        </p:nvSpPr>
        <p:spPr>
          <a:xfrm>
            <a:off x="3304365" y="4114800"/>
            <a:ext cx="9207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7   1   0</a:t>
            </a:r>
            <a:endParaRPr/>
          </a:p>
        </p:txBody>
      </p:sp>
      <p:sp>
        <p:nvSpPr>
          <p:cNvPr id="1383" name="Google Shape;1383;p32"/>
          <p:cNvSpPr txBox="1"/>
          <p:nvPr/>
        </p:nvSpPr>
        <p:spPr>
          <a:xfrm>
            <a:off x="3300947" y="5562600"/>
            <a:ext cx="8593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2  0   1</a:t>
            </a:r>
            <a:endParaRPr/>
          </a:p>
        </p:txBody>
      </p:sp>
      <p:sp>
        <p:nvSpPr>
          <p:cNvPr id="1384" name="Google Shape;1384;p32"/>
          <p:cNvSpPr txBox="1"/>
          <p:nvPr/>
        </p:nvSpPr>
        <p:spPr>
          <a:xfrm>
            <a:off x="3300947" y="5867400"/>
            <a:ext cx="8593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3  1   0</a:t>
            </a:r>
            <a:endParaRPr/>
          </a:p>
        </p:txBody>
      </p:sp>
      <p:sp>
        <p:nvSpPr>
          <p:cNvPr id="1385" name="Google Shape;1385;p32"/>
          <p:cNvSpPr txBox="1"/>
          <p:nvPr/>
        </p:nvSpPr>
        <p:spPr>
          <a:xfrm>
            <a:off x="5514165" y="2133600"/>
            <a:ext cx="9207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2   0   1</a:t>
            </a:r>
            <a:endParaRPr/>
          </a:p>
        </p:txBody>
      </p:sp>
      <p:sp>
        <p:nvSpPr>
          <p:cNvPr id="1386" name="Google Shape;1386;p32"/>
          <p:cNvSpPr txBox="1"/>
          <p:nvPr/>
        </p:nvSpPr>
        <p:spPr>
          <a:xfrm>
            <a:off x="5510747" y="2438400"/>
            <a:ext cx="8593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3  1   0</a:t>
            </a:r>
            <a:endParaRPr/>
          </a:p>
        </p:txBody>
      </p:sp>
      <p:sp>
        <p:nvSpPr>
          <p:cNvPr id="1387" name="Google Shape;1387;p32"/>
          <p:cNvSpPr txBox="1"/>
          <p:nvPr/>
        </p:nvSpPr>
        <p:spPr>
          <a:xfrm>
            <a:off x="5510747" y="3886200"/>
            <a:ext cx="8593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2  0   1</a:t>
            </a:r>
            <a:endParaRPr/>
          </a:p>
        </p:txBody>
      </p:sp>
      <p:sp>
        <p:nvSpPr>
          <p:cNvPr id="1388" name="Google Shape;1388;p32"/>
          <p:cNvSpPr txBox="1"/>
          <p:nvPr/>
        </p:nvSpPr>
        <p:spPr>
          <a:xfrm>
            <a:off x="5434547" y="5867400"/>
            <a:ext cx="8593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3  1   0</a:t>
            </a:r>
            <a:endParaRPr/>
          </a:p>
        </p:txBody>
      </p:sp>
      <p:sp>
        <p:nvSpPr>
          <p:cNvPr id="1389" name="Google Shape;1389;p32"/>
          <p:cNvSpPr txBox="1"/>
          <p:nvPr/>
        </p:nvSpPr>
        <p:spPr>
          <a:xfrm>
            <a:off x="5434547" y="5486400"/>
            <a:ext cx="8593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2  0   1</a:t>
            </a:r>
            <a:endParaRPr/>
          </a:p>
        </p:txBody>
      </p:sp>
      <p:sp>
        <p:nvSpPr>
          <p:cNvPr id="1390" name="Google Shape;1390;p32"/>
          <p:cNvSpPr txBox="1"/>
          <p:nvPr/>
        </p:nvSpPr>
        <p:spPr>
          <a:xfrm>
            <a:off x="5510747" y="4114800"/>
            <a:ext cx="8593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3  1   0</a:t>
            </a:r>
            <a:endParaRPr/>
          </a:p>
        </p:txBody>
      </p:sp>
      <p:cxnSp>
        <p:nvCxnSpPr>
          <p:cNvPr id="1391" name="Google Shape;1391;p32"/>
          <p:cNvCxnSpPr/>
          <p:nvPr/>
        </p:nvCxnSpPr>
        <p:spPr>
          <a:xfrm>
            <a:off x="2209800" y="1981200"/>
            <a:ext cx="68580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2" name="Google Shape;1392;p32"/>
          <p:cNvCxnSpPr/>
          <p:nvPr/>
        </p:nvCxnSpPr>
        <p:spPr>
          <a:xfrm>
            <a:off x="2133600" y="2057400"/>
            <a:ext cx="68580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3" name="Google Shape;1393;p32"/>
          <p:cNvCxnSpPr/>
          <p:nvPr/>
        </p:nvCxnSpPr>
        <p:spPr>
          <a:xfrm flipH="1" rot="10800000">
            <a:off x="2133600" y="2514600"/>
            <a:ext cx="76200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4" name="Google Shape;1394;p32"/>
          <p:cNvCxnSpPr/>
          <p:nvPr/>
        </p:nvCxnSpPr>
        <p:spPr>
          <a:xfrm>
            <a:off x="2133600" y="4114800"/>
            <a:ext cx="6096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5" name="Google Shape;1395;p32"/>
          <p:cNvCxnSpPr/>
          <p:nvPr/>
        </p:nvCxnSpPr>
        <p:spPr>
          <a:xfrm flipH="1" rot="10800000">
            <a:off x="2133600" y="2590800"/>
            <a:ext cx="838200" cy="342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6" name="Google Shape;1396;p32"/>
          <p:cNvCxnSpPr/>
          <p:nvPr/>
        </p:nvCxnSpPr>
        <p:spPr>
          <a:xfrm flipH="1" rot="10800000">
            <a:off x="2209800" y="4343400"/>
            <a:ext cx="762000" cy="175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7" name="Google Shape;1397;p32"/>
          <p:cNvCxnSpPr/>
          <p:nvPr/>
        </p:nvCxnSpPr>
        <p:spPr>
          <a:xfrm>
            <a:off x="4267200" y="1981200"/>
            <a:ext cx="762000" cy="160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8" name="Google Shape;1398;p32"/>
          <p:cNvCxnSpPr/>
          <p:nvPr/>
        </p:nvCxnSpPr>
        <p:spPr>
          <a:xfrm>
            <a:off x="4191000" y="2057400"/>
            <a:ext cx="838200" cy="297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9" name="Google Shape;1399;p32"/>
          <p:cNvCxnSpPr/>
          <p:nvPr/>
        </p:nvCxnSpPr>
        <p:spPr>
          <a:xfrm flipH="1" rot="10800000">
            <a:off x="4114800" y="2743200"/>
            <a:ext cx="1143000" cy="320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0" name="Google Shape;1400;p32"/>
          <p:cNvCxnSpPr/>
          <p:nvPr/>
        </p:nvCxnSpPr>
        <p:spPr>
          <a:xfrm flipH="1" rot="10800000">
            <a:off x="4114800" y="4419600"/>
            <a:ext cx="1066800" cy="167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1" name="Google Shape;1401;p32"/>
          <p:cNvCxnSpPr/>
          <p:nvPr/>
        </p:nvCxnSpPr>
        <p:spPr>
          <a:xfrm>
            <a:off x="609600" y="6345238"/>
            <a:ext cx="541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402" name="Google Shape;1402;p32"/>
          <p:cNvSpPr txBox="1"/>
          <p:nvPr/>
        </p:nvSpPr>
        <p:spPr>
          <a:xfrm>
            <a:off x="6099430" y="6142038"/>
            <a:ext cx="5979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time</a:t>
            </a:r>
            <a:endParaRPr/>
          </a:p>
        </p:txBody>
      </p:sp>
      <p:grpSp>
        <p:nvGrpSpPr>
          <p:cNvPr id="1403" name="Google Shape;1403;p32"/>
          <p:cNvGrpSpPr/>
          <p:nvPr/>
        </p:nvGrpSpPr>
        <p:grpSpPr>
          <a:xfrm>
            <a:off x="6632575" y="2911475"/>
            <a:ext cx="2184400" cy="1212850"/>
            <a:chOff x="2352" y="0"/>
            <a:chExt cx="1376" cy="764"/>
          </a:xfrm>
        </p:grpSpPr>
        <p:sp>
          <p:nvSpPr>
            <p:cNvPr id="1404" name="Google Shape;1404;p32"/>
            <p:cNvSpPr/>
            <p:nvPr/>
          </p:nvSpPr>
          <p:spPr>
            <a:xfrm>
              <a:off x="2352" y="0"/>
              <a:ext cx="1376" cy="764"/>
            </a:xfrm>
            <a:custGeom>
              <a:rect b="b" l="l" r="r" t="t"/>
              <a:pathLst>
                <a:path extrusionOk="0" h="764" w="1376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405" name="Google Shape;1405;p32"/>
            <p:cNvGrpSpPr/>
            <p:nvPr/>
          </p:nvGrpSpPr>
          <p:grpSpPr>
            <a:xfrm>
              <a:off x="2448" y="74"/>
              <a:ext cx="1161" cy="675"/>
              <a:chOff x="-17" y="1286"/>
              <a:chExt cx="1161" cy="675"/>
            </a:xfrm>
          </p:grpSpPr>
          <p:sp>
            <p:nvSpPr>
              <p:cNvPr id="1406" name="Google Shape;1406;p32"/>
              <p:cNvSpPr/>
              <p:nvPr/>
            </p:nvSpPr>
            <p:spPr>
              <a:xfrm>
                <a:off x="246" y="1476"/>
                <a:ext cx="222" cy="180"/>
              </a:xfrm>
              <a:custGeom>
                <a:rect b="b" l="l" r="r" t="t"/>
                <a:pathLst>
                  <a:path extrusionOk="0" h="180" w="222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07" name="Google Shape;1407;p32"/>
              <p:cNvSpPr/>
              <p:nvPr/>
            </p:nvSpPr>
            <p:spPr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1408" name="Google Shape;1408;p32"/>
              <p:cNvCxnSpPr/>
              <p:nvPr/>
            </p:nvCxnSpPr>
            <p:spPr>
              <a:xfrm>
                <a:off x="-14" y="1705"/>
                <a:ext cx="1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9" name="Google Shape;1409;p32"/>
              <p:cNvCxnSpPr/>
              <p:nvPr/>
            </p:nvCxnSpPr>
            <p:spPr>
              <a:xfrm>
                <a:off x="299" y="1705"/>
                <a:ext cx="1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10" name="Google Shape;1410;p32"/>
              <p:cNvSpPr/>
              <p:nvPr/>
            </p:nvSpPr>
            <p:spPr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11" name="Google Shape;1411;p32"/>
              <p:cNvSpPr/>
              <p:nvPr/>
            </p:nvSpPr>
            <p:spPr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12" name="Google Shape;1412;p32"/>
              <p:cNvSpPr/>
              <p:nvPr/>
            </p:nvSpPr>
            <p:spPr>
              <a:xfrm>
                <a:off x="651" y="1476"/>
                <a:ext cx="216" cy="189"/>
              </a:xfrm>
              <a:custGeom>
                <a:rect b="b" l="l" r="r" t="t"/>
                <a:pathLst>
                  <a:path extrusionOk="0" h="189" w="216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13" name="Google Shape;1413;p32"/>
              <p:cNvSpPr/>
              <p:nvPr/>
            </p:nvSpPr>
            <p:spPr>
              <a:xfrm>
                <a:off x="303" y="1740"/>
                <a:ext cx="540" cy="3"/>
              </a:xfrm>
              <a:custGeom>
                <a:rect b="b" l="l" r="r" t="t"/>
                <a:pathLst>
                  <a:path extrusionOk="0" h="3" w="540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grpSp>
            <p:nvGrpSpPr>
              <p:cNvPr id="1414" name="Google Shape;1414;p32"/>
              <p:cNvGrpSpPr/>
              <p:nvPr/>
            </p:nvGrpSpPr>
            <p:grpSpPr>
              <a:xfrm>
                <a:off x="32" y="1598"/>
                <a:ext cx="210" cy="250"/>
                <a:chOff x="2952" y="2429"/>
                <a:chExt cx="211" cy="250"/>
              </a:xfrm>
            </p:grpSpPr>
            <p:sp>
              <p:nvSpPr>
                <p:cNvPr id="1415" name="Google Shape;1415;p32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1416" name="Google Shape;1416;p32"/>
                <p:cNvSpPr txBox="1"/>
                <p:nvPr/>
              </p:nvSpPr>
              <p:spPr>
                <a:xfrm>
                  <a:off x="2952" y="2429"/>
                  <a:ext cx="211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rPr>
                    <a:t>x</a:t>
                  </a:r>
                  <a:endParaRPr b="1" sz="24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</p:grpSp>
          <p:grpSp>
            <p:nvGrpSpPr>
              <p:cNvPr id="1417" name="Google Shape;1417;p32"/>
              <p:cNvGrpSpPr/>
              <p:nvPr/>
            </p:nvGrpSpPr>
            <p:grpSpPr>
              <a:xfrm>
                <a:off x="828" y="1580"/>
                <a:ext cx="316" cy="291"/>
                <a:chOff x="1740" y="2276"/>
                <a:chExt cx="316" cy="291"/>
              </a:xfrm>
            </p:grpSpPr>
            <p:sp>
              <p:nvSpPr>
                <p:cNvPr id="1418" name="Google Shape;1418;p32"/>
                <p:cNvSpPr/>
                <p:nvPr/>
              </p:nvSpPr>
              <p:spPr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cxnSp>
              <p:nvCxnSpPr>
                <p:cNvPr id="1419" name="Google Shape;1419;p32"/>
                <p:cNvCxnSpPr/>
                <p:nvPr/>
              </p:nvCxnSpPr>
              <p:spPr>
                <a:xfrm>
                  <a:off x="1743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20" name="Google Shape;1420;p32"/>
                <p:cNvCxnSpPr/>
                <p:nvPr/>
              </p:nvCxnSpPr>
              <p:spPr>
                <a:xfrm>
                  <a:off x="2056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421" name="Google Shape;1421;p32"/>
                <p:cNvSpPr/>
                <p:nvPr/>
              </p:nvSpPr>
              <p:spPr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4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1422" name="Google Shape;1422;p32"/>
                <p:cNvSpPr/>
                <p:nvPr/>
              </p:nvSpPr>
              <p:spPr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grpSp>
              <p:nvGrpSpPr>
                <p:cNvPr id="1423" name="Google Shape;1423;p32"/>
                <p:cNvGrpSpPr/>
                <p:nvPr/>
              </p:nvGrpSpPr>
              <p:grpSpPr>
                <a:xfrm>
                  <a:off x="1796" y="2276"/>
                  <a:ext cx="209" cy="291"/>
                  <a:chOff x="2953" y="2399"/>
                  <a:chExt cx="210" cy="291"/>
                </a:xfrm>
              </p:grpSpPr>
              <p:sp>
                <p:nvSpPr>
                  <p:cNvPr id="1424" name="Google Shape;1424;p32"/>
                  <p:cNvSpPr/>
                  <p:nvPr/>
                </p:nvSpPr>
                <p:spPr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800">
                      <a:solidFill>
                        <a:schemeClr val="dk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endParaRPr>
                  </a:p>
                </p:txBody>
              </p:sp>
              <p:sp>
                <p:nvSpPr>
                  <p:cNvPr id="1425" name="Google Shape;1425;p32"/>
                  <p:cNvSpPr txBox="1"/>
                  <p:nvPr/>
                </p:nvSpPr>
                <p:spPr>
                  <a:xfrm>
                    <a:off x="2953" y="2399"/>
                    <a:ext cx="210" cy="29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z</a:t>
                    </a:r>
                    <a:endParaRPr/>
                  </a:p>
                </p:txBody>
              </p:sp>
            </p:grpSp>
          </p:grpSp>
          <p:sp>
            <p:nvSpPr>
              <p:cNvPr id="1426" name="Google Shape;1426;p32"/>
              <p:cNvSpPr txBox="1"/>
              <p:nvPr/>
            </p:nvSpPr>
            <p:spPr>
              <a:xfrm>
                <a:off x="725" y="1400"/>
                <a:ext cx="194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</a:t>
                </a:r>
                <a:endParaRPr b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27" name="Google Shape;1427;p32"/>
              <p:cNvSpPr txBox="1"/>
              <p:nvPr/>
            </p:nvSpPr>
            <p:spPr>
              <a:xfrm>
                <a:off x="197" y="1397"/>
                <a:ext cx="194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2</a:t>
                </a:r>
                <a:endParaRPr b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28" name="Google Shape;1428;p32"/>
              <p:cNvSpPr txBox="1"/>
              <p:nvPr/>
            </p:nvSpPr>
            <p:spPr>
              <a:xfrm>
                <a:off x="477" y="1730"/>
                <a:ext cx="204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7</a:t>
                </a:r>
                <a:endParaRPr b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grpSp>
            <p:nvGrpSpPr>
              <p:cNvPr id="1429" name="Google Shape;1429;p32"/>
              <p:cNvGrpSpPr/>
              <p:nvPr/>
            </p:nvGrpSpPr>
            <p:grpSpPr>
              <a:xfrm>
                <a:off x="408" y="1286"/>
                <a:ext cx="316" cy="252"/>
                <a:chOff x="1740" y="2306"/>
                <a:chExt cx="316" cy="252"/>
              </a:xfrm>
            </p:grpSpPr>
            <p:sp>
              <p:nvSpPr>
                <p:cNvPr id="1430" name="Google Shape;1430;p32"/>
                <p:cNvSpPr/>
                <p:nvPr/>
              </p:nvSpPr>
              <p:spPr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cxnSp>
              <p:nvCxnSpPr>
                <p:cNvPr id="1431" name="Google Shape;1431;p32"/>
                <p:cNvCxnSpPr/>
                <p:nvPr/>
              </p:nvCxnSpPr>
              <p:spPr>
                <a:xfrm>
                  <a:off x="1743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32" name="Google Shape;1432;p32"/>
                <p:cNvCxnSpPr/>
                <p:nvPr/>
              </p:nvCxnSpPr>
              <p:spPr>
                <a:xfrm>
                  <a:off x="2056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1433" name="Google Shape;1433;p32"/>
                <p:cNvSpPr/>
                <p:nvPr/>
              </p:nvSpPr>
              <p:spPr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4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1434" name="Google Shape;1434;p32"/>
                <p:cNvSpPr/>
                <p:nvPr/>
              </p:nvSpPr>
              <p:spPr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grpSp>
              <p:nvGrpSpPr>
                <p:cNvPr id="1435" name="Google Shape;1435;p32"/>
                <p:cNvGrpSpPr/>
                <p:nvPr/>
              </p:nvGrpSpPr>
              <p:grpSpPr>
                <a:xfrm>
                  <a:off x="1800" y="2306"/>
                  <a:ext cx="205" cy="252"/>
                  <a:chOff x="2954" y="2429"/>
                  <a:chExt cx="207" cy="252"/>
                </a:xfrm>
              </p:grpSpPr>
              <p:sp>
                <p:nvSpPr>
                  <p:cNvPr id="1436" name="Google Shape;1436;p32"/>
                  <p:cNvSpPr/>
                  <p:nvPr/>
                </p:nvSpPr>
                <p:spPr>
                  <a:xfrm>
                    <a:off x="2982" y="2490"/>
                    <a:ext cx="143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800">
                      <a:solidFill>
                        <a:schemeClr val="dk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endParaRPr>
                  </a:p>
                </p:txBody>
              </p:sp>
              <p:sp>
                <p:nvSpPr>
                  <p:cNvPr id="1437" name="Google Shape;1437;p32"/>
                  <p:cNvSpPr txBox="1"/>
                  <p:nvPr/>
                </p:nvSpPr>
                <p:spPr>
                  <a:xfrm>
                    <a:off x="2954" y="2429"/>
                    <a:ext cx="207" cy="2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0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y</a:t>
                    </a:r>
                    <a:endParaRPr b="1" sz="2400">
                      <a:solidFill>
                        <a:schemeClr val="dk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endParaRPr>
                  </a:p>
                </p:txBody>
              </p:sp>
            </p:grpSp>
          </p:grpSp>
        </p:grpSp>
      </p:grpSp>
      <p:sp>
        <p:nvSpPr>
          <p:cNvPr id="1438" name="Google Shape;1438;p32"/>
          <p:cNvSpPr txBox="1"/>
          <p:nvPr/>
        </p:nvSpPr>
        <p:spPr>
          <a:xfrm>
            <a:off x="98276" y="685800"/>
            <a:ext cx="1383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node x table</a:t>
            </a:r>
            <a:endParaRPr/>
          </a:p>
        </p:txBody>
      </p:sp>
      <p:sp>
        <p:nvSpPr>
          <p:cNvPr id="1439" name="Google Shape;1439;p32"/>
          <p:cNvSpPr txBox="1"/>
          <p:nvPr/>
        </p:nvSpPr>
        <p:spPr>
          <a:xfrm>
            <a:off x="94307" y="2590800"/>
            <a:ext cx="1383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node y table</a:t>
            </a:r>
            <a:endParaRPr/>
          </a:p>
        </p:txBody>
      </p:sp>
      <p:sp>
        <p:nvSpPr>
          <p:cNvPr id="1440" name="Google Shape;1440;p32"/>
          <p:cNvSpPr txBox="1"/>
          <p:nvPr/>
        </p:nvSpPr>
        <p:spPr>
          <a:xfrm>
            <a:off x="97900" y="4343400"/>
            <a:ext cx="13710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node z table</a:t>
            </a:r>
            <a:endParaRPr/>
          </a:p>
        </p:txBody>
      </p:sp>
      <p:sp>
        <p:nvSpPr>
          <p:cNvPr id="1441" name="Google Shape;1441;p32"/>
          <p:cNvSpPr/>
          <p:nvPr/>
        </p:nvSpPr>
        <p:spPr>
          <a:xfrm>
            <a:off x="1219200" y="1676400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42" name="Google Shape;1442;p32"/>
          <p:cNvSpPr/>
          <p:nvPr/>
        </p:nvSpPr>
        <p:spPr>
          <a:xfrm>
            <a:off x="1219200" y="3733800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43" name="Google Shape;1443;p32"/>
          <p:cNvSpPr/>
          <p:nvPr/>
        </p:nvSpPr>
        <p:spPr>
          <a:xfrm>
            <a:off x="1219200" y="5943600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44" name="Google Shape;1444;p32"/>
          <p:cNvSpPr/>
          <p:nvPr/>
        </p:nvSpPr>
        <p:spPr>
          <a:xfrm>
            <a:off x="3276600" y="1676400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45" name="Google Shape;1445;p32"/>
          <p:cNvSpPr/>
          <p:nvPr/>
        </p:nvSpPr>
        <p:spPr>
          <a:xfrm>
            <a:off x="3200400" y="5867400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46" name="Google Shape;1446;p32"/>
          <p:cNvSpPr/>
          <p:nvPr/>
        </p:nvSpPr>
        <p:spPr>
          <a:xfrm>
            <a:off x="1710521" y="184835"/>
            <a:ext cx="42370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 = min{c(x,y)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(y), c(x,z)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(y)} </a:t>
            </a:r>
            <a:b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= min{2+0 , 7+1} = 2</a:t>
            </a:r>
            <a:endParaRPr/>
          </a:p>
        </p:txBody>
      </p:sp>
      <p:cxnSp>
        <p:nvCxnSpPr>
          <p:cNvPr id="1447" name="Google Shape;1447;p32"/>
          <p:cNvCxnSpPr/>
          <p:nvPr/>
        </p:nvCxnSpPr>
        <p:spPr>
          <a:xfrm flipH="1">
            <a:off x="3760788" y="809625"/>
            <a:ext cx="809625" cy="966788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8" name="Google Shape;1448;p32"/>
          <p:cNvSpPr/>
          <p:nvPr/>
        </p:nvSpPr>
        <p:spPr>
          <a:xfrm>
            <a:off x="6520956" y="107454"/>
            <a:ext cx="2531462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="1" baseline="-25000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(z) = min{c(x,y) + </a:t>
            </a:r>
            <a:b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D</a:t>
            </a:r>
            <a:r>
              <a:rPr b="1" baseline="-25000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(z), c(x,z) + D</a:t>
            </a:r>
            <a:r>
              <a:rPr b="1" baseline="-25000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(z)}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= min{2+1 , 7+0} = 3</a:t>
            </a:r>
            <a:endParaRPr/>
          </a:p>
        </p:txBody>
      </p:sp>
      <p:cxnSp>
        <p:nvCxnSpPr>
          <p:cNvPr id="1449" name="Google Shape;1449;p32"/>
          <p:cNvCxnSpPr/>
          <p:nvPr/>
        </p:nvCxnSpPr>
        <p:spPr>
          <a:xfrm flipH="1">
            <a:off x="4179888" y="482600"/>
            <a:ext cx="2586037" cy="13335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Network Layer</a:t>
            </a:r>
            <a:endParaRPr/>
          </a:p>
        </p:txBody>
      </p:sp>
      <p:sp>
        <p:nvSpPr>
          <p:cNvPr id="1455" name="Google Shape;1455;p33"/>
          <p:cNvSpPr txBox="1"/>
          <p:nvPr>
            <p:ph idx="4294967295" type="sldNum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4-</a:t>
            </a:r>
            <a:fld id="{00000000-1234-1234-1234-123412341234}" type="slidenum"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56" name="Google Shape;1456;p33"/>
          <p:cNvSpPr txBox="1"/>
          <p:nvPr>
            <p:ph type="title"/>
          </p:nvPr>
        </p:nvSpPr>
        <p:spPr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Distance Vector: Count-to-Infinity</a:t>
            </a:r>
            <a:endParaRPr sz="6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57" name="Google Shape;1457;p33"/>
          <p:cNvSpPr/>
          <p:nvPr/>
        </p:nvSpPr>
        <p:spPr>
          <a:xfrm>
            <a:off x="552450" y="1400175"/>
            <a:ext cx="4867275" cy="25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rPr b="1" lang="en-US" sz="2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Link cost changes:</a:t>
            </a:r>
            <a:endParaRPr b="1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node detects local link cost change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updates routing info, recalculates </a:t>
            </a:r>
            <a:b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distance vector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 DV changes, notify neighbors </a:t>
            </a:r>
            <a:endParaRPr b="1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58" name="Google Shape;1458;p33"/>
          <p:cNvSpPr txBox="1"/>
          <p:nvPr/>
        </p:nvSpPr>
        <p:spPr>
          <a:xfrm>
            <a:off x="328098" y="3827463"/>
            <a:ext cx="105830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“good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news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travels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fast”</a:t>
            </a:r>
            <a:endParaRPr b="1" sz="1600">
              <a:solidFill>
                <a:schemeClr val="accent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459" name="Google Shape;1459;p33"/>
          <p:cNvGrpSpPr/>
          <p:nvPr/>
        </p:nvGrpSpPr>
        <p:grpSpPr>
          <a:xfrm>
            <a:off x="5838825" y="1609725"/>
            <a:ext cx="2184400" cy="1314450"/>
            <a:chOff x="3625" y="1076"/>
            <a:chExt cx="1376" cy="828"/>
          </a:xfrm>
        </p:grpSpPr>
        <p:sp>
          <p:nvSpPr>
            <p:cNvPr id="1460" name="Google Shape;1460;p33"/>
            <p:cNvSpPr/>
            <p:nvPr/>
          </p:nvSpPr>
          <p:spPr>
            <a:xfrm>
              <a:off x="3625" y="1140"/>
              <a:ext cx="1376" cy="764"/>
            </a:xfrm>
            <a:custGeom>
              <a:rect b="b" l="l" r="r" t="t"/>
              <a:pathLst>
                <a:path extrusionOk="0" h="764" w="1376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61" name="Google Shape;1461;p33"/>
            <p:cNvSpPr/>
            <p:nvPr/>
          </p:nvSpPr>
          <p:spPr>
            <a:xfrm>
              <a:off x="3984" y="1404"/>
              <a:ext cx="222" cy="180"/>
            </a:xfrm>
            <a:custGeom>
              <a:rect b="b" l="l" r="r" t="t"/>
              <a:pathLst>
                <a:path extrusionOk="0" h="180" w="222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62" name="Google Shape;1462;p33"/>
            <p:cNvSpPr/>
            <p:nvPr/>
          </p:nvSpPr>
          <p:spPr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1463" name="Google Shape;1463;p33"/>
            <p:cNvCxnSpPr/>
            <p:nvPr/>
          </p:nvCxnSpPr>
          <p:spPr>
            <a:xfrm>
              <a:off x="3724" y="1633"/>
              <a:ext cx="1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4" name="Google Shape;1464;p33"/>
            <p:cNvCxnSpPr/>
            <p:nvPr/>
          </p:nvCxnSpPr>
          <p:spPr>
            <a:xfrm>
              <a:off x="4037" y="1633"/>
              <a:ext cx="1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65" name="Google Shape;1465;p33"/>
            <p:cNvSpPr/>
            <p:nvPr/>
          </p:nvSpPr>
          <p:spPr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66" name="Google Shape;1466;p33"/>
            <p:cNvSpPr/>
            <p:nvPr/>
          </p:nvSpPr>
          <p:spPr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67" name="Google Shape;1467;p33"/>
            <p:cNvSpPr/>
            <p:nvPr/>
          </p:nvSpPr>
          <p:spPr>
            <a:xfrm>
              <a:off x="4389" y="1404"/>
              <a:ext cx="216" cy="189"/>
            </a:xfrm>
            <a:custGeom>
              <a:rect b="b" l="l" r="r" t="t"/>
              <a:pathLst>
                <a:path extrusionOk="0" h="189" w="216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68" name="Google Shape;1468;p33"/>
            <p:cNvSpPr/>
            <p:nvPr/>
          </p:nvSpPr>
          <p:spPr>
            <a:xfrm>
              <a:off x="4041" y="1668"/>
              <a:ext cx="540" cy="3"/>
            </a:xfrm>
            <a:custGeom>
              <a:rect b="b" l="l" r="r" t="t"/>
              <a:pathLst>
                <a:path extrusionOk="0" h="3" w="540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469" name="Google Shape;1469;p33"/>
            <p:cNvGrpSpPr/>
            <p:nvPr/>
          </p:nvGrpSpPr>
          <p:grpSpPr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1470" name="Google Shape;1470;p33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71" name="Google Shape;1471;p33"/>
              <p:cNvSpPr txBox="1"/>
              <p:nvPr/>
            </p:nvSpPr>
            <p:spPr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x</a:t>
                </a:r>
                <a:endParaRPr b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1472" name="Google Shape;1472;p33"/>
            <p:cNvGrpSpPr/>
            <p:nvPr/>
          </p:nvGrpSpPr>
          <p:grpSpPr>
            <a:xfrm>
              <a:off x="4566" y="1538"/>
              <a:ext cx="316" cy="252"/>
              <a:chOff x="1740" y="2306"/>
              <a:chExt cx="316" cy="252"/>
            </a:xfrm>
          </p:grpSpPr>
          <p:sp>
            <p:nvSpPr>
              <p:cNvPr id="1473" name="Google Shape;1473;p33"/>
              <p:cNvSpPr/>
              <p:nvPr/>
            </p:nvSpPr>
            <p:spPr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1474" name="Google Shape;1474;p33"/>
              <p:cNvCxnSpPr/>
              <p:nvPr/>
            </p:nvCxnSpPr>
            <p:spPr>
              <a:xfrm>
                <a:off x="1743" y="2413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5" name="Google Shape;1475;p33"/>
              <p:cNvCxnSpPr/>
              <p:nvPr/>
            </p:nvCxnSpPr>
            <p:spPr>
              <a:xfrm>
                <a:off x="2056" y="2413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76" name="Google Shape;1476;p33"/>
              <p:cNvSpPr/>
              <p:nvPr/>
            </p:nvSpPr>
            <p:spPr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77" name="Google Shape;1477;p33"/>
              <p:cNvSpPr/>
              <p:nvPr/>
            </p:nvSpPr>
            <p:spPr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grpSp>
            <p:nvGrpSpPr>
              <p:cNvPr id="1478" name="Google Shape;1478;p33"/>
              <p:cNvGrpSpPr/>
              <p:nvPr/>
            </p:nvGrpSpPr>
            <p:grpSpPr>
              <a:xfrm>
                <a:off x="1802" y="2306"/>
                <a:ext cx="194" cy="252"/>
                <a:chOff x="2959" y="2429"/>
                <a:chExt cx="197" cy="252"/>
              </a:xfrm>
            </p:grpSpPr>
            <p:sp>
              <p:nvSpPr>
                <p:cNvPr id="1479" name="Google Shape;1479;p33"/>
                <p:cNvSpPr/>
                <p:nvPr/>
              </p:nvSpPr>
              <p:spPr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1480" name="Google Shape;1480;p33"/>
                <p:cNvSpPr txBox="1"/>
                <p:nvPr/>
              </p:nvSpPr>
              <p:spPr>
                <a:xfrm>
                  <a:off x="2959" y="2429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rPr>
                    <a:t>z</a:t>
                  </a:r>
                  <a:endParaRPr b="1" sz="24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</p:grpSp>
        </p:grpSp>
        <p:sp>
          <p:nvSpPr>
            <p:cNvPr id="1481" name="Google Shape;1481;p33"/>
            <p:cNvSpPr txBox="1"/>
            <p:nvPr/>
          </p:nvSpPr>
          <p:spPr>
            <a:xfrm>
              <a:off x="4463" y="1328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82" name="Google Shape;1482;p33"/>
            <p:cNvSpPr txBox="1"/>
            <p:nvPr/>
          </p:nvSpPr>
          <p:spPr>
            <a:xfrm>
              <a:off x="3935" y="1325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4</a:t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83" name="Google Shape;1483;p33"/>
            <p:cNvSpPr txBox="1"/>
            <p:nvPr/>
          </p:nvSpPr>
          <p:spPr>
            <a:xfrm>
              <a:off x="4182" y="1658"/>
              <a:ext cx="271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50</a:t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484" name="Google Shape;1484;p33"/>
            <p:cNvGrpSpPr/>
            <p:nvPr/>
          </p:nvGrpSpPr>
          <p:grpSpPr>
            <a:xfrm>
              <a:off x="4146" y="1214"/>
              <a:ext cx="316" cy="252"/>
              <a:chOff x="1740" y="2306"/>
              <a:chExt cx="316" cy="252"/>
            </a:xfrm>
          </p:grpSpPr>
          <p:sp>
            <p:nvSpPr>
              <p:cNvPr id="1485" name="Google Shape;1485;p33"/>
              <p:cNvSpPr/>
              <p:nvPr/>
            </p:nvSpPr>
            <p:spPr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1486" name="Google Shape;1486;p33"/>
              <p:cNvCxnSpPr/>
              <p:nvPr/>
            </p:nvCxnSpPr>
            <p:spPr>
              <a:xfrm>
                <a:off x="1743" y="2413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7" name="Google Shape;1487;p33"/>
              <p:cNvCxnSpPr/>
              <p:nvPr/>
            </p:nvCxnSpPr>
            <p:spPr>
              <a:xfrm>
                <a:off x="2056" y="2413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88" name="Google Shape;1488;p33"/>
              <p:cNvSpPr/>
              <p:nvPr/>
            </p:nvSpPr>
            <p:spPr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89" name="Google Shape;1489;p33"/>
              <p:cNvSpPr/>
              <p:nvPr/>
            </p:nvSpPr>
            <p:spPr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grpSp>
            <p:nvGrpSpPr>
              <p:cNvPr id="1490" name="Google Shape;1490;p33"/>
              <p:cNvGrpSpPr/>
              <p:nvPr/>
            </p:nvGrpSpPr>
            <p:grpSpPr>
              <a:xfrm>
                <a:off x="1800" y="2306"/>
                <a:ext cx="205" cy="252"/>
                <a:chOff x="2954" y="2429"/>
                <a:chExt cx="208" cy="252"/>
              </a:xfrm>
            </p:grpSpPr>
            <p:sp>
              <p:nvSpPr>
                <p:cNvPr id="1491" name="Google Shape;1491;p33"/>
                <p:cNvSpPr/>
                <p:nvPr/>
              </p:nvSpPr>
              <p:spPr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1492" name="Google Shape;1492;p33"/>
                <p:cNvSpPr txBox="1"/>
                <p:nvPr/>
              </p:nvSpPr>
              <p:spPr>
                <a:xfrm>
                  <a:off x="2954" y="2429"/>
                  <a:ext cx="208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rPr>
                    <a:t>y</a:t>
                  </a:r>
                  <a:endParaRPr b="1" sz="24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</p:grpSp>
        </p:grpSp>
        <p:sp>
          <p:nvSpPr>
            <p:cNvPr id="1493" name="Google Shape;1493;p33"/>
            <p:cNvSpPr txBox="1"/>
            <p:nvPr/>
          </p:nvSpPr>
          <p:spPr>
            <a:xfrm>
              <a:off x="3833" y="1076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1494" name="Google Shape;1494;p33"/>
            <p:cNvCxnSpPr/>
            <p:nvPr/>
          </p:nvCxnSpPr>
          <p:spPr>
            <a:xfrm rot="10800000">
              <a:off x="3948" y="1272"/>
              <a:ext cx="132" cy="228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495" name="Google Shape;1495;p33"/>
          <p:cNvSpPr/>
          <p:nvPr/>
        </p:nvSpPr>
        <p:spPr>
          <a:xfrm>
            <a:off x="1828284" y="3453904"/>
            <a:ext cx="5570756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 time t</a:t>
            </a:r>
            <a:r>
              <a:rPr b="1" baseline="-25000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y detects the link-cost change, updates its DV,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and informs its neighbors.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96" name="Google Shape;1496;p33"/>
          <p:cNvSpPr/>
          <p:nvPr/>
        </p:nvSpPr>
        <p:spPr>
          <a:xfrm>
            <a:off x="1840984" y="4146054"/>
            <a:ext cx="6373184" cy="923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 time t</a:t>
            </a:r>
            <a:r>
              <a:rPr b="1" baseline="-25000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z receives the update from y and updates its table.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It computes a new least cost to x  and sends its neighbors its DV.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97" name="Google Shape;1497;p33"/>
          <p:cNvSpPr/>
          <p:nvPr/>
        </p:nvSpPr>
        <p:spPr>
          <a:xfrm>
            <a:off x="1874322" y="4921161"/>
            <a:ext cx="625840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 time t</a:t>
            </a:r>
            <a:r>
              <a:rPr b="1" baseline="-25000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y receives z’s update and updates its distance table.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y’s least costs do not change and hence y  does not send any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message to z.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34"/>
          <p:cNvSpPr txBox="1"/>
          <p:nvPr>
            <p:ph idx="4294967295" type="sldNum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4-</a:t>
            </a:r>
            <a:fld id="{00000000-1234-1234-1234-123412341234}" type="slidenum"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04" name="Google Shape;1504;p34"/>
          <p:cNvSpPr/>
          <p:nvPr/>
        </p:nvSpPr>
        <p:spPr>
          <a:xfrm>
            <a:off x="962025" y="1346200"/>
            <a:ext cx="38100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</a:pPr>
            <a:r>
              <a:rPr b="1" lang="en-US" sz="20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Link cost changes:</a:t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Arial"/>
              <a:buChar char="r"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good news travels fast 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Arial"/>
              <a:buChar char="r"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bad news travels slow - “count to infinity” problem!</a:t>
            </a:r>
            <a:endParaRPr/>
          </a:p>
          <a:p>
            <a:pPr indent="-3429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530"/>
              <a:buFont typeface="Arial"/>
              <a:buChar char="r"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44 iterations before algorithm stabilizes</a:t>
            </a:r>
            <a:endParaRPr/>
          </a:p>
        </p:txBody>
      </p:sp>
      <p:grpSp>
        <p:nvGrpSpPr>
          <p:cNvPr id="1505" name="Google Shape;1505;p34"/>
          <p:cNvGrpSpPr/>
          <p:nvPr/>
        </p:nvGrpSpPr>
        <p:grpSpPr>
          <a:xfrm>
            <a:off x="5389563" y="1600200"/>
            <a:ext cx="2184400" cy="1314450"/>
            <a:chOff x="3805" y="938"/>
            <a:chExt cx="1376" cy="828"/>
          </a:xfrm>
        </p:grpSpPr>
        <p:sp>
          <p:nvSpPr>
            <p:cNvPr id="1506" name="Google Shape;1506;p34"/>
            <p:cNvSpPr/>
            <p:nvPr/>
          </p:nvSpPr>
          <p:spPr>
            <a:xfrm>
              <a:off x="3805" y="1002"/>
              <a:ext cx="1376" cy="764"/>
            </a:xfrm>
            <a:custGeom>
              <a:rect b="b" l="l" r="r" t="t"/>
              <a:pathLst>
                <a:path extrusionOk="0" h="764" w="1376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07" name="Google Shape;1507;p34"/>
            <p:cNvSpPr/>
            <p:nvPr/>
          </p:nvSpPr>
          <p:spPr>
            <a:xfrm>
              <a:off x="4164" y="1266"/>
              <a:ext cx="222" cy="180"/>
            </a:xfrm>
            <a:custGeom>
              <a:rect b="b" l="l" r="r" t="t"/>
              <a:pathLst>
                <a:path extrusionOk="0" h="180" w="222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3904" y="1502"/>
              <a:ext cx="313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1509" name="Google Shape;1509;p34"/>
            <p:cNvCxnSpPr/>
            <p:nvPr/>
          </p:nvCxnSpPr>
          <p:spPr>
            <a:xfrm>
              <a:off x="3904" y="1495"/>
              <a:ext cx="1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0" name="Google Shape;1510;p34"/>
            <p:cNvCxnSpPr/>
            <p:nvPr/>
          </p:nvCxnSpPr>
          <p:spPr>
            <a:xfrm>
              <a:off x="4217" y="1495"/>
              <a:ext cx="1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11" name="Google Shape;1511;p34"/>
            <p:cNvSpPr/>
            <p:nvPr/>
          </p:nvSpPr>
          <p:spPr>
            <a:xfrm>
              <a:off x="3904" y="14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12" name="Google Shape;1512;p34"/>
            <p:cNvSpPr/>
            <p:nvPr/>
          </p:nvSpPr>
          <p:spPr>
            <a:xfrm>
              <a:off x="3901" y="1436"/>
              <a:ext cx="313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4569" y="1266"/>
              <a:ext cx="216" cy="189"/>
            </a:xfrm>
            <a:custGeom>
              <a:rect b="b" l="l" r="r" t="t"/>
              <a:pathLst>
                <a:path extrusionOk="0" h="189" w="216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4221" y="1530"/>
              <a:ext cx="540" cy="3"/>
            </a:xfrm>
            <a:custGeom>
              <a:rect b="b" l="l" r="r" t="t"/>
              <a:pathLst>
                <a:path extrusionOk="0" h="3" w="540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515" name="Google Shape;1515;p34"/>
            <p:cNvGrpSpPr/>
            <p:nvPr/>
          </p:nvGrpSpPr>
          <p:grpSpPr>
            <a:xfrm>
              <a:off x="3950" y="1388"/>
              <a:ext cx="210" cy="250"/>
              <a:chOff x="2951" y="2429"/>
              <a:chExt cx="213" cy="250"/>
            </a:xfrm>
          </p:grpSpPr>
          <p:sp>
            <p:nvSpPr>
              <p:cNvPr id="1516" name="Google Shape;1516;p34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517" name="Google Shape;1517;p34"/>
              <p:cNvSpPr txBox="1"/>
              <p:nvPr/>
            </p:nvSpPr>
            <p:spPr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x</a:t>
                </a:r>
                <a:endParaRPr b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1518" name="Google Shape;1518;p34"/>
            <p:cNvGrpSpPr/>
            <p:nvPr/>
          </p:nvGrpSpPr>
          <p:grpSpPr>
            <a:xfrm>
              <a:off x="4746" y="1400"/>
              <a:ext cx="316" cy="252"/>
              <a:chOff x="1740" y="2306"/>
              <a:chExt cx="316" cy="252"/>
            </a:xfrm>
          </p:grpSpPr>
          <p:sp>
            <p:nvSpPr>
              <p:cNvPr id="1519" name="Google Shape;1519;p34"/>
              <p:cNvSpPr/>
              <p:nvPr/>
            </p:nvSpPr>
            <p:spPr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1520" name="Google Shape;1520;p34"/>
              <p:cNvCxnSpPr/>
              <p:nvPr/>
            </p:nvCxnSpPr>
            <p:spPr>
              <a:xfrm>
                <a:off x="1743" y="2413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1" name="Google Shape;1521;p34"/>
              <p:cNvCxnSpPr/>
              <p:nvPr/>
            </p:nvCxnSpPr>
            <p:spPr>
              <a:xfrm>
                <a:off x="2056" y="2413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22" name="Google Shape;1522;p34"/>
              <p:cNvSpPr/>
              <p:nvPr/>
            </p:nvSpPr>
            <p:spPr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523" name="Google Shape;1523;p34"/>
              <p:cNvSpPr/>
              <p:nvPr/>
            </p:nvSpPr>
            <p:spPr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grpSp>
            <p:nvGrpSpPr>
              <p:cNvPr id="1524" name="Google Shape;1524;p34"/>
              <p:cNvGrpSpPr/>
              <p:nvPr/>
            </p:nvGrpSpPr>
            <p:grpSpPr>
              <a:xfrm>
                <a:off x="1802" y="2306"/>
                <a:ext cx="194" cy="252"/>
                <a:chOff x="2959" y="2429"/>
                <a:chExt cx="197" cy="252"/>
              </a:xfrm>
            </p:grpSpPr>
            <p:sp>
              <p:nvSpPr>
                <p:cNvPr id="1525" name="Google Shape;1525;p34"/>
                <p:cNvSpPr/>
                <p:nvPr/>
              </p:nvSpPr>
              <p:spPr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1526" name="Google Shape;1526;p34"/>
                <p:cNvSpPr txBox="1"/>
                <p:nvPr/>
              </p:nvSpPr>
              <p:spPr>
                <a:xfrm>
                  <a:off x="2959" y="2429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rPr>
                    <a:t>z</a:t>
                  </a:r>
                  <a:endParaRPr b="1" sz="24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</p:grpSp>
        </p:grpSp>
        <p:sp>
          <p:nvSpPr>
            <p:cNvPr id="1527" name="Google Shape;1527;p34"/>
            <p:cNvSpPr txBox="1"/>
            <p:nvPr/>
          </p:nvSpPr>
          <p:spPr>
            <a:xfrm>
              <a:off x="4643" y="1190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28" name="Google Shape;1528;p34"/>
            <p:cNvSpPr txBox="1"/>
            <p:nvPr/>
          </p:nvSpPr>
          <p:spPr>
            <a:xfrm>
              <a:off x="4115" y="1187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4</a:t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29" name="Google Shape;1529;p34"/>
            <p:cNvSpPr txBox="1"/>
            <p:nvPr/>
          </p:nvSpPr>
          <p:spPr>
            <a:xfrm>
              <a:off x="4362" y="1520"/>
              <a:ext cx="271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50</a:t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530" name="Google Shape;1530;p34"/>
            <p:cNvGrpSpPr/>
            <p:nvPr/>
          </p:nvGrpSpPr>
          <p:grpSpPr>
            <a:xfrm>
              <a:off x="4326" y="1076"/>
              <a:ext cx="316" cy="252"/>
              <a:chOff x="1740" y="2306"/>
              <a:chExt cx="316" cy="252"/>
            </a:xfrm>
          </p:grpSpPr>
          <p:sp>
            <p:nvSpPr>
              <p:cNvPr id="1531" name="Google Shape;1531;p34"/>
              <p:cNvSpPr/>
              <p:nvPr/>
            </p:nvSpPr>
            <p:spPr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1532" name="Google Shape;1532;p34"/>
              <p:cNvCxnSpPr/>
              <p:nvPr/>
            </p:nvCxnSpPr>
            <p:spPr>
              <a:xfrm>
                <a:off x="1743" y="2413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3" name="Google Shape;1533;p34"/>
              <p:cNvCxnSpPr/>
              <p:nvPr/>
            </p:nvCxnSpPr>
            <p:spPr>
              <a:xfrm>
                <a:off x="2056" y="2413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34" name="Google Shape;1534;p34"/>
              <p:cNvSpPr/>
              <p:nvPr/>
            </p:nvSpPr>
            <p:spPr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535" name="Google Shape;1535;p34"/>
              <p:cNvSpPr/>
              <p:nvPr/>
            </p:nvSpPr>
            <p:spPr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grpSp>
            <p:nvGrpSpPr>
              <p:cNvPr id="1536" name="Google Shape;1536;p34"/>
              <p:cNvGrpSpPr/>
              <p:nvPr/>
            </p:nvGrpSpPr>
            <p:grpSpPr>
              <a:xfrm>
                <a:off x="1800" y="2306"/>
                <a:ext cx="205" cy="252"/>
                <a:chOff x="2954" y="2429"/>
                <a:chExt cx="208" cy="252"/>
              </a:xfrm>
            </p:grpSpPr>
            <p:sp>
              <p:nvSpPr>
                <p:cNvPr id="1537" name="Google Shape;1537;p34"/>
                <p:cNvSpPr/>
                <p:nvPr/>
              </p:nvSpPr>
              <p:spPr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1538" name="Google Shape;1538;p34"/>
                <p:cNvSpPr txBox="1"/>
                <p:nvPr/>
              </p:nvSpPr>
              <p:spPr>
                <a:xfrm>
                  <a:off x="2954" y="2429"/>
                  <a:ext cx="208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rPr>
                    <a:t>y</a:t>
                  </a:r>
                  <a:endParaRPr b="1" sz="24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</p:grpSp>
        </p:grpSp>
        <p:sp>
          <p:nvSpPr>
            <p:cNvPr id="1539" name="Google Shape;1539;p34"/>
            <p:cNvSpPr txBox="1"/>
            <p:nvPr/>
          </p:nvSpPr>
          <p:spPr>
            <a:xfrm>
              <a:off x="3975" y="938"/>
              <a:ext cx="271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60</a:t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1540" name="Google Shape;1540;p34"/>
            <p:cNvCxnSpPr/>
            <p:nvPr/>
          </p:nvCxnSpPr>
          <p:spPr>
            <a:xfrm rot="10800000">
              <a:off x="4128" y="1134"/>
              <a:ext cx="132" cy="228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541" name="Google Shape;1541;p34"/>
          <p:cNvGrpSpPr/>
          <p:nvPr/>
        </p:nvGrpSpPr>
        <p:grpSpPr>
          <a:xfrm>
            <a:off x="643733" y="4649788"/>
            <a:ext cx="1754982" cy="1741487"/>
            <a:chOff x="239" y="192"/>
            <a:chExt cx="1106" cy="1097"/>
          </a:xfrm>
        </p:grpSpPr>
        <p:cxnSp>
          <p:nvCxnSpPr>
            <p:cNvPr id="1542" name="Google Shape;1542;p34"/>
            <p:cNvCxnSpPr/>
            <p:nvPr/>
          </p:nvCxnSpPr>
          <p:spPr>
            <a:xfrm>
              <a:off x="672" y="480"/>
              <a:ext cx="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3" name="Google Shape;1543;p34"/>
            <p:cNvCxnSpPr/>
            <p:nvPr/>
          </p:nvCxnSpPr>
          <p:spPr>
            <a:xfrm>
              <a:off x="480" y="624"/>
              <a:ext cx="8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44" name="Google Shape;1544;p34"/>
            <p:cNvSpPr txBox="1"/>
            <p:nvPr/>
          </p:nvSpPr>
          <p:spPr>
            <a:xfrm>
              <a:off x="691" y="384"/>
              <a:ext cx="57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x   y   z</a:t>
              </a:r>
              <a:endParaRPr/>
            </a:p>
          </p:txBody>
        </p:sp>
        <p:sp>
          <p:nvSpPr>
            <p:cNvPr id="1545" name="Google Shape;1545;p34"/>
            <p:cNvSpPr txBox="1"/>
            <p:nvPr/>
          </p:nvSpPr>
          <p:spPr>
            <a:xfrm>
              <a:off x="480" y="624"/>
              <a:ext cx="20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x</a:t>
              </a:r>
              <a:endParaRPr/>
            </a:p>
          </p:txBody>
        </p:sp>
        <p:sp>
          <p:nvSpPr>
            <p:cNvPr id="1546" name="Google Shape;1546;p34"/>
            <p:cNvSpPr txBox="1"/>
            <p:nvPr/>
          </p:nvSpPr>
          <p:spPr>
            <a:xfrm>
              <a:off x="477" y="816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y</a:t>
              </a:r>
              <a:endParaRPr/>
            </a:p>
          </p:txBody>
        </p:sp>
        <p:sp>
          <p:nvSpPr>
            <p:cNvPr id="1547" name="Google Shape;1547;p34"/>
            <p:cNvSpPr txBox="1"/>
            <p:nvPr/>
          </p:nvSpPr>
          <p:spPr>
            <a:xfrm>
              <a:off x="480" y="1008"/>
              <a:ext cx="19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z</a:t>
              </a:r>
              <a:endParaRPr/>
            </a:p>
          </p:txBody>
        </p:sp>
        <p:sp>
          <p:nvSpPr>
            <p:cNvPr id="1548" name="Google Shape;1548;p34"/>
            <p:cNvSpPr txBox="1"/>
            <p:nvPr/>
          </p:nvSpPr>
          <p:spPr>
            <a:xfrm>
              <a:off x="726" y="624"/>
              <a:ext cx="541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0  4   5</a:t>
              </a:r>
              <a:endParaRPr/>
            </a:p>
          </p:txBody>
        </p:sp>
        <p:sp>
          <p:nvSpPr>
            <p:cNvPr id="1549" name="Google Shape;1549;p34"/>
            <p:cNvSpPr txBox="1"/>
            <p:nvPr/>
          </p:nvSpPr>
          <p:spPr>
            <a:xfrm>
              <a:off x="703" y="864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4 </a:t>
              </a:r>
              <a:endParaRPr/>
            </a:p>
          </p:txBody>
        </p:sp>
        <p:sp>
          <p:nvSpPr>
            <p:cNvPr id="1550" name="Google Shape;1550;p34"/>
            <p:cNvSpPr txBox="1"/>
            <p:nvPr/>
          </p:nvSpPr>
          <p:spPr>
            <a:xfrm>
              <a:off x="849" y="864"/>
              <a:ext cx="23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0</a:t>
              </a:r>
              <a:endParaRPr/>
            </a:p>
          </p:txBody>
        </p:sp>
        <p:sp>
          <p:nvSpPr>
            <p:cNvPr id="1551" name="Google Shape;1551;p34"/>
            <p:cNvSpPr txBox="1"/>
            <p:nvPr/>
          </p:nvSpPr>
          <p:spPr>
            <a:xfrm>
              <a:off x="1078" y="864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/>
            </a:p>
          </p:txBody>
        </p:sp>
        <p:sp>
          <p:nvSpPr>
            <p:cNvPr id="1552" name="Google Shape;1552;p34"/>
            <p:cNvSpPr txBox="1"/>
            <p:nvPr/>
          </p:nvSpPr>
          <p:spPr>
            <a:xfrm>
              <a:off x="703" y="1056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5</a:t>
              </a:r>
              <a:endParaRPr/>
            </a:p>
          </p:txBody>
        </p:sp>
        <p:sp>
          <p:nvSpPr>
            <p:cNvPr id="1553" name="Google Shape;1553;p34"/>
            <p:cNvSpPr txBox="1"/>
            <p:nvPr/>
          </p:nvSpPr>
          <p:spPr>
            <a:xfrm>
              <a:off x="838" y="1056"/>
              <a:ext cx="23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1</a:t>
              </a:r>
              <a:endParaRPr/>
            </a:p>
          </p:txBody>
        </p:sp>
        <p:sp>
          <p:nvSpPr>
            <p:cNvPr id="1554" name="Google Shape;1554;p34"/>
            <p:cNvSpPr txBox="1"/>
            <p:nvPr/>
          </p:nvSpPr>
          <p:spPr>
            <a:xfrm>
              <a:off x="1087" y="1056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</a:t>
              </a:r>
              <a:endParaRPr/>
            </a:p>
          </p:txBody>
        </p:sp>
        <p:sp>
          <p:nvSpPr>
            <p:cNvPr id="1555" name="Google Shape;1555;p34"/>
            <p:cNvSpPr txBox="1"/>
            <p:nvPr/>
          </p:nvSpPr>
          <p:spPr>
            <a:xfrm rot="-5400000">
              <a:off x="155" y="827"/>
              <a:ext cx="40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from</a:t>
              </a:r>
              <a:endParaRPr/>
            </a:p>
          </p:txBody>
        </p:sp>
        <p:sp>
          <p:nvSpPr>
            <p:cNvPr id="1556" name="Google Shape;1556;p34"/>
            <p:cNvSpPr txBox="1"/>
            <p:nvPr/>
          </p:nvSpPr>
          <p:spPr>
            <a:xfrm>
              <a:off x="715" y="192"/>
              <a:ext cx="50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cost to</a:t>
              </a:r>
              <a:endParaRPr/>
            </a:p>
          </p:txBody>
        </p:sp>
      </p:grpSp>
      <p:sp>
        <p:nvSpPr>
          <p:cNvPr id="1557" name="Google Shape;1557;p34"/>
          <p:cNvSpPr txBox="1"/>
          <p:nvPr/>
        </p:nvSpPr>
        <p:spPr>
          <a:xfrm>
            <a:off x="792047" y="3810000"/>
            <a:ext cx="17337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Distance Vectors:</a:t>
            </a:r>
            <a:endParaRPr/>
          </a:p>
        </p:txBody>
      </p:sp>
      <p:sp>
        <p:nvSpPr>
          <p:cNvPr id="1558" name="Google Shape;1558;p34"/>
          <p:cNvSpPr txBox="1"/>
          <p:nvPr/>
        </p:nvSpPr>
        <p:spPr>
          <a:xfrm>
            <a:off x="3661117" y="3810000"/>
            <a:ext cx="13788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Cost Vectors:</a:t>
            </a:r>
            <a:endParaRPr/>
          </a:p>
        </p:txBody>
      </p:sp>
      <p:sp>
        <p:nvSpPr>
          <p:cNvPr id="1559" name="Google Shape;1559;p34"/>
          <p:cNvSpPr txBox="1"/>
          <p:nvPr/>
        </p:nvSpPr>
        <p:spPr>
          <a:xfrm>
            <a:off x="6064515" y="3810000"/>
            <a:ext cx="1540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Routing Tables:</a:t>
            </a:r>
            <a:endParaRPr/>
          </a:p>
        </p:txBody>
      </p:sp>
      <p:sp>
        <p:nvSpPr>
          <p:cNvPr id="1560" name="Google Shape;1560;p34"/>
          <p:cNvSpPr txBox="1"/>
          <p:nvPr/>
        </p:nvSpPr>
        <p:spPr>
          <a:xfrm>
            <a:off x="3488773" y="4649788"/>
            <a:ext cx="115839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C(x,y)=4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C(x,z)=50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C(y,z)=1</a:t>
            </a:r>
            <a:endParaRPr/>
          </a:p>
        </p:txBody>
      </p:sp>
      <p:sp>
        <p:nvSpPr>
          <p:cNvPr id="1561" name="Google Shape;1561;p34"/>
          <p:cNvSpPr txBox="1"/>
          <p:nvPr/>
        </p:nvSpPr>
        <p:spPr>
          <a:xfrm>
            <a:off x="6008761" y="4649788"/>
            <a:ext cx="2152503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 x:  to y on (x-&gt;y)</a:t>
            </a:r>
            <a:b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to z  on (x-&gt;y)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 y: to x  on (y-&gt;x)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to z  on (y-&gt;z)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 z: to x on (z-&gt;y)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to y  on (z-&gt;y)</a:t>
            </a:r>
            <a:endParaRPr/>
          </a:p>
        </p:txBody>
      </p:sp>
      <p:cxnSp>
        <p:nvCxnSpPr>
          <p:cNvPr id="1562" name="Google Shape;1562;p34"/>
          <p:cNvCxnSpPr/>
          <p:nvPr/>
        </p:nvCxnSpPr>
        <p:spPr>
          <a:xfrm flipH="1">
            <a:off x="0" y="3735388"/>
            <a:ext cx="9144000" cy="23812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3" name="Google Shape;1563;p34"/>
          <p:cNvCxnSpPr/>
          <p:nvPr/>
        </p:nvCxnSpPr>
        <p:spPr>
          <a:xfrm flipH="1">
            <a:off x="5318125" y="3759200"/>
            <a:ext cx="50800" cy="30988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4" name="Google Shape;1564;p34"/>
          <p:cNvCxnSpPr/>
          <p:nvPr/>
        </p:nvCxnSpPr>
        <p:spPr>
          <a:xfrm>
            <a:off x="2992438" y="3771900"/>
            <a:ext cx="25400" cy="30861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5" name="Google Shape;1565;p34"/>
          <p:cNvCxnSpPr/>
          <p:nvPr/>
        </p:nvCxnSpPr>
        <p:spPr>
          <a:xfrm rot="10800000">
            <a:off x="4332288" y="4629150"/>
            <a:ext cx="209550" cy="36195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6" name="Google Shape;1566;p34"/>
          <p:cNvSpPr txBox="1"/>
          <p:nvPr/>
        </p:nvSpPr>
        <p:spPr>
          <a:xfrm>
            <a:off x="4453988" y="4645025"/>
            <a:ext cx="429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60</a:t>
            </a:r>
            <a:endParaRPr b="1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67" name="Google Shape;1567;p34"/>
          <p:cNvSpPr txBox="1"/>
          <p:nvPr>
            <p:ph type="title"/>
          </p:nvPr>
        </p:nvSpPr>
        <p:spPr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Distance Vector: Count-to-Infinity</a:t>
            </a:r>
            <a:endParaRPr sz="6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2" name="Google Shape;1572;p35"/>
          <p:cNvGrpSpPr/>
          <p:nvPr/>
        </p:nvGrpSpPr>
        <p:grpSpPr>
          <a:xfrm>
            <a:off x="545307" y="550863"/>
            <a:ext cx="1753394" cy="1741487"/>
            <a:chOff x="240" y="192"/>
            <a:chExt cx="1105" cy="1097"/>
          </a:xfrm>
        </p:grpSpPr>
        <p:cxnSp>
          <p:nvCxnSpPr>
            <p:cNvPr id="1573" name="Google Shape;1573;p35"/>
            <p:cNvCxnSpPr/>
            <p:nvPr/>
          </p:nvCxnSpPr>
          <p:spPr>
            <a:xfrm>
              <a:off x="672" y="480"/>
              <a:ext cx="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4" name="Google Shape;1574;p35"/>
            <p:cNvCxnSpPr/>
            <p:nvPr/>
          </p:nvCxnSpPr>
          <p:spPr>
            <a:xfrm>
              <a:off x="480" y="624"/>
              <a:ext cx="8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75" name="Google Shape;1575;p35"/>
            <p:cNvSpPr txBox="1"/>
            <p:nvPr/>
          </p:nvSpPr>
          <p:spPr>
            <a:xfrm>
              <a:off x="691" y="384"/>
              <a:ext cx="57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x   y   z</a:t>
              </a:r>
              <a:endParaRPr/>
            </a:p>
          </p:txBody>
        </p:sp>
        <p:sp>
          <p:nvSpPr>
            <p:cNvPr id="1576" name="Google Shape;1576;p35"/>
            <p:cNvSpPr txBox="1"/>
            <p:nvPr/>
          </p:nvSpPr>
          <p:spPr>
            <a:xfrm>
              <a:off x="480" y="624"/>
              <a:ext cx="20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x</a:t>
              </a:r>
              <a:endParaRPr/>
            </a:p>
          </p:txBody>
        </p:sp>
        <p:sp>
          <p:nvSpPr>
            <p:cNvPr id="1577" name="Google Shape;1577;p35"/>
            <p:cNvSpPr txBox="1"/>
            <p:nvPr/>
          </p:nvSpPr>
          <p:spPr>
            <a:xfrm>
              <a:off x="477" y="816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y</a:t>
              </a:r>
              <a:endParaRPr/>
            </a:p>
          </p:txBody>
        </p:sp>
        <p:sp>
          <p:nvSpPr>
            <p:cNvPr id="1578" name="Google Shape;1578;p35"/>
            <p:cNvSpPr txBox="1"/>
            <p:nvPr/>
          </p:nvSpPr>
          <p:spPr>
            <a:xfrm>
              <a:off x="480" y="1008"/>
              <a:ext cx="19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z</a:t>
              </a:r>
              <a:endParaRPr/>
            </a:p>
          </p:txBody>
        </p:sp>
        <p:sp>
          <p:nvSpPr>
            <p:cNvPr id="1579" name="Google Shape;1579;p35"/>
            <p:cNvSpPr txBox="1"/>
            <p:nvPr/>
          </p:nvSpPr>
          <p:spPr>
            <a:xfrm>
              <a:off x="726" y="624"/>
              <a:ext cx="541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0  4   5</a:t>
              </a:r>
              <a:endParaRPr/>
            </a:p>
          </p:txBody>
        </p:sp>
        <p:sp>
          <p:nvSpPr>
            <p:cNvPr id="1580" name="Google Shape;1580;p35"/>
            <p:cNvSpPr txBox="1"/>
            <p:nvPr/>
          </p:nvSpPr>
          <p:spPr>
            <a:xfrm>
              <a:off x="703" y="864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4 </a:t>
              </a:r>
              <a:endParaRPr/>
            </a:p>
          </p:txBody>
        </p:sp>
        <p:sp>
          <p:nvSpPr>
            <p:cNvPr id="1581" name="Google Shape;1581;p35"/>
            <p:cNvSpPr txBox="1"/>
            <p:nvPr/>
          </p:nvSpPr>
          <p:spPr>
            <a:xfrm>
              <a:off x="849" y="864"/>
              <a:ext cx="23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0</a:t>
              </a:r>
              <a:endParaRPr/>
            </a:p>
          </p:txBody>
        </p:sp>
        <p:sp>
          <p:nvSpPr>
            <p:cNvPr id="1582" name="Google Shape;1582;p35"/>
            <p:cNvSpPr txBox="1"/>
            <p:nvPr/>
          </p:nvSpPr>
          <p:spPr>
            <a:xfrm>
              <a:off x="1078" y="864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/>
            </a:p>
          </p:txBody>
        </p:sp>
        <p:sp>
          <p:nvSpPr>
            <p:cNvPr id="1583" name="Google Shape;1583;p35"/>
            <p:cNvSpPr txBox="1"/>
            <p:nvPr/>
          </p:nvSpPr>
          <p:spPr>
            <a:xfrm>
              <a:off x="703" y="1056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5</a:t>
              </a:r>
              <a:endParaRPr/>
            </a:p>
          </p:txBody>
        </p:sp>
        <p:sp>
          <p:nvSpPr>
            <p:cNvPr id="1584" name="Google Shape;1584;p35"/>
            <p:cNvSpPr txBox="1"/>
            <p:nvPr/>
          </p:nvSpPr>
          <p:spPr>
            <a:xfrm>
              <a:off x="838" y="1056"/>
              <a:ext cx="23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1</a:t>
              </a:r>
              <a:endParaRPr/>
            </a:p>
          </p:txBody>
        </p:sp>
        <p:sp>
          <p:nvSpPr>
            <p:cNvPr id="1585" name="Google Shape;1585;p35"/>
            <p:cNvSpPr txBox="1"/>
            <p:nvPr/>
          </p:nvSpPr>
          <p:spPr>
            <a:xfrm>
              <a:off x="1087" y="1056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</a:t>
              </a:r>
              <a:endParaRPr/>
            </a:p>
          </p:txBody>
        </p:sp>
        <p:sp>
          <p:nvSpPr>
            <p:cNvPr id="1586" name="Google Shape;1586;p35"/>
            <p:cNvSpPr txBox="1"/>
            <p:nvPr/>
          </p:nvSpPr>
          <p:spPr>
            <a:xfrm rot="-5400000">
              <a:off x="156" y="827"/>
              <a:ext cx="40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from</a:t>
              </a:r>
              <a:endParaRPr/>
            </a:p>
          </p:txBody>
        </p:sp>
        <p:sp>
          <p:nvSpPr>
            <p:cNvPr id="1587" name="Google Shape;1587;p35"/>
            <p:cNvSpPr txBox="1"/>
            <p:nvPr/>
          </p:nvSpPr>
          <p:spPr>
            <a:xfrm>
              <a:off x="715" y="192"/>
              <a:ext cx="50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cost to</a:t>
              </a:r>
              <a:endParaRPr/>
            </a:p>
          </p:txBody>
        </p:sp>
      </p:grpSp>
      <p:sp>
        <p:nvSpPr>
          <p:cNvPr id="1588" name="Google Shape;1588;p35"/>
          <p:cNvSpPr txBox="1"/>
          <p:nvPr/>
        </p:nvSpPr>
        <p:spPr>
          <a:xfrm>
            <a:off x="692035" y="76200"/>
            <a:ext cx="17337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Distance Vectors:</a:t>
            </a:r>
            <a:endParaRPr/>
          </a:p>
        </p:txBody>
      </p:sp>
      <p:sp>
        <p:nvSpPr>
          <p:cNvPr id="1589" name="Google Shape;1589;p35"/>
          <p:cNvSpPr txBox="1"/>
          <p:nvPr/>
        </p:nvSpPr>
        <p:spPr>
          <a:xfrm>
            <a:off x="3561104" y="76200"/>
            <a:ext cx="13788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Cost Vectors:</a:t>
            </a:r>
            <a:endParaRPr/>
          </a:p>
        </p:txBody>
      </p:sp>
      <p:sp>
        <p:nvSpPr>
          <p:cNvPr id="1590" name="Google Shape;1590;p35"/>
          <p:cNvSpPr txBox="1"/>
          <p:nvPr/>
        </p:nvSpPr>
        <p:spPr>
          <a:xfrm>
            <a:off x="5963709" y="76200"/>
            <a:ext cx="1540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Routing Tables:</a:t>
            </a:r>
            <a:endParaRPr/>
          </a:p>
        </p:txBody>
      </p:sp>
      <p:sp>
        <p:nvSpPr>
          <p:cNvPr id="1591" name="Google Shape;1591;p35"/>
          <p:cNvSpPr txBox="1"/>
          <p:nvPr/>
        </p:nvSpPr>
        <p:spPr>
          <a:xfrm>
            <a:off x="3388761" y="550863"/>
            <a:ext cx="115839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C(x,y)=4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C(x,z)=50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C(y,z)=1</a:t>
            </a:r>
            <a:endParaRPr/>
          </a:p>
        </p:txBody>
      </p:sp>
      <p:sp>
        <p:nvSpPr>
          <p:cNvPr id="1592" name="Google Shape;1592;p35"/>
          <p:cNvSpPr txBox="1"/>
          <p:nvPr/>
        </p:nvSpPr>
        <p:spPr>
          <a:xfrm>
            <a:off x="5907955" y="550863"/>
            <a:ext cx="2152503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 x:  to y on (x-&gt;y)</a:t>
            </a:r>
            <a:b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to z  on (x-&gt;y)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 y: to x  on (y-&gt;x)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to z  on (y-&gt;z)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 z: to x on (z-&gt;y)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to y  on (z-&gt;y)</a:t>
            </a:r>
            <a:endParaRPr/>
          </a:p>
        </p:txBody>
      </p:sp>
      <p:cxnSp>
        <p:nvCxnSpPr>
          <p:cNvPr id="1593" name="Google Shape;1593;p35"/>
          <p:cNvCxnSpPr/>
          <p:nvPr/>
        </p:nvCxnSpPr>
        <p:spPr>
          <a:xfrm flipH="1">
            <a:off x="-100013" y="0"/>
            <a:ext cx="9144001" cy="254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4" name="Google Shape;1594;p35"/>
          <p:cNvCxnSpPr/>
          <p:nvPr/>
        </p:nvCxnSpPr>
        <p:spPr>
          <a:xfrm flipH="1">
            <a:off x="5232400" y="25400"/>
            <a:ext cx="36513" cy="26162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5" name="Google Shape;1595;p35"/>
          <p:cNvCxnSpPr/>
          <p:nvPr/>
        </p:nvCxnSpPr>
        <p:spPr>
          <a:xfrm flipH="1">
            <a:off x="2882900" y="38100"/>
            <a:ext cx="9525" cy="25908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6" name="Google Shape;1596;p35"/>
          <p:cNvCxnSpPr/>
          <p:nvPr/>
        </p:nvCxnSpPr>
        <p:spPr>
          <a:xfrm rot="10800000">
            <a:off x="4234759" y="530225"/>
            <a:ext cx="209550" cy="36195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7" name="Google Shape;1597;p35"/>
          <p:cNvSpPr txBox="1"/>
          <p:nvPr/>
        </p:nvSpPr>
        <p:spPr>
          <a:xfrm>
            <a:off x="4352388" y="546100"/>
            <a:ext cx="429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60</a:t>
            </a:r>
            <a:endParaRPr b="1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98" name="Google Shape;1598;p35"/>
          <p:cNvSpPr/>
          <p:nvPr/>
        </p:nvSpPr>
        <p:spPr>
          <a:xfrm>
            <a:off x="165090" y="2700754"/>
            <a:ext cx="4237057" cy="4247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 = min{c(x,y)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(y), c(x,z)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(y)} </a:t>
            </a:r>
            <a:b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= min{60+0 , 50+1} = 51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(z) = min{c(x,y)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(z), c(x,z)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(z)} </a:t>
            </a:r>
            <a:b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= min{60+1 , 50+0} = 50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="1" baseline="-25000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(x) = min{c(y,x) + D</a:t>
            </a:r>
            <a:r>
              <a:rPr b="1" baseline="-25000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(x), c(y,z) + D</a:t>
            </a:r>
            <a:r>
              <a:rPr b="1" baseline="-25000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(x)} </a:t>
            </a:r>
            <a:b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= min{60+0 , 1+5} = 6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(z) = min{c(y,x)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(z), c(y,z)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(z)} </a:t>
            </a:r>
            <a:b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= min{60+5 , 1+0} = 1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(x) = min{c(z,x)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(x), c(z,y)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(x)} </a:t>
            </a:r>
            <a:b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= min{50+0 , 1+4} = 5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 = min{c(z,y)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(y), c(z,x)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(y)} </a:t>
            </a:r>
            <a:b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= min{1+0 , 50+4} = 1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599" name="Google Shape;1599;p35"/>
          <p:cNvGrpSpPr/>
          <p:nvPr/>
        </p:nvGrpSpPr>
        <p:grpSpPr>
          <a:xfrm>
            <a:off x="6682582" y="2576513"/>
            <a:ext cx="1812132" cy="1741487"/>
            <a:chOff x="240" y="192"/>
            <a:chExt cx="1142" cy="1097"/>
          </a:xfrm>
        </p:grpSpPr>
        <p:cxnSp>
          <p:nvCxnSpPr>
            <p:cNvPr id="1600" name="Google Shape;1600;p35"/>
            <p:cNvCxnSpPr/>
            <p:nvPr/>
          </p:nvCxnSpPr>
          <p:spPr>
            <a:xfrm>
              <a:off x="672" y="480"/>
              <a:ext cx="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1" name="Google Shape;1601;p35"/>
            <p:cNvCxnSpPr/>
            <p:nvPr/>
          </p:nvCxnSpPr>
          <p:spPr>
            <a:xfrm>
              <a:off x="480" y="624"/>
              <a:ext cx="8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02" name="Google Shape;1602;p35"/>
            <p:cNvSpPr txBox="1"/>
            <p:nvPr/>
          </p:nvSpPr>
          <p:spPr>
            <a:xfrm>
              <a:off x="691" y="384"/>
              <a:ext cx="57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x   y   z</a:t>
              </a:r>
              <a:endParaRPr/>
            </a:p>
          </p:txBody>
        </p:sp>
        <p:sp>
          <p:nvSpPr>
            <p:cNvPr id="1603" name="Google Shape;1603;p35"/>
            <p:cNvSpPr txBox="1"/>
            <p:nvPr/>
          </p:nvSpPr>
          <p:spPr>
            <a:xfrm>
              <a:off x="480" y="624"/>
              <a:ext cx="20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x</a:t>
              </a:r>
              <a:endParaRPr/>
            </a:p>
          </p:txBody>
        </p:sp>
        <p:sp>
          <p:nvSpPr>
            <p:cNvPr id="1604" name="Google Shape;1604;p35"/>
            <p:cNvSpPr txBox="1"/>
            <p:nvPr/>
          </p:nvSpPr>
          <p:spPr>
            <a:xfrm>
              <a:off x="477" y="816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y</a:t>
              </a:r>
              <a:endParaRPr/>
            </a:p>
          </p:txBody>
        </p:sp>
        <p:sp>
          <p:nvSpPr>
            <p:cNvPr id="1605" name="Google Shape;1605;p35"/>
            <p:cNvSpPr txBox="1"/>
            <p:nvPr/>
          </p:nvSpPr>
          <p:spPr>
            <a:xfrm>
              <a:off x="480" y="1008"/>
              <a:ext cx="19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z</a:t>
              </a:r>
              <a:endParaRPr/>
            </a:p>
          </p:txBody>
        </p:sp>
        <p:sp>
          <p:nvSpPr>
            <p:cNvPr id="1606" name="Google Shape;1606;p35"/>
            <p:cNvSpPr txBox="1"/>
            <p:nvPr/>
          </p:nvSpPr>
          <p:spPr>
            <a:xfrm>
              <a:off x="724" y="624"/>
              <a:ext cx="65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0  51  50</a:t>
              </a:r>
              <a:endParaRPr/>
            </a:p>
          </p:txBody>
        </p:sp>
        <p:sp>
          <p:nvSpPr>
            <p:cNvPr id="1607" name="Google Shape;1607;p35"/>
            <p:cNvSpPr txBox="1"/>
            <p:nvPr/>
          </p:nvSpPr>
          <p:spPr>
            <a:xfrm>
              <a:off x="703" y="864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6 </a:t>
              </a:r>
              <a:endParaRPr/>
            </a:p>
          </p:txBody>
        </p:sp>
        <p:sp>
          <p:nvSpPr>
            <p:cNvPr id="1608" name="Google Shape;1608;p35"/>
            <p:cNvSpPr txBox="1"/>
            <p:nvPr/>
          </p:nvSpPr>
          <p:spPr>
            <a:xfrm>
              <a:off x="849" y="864"/>
              <a:ext cx="23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0</a:t>
              </a:r>
              <a:endParaRPr/>
            </a:p>
          </p:txBody>
        </p:sp>
        <p:sp>
          <p:nvSpPr>
            <p:cNvPr id="1609" name="Google Shape;1609;p35"/>
            <p:cNvSpPr txBox="1"/>
            <p:nvPr/>
          </p:nvSpPr>
          <p:spPr>
            <a:xfrm>
              <a:off x="1078" y="864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/>
            </a:p>
          </p:txBody>
        </p:sp>
        <p:sp>
          <p:nvSpPr>
            <p:cNvPr id="1610" name="Google Shape;1610;p35"/>
            <p:cNvSpPr txBox="1"/>
            <p:nvPr/>
          </p:nvSpPr>
          <p:spPr>
            <a:xfrm>
              <a:off x="703" y="1056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5</a:t>
              </a:r>
              <a:endParaRPr/>
            </a:p>
          </p:txBody>
        </p:sp>
        <p:sp>
          <p:nvSpPr>
            <p:cNvPr id="1611" name="Google Shape;1611;p35"/>
            <p:cNvSpPr txBox="1"/>
            <p:nvPr/>
          </p:nvSpPr>
          <p:spPr>
            <a:xfrm>
              <a:off x="838" y="1056"/>
              <a:ext cx="23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1</a:t>
              </a:r>
              <a:endParaRPr/>
            </a:p>
          </p:txBody>
        </p:sp>
        <p:sp>
          <p:nvSpPr>
            <p:cNvPr id="1612" name="Google Shape;1612;p35"/>
            <p:cNvSpPr txBox="1"/>
            <p:nvPr/>
          </p:nvSpPr>
          <p:spPr>
            <a:xfrm>
              <a:off x="1087" y="1056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</a:t>
              </a:r>
              <a:endParaRPr/>
            </a:p>
          </p:txBody>
        </p:sp>
        <p:sp>
          <p:nvSpPr>
            <p:cNvPr id="1613" name="Google Shape;1613;p35"/>
            <p:cNvSpPr txBox="1"/>
            <p:nvPr/>
          </p:nvSpPr>
          <p:spPr>
            <a:xfrm rot="-5400000">
              <a:off x="156" y="827"/>
              <a:ext cx="40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from</a:t>
              </a:r>
              <a:endParaRPr/>
            </a:p>
          </p:txBody>
        </p:sp>
        <p:sp>
          <p:nvSpPr>
            <p:cNvPr id="1614" name="Google Shape;1614;p35"/>
            <p:cNvSpPr txBox="1"/>
            <p:nvPr/>
          </p:nvSpPr>
          <p:spPr>
            <a:xfrm>
              <a:off x="715" y="192"/>
              <a:ext cx="50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cost to</a:t>
              </a:r>
              <a:endParaRPr/>
            </a:p>
          </p:txBody>
        </p:sp>
      </p:grpSp>
      <p:sp>
        <p:nvSpPr>
          <p:cNvPr id="1615" name="Google Shape;1615;p35"/>
          <p:cNvSpPr txBox="1"/>
          <p:nvPr/>
        </p:nvSpPr>
        <p:spPr>
          <a:xfrm>
            <a:off x="6704518" y="4587875"/>
            <a:ext cx="2145290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 x:  to y on (x-&gt;z)</a:t>
            </a:r>
            <a:b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to z  on (x-&gt;z)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 y:</a:t>
            </a:r>
            <a:r>
              <a:rPr b="1" i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to x  on (y-&gt;z)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to z  on (y-&gt;z)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 z: </a:t>
            </a:r>
            <a:r>
              <a:rPr b="1" i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x on (z-&gt;y)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to y  on (z-&gt;y)</a:t>
            </a:r>
            <a:endParaRPr/>
          </a:p>
        </p:txBody>
      </p:sp>
      <p:sp>
        <p:nvSpPr>
          <p:cNvPr id="1616" name="Google Shape;1616;p35"/>
          <p:cNvSpPr/>
          <p:nvPr/>
        </p:nvSpPr>
        <p:spPr>
          <a:xfrm>
            <a:off x="4714875" y="3910013"/>
            <a:ext cx="1484313" cy="352425"/>
          </a:xfrm>
          <a:prstGeom prst="rightArrow">
            <a:avLst>
              <a:gd fmla="val 50000" name="adj1"/>
              <a:gd fmla="val 4997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617" name="Google Shape;1617;p35"/>
          <p:cNvCxnSpPr/>
          <p:nvPr/>
        </p:nvCxnSpPr>
        <p:spPr>
          <a:xfrm rot="10800000">
            <a:off x="0" y="2630488"/>
            <a:ext cx="9144000" cy="381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8" name="Google Shape;1618;p35"/>
          <p:cNvSpPr/>
          <p:nvPr/>
        </p:nvSpPr>
        <p:spPr>
          <a:xfrm>
            <a:off x="4740275" y="4614863"/>
            <a:ext cx="1709738" cy="704850"/>
          </a:xfrm>
          <a:prstGeom prst="cloudCallout">
            <a:avLst>
              <a:gd fmla="val 61520" name="adj1"/>
              <a:gd fmla="val 11607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Infinite loop</a:t>
            </a:r>
            <a:endParaRPr/>
          </a:p>
        </p:txBody>
      </p:sp>
      <p:grpSp>
        <p:nvGrpSpPr>
          <p:cNvPr id="1619" name="Google Shape;1619;p35"/>
          <p:cNvGrpSpPr/>
          <p:nvPr/>
        </p:nvGrpSpPr>
        <p:grpSpPr>
          <a:xfrm>
            <a:off x="3052763" y="1333500"/>
            <a:ext cx="2184400" cy="1314450"/>
            <a:chOff x="3805" y="938"/>
            <a:chExt cx="1376" cy="828"/>
          </a:xfrm>
        </p:grpSpPr>
        <p:sp>
          <p:nvSpPr>
            <p:cNvPr id="1620" name="Google Shape;1620;p35"/>
            <p:cNvSpPr/>
            <p:nvPr/>
          </p:nvSpPr>
          <p:spPr>
            <a:xfrm>
              <a:off x="3805" y="1002"/>
              <a:ext cx="1376" cy="764"/>
            </a:xfrm>
            <a:custGeom>
              <a:rect b="b" l="l" r="r" t="t"/>
              <a:pathLst>
                <a:path extrusionOk="0" h="764" w="1376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21" name="Google Shape;1621;p35"/>
            <p:cNvSpPr/>
            <p:nvPr/>
          </p:nvSpPr>
          <p:spPr>
            <a:xfrm>
              <a:off x="4164" y="1266"/>
              <a:ext cx="222" cy="180"/>
            </a:xfrm>
            <a:custGeom>
              <a:rect b="b" l="l" r="r" t="t"/>
              <a:pathLst>
                <a:path extrusionOk="0" h="180" w="222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22" name="Google Shape;1622;p35"/>
            <p:cNvSpPr/>
            <p:nvPr/>
          </p:nvSpPr>
          <p:spPr>
            <a:xfrm>
              <a:off x="3904" y="1502"/>
              <a:ext cx="313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1623" name="Google Shape;1623;p35"/>
            <p:cNvCxnSpPr/>
            <p:nvPr/>
          </p:nvCxnSpPr>
          <p:spPr>
            <a:xfrm>
              <a:off x="3904" y="1495"/>
              <a:ext cx="1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4" name="Google Shape;1624;p35"/>
            <p:cNvCxnSpPr/>
            <p:nvPr/>
          </p:nvCxnSpPr>
          <p:spPr>
            <a:xfrm>
              <a:off x="4217" y="1495"/>
              <a:ext cx="1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25" name="Google Shape;1625;p35"/>
            <p:cNvSpPr/>
            <p:nvPr/>
          </p:nvSpPr>
          <p:spPr>
            <a:xfrm>
              <a:off x="3904" y="14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26" name="Google Shape;1626;p35"/>
            <p:cNvSpPr/>
            <p:nvPr/>
          </p:nvSpPr>
          <p:spPr>
            <a:xfrm>
              <a:off x="3901" y="1436"/>
              <a:ext cx="313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27" name="Google Shape;1627;p35"/>
            <p:cNvSpPr/>
            <p:nvPr/>
          </p:nvSpPr>
          <p:spPr>
            <a:xfrm>
              <a:off x="4569" y="1266"/>
              <a:ext cx="216" cy="189"/>
            </a:xfrm>
            <a:custGeom>
              <a:rect b="b" l="l" r="r" t="t"/>
              <a:pathLst>
                <a:path extrusionOk="0" h="189" w="216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28" name="Google Shape;1628;p35"/>
            <p:cNvSpPr/>
            <p:nvPr/>
          </p:nvSpPr>
          <p:spPr>
            <a:xfrm>
              <a:off x="4221" y="1530"/>
              <a:ext cx="540" cy="3"/>
            </a:xfrm>
            <a:custGeom>
              <a:rect b="b" l="l" r="r" t="t"/>
              <a:pathLst>
                <a:path extrusionOk="0" h="3" w="540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629" name="Google Shape;1629;p35"/>
            <p:cNvGrpSpPr/>
            <p:nvPr/>
          </p:nvGrpSpPr>
          <p:grpSpPr>
            <a:xfrm>
              <a:off x="3950" y="1388"/>
              <a:ext cx="210" cy="250"/>
              <a:chOff x="2951" y="2429"/>
              <a:chExt cx="213" cy="250"/>
            </a:xfrm>
          </p:grpSpPr>
          <p:sp>
            <p:nvSpPr>
              <p:cNvPr id="1630" name="Google Shape;1630;p35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31" name="Google Shape;1631;p35"/>
              <p:cNvSpPr txBox="1"/>
              <p:nvPr/>
            </p:nvSpPr>
            <p:spPr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x</a:t>
                </a:r>
                <a:endParaRPr b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1632" name="Google Shape;1632;p35"/>
            <p:cNvGrpSpPr/>
            <p:nvPr/>
          </p:nvGrpSpPr>
          <p:grpSpPr>
            <a:xfrm>
              <a:off x="4746" y="1400"/>
              <a:ext cx="316" cy="252"/>
              <a:chOff x="1740" y="2306"/>
              <a:chExt cx="316" cy="252"/>
            </a:xfrm>
          </p:grpSpPr>
          <p:sp>
            <p:nvSpPr>
              <p:cNvPr id="1633" name="Google Shape;1633;p35"/>
              <p:cNvSpPr/>
              <p:nvPr/>
            </p:nvSpPr>
            <p:spPr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1634" name="Google Shape;1634;p35"/>
              <p:cNvCxnSpPr/>
              <p:nvPr/>
            </p:nvCxnSpPr>
            <p:spPr>
              <a:xfrm>
                <a:off x="1743" y="2413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5" name="Google Shape;1635;p35"/>
              <p:cNvCxnSpPr/>
              <p:nvPr/>
            </p:nvCxnSpPr>
            <p:spPr>
              <a:xfrm>
                <a:off x="2056" y="2413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36" name="Google Shape;1636;p35"/>
              <p:cNvSpPr/>
              <p:nvPr/>
            </p:nvSpPr>
            <p:spPr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37" name="Google Shape;1637;p35"/>
              <p:cNvSpPr/>
              <p:nvPr/>
            </p:nvSpPr>
            <p:spPr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grpSp>
            <p:nvGrpSpPr>
              <p:cNvPr id="1638" name="Google Shape;1638;p35"/>
              <p:cNvGrpSpPr/>
              <p:nvPr/>
            </p:nvGrpSpPr>
            <p:grpSpPr>
              <a:xfrm>
                <a:off x="1802" y="2306"/>
                <a:ext cx="194" cy="252"/>
                <a:chOff x="2959" y="2429"/>
                <a:chExt cx="197" cy="252"/>
              </a:xfrm>
            </p:grpSpPr>
            <p:sp>
              <p:nvSpPr>
                <p:cNvPr id="1639" name="Google Shape;1639;p35"/>
                <p:cNvSpPr/>
                <p:nvPr/>
              </p:nvSpPr>
              <p:spPr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1640" name="Google Shape;1640;p35"/>
                <p:cNvSpPr txBox="1"/>
                <p:nvPr/>
              </p:nvSpPr>
              <p:spPr>
                <a:xfrm>
                  <a:off x="2959" y="2429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rPr>
                    <a:t>z</a:t>
                  </a:r>
                  <a:endParaRPr b="1" sz="24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</p:grpSp>
        </p:grpSp>
        <p:sp>
          <p:nvSpPr>
            <p:cNvPr id="1641" name="Google Shape;1641;p35"/>
            <p:cNvSpPr txBox="1"/>
            <p:nvPr/>
          </p:nvSpPr>
          <p:spPr>
            <a:xfrm>
              <a:off x="4643" y="1190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42" name="Google Shape;1642;p35"/>
            <p:cNvSpPr txBox="1"/>
            <p:nvPr/>
          </p:nvSpPr>
          <p:spPr>
            <a:xfrm>
              <a:off x="4115" y="1187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4</a:t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643" name="Google Shape;1643;p35"/>
            <p:cNvSpPr txBox="1"/>
            <p:nvPr/>
          </p:nvSpPr>
          <p:spPr>
            <a:xfrm>
              <a:off x="4362" y="1520"/>
              <a:ext cx="271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50</a:t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644" name="Google Shape;1644;p35"/>
            <p:cNvGrpSpPr/>
            <p:nvPr/>
          </p:nvGrpSpPr>
          <p:grpSpPr>
            <a:xfrm>
              <a:off x="4326" y="1076"/>
              <a:ext cx="316" cy="252"/>
              <a:chOff x="1740" y="2306"/>
              <a:chExt cx="316" cy="252"/>
            </a:xfrm>
          </p:grpSpPr>
          <p:sp>
            <p:nvSpPr>
              <p:cNvPr id="1645" name="Google Shape;1645;p35"/>
              <p:cNvSpPr/>
              <p:nvPr/>
            </p:nvSpPr>
            <p:spPr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1646" name="Google Shape;1646;p35"/>
              <p:cNvCxnSpPr/>
              <p:nvPr/>
            </p:nvCxnSpPr>
            <p:spPr>
              <a:xfrm>
                <a:off x="1743" y="2413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7" name="Google Shape;1647;p35"/>
              <p:cNvCxnSpPr/>
              <p:nvPr/>
            </p:nvCxnSpPr>
            <p:spPr>
              <a:xfrm>
                <a:off x="2056" y="2413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48" name="Google Shape;1648;p35"/>
              <p:cNvSpPr/>
              <p:nvPr/>
            </p:nvSpPr>
            <p:spPr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49" name="Google Shape;1649;p35"/>
              <p:cNvSpPr/>
              <p:nvPr/>
            </p:nvSpPr>
            <p:spPr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grpSp>
            <p:nvGrpSpPr>
              <p:cNvPr id="1650" name="Google Shape;1650;p35"/>
              <p:cNvGrpSpPr/>
              <p:nvPr/>
            </p:nvGrpSpPr>
            <p:grpSpPr>
              <a:xfrm>
                <a:off x="1800" y="2306"/>
                <a:ext cx="205" cy="252"/>
                <a:chOff x="2954" y="2429"/>
                <a:chExt cx="208" cy="252"/>
              </a:xfrm>
            </p:grpSpPr>
            <p:sp>
              <p:nvSpPr>
                <p:cNvPr id="1651" name="Google Shape;1651;p35"/>
                <p:cNvSpPr/>
                <p:nvPr/>
              </p:nvSpPr>
              <p:spPr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1652" name="Google Shape;1652;p35"/>
                <p:cNvSpPr txBox="1"/>
                <p:nvPr/>
              </p:nvSpPr>
              <p:spPr>
                <a:xfrm>
                  <a:off x="2954" y="2429"/>
                  <a:ext cx="208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rPr>
                    <a:t>y</a:t>
                  </a:r>
                  <a:endParaRPr b="1" sz="24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</p:grpSp>
        </p:grpSp>
        <p:sp>
          <p:nvSpPr>
            <p:cNvPr id="1653" name="Google Shape;1653;p35"/>
            <p:cNvSpPr txBox="1"/>
            <p:nvPr/>
          </p:nvSpPr>
          <p:spPr>
            <a:xfrm>
              <a:off x="3975" y="938"/>
              <a:ext cx="271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60</a:t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1654" name="Google Shape;1654;p35"/>
            <p:cNvCxnSpPr/>
            <p:nvPr/>
          </p:nvCxnSpPr>
          <p:spPr>
            <a:xfrm rot="10800000">
              <a:off x="4128" y="1134"/>
              <a:ext cx="132" cy="228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0" name="Google Shape;1660;p36"/>
          <p:cNvGrpSpPr/>
          <p:nvPr/>
        </p:nvGrpSpPr>
        <p:grpSpPr>
          <a:xfrm>
            <a:off x="545307" y="550863"/>
            <a:ext cx="1812132" cy="1741487"/>
            <a:chOff x="240" y="192"/>
            <a:chExt cx="1142" cy="1097"/>
          </a:xfrm>
        </p:grpSpPr>
        <p:cxnSp>
          <p:nvCxnSpPr>
            <p:cNvPr id="1661" name="Google Shape;1661;p36"/>
            <p:cNvCxnSpPr/>
            <p:nvPr/>
          </p:nvCxnSpPr>
          <p:spPr>
            <a:xfrm>
              <a:off x="672" y="480"/>
              <a:ext cx="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2" name="Google Shape;1662;p36"/>
            <p:cNvCxnSpPr/>
            <p:nvPr/>
          </p:nvCxnSpPr>
          <p:spPr>
            <a:xfrm>
              <a:off x="480" y="624"/>
              <a:ext cx="8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63" name="Google Shape;1663;p36"/>
            <p:cNvSpPr txBox="1"/>
            <p:nvPr/>
          </p:nvSpPr>
          <p:spPr>
            <a:xfrm>
              <a:off x="691" y="384"/>
              <a:ext cx="57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x   y   z</a:t>
              </a:r>
              <a:endParaRPr/>
            </a:p>
          </p:txBody>
        </p:sp>
        <p:sp>
          <p:nvSpPr>
            <p:cNvPr id="1664" name="Google Shape;1664;p36"/>
            <p:cNvSpPr txBox="1"/>
            <p:nvPr/>
          </p:nvSpPr>
          <p:spPr>
            <a:xfrm>
              <a:off x="480" y="624"/>
              <a:ext cx="20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x</a:t>
              </a:r>
              <a:endParaRPr/>
            </a:p>
          </p:txBody>
        </p:sp>
        <p:sp>
          <p:nvSpPr>
            <p:cNvPr id="1665" name="Google Shape;1665;p36"/>
            <p:cNvSpPr txBox="1"/>
            <p:nvPr/>
          </p:nvSpPr>
          <p:spPr>
            <a:xfrm>
              <a:off x="477" y="816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y</a:t>
              </a:r>
              <a:endParaRPr/>
            </a:p>
          </p:txBody>
        </p:sp>
        <p:sp>
          <p:nvSpPr>
            <p:cNvPr id="1666" name="Google Shape;1666;p36"/>
            <p:cNvSpPr txBox="1"/>
            <p:nvPr/>
          </p:nvSpPr>
          <p:spPr>
            <a:xfrm>
              <a:off x="480" y="1008"/>
              <a:ext cx="19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z</a:t>
              </a:r>
              <a:endParaRPr/>
            </a:p>
          </p:txBody>
        </p:sp>
        <p:sp>
          <p:nvSpPr>
            <p:cNvPr id="1667" name="Google Shape;1667;p36"/>
            <p:cNvSpPr txBox="1"/>
            <p:nvPr/>
          </p:nvSpPr>
          <p:spPr>
            <a:xfrm>
              <a:off x="724" y="624"/>
              <a:ext cx="65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0  51  50</a:t>
              </a:r>
              <a:endParaRPr/>
            </a:p>
          </p:txBody>
        </p:sp>
        <p:sp>
          <p:nvSpPr>
            <p:cNvPr id="1668" name="Google Shape;1668;p36"/>
            <p:cNvSpPr txBox="1"/>
            <p:nvPr/>
          </p:nvSpPr>
          <p:spPr>
            <a:xfrm>
              <a:off x="703" y="864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6 </a:t>
              </a:r>
              <a:endParaRPr/>
            </a:p>
          </p:txBody>
        </p:sp>
        <p:sp>
          <p:nvSpPr>
            <p:cNvPr id="1669" name="Google Shape;1669;p36"/>
            <p:cNvSpPr txBox="1"/>
            <p:nvPr/>
          </p:nvSpPr>
          <p:spPr>
            <a:xfrm>
              <a:off x="849" y="864"/>
              <a:ext cx="23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0</a:t>
              </a:r>
              <a:endParaRPr/>
            </a:p>
          </p:txBody>
        </p:sp>
        <p:sp>
          <p:nvSpPr>
            <p:cNvPr id="1670" name="Google Shape;1670;p36"/>
            <p:cNvSpPr txBox="1"/>
            <p:nvPr/>
          </p:nvSpPr>
          <p:spPr>
            <a:xfrm>
              <a:off x="1078" y="864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/>
            </a:p>
          </p:txBody>
        </p:sp>
        <p:sp>
          <p:nvSpPr>
            <p:cNvPr id="1671" name="Google Shape;1671;p36"/>
            <p:cNvSpPr txBox="1"/>
            <p:nvPr/>
          </p:nvSpPr>
          <p:spPr>
            <a:xfrm>
              <a:off x="703" y="1056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5</a:t>
              </a:r>
              <a:endParaRPr/>
            </a:p>
          </p:txBody>
        </p:sp>
        <p:sp>
          <p:nvSpPr>
            <p:cNvPr id="1672" name="Google Shape;1672;p36"/>
            <p:cNvSpPr txBox="1"/>
            <p:nvPr/>
          </p:nvSpPr>
          <p:spPr>
            <a:xfrm>
              <a:off x="838" y="1056"/>
              <a:ext cx="23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1</a:t>
              </a:r>
              <a:endParaRPr/>
            </a:p>
          </p:txBody>
        </p:sp>
        <p:sp>
          <p:nvSpPr>
            <p:cNvPr id="1673" name="Google Shape;1673;p36"/>
            <p:cNvSpPr txBox="1"/>
            <p:nvPr/>
          </p:nvSpPr>
          <p:spPr>
            <a:xfrm>
              <a:off x="1087" y="1056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</a:t>
              </a:r>
              <a:endParaRPr/>
            </a:p>
          </p:txBody>
        </p:sp>
        <p:sp>
          <p:nvSpPr>
            <p:cNvPr id="1674" name="Google Shape;1674;p36"/>
            <p:cNvSpPr txBox="1"/>
            <p:nvPr/>
          </p:nvSpPr>
          <p:spPr>
            <a:xfrm rot="-5400000">
              <a:off x="156" y="827"/>
              <a:ext cx="40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from</a:t>
              </a:r>
              <a:endParaRPr/>
            </a:p>
          </p:txBody>
        </p:sp>
        <p:sp>
          <p:nvSpPr>
            <p:cNvPr id="1675" name="Google Shape;1675;p36"/>
            <p:cNvSpPr txBox="1"/>
            <p:nvPr/>
          </p:nvSpPr>
          <p:spPr>
            <a:xfrm>
              <a:off x="715" y="192"/>
              <a:ext cx="50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cost to</a:t>
              </a:r>
              <a:endParaRPr/>
            </a:p>
          </p:txBody>
        </p:sp>
      </p:grpSp>
      <p:sp>
        <p:nvSpPr>
          <p:cNvPr id="1676" name="Google Shape;1676;p36"/>
          <p:cNvSpPr txBox="1"/>
          <p:nvPr/>
        </p:nvSpPr>
        <p:spPr>
          <a:xfrm>
            <a:off x="692035" y="76200"/>
            <a:ext cx="17337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Distance Vectors:</a:t>
            </a:r>
            <a:endParaRPr/>
          </a:p>
        </p:txBody>
      </p:sp>
      <p:sp>
        <p:nvSpPr>
          <p:cNvPr id="1677" name="Google Shape;1677;p36"/>
          <p:cNvSpPr txBox="1"/>
          <p:nvPr/>
        </p:nvSpPr>
        <p:spPr>
          <a:xfrm>
            <a:off x="3561104" y="76200"/>
            <a:ext cx="13788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Cost Vectors:</a:t>
            </a:r>
            <a:endParaRPr/>
          </a:p>
        </p:txBody>
      </p:sp>
      <p:sp>
        <p:nvSpPr>
          <p:cNvPr id="1678" name="Google Shape;1678;p36"/>
          <p:cNvSpPr txBox="1"/>
          <p:nvPr/>
        </p:nvSpPr>
        <p:spPr>
          <a:xfrm>
            <a:off x="5963709" y="76200"/>
            <a:ext cx="1540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Routing Tables:</a:t>
            </a:r>
            <a:endParaRPr/>
          </a:p>
        </p:txBody>
      </p:sp>
      <p:sp>
        <p:nvSpPr>
          <p:cNvPr id="1679" name="Google Shape;1679;p36"/>
          <p:cNvSpPr txBox="1"/>
          <p:nvPr/>
        </p:nvSpPr>
        <p:spPr>
          <a:xfrm>
            <a:off x="3385154" y="550863"/>
            <a:ext cx="11656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C(x,y)=</a:t>
            </a:r>
            <a:r>
              <a:rPr b="1" i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60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C(x,z)=50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C(y,z)=1</a:t>
            </a:r>
            <a:endParaRPr/>
          </a:p>
        </p:txBody>
      </p:sp>
      <p:sp>
        <p:nvSpPr>
          <p:cNvPr id="1680" name="Google Shape;1680;p36"/>
          <p:cNvSpPr txBox="1"/>
          <p:nvPr/>
        </p:nvSpPr>
        <p:spPr>
          <a:xfrm>
            <a:off x="5911561" y="550863"/>
            <a:ext cx="2145290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 x:  to y on (x-&gt;z)</a:t>
            </a:r>
            <a:b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to z  on (x-&gt;z)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 y:</a:t>
            </a:r>
            <a:r>
              <a:rPr b="1" i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to x  on (y-&gt;z)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to z  on (y-&gt;z)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 z: </a:t>
            </a:r>
            <a:r>
              <a:rPr b="1" i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x on (z-&gt;y)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to y  on (z-&gt;y)</a:t>
            </a:r>
            <a:endParaRPr/>
          </a:p>
        </p:txBody>
      </p:sp>
      <p:cxnSp>
        <p:nvCxnSpPr>
          <p:cNvPr id="1681" name="Google Shape;1681;p36"/>
          <p:cNvCxnSpPr/>
          <p:nvPr/>
        </p:nvCxnSpPr>
        <p:spPr>
          <a:xfrm flipH="1">
            <a:off x="-100013" y="0"/>
            <a:ext cx="9144001" cy="254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2" name="Google Shape;1682;p36"/>
          <p:cNvCxnSpPr/>
          <p:nvPr/>
        </p:nvCxnSpPr>
        <p:spPr>
          <a:xfrm flipH="1">
            <a:off x="5245100" y="25400"/>
            <a:ext cx="23813" cy="25527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3" name="Google Shape;1683;p36"/>
          <p:cNvCxnSpPr/>
          <p:nvPr/>
        </p:nvCxnSpPr>
        <p:spPr>
          <a:xfrm flipH="1">
            <a:off x="2882900" y="38100"/>
            <a:ext cx="9525" cy="25273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4" name="Google Shape;1684;p36"/>
          <p:cNvSpPr/>
          <p:nvPr/>
        </p:nvSpPr>
        <p:spPr>
          <a:xfrm>
            <a:off x="165090" y="2700754"/>
            <a:ext cx="4237057" cy="4247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 = min{c(x,y)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(y), c(x,z)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(y)} </a:t>
            </a:r>
            <a:b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= min{60+0 , 50+1} = 51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(z) = min{c(x,y)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(z), c(x,z)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(z)} </a:t>
            </a:r>
            <a:b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= min{60+1 , 50+0} = 50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="1" baseline="-25000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(x) = min{c(y,x) + D</a:t>
            </a:r>
            <a:r>
              <a:rPr b="1" baseline="-25000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(x), c(y,z) + D</a:t>
            </a:r>
            <a:r>
              <a:rPr b="1" baseline="-25000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(x)} </a:t>
            </a:r>
            <a:b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= min{60+0 , 1+5} = 6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(z) = min{c(y,x)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(z), c(y,z)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(z)} </a:t>
            </a:r>
            <a:b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= min{60+50 , 1+0} = 1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="1" baseline="-25000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(x) = min{c(z,x) + D</a:t>
            </a:r>
            <a:r>
              <a:rPr b="1" baseline="-25000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(x), c(z,y) + D</a:t>
            </a:r>
            <a:r>
              <a:rPr b="1" baseline="-25000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(x)} </a:t>
            </a:r>
            <a:b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= min{50+0 , 1+6} = 7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 = min{c(z,y)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(y), c(z,x)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(y)} </a:t>
            </a:r>
            <a:b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= min{1+0 , 50+51} = 1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685" name="Google Shape;1685;p36"/>
          <p:cNvGrpSpPr/>
          <p:nvPr/>
        </p:nvGrpSpPr>
        <p:grpSpPr>
          <a:xfrm>
            <a:off x="6682582" y="2576513"/>
            <a:ext cx="1812132" cy="1741487"/>
            <a:chOff x="240" y="192"/>
            <a:chExt cx="1142" cy="1097"/>
          </a:xfrm>
        </p:grpSpPr>
        <p:cxnSp>
          <p:nvCxnSpPr>
            <p:cNvPr id="1686" name="Google Shape;1686;p36"/>
            <p:cNvCxnSpPr/>
            <p:nvPr/>
          </p:nvCxnSpPr>
          <p:spPr>
            <a:xfrm>
              <a:off x="672" y="480"/>
              <a:ext cx="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7" name="Google Shape;1687;p36"/>
            <p:cNvCxnSpPr/>
            <p:nvPr/>
          </p:nvCxnSpPr>
          <p:spPr>
            <a:xfrm>
              <a:off x="480" y="624"/>
              <a:ext cx="8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88" name="Google Shape;1688;p36"/>
            <p:cNvSpPr txBox="1"/>
            <p:nvPr/>
          </p:nvSpPr>
          <p:spPr>
            <a:xfrm>
              <a:off x="691" y="384"/>
              <a:ext cx="57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x   y   z</a:t>
              </a:r>
              <a:endParaRPr/>
            </a:p>
          </p:txBody>
        </p:sp>
        <p:sp>
          <p:nvSpPr>
            <p:cNvPr id="1689" name="Google Shape;1689;p36"/>
            <p:cNvSpPr txBox="1"/>
            <p:nvPr/>
          </p:nvSpPr>
          <p:spPr>
            <a:xfrm>
              <a:off x="480" y="624"/>
              <a:ext cx="20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x</a:t>
              </a:r>
              <a:endParaRPr/>
            </a:p>
          </p:txBody>
        </p:sp>
        <p:sp>
          <p:nvSpPr>
            <p:cNvPr id="1690" name="Google Shape;1690;p36"/>
            <p:cNvSpPr txBox="1"/>
            <p:nvPr/>
          </p:nvSpPr>
          <p:spPr>
            <a:xfrm>
              <a:off x="477" y="816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y</a:t>
              </a:r>
              <a:endParaRPr/>
            </a:p>
          </p:txBody>
        </p:sp>
        <p:sp>
          <p:nvSpPr>
            <p:cNvPr id="1691" name="Google Shape;1691;p36"/>
            <p:cNvSpPr txBox="1"/>
            <p:nvPr/>
          </p:nvSpPr>
          <p:spPr>
            <a:xfrm>
              <a:off x="480" y="1008"/>
              <a:ext cx="19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z</a:t>
              </a:r>
              <a:endParaRPr/>
            </a:p>
          </p:txBody>
        </p:sp>
        <p:sp>
          <p:nvSpPr>
            <p:cNvPr id="1692" name="Google Shape;1692;p36"/>
            <p:cNvSpPr txBox="1"/>
            <p:nvPr/>
          </p:nvSpPr>
          <p:spPr>
            <a:xfrm>
              <a:off x="724" y="624"/>
              <a:ext cx="65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0  51  50</a:t>
              </a:r>
              <a:endParaRPr/>
            </a:p>
          </p:txBody>
        </p:sp>
        <p:sp>
          <p:nvSpPr>
            <p:cNvPr id="1693" name="Google Shape;1693;p36"/>
            <p:cNvSpPr txBox="1"/>
            <p:nvPr/>
          </p:nvSpPr>
          <p:spPr>
            <a:xfrm>
              <a:off x="703" y="864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6</a:t>
              </a:r>
              <a:r>
                <a:rPr b="1" lang="en-US" sz="1800">
                  <a:solidFill>
                    <a:srgbClr val="FF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</a:t>
              </a:r>
              <a:endParaRPr/>
            </a:p>
          </p:txBody>
        </p:sp>
        <p:sp>
          <p:nvSpPr>
            <p:cNvPr id="1694" name="Google Shape;1694;p36"/>
            <p:cNvSpPr txBox="1"/>
            <p:nvPr/>
          </p:nvSpPr>
          <p:spPr>
            <a:xfrm>
              <a:off x="849" y="864"/>
              <a:ext cx="23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0</a:t>
              </a:r>
              <a:endParaRPr/>
            </a:p>
          </p:txBody>
        </p:sp>
        <p:sp>
          <p:nvSpPr>
            <p:cNvPr id="1695" name="Google Shape;1695;p36"/>
            <p:cNvSpPr txBox="1"/>
            <p:nvPr/>
          </p:nvSpPr>
          <p:spPr>
            <a:xfrm>
              <a:off x="1078" y="864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/>
            </a:p>
          </p:txBody>
        </p:sp>
        <p:sp>
          <p:nvSpPr>
            <p:cNvPr id="1696" name="Google Shape;1696;p36"/>
            <p:cNvSpPr txBox="1"/>
            <p:nvPr/>
          </p:nvSpPr>
          <p:spPr>
            <a:xfrm>
              <a:off x="701" y="1056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7</a:t>
              </a:r>
              <a:endParaRPr/>
            </a:p>
          </p:txBody>
        </p:sp>
        <p:sp>
          <p:nvSpPr>
            <p:cNvPr id="1697" name="Google Shape;1697;p36"/>
            <p:cNvSpPr txBox="1"/>
            <p:nvPr/>
          </p:nvSpPr>
          <p:spPr>
            <a:xfrm>
              <a:off x="838" y="1056"/>
              <a:ext cx="23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1</a:t>
              </a:r>
              <a:endParaRPr/>
            </a:p>
          </p:txBody>
        </p:sp>
        <p:sp>
          <p:nvSpPr>
            <p:cNvPr id="1698" name="Google Shape;1698;p36"/>
            <p:cNvSpPr txBox="1"/>
            <p:nvPr/>
          </p:nvSpPr>
          <p:spPr>
            <a:xfrm>
              <a:off x="1087" y="1056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</a:t>
              </a:r>
              <a:endParaRPr/>
            </a:p>
          </p:txBody>
        </p:sp>
        <p:sp>
          <p:nvSpPr>
            <p:cNvPr id="1699" name="Google Shape;1699;p36"/>
            <p:cNvSpPr txBox="1"/>
            <p:nvPr/>
          </p:nvSpPr>
          <p:spPr>
            <a:xfrm rot="-5400000">
              <a:off x="156" y="827"/>
              <a:ext cx="40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from</a:t>
              </a:r>
              <a:endParaRPr/>
            </a:p>
          </p:txBody>
        </p:sp>
        <p:sp>
          <p:nvSpPr>
            <p:cNvPr id="1700" name="Google Shape;1700;p36"/>
            <p:cNvSpPr txBox="1"/>
            <p:nvPr/>
          </p:nvSpPr>
          <p:spPr>
            <a:xfrm>
              <a:off x="715" y="192"/>
              <a:ext cx="50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cost to</a:t>
              </a:r>
              <a:endParaRPr/>
            </a:p>
          </p:txBody>
        </p:sp>
      </p:grpSp>
      <p:sp>
        <p:nvSpPr>
          <p:cNvPr id="1701" name="Google Shape;1701;p36"/>
          <p:cNvSpPr txBox="1"/>
          <p:nvPr/>
        </p:nvSpPr>
        <p:spPr>
          <a:xfrm>
            <a:off x="6704518" y="4587875"/>
            <a:ext cx="2145290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 x:  to y on (x-&gt;z)</a:t>
            </a:r>
            <a:b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to z  on (x-&gt;z)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 y:</a:t>
            </a:r>
            <a:r>
              <a:rPr b="1" i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to x  on (y-&gt;z)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to z  on (y-&gt;z)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 z: </a:t>
            </a:r>
            <a:r>
              <a:rPr b="1" i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x on (z-&gt;y)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to y  on (z-&gt;y)</a:t>
            </a:r>
            <a:endParaRPr/>
          </a:p>
        </p:txBody>
      </p:sp>
      <p:sp>
        <p:nvSpPr>
          <p:cNvPr id="1702" name="Google Shape;1702;p36"/>
          <p:cNvSpPr/>
          <p:nvPr/>
        </p:nvSpPr>
        <p:spPr>
          <a:xfrm>
            <a:off x="4714875" y="3910013"/>
            <a:ext cx="1484313" cy="352425"/>
          </a:xfrm>
          <a:prstGeom prst="rightArrow">
            <a:avLst>
              <a:gd fmla="val 50000" name="adj1"/>
              <a:gd fmla="val 4997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703" name="Google Shape;1703;p36"/>
          <p:cNvCxnSpPr/>
          <p:nvPr/>
        </p:nvCxnSpPr>
        <p:spPr>
          <a:xfrm rot="10800000">
            <a:off x="0" y="2579688"/>
            <a:ext cx="9144000" cy="381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4" name="Google Shape;1704;p36"/>
          <p:cNvSpPr/>
          <p:nvPr/>
        </p:nvSpPr>
        <p:spPr>
          <a:xfrm>
            <a:off x="4740275" y="4614863"/>
            <a:ext cx="1709738" cy="704850"/>
          </a:xfrm>
          <a:prstGeom prst="cloudCallout">
            <a:avLst>
              <a:gd fmla="val 61520" name="adj1"/>
              <a:gd fmla="val 11607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Infinite loop</a:t>
            </a:r>
            <a:endParaRPr/>
          </a:p>
        </p:txBody>
      </p:sp>
      <p:grpSp>
        <p:nvGrpSpPr>
          <p:cNvPr id="1705" name="Google Shape;1705;p36"/>
          <p:cNvGrpSpPr/>
          <p:nvPr/>
        </p:nvGrpSpPr>
        <p:grpSpPr>
          <a:xfrm>
            <a:off x="3052763" y="1435100"/>
            <a:ext cx="2184400" cy="1212850"/>
            <a:chOff x="3805" y="1002"/>
            <a:chExt cx="1376" cy="764"/>
          </a:xfrm>
        </p:grpSpPr>
        <p:sp>
          <p:nvSpPr>
            <p:cNvPr id="1706" name="Google Shape;1706;p36"/>
            <p:cNvSpPr/>
            <p:nvPr/>
          </p:nvSpPr>
          <p:spPr>
            <a:xfrm>
              <a:off x="3805" y="1002"/>
              <a:ext cx="1376" cy="764"/>
            </a:xfrm>
            <a:custGeom>
              <a:rect b="b" l="l" r="r" t="t"/>
              <a:pathLst>
                <a:path extrusionOk="0" h="764" w="1376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07" name="Google Shape;1707;p36"/>
            <p:cNvSpPr/>
            <p:nvPr/>
          </p:nvSpPr>
          <p:spPr>
            <a:xfrm>
              <a:off x="4164" y="1266"/>
              <a:ext cx="222" cy="180"/>
            </a:xfrm>
            <a:custGeom>
              <a:rect b="b" l="l" r="r" t="t"/>
              <a:pathLst>
                <a:path extrusionOk="0" h="180" w="222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08" name="Google Shape;1708;p36"/>
            <p:cNvSpPr/>
            <p:nvPr/>
          </p:nvSpPr>
          <p:spPr>
            <a:xfrm>
              <a:off x="3904" y="1502"/>
              <a:ext cx="313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1709" name="Google Shape;1709;p36"/>
            <p:cNvCxnSpPr/>
            <p:nvPr/>
          </p:nvCxnSpPr>
          <p:spPr>
            <a:xfrm>
              <a:off x="3904" y="1495"/>
              <a:ext cx="1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0" name="Google Shape;1710;p36"/>
            <p:cNvCxnSpPr/>
            <p:nvPr/>
          </p:nvCxnSpPr>
          <p:spPr>
            <a:xfrm>
              <a:off x="4217" y="1495"/>
              <a:ext cx="1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1" name="Google Shape;1711;p36"/>
            <p:cNvSpPr/>
            <p:nvPr/>
          </p:nvSpPr>
          <p:spPr>
            <a:xfrm>
              <a:off x="3904" y="14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12" name="Google Shape;1712;p36"/>
            <p:cNvSpPr/>
            <p:nvPr/>
          </p:nvSpPr>
          <p:spPr>
            <a:xfrm>
              <a:off x="3901" y="1436"/>
              <a:ext cx="313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13" name="Google Shape;1713;p36"/>
            <p:cNvSpPr/>
            <p:nvPr/>
          </p:nvSpPr>
          <p:spPr>
            <a:xfrm>
              <a:off x="4569" y="1266"/>
              <a:ext cx="216" cy="189"/>
            </a:xfrm>
            <a:custGeom>
              <a:rect b="b" l="l" r="r" t="t"/>
              <a:pathLst>
                <a:path extrusionOk="0" h="189" w="216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14" name="Google Shape;1714;p36"/>
            <p:cNvSpPr/>
            <p:nvPr/>
          </p:nvSpPr>
          <p:spPr>
            <a:xfrm>
              <a:off x="4221" y="1530"/>
              <a:ext cx="540" cy="3"/>
            </a:xfrm>
            <a:custGeom>
              <a:rect b="b" l="l" r="r" t="t"/>
              <a:pathLst>
                <a:path extrusionOk="0" h="3" w="540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715" name="Google Shape;1715;p36"/>
            <p:cNvGrpSpPr/>
            <p:nvPr/>
          </p:nvGrpSpPr>
          <p:grpSpPr>
            <a:xfrm>
              <a:off x="3950" y="1388"/>
              <a:ext cx="210" cy="250"/>
              <a:chOff x="2951" y="2429"/>
              <a:chExt cx="213" cy="250"/>
            </a:xfrm>
          </p:grpSpPr>
          <p:sp>
            <p:nvSpPr>
              <p:cNvPr id="1716" name="Google Shape;1716;p36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717" name="Google Shape;1717;p36"/>
              <p:cNvSpPr txBox="1"/>
              <p:nvPr/>
            </p:nvSpPr>
            <p:spPr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x</a:t>
                </a:r>
                <a:endParaRPr b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1718" name="Google Shape;1718;p36"/>
            <p:cNvGrpSpPr/>
            <p:nvPr/>
          </p:nvGrpSpPr>
          <p:grpSpPr>
            <a:xfrm>
              <a:off x="4746" y="1400"/>
              <a:ext cx="316" cy="252"/>
              <a:chOff x="1740" y="2306"/>
              <a:chExt cx="316" cy="252"/>
            </a:xfrm>
          </p:grpSpPr>
          <p:sp>
            <p:nvSpPr>
              <p:cNvPr id="1719" name="Google Shape;1719;p36"/>
              <p:cNvSpPr/>
              <p:nvPr/>
            </p:nvSpPr>
            <p:spPr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1720" name="Google Shape;1720;p36"/>
              <p:cNvCxnSpPr/>
              <p:nvPr/>
            </p:nvCxnSpPr>
            <p:spPr>
              <a:xfrm>
                <a:off x="1743" y="2413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1" name="Google Shape;1721;p36"/>
              <p:cNvCxnSpPr/>
              <p:nvPr/>
            </p:nvCxnSpPr>
            <p:spPr>
              <a:xfrm>
                <a:off x="2056" y="2413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22" name="Google Shape;1722;p36"/>
              <p:cNvSpPr/>
              <p:nvPr/>
            </p:nvSpPr>
            <p:spPr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723" name="Google Shape;1723;p36"/>
              <p:cNvSpPr/>
              <p:nvPr/>
            </p:nvSpPr>
            <p:spPr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grpSp>
            <p:nvGrpSpPr>
              <p:cNvPr id="1724" name="Google Shape;1724;p36"/>
              <p:cNvGrpSpPr/>
              <p:nvPr/>
            </p:nvGrpSpPr>
            <p:grpSpPr>
              <a:xfrm>
                <a:off x="1802" y="2306"/>
                <a:ext cx="194" cy="252"/>
                <a:chOff x="2959" y="2429"/>
                <a:chExt cx="197" cy="252"/>
              </a:xfrm>
            </p:grpSpPr>
            <p:sp>
              <p:nvSpPr>
                <p:cNvPr id="1725" name="Google Shape;1725;p36"/>
                <p:cNvSpPr/>
                <p:nvPr/>
              </p:nvSpPr>
              <p:spPr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1726" name="Google Shape;1726;p36"/>
                <p:cNvSpPr txBox="1"/>
                <p:nvPr/>
              </p:nvSpPr>
              <p:spPr>
                <a:xfrm>
                  <a:off x="2959" y="2429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rPr>
                    <a:t>z</a:t>
                  </a:r>
                  <a:endParaRPr b="1" sz="24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</p:grpSp>
        </p:grpSp>
        <p:sp>
          <p:nvSpPr>
            <p:cNvPr id="1727" name="Google Shape;1727;p36"/>
            <p:cNvSpPr txBox="1"/>
            <p:nvPr/>
          </p:nvSpPr>
          <p:spPr>
            <a:xfrm>
              <a:off x="4643" y="1190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28" name="Google Shape;1728;p36"/>
            <p:cNvSpPr txBox="1"/>
            <p:nvPr/>
          </p:nvSpPr>
          <p:spPr>
            <a:xfrm>
              <a:off x="4076" y="1187"/>
              <a:ext cx="271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60</a:t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29" name="Google Shape;1729;p36"/>
            <p:cNvSpPr txBox="1"/>
            <p:nvPr/>
          </p:nvSpPr>
          <p:spPr>
            <a:xfrm>
              <a:off x="4362" y="1520"/>
              <a:ext cx="271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50</a:t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730" name="Google Shape;1730;p36"/>
            <p:cNvGrpSpPr/>
            <p:nvPr/>
          </p:nvGrpSpPr>
          <p:grpSpPr>
            <a:xfrm>
              <a:off x="4326" y="1076"/>
              <a:ext cx="316" cy="252"/>
              <a:chOff x="1740" y="2306"/>
              <a:chExt cx="316" cy="252"/>
            </a:xfrm>
          </p:grpSpPr>
          <p:sp>
            <p:nvSpPr>
              <p:cNvPr id="1731" name="Google Shape;1731;p36"/>
              <p:cNvSpPr/>
              <p:nvPr/>
            </p:nvSpPr>
            <p:spPr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1732" name="Google Shape;1732;p36"/>
              <p:cNvCxnSpPr/>
              <p:nvPr/>
            </p:nvCxnSpPr>
            <p:spPr>
              <a:xfrm>
                <a:off x="1743" y="2413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3" name="Google Shape;1733;p36"/>
              <p:cNvCxnSpPr/>
              <p:nvPr/>
            </p:nvCxnSpPr>
            <p:spPr>
              <a:xfrm>
                <a:off x="2056" y="2413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34" name="Google Shape;1734;p36"/>
              <p:cNvSpPr/>
              <p:nvPr/>
            </p:nvSpPr>
            <p:spPr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735" name="Google Shape;1735;p36"/>
              <p:cNvSpPr/>
              <p:nvPr/>
            </p:nvSpPr>
            <p:spPr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grpSp>
            <p:nvGrpSpPr>
              <p:cNvPr id="1736" name="Google Shape;1736;p36"/>
              <p:cNvGrpSpPr/>
              <p:nvPr/>
            </p:nvGrpSpPr>
            <p:grpSpPr>
              <a:xfrm>
                <a:off x="1800" y="2306"/>
                <a:ext cx="205" cy="252"/>
                <a:chOff x="2954" y="2429"/>
                <a:chExt cx="208" cy="252"/>
              </a:xfrm>
            </p:grpSpPr>
            <p:sp>
              <p:nvSpPr>
                <p:cNvPr id="1737" name="Google Shape;1737;p36"/>
                <p:cNvSpPr/>
                <p:nvPr/>
              </p:nvSpPr>
              <p:spPr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1738" name="Google Shape;1738;p36"/>
                <p:cNvSpPr txBox="1"/>
                <p:nvPr/>
              </p:nvSpPr>
              <p:spPr>
                <a:xfrm>
                  <a:off x="2954" y="2429"/>
                  <a:ext cx="208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rPr>
                    <a:t>y</a:t>
                  </a:r>
                  <a:endParaRPr b="1" sz="24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4" name="Google Shape;1744;p37"/>
          <p:cNvGrpSpPr/>
          <p:nvPr/>
        </p:nvGrpSpPr>
        <p:grpSpPr>
          <a:xfrm>
            <a:off x="545307" y="550863"/>
            <a:ext cx="1812132" cy="1741487"/>
            <a:chOff x="240" y="192"/>
            <a:chExt cx="1142" cy="1097"/>
          </a:xfrm>
        </p:grpSpPr>
        <p:cxnSp>
          <p:nvCxnSpPr>
            <p:cNvPr id="1745" name="Google Shape;1745;p37"/>
            <p:cNvCxnSpPr/>
            <p:nvPr/>
          </p:nvCxnSpPr>
          <p:spPr>
            <a:xfrm>
              <a:off x="672" y="480"/>
              <a:ext cx="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6" name="Google Shape;1746;p37"/>
            <p:cNvCxnSpPr/>
            <p:nvPr/>
          </p:nvCxnSpPr>
          <p:spPr>
            <a:xfrm>
              <a:off x="480" y="624"/>
              <a:ext cx="8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47" name="Google Shape;1747;p37"/>
            <p:cNvSpPr txBox="1"/>
            <p:nvPr/>
          </p:nvSpPr>
          <p:spPr>
            <a:xfrm>
              <a:off x="691" y="384"/>
              <a:ext cx="57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x   y   z</a:t>
              </a:r>
              <a:endParaRPr/>
            </a:p>
          </p:txBody>
        </p:sp>
        <p:sp>
          <p:nvSpPr>
            <p:cNvPr id="1748" name="Google Shape;1748;p37"/>
            <p:cNvSpPr txBox="1"/>
            <p:nvPr/>
          </p:nvSpPr>
          <p:spPr>
            <a:xfrm>
              <a:off x="480" y="624"/>
              <a:ext cx="20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x</a:t>
              </a:r>
              <a:endParaRPr/>
            </a:p>
          </p:txBody>
        </p:sp>
        <p:sp>
          <p:nvSpPr>
            <p:cNvPr id="1749" name="Google Shape;1749;p37"/>
            <p:cNvSpPr txBox="1"/>
            <p:nvPr/>
          </p:nvSpPr>
          <p:spPr>
            <a:xfrm>
              <a:off x="477" y="816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y</a:t>
              </a:r>
              <a:endParaRPr/>
            </a:p>
          </p:txBody>
        </p:sp>
        <p:sp>
          <p:nvSpPr>
            <p:cNvPr id="1750" name="Google Shape;1750;p37"/>
            <p:cNvSpPr txBox="1"/>
            <p:nvPr/>
          </p:nvSpPr>
          <p:spPr>
            <a:xfrm>
              <a:off x="480" y="1008"/>
              <a:ext cx="19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z</a:t>
              </a:r>
              <a:endParaRPr/>
            </a:p>
          </p:txBody>
        </p:sp>
        <p:sp>
          <p:nvSpPr>
            <p:cNvPr id="1751" name="Google Shape;1751;p37"/>
            <p:cNvSpPr txBox="1"/>
            <p:nvPr/>
          </p:nvSpPr>
          <p:spPr>
            <a:xfrm>
              <a:off x="724" y="624"/>
              <a:ext cx="65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0  51  50</a:t>
              </a:r>
              <a:endParaRPr/>
            </a:p>
          </p:txBody>
        </p:sp>
        <p:sp>
          <p:nvSpPr>
            <p:cNvPr id="1752" name="Google Shape;1752;p37"/>
            <p:cNvSpPr txBox="1"/>
            <p:nvPr/>
          </p:nvSpPr>
          <p:spPr>
            <a:xfrm>
              <a:off x="703" y="864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6 </a:t>
              </a:r>
              <a:endParaRPr/>
            </a:p>
          </p:txBody>
        </p:sp>
        <p:sp>
          <p:nvSpPr>
            <p:cNvPr id="1753" name="Google Shape;1753;p37"/>
            <p:cNvSpPr txBox="1"/>
            <p:nvPr/>
          </p:nvSpPr>
          <p:spPr>
            <a:xfrm>
              <a:off x="849" y="864"/>
              <a:ext cx="23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0</a:t>
              </a:r>
              <a:endParaRPr/>
            </a:p>
          </p:txBody>
        </p:sp>
        <p:sp>
          <p:nvSpPr>
            <p:cNvPr id="1754" name="Google Shape;1754;p37"/>
            <p:cNvSpPr txBox="1"/>
            <p:nvPr/>
          </p:nvSpPr>
          <p:spPr>
            <a:xfrm>
              <a:off x="1078" y="864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/>
            </a:p>
          </p:txBody>
        </p:sp>
        <p:sp>
          <p:nvSpPr>
            <p:cNvPr id="1755" name="Google Shape;1755;p37"/>
            <p:cNvSpPr txBox="1"/>
            <p:nvPr/>
          </p:nvSpPr>
          <p:spPr>
            <a:xfrm>
              <a:off x="701" y="1056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7</a:t>
              </a:r>
              <a:endParaRPr/>
            </a:p>
          </p:txBody>
        </p:sp>
        <p:sp>
          <p:nvSpPr>
            <p:cNvPr id="1756" name="Google Shape;1756;p37"/>
            <p:cNvSpPr txBox="1"/>
            <p:nvPr/>
          </p:nvSpPr>
          <p:spPr>
            <a:xfrm>
              <a:off x="838" y="1056"/>
              <a:ext cx="23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1</a:t>
              </a:r>
              <a:endParaRPr/>
            </a:p>
          </p:txBody>
        </p:sp>
        <p:sp>
          <p:nvSpPr>
            <p:cNvPr id="1757" name="Google Shape;1757;p37"/>
            <p:cNvSpPr txBox="1"/>
            <p:nvPr/>
          </p:nvSpPr>
          <p:spPr>
            <a:xfrm>
              <a:off x="1087" y="1056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</a:t>
              </a:r>
              <a:endParaRPr/>
            </a:p>
          </p:txBody>
        </p:sp>
        <p:sp>
          <p:nvSpPr>
            <p:cNvPr id="1758" name="Google Shape;1758;p37"/>
            <p:cNvSpPr txBox="1"/>
            <p:nvPr/>
          </p:nvSpPr>
          <p:spPr>
            <a:xfrm rot="-5400000">
              <a:off x="156" y="827"/>
              <a:ext cx="40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from</a:t>
              </a:r>
              <a:endParaRPr/>
            </a:p>
          </p:txBody>
        </p:sp>
        <p:sp>
          <p:nvSpPr>
            <p:cNvPr id="1759" name="Google Shape;1759;p37"/>
            <p:cNvSpPr txBox="1"/>
            <p:nvPr/>
          </p:nvSpPr>
          <p:spPr>
            <a:xfrm>
              <a:off x="715" y="192"/>
              <a:ext cx="50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cost to</a:t>
              </a:r>
              <a:endParaRPr/>
            </a:p>
          </p:txBody>
        </p:sp>
      </p:grpSp>
      <p:sp>
        <p:nvSpPr>
          <p:cNvPr id="1760" name="Google Shape;1760;p37"/>
          <p:cNvSpPr txBox="1"/>
          <p:nvPr/>
        </p:nvSpPr>
        <p:spPr>
          <a:xfrm>
            <a:off x="692035" y="76200"/>
            <a:ext cx="17337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Distance Vectors:</a:t>
            </a:r>
            <a:endParaRPr/>
          </a:p>
        </p:txBody>
      </p:sp>
      <p:sp>
        <p:nvSpPr>
          <p:cNvPr id="1761" name="Google Shape;1761;p37"/>
          <p:cNvSpPr txBox="1"/>
          <p:nvPr/>
        </p:nvSpPr>
        <p:spPr>
          <a:xfrm>
            <a:off x="3561104" y="76200"/>
            <a:ext cx="13788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Cost Vectors:</a:t>
            </a:r>
            <a:endParaRPr/>
          </a:p>
        </p:txBody>
      </p:sp>
      <p:sp>
        <p:nvSpPr>
          <p:cNvPr id="1762" name="Google Shape;1762;p37"/>
          <p:cNvSpPr txBox="1"/>
          <p:nvPr/>
        </p:nvSpPr>
        <p:spPr>
          <a:xfrm>
            <a:off x="5963709" y="76200"/>
            <a:ext cx="1540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Routing Tables:</a:t>
            </a:r>
            <a:endParaRPr/>
          </a:p>
        </p:txBody>
      </p:sp>
      <p:sp>
        <p:nvSpPr>
          <p:cNvPr id="1763" name="Google Shape;1763;p37"/>
          <p:cNvSpPr txBox="1"/>
          <p:nvPr/>
        </p:nvSpPr>
        <p:spPr>
          <a:xfrm>
            <a:off x="3385154" y="550863"/>
            <a:ext cx="11656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C(x,y)=</a:t>
            </a:r>
            <a:r>
              <a:rPr b="1" i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60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C(x,z)=50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C(y,z)=1</a:t>
            </a:r>
            <a:endParaRPr/>
          </a:p>
        </p:txBody>
      </p:sp>
      <p:sp>
        <p:nvSpPr>
          <p:cNvPr id="1764" name="Google Shape;1764;p37"/>
          <p:cNvSpPr txBox="1"/>
          <p:nvPr/>
        </p:nvSpPr>
        <p:spPr>
          <a:xfrm>
            <a:off x="5911561" y="550863"/>
            <a:ext cx="2145290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 x:  to y on (x-&gt;z)</a:t>
            </a:r>
            <a:b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to z  on (x-&gt;z)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 y:</a:t>
            </a:r>
            <a:r>
              <a:rPr b="1" i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to x  on (y-&gt;z)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to z  on (y-&gt;z)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 z: </a:t>
            </a:r>
            <a:r>
              <a:rPr b="1" i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x on (z-&gt;y)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to y  on (z-&gt;y)</a:t>
            </a:r>
            <a:endParaRPr/>
          </a:p>
        </p:txBody>
      </p:sp>
      <p:cxnSp>
        <p:nvCxnSpPr>
          <p:cNvPr id="1765" name="Google Shape;1765;p37"/>
          <p:cNvCxnSpPr/>
          <p:nvPr/>
        </p:nvCxnSpPr>
        <p:spPr>
          <a:xfrm flipH="1">
            <a:off x="-100013" y="0"/>
            <a:ext cx="9144001" cy="254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6" name="Google Shape;1766;p37"/>
          <p:cNvCxnSpPr/>
          <p:nvPr/>
        </p:nvCxnSpPr>
        <p:spPr>
          <a:xfrm flipH="1">
            <a:off x="5232400" y="25400"/>
            <a:ext cx="36513" cy="25273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7" name="Google Shape;1767;p37"/>
          <p:cNvCxnSpPr/>
          <p:nvPr/>
        </p:nvCxnSpPr>
        <p:spPr>
          <a:xfrm flipH="1">
            <a:off x="2882900" y="38100"/>
            <a:ext cx="9525" cy="25654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8" name="Google Shape;1768;p37"/>
          <p:cNvSpPr/>
          <p:nvPr/>
        </p:nvSpPr>
        <p:spPr>
          <a:xfrm>
            <a:off x="165090" y="2611061"/>
            <a:ext cx="4237057" cy="4247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 = min{c(x,y)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(y), c(x,z)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(y)} </a:t>
            </a:r>
            <a:b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= min{60+0 , 50+1} = 51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(z) = min{c(x,y)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(z), c(x,z)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(z)} </a:t>
            </a:r>
            <a:b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= min{60+1 , 50+0} = 50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="1" baseline="-25000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(x) = min{c(y,x) + D</a:t>
            </a:r>
            <a:r>
              <a:rPr b="1" baseline="-25000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(x), c(y,z) + D</a:t>
            </a:r>
            <a:r>
              <a:rPr b="1" baseline="-25000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(x)} </a:t>
            </a:r>
            <a:b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= min{60+0 , 1+7} = 8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(z) = min{c(y,x)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(z), c(y,z)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(z)} </a:t>
            </a:r>
            <a:b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= min{60+50 , 1+0} = 1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="1" baseline="-25000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(x) = min{c(z,x) + D</a:t>
            </a:r>
            <a:r>
              <a:rPr b="1" baseline="-25000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(x), c(z,y) + D</a:t>
            </a:r>
            <a:r>
              <a:rPr b="1" baseline="-25000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(x)} </a:t>
            </a:r>
            <a:b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= min{50+0 , 1+6} = 7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 = min{c(z,y)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(y), c(z,x)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(y)} </a:t>
            </a:r>
            <a:b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= min{1+0 , 50+51} = 1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769" name="Google Shape;1769;p37"/>
          <p:cNvGrpSpPr/>
          <p:nvPr/>
        </p:nvGrpSpPr>
        <p:grpSpPr>
          <a:xfrm>
            <a:off x="6682582" y="2576513"/>
            <a:ext cx="1812132" cy="1741487"/>
            <a:chOff x="240" y="192"/>
            <a:chExt cx="1142" cy="1097"/>
          </a:xfrm>
        </p:grpSpPr>
        <p:cxnSp>
          <p:nvCxnSpPr>
            <p:cNvPr id="1770" name="Google Shape;1770;p37"/>
            <p:cNvCxnSpPr/>
            <p:nvPr/>
          </p:nvCxnSpPr>
          <p:spPr>
            <a:xfrm>
              <a:off x="672" y="480"/>
              <a:ext cx="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1" name="Google Shape;1771;p37"/>
            <p:cNvCxnSpPr/>
            <p:nvPr/>
          </p:nvCxnSpPr>
          <p:spPr>
            <a:xfrm>
              <a:off x="480" y="624"/>
              <a:ext cx="8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72" name="Google Shape;1772;p37"/>
            <p:cNvSpPr txBox="1"/>
            <p:nvPr/>
          </p:nvSpPr>
          <p:spPr>
            <a:xfrm>
              <a:off x="691" y="384"/>
              <a:ext cx="57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x   y   z</a:t>
              </a:r>
              <a:endParaRPr/>
            </a:p>
          </p:txBody>
        </p:sp>
        <p:sp>
          <p:nvSpPr>
            <p:cNvPr id="1773" name="Google Shape;1773;p37"/>
            <p:cNvSpPr txBox="1"/>
            <p:nvPr/>
          </p:nvSpPr>
          <p:spPr>
            <a:xfrm>
              <a:off x="480" y="624"/>
              <a:ext cx="20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x</a:t>
              </a:r>
              <a:endParaRPr/>
            </a:p>
          </p:txBody>
        </p:sp>
        <p:sp>
          <p:nvSpPr>
            <p:cNvPr id="1774" name="Google Shape;1774;p37"/>
            <p:cNvSpPr txBox="1"/>
            <p:nvPr/>
          </p:nvSpPr>
          <p:spPr>
            <a:xfrm>
              <a:off x="477" y="816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y</a:t>
              </a:r>
              <a:endParaRPr/>
            </a:p>
          </p:txBody>
        </p:sp>
        <p:sp>
          <p:nvSpPr>
            <p:cNvPr id="1775" name="Google Shape;1775;p37"/>
            <p:cNvSpPr txBox="1"/>
            <p:nvPr/>
          </p:nvSpPr>
          <p:spPr>
            <a:xfrm>
              <a:off x="480" y="1008"/>
              <a:ext cx="19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z</a:t>
              </a:r>
              <a:endParaRPr/>
            </a:p>
          </p:txBody>
        </p:sp>
        <p:sp>
          <p:nvSpPr>
            <p:cNvPr id="1776" name="Google Shape;1776;p37"/>
            <p:cNvSpPr txBox="1"/>
            <p:nvPr/>
          </p:nvSpPr>
          <p:spPr>
            <a:xfrm>
              <a:off x="724" y="624"/>
              <a:ext cx="65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0  51  50</a:t>
              </a:r>
              <a:endParaRPr/>
            </a:p>
          </p:txBody>
        </p:sp>
        <p:sp>
          <p:nvSpPr>
            <p:cNvPr id="1777" name="Google Shape;1777;p37"/>
            <p:cNvSpPr txBox="1"/>
            <p:nvPr/>
          </p:nvSpPr>
          <p:spPr>
            <a:xfrm>
              <a:off x="703" y="864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8</a:t>
              </a:r>
              <a:endParaRPr b="1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78" name="Google Shape;1778;p37"/>
            <p:cNvSpPr txBox="1"/>
            <p:nvPr/>
          </p:nvSpPr>
          <p:spPr>
            <a:xfrm>
              <a:off x="849" y="864"/>
              <a:ext cx="23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0</a:t>
              </a:r>
              <a:endParaRPr/>
            </a:p>
          </p:txBody>
        </p:sp>
        <p:sp>
          <p:nvSpPr>
            <p:cNvPr id="1779" name="Google Shape;1779;p37"/>
            <p:cNvSpPr txBox="1"/>
            <p:nvPr/>
          </p:nvSpPr>
          <p:spPr>
            <a:xfrm>
              <a:off x="1078" y="864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/>
            </a:p>
          </p:txBody>
        </p:sp>
        <p:sp>
          <p:nvSpPr>
            <p:cNvPr id="1780" name="Google Shape;1780;p37"/>
            <p:cNvSpPr txBox="1"/>
            <p:nvPr/>
          </p:nvSpPr>
          <p:spPr>
            <a:xfrm>
              <a:off x="701" y="1056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7</a:t>
              </a:r>
              <a:endParaRPr/>
            </a:p>
          </p:txBody>
        </p:sp>
        <p:sp>
          <p:nvSpPr>
            <p:cNvPr id="1781" name="Google Shape;1781;p37"/>
            <p:cNvSpPr txBox="1"/>
            <p:nvPr/>
          </p:nvSpPr>
          <p:spPr>
            <a:xfrm>
              <a:off x="838" y="1056"/>
              <a:ext cx="23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1</a:t>
              </a:r>
              <a:endParaRPr/>
            </a:p>
          </p:txBody>
        </p:sp>
        <p:sp>
          <p:nvSpPr>
            <p:cNvPr id="1782" name="Google Shape;1782;p37"/>
            <p:cNvSpPr txBox="1"/>
            <p:nvPr/>
          </p:nvSpPr>
          <p:spPr>
            <a:xfrm>
              <a:off x="1087" y="1056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</a:t>
              </a:r>
              <a:endParaRPr/>
            </a:p>
          </p:txBody>
        </p:sp>
        <p:sp>
          <p:nvSpPr>
            <p:cNvPr id="1783" name="Google Shape;1783;p37"/>
            <p:cNvSpPr txBox="1"/>
            <p:nvPr/>
          </p:nvSpPr>
          <p:spPr>
            <a:xfrm rot="-5400000">
              <a:off x="156" y="827"/>
              <a:ext cx="40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from</a:t>
              </a:r>
              <a:endParaRPr/>
            </a:p>
          </p:txBody>
        </p:sp>
        <p:sp>
          <p:nvSpPr>
            <p:cNvPr id="1784" name="Google Shape;1784;p37"/>
            <p:cNvSpPr txBox="1"/>
            <p:nvPr/>
          </p:nvSpPr>
          <p:spPr>
            <a:xfrm>
              <a:off x="715" y="192"/>
              <a:ext cx="50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cost to</a:t>
              </a:r>
              <a:endParaRPr/>
            </a:p>
          </p:txBody>
        </p:sp>
      </p:grpSp>
      <p:sp>
        <p:nvSpPr>
          <p:cNvPr id="1785" name="Google Shape;1785;p37"/>
          <p:cNvSpPr txBox="1"/>
          <p:nvPr/>
        </p:nvSpPr>
        <p:spPr>
          <a:xfrm>
            <a:off x="6704518" y="4587875"/>
            <a:ext cx="2145290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 x:  to y on (x-&gt;z)</a:t>
            </a:r>
            <a:b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to z  on (x-&gt;z)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 y:</a:t>
            </a:r>
            <a:r>
              <a:rPr b="1" i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to x  on (y-&gt;z)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to z  on (y-&gt;z)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 z: </a:t>
            </a:r>
            <a:r>
              <a:rPr b="1" i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x on (z-&gt;y)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to y  on (z-&gt;y)</a:t>
            </a:r>
            <a:endParaRPr/>
          </a:p>
        </p:txBody>
      </p:sp>
      <p:sp>
        <p:nvSpPr>
          <p:cNvPr id="1786" name="Google Shape;1786;p37"/>
          <p:cNvSpPr/>
          <p:nvPr/>
        </p:nvSpPr>
        <p:spPr>
          <a:xfrm>
            <a:off x="4714875" y="3910013"/>
            <a:ext cx="1484313" cy="352425"/>
          </a:xfrm>
          <a:prstGeom prst="rightArrow">
            <a:avLst>
              <a:gd fmla="val 50000" name="adj1"/>
              <a:gd fmla="val 4997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787" name="Google Shape;1787;p37"/>
          <p:cNvCxnSpPr/>
          <p:nvPr/>
        </p:nvCxnSpPr>
        <p:spPr>
          <a:xfrm rot="10800000">
            <a:off x="0" y="2592388"/>
            <a:ext cx="9144000" cy="381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8" name="Google Shape;1788;p37"/>
          <p:cNvSpPr/>
          <p:nvPr/>
        </p:nvSpPr>
        <p:spPr>
          <a:xfrm>
            <a:off x="4740275" y="4614863"/>
            <a:ext cx="1709738" cy="704850"/>
          </a:xfrm>
          <a:prstGeom prst="cloudCallout">
            <a:avLst>
              <a:gd fmla="val 61520" name="adj1"/>
              <a:gd fmla="val 116071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Infinite loop</a:t>
            </a:r>
            <a:endParaRPr/>
          </a:p>
        </p:txBody>
      </p:sp>
      <p:grpSp>
        <p:nvGrpSpPr>
          <p:cNvPr id="1789" name="Google Shape;1789;p37"/>
          <p:cNvGrpSpPr/>
          <p:nvPr/>
        </p:nvGrpSpPr>
        <p:grpSpPr>
          <a:xfrm>
            <a:off x="3052763" y="1435100"/>
            <a:ext cx="2184400" cy="1212850"/>
            <a:chOff x="3805" y="1002"/>
            <a:chExt cx="1376" cy="764"/>
          </a:xfrm>
        </p:grpSpPr>
        <p:sp>
          <p:nvSpPr>
            <p:cNvPr id="1790" name="Google Shape;1790;p37"/>
            <p:cNvSpPr/>
            <p:nvPr/>
          </p:nvSpPr>
          <p:spPr>
            <a:xfrm>
              <a:off x="3805" y="1002"/>
              <a:ext cx="1376" cy="764"/>
            </a:xfrm>
            <a:custGeom>
              <a:rect b="b" l="l" r="r" t="t"/>
              <a:pathLst>
                <a:path extrusionOk="0" h="764" w="1376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4164" y="1266"/>
              <a:ext cx="222" cy="180"/>
            </a:xfrm>
            <a:custGeom>
              <a:rect b="b" l="l" r="r" t="t"/>
              <a:pathLst>
                <a:path extrusionOk="0" h="180" w="222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3904" y="1502"/>
              <a:ext cx="313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1793" name="Google Shape;1793;p37"/>
            <p:cNvCxnSpPr/>
            <p:nvPr/>
          </p:nvCxnSpPr>
          <p:spPr>
            <a:xfrm>
              <a:off x="3904" y="1495"/>
              <a:ext cx="1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4" name="Google Shape;1794;p37"/>
            <p:cNvCxnSpPr/>
            <p:nvPr/>
          </p:nvCxnSpPr>
          <p:spPr>
            <a:xfrm>
              <a:off x="4217" y="1495"/>
              <a:ext cx="1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95" name="Google Shape;1795;p37"/>
            <p:cNvSpPr/>
            <p:nvPr/>
          </p:nvSpPr>
          <p:spPr>
            <a:xfrm>
              <a:off x="3904" y="14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96" name="Google Shape;1796;p37"/>
            <p:cNvSpPr/>
            <p:nvPr/>
          </p:nvSpPr>
          <p:spPr>
            <a:xfrm>
              <a:off x="3901" y="1436"/>
              <a:ext cx="313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97" name="Google Shape;1797;p37"/>
            <p:cNvSpPr/>
            <p:nvPr/>
          </p:nvSpPr>
          <p:spPr>
            <a:xfrm>
              <a:off x="4569" y="1266"/>
              <a:ext cx="216" cy="189"/>
            </a:xfrm>
            <a:custGeom>
              <a:rect b="b" l="l" r="r" t="t"/>
              <a:pathLst>
                <a:path extrusionOk="0" h="189" w="216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4221" y="1530"/>
              <a:ext cx="540" cy="3"/>
            </a:xfrm>
            <a:custGeom>
              <a:rect b="b" l="l" r="r" t="t"/>
              <a:pathLst>
                <a:path extrusionOk="0" h="3" w="540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799" name="Google Shape;1799;p37"/>
            <p:cNvGrpSpPr/>
            <p:nvPr/>
          </p:nvGrpSpPr>
          <p:grpSpPr>
            <a:xfrm>
              <a:off x="3950" y="1388"/>
              <a:ext cx="210" cy="250"/>
              <a:chOff x="2951" y="2429"/>
              <a:chExt cx="213" cy="250"/>
            </a:xfrm>
          </p:grpSpPr>
          <p:sp>
            <p:nvSpPr>
              <p:cNvPr id="1800" name="Google Shape;1800;p37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801" name="Google Shape;1801;p37"/>
              <p:cNvSpPr txBox="1"/>
              <p:nvPr/>
            </p:nvSpPr>
            <p:spPr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x</a:t>
                </a:r>
                <a:endParaRPr b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1802" name="Google Shape;1802;p37"/>
            <p:cNvGrpSpPr/>
            <p:nvPr/>
          </p:nvGrpSpPr>
          <p:grpSpPr>
            <a:xfrm>
              <a:off x="4746" y="1400"/>
              <a:ext cx="316" cy="252"/>
              <a:chOff x="1740" y="2306"/>
              <a:chExt cx="316" cy="252"/>
            </a:xfrm>
          </p:grpSpPr>
          <p:sp>
            <p:nvSpPr>
              <p:cNvPr id="1803" name="Google Shape;1803;p37"/>
              <p:cNvSpPr/>
              <p:nvPr/>
            </p:nvSpPr>
            <p:spPr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1804" name="Google Shape;1804;p37"/>
              <p:cNvCxnSpPr/>
              <p:nvPr/>
            </p:nvCxnSpPr>
            <p:spPr>
              <a:xfrm>
                <a:off x="1743" y="2413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5" name="Google Shape;1805;p37"/>
              <p:cNvCxnSpPr/>
              <p:nvPr/>
            </p:nvCxnSpPr>
            <p:spPr>
              <a:xfrm>
                <a:off x="2056" y="2413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806" name="Google Shape;1806;p37"/>
              <p:cNvSpPr/>
              <p:nvPr/>
            </p:nvSpPr>
            <p:spPr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807" name="Google Shape;1807;p37"/>
              <p:cNvSpPr/>
              <p:nvPr/>
            </p:nvSpPr>
            <p:spPr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grpSp>
            <p:nvGrpSpPr>
              <p:cNvPr id="1808" name="Google Shape;1808;p37"/>
              <p:cNvGrpSpPr/>
              <p:nvPr/>
            </p:nvGrpSpPr>
            <p:grpSpPr>
              <a:xfrm>
                <a:off x="1802" y="2306"/>
                <a:ext cx="194" cy="252"/>
                <a:chOff x="2959" y="2429"/>
                <a:chExt cx="197" cy="252"/>
              </a:xfrm>
            </p:grpSpPr>
            <p:sp>
              <p:nvSpPr>
                <p:cNvPr id="1809" name="Google Shape;1809;p37"/>
                <p:cNvSpPr/>
                <p:nvPr/>
              </p:nvSpPr>
              <p:spPr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1810" name="Google Shape;1810;p37"/>
                <p:cNvSpPr txBox="1"/>
                <p:nvPr/>
              </p:nvSpPr>
              <p:spPr>
                <a:xfrm>
                  <a:off x="2959" y="2429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rPr>
                    <a:t>z</a:t>
                  </a:r>
                  <a:endParaRPr b="1" sz="24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</p:grpSp>
        </p:grpSp>
        <p:sp>
          <p:nvSpPr>
            <p:cNvPr id="1811" name="Google Shape;1811;p37"/>
            <p:cNvSpPr txBox="1"/>
            <p:nvPr/>
          </p:nvSpPr>
          <p:spPr>
            <a:xfrm>
              <a:off x="4643" y="1190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12" name="Google Shape;1812;p37"/>
            <p:cNvSpPr txBox="1"/>
            <p:nvPr/>
          </p:nvSpPr>
          <p:spPr>
            <a:xfrm>
              <a:off x="4076" y="1187"/>
              <a:ext cx="271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60</a:t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13" name="Google Shape;1813;p37"/>
            <p:cNvSpPr txBox="1"/>
            <p:nvPr/>
          </p:nvSpPr>
          <p:spPr>
            <a:xfrm>
              <a:off x="4362" y="1520"/>
              <a:ext cx="271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50</a:t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814" name="Google Shape;1814;p37"/>
            <p:cNvGrpSpPr/>
            <p:nvPr/>
          </p:nvGrpSpPr>
          <p:grpSpPr>
            <a:xfrm>
              <a:off x="4326" y="1076"/>
              <a:ext cx="316" cy="252"/>
              <a:chOff x="1740" y="2306"/>
              <a:chExt cx="316" cy="252"/>
            </a:xfrm>
          </p:grpSpPr>
          <p:sp>
            <p:nvSpPr>
              <p:cNvPr id="1815" name="Google Shape;1815;p37"/>
              <p:cNvSpPr/>
              <p:nvPr/>
            </p:nvSpPr>
            <p:spPr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1816" name="Google Shape;1816;p37"/>
              <p:cNvCxnSpPr/>
              <p:nvPr/>
            </p:nvCxnSpPr>
            <p:spPr>
              <a:xfrm>
                <a:off x="1743" y="2413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7" name="Google Shape;1817;p37"/>
              <p:cNvCxnSpPr/>
              <p:nvPr/>
            </p:nvCxnSpPr>
            <p:spPr>
              <a:xfrm>
                <a:off x="2056" y="2413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818" name="Google Shape;1818;p37"/>
              <p:cNvSpPr/>
              <p:nvPr/>
            </p:nvSpPr>
            <p:spPr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819" name="Google Shape;1819;p37"/>
              <p:cNvSpPr/>
              <p:nvPr/>
            </p:nvSpPr>
            <p:spPr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grpSp>
            <p:nvGrpSpPr>
              <p:cNvPr id="1820" name="Google Shape;1820;p37"/>
              <p:cNvGrpSpPr/>
              <p:nvPr/>
            </p:nvGrpSpPr>
            <p:grpSpPr>
              <a:xfrm>
                <a:off x="1800" y="2306"/>
                <a:ext cx="205" cy="252"/>
                <a:chOff x="2954" y="2429"/>
                <a:chExt cx="208" cy="252"/>
              </a:xfrm>
            </p:grpSpPr>
            <p:sp>
              <p:nvSpPr>
                <p:cNvPr id="1821" name="Google Shape;1821;p37"/>
                <p:cNvSpPr/>
                <p:nvPr/>
              </p:nvSpPr>
              <p:spPr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1822" name="Google Shape;1822;p37"/>
                <p:cNvSpPr txBox="1"/>
                <p:nvPr/>
              </p:nvSpPr>
              <p:spPr>
                <a:xfrm>
                  <a:off x="2954" y="2429"/>
                  <a:ext cx="208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rPr>
                    <a:t>y</a:t>
                  </a:r>
                  <a:endParaRPr b="1" sz="24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8" name="Google Shape;1828;p38"/>
          <p:cNvGrpSpPr/>
          <p:nvPr/>
        </p:nvGrpSpPr>
        <p:grpSpPr>
          <a:xfrm>
            <a:off x="545307" y="550863"/>
            <a:ext cx="1812132" cy="1741487"/>
            <a:chOff x="240" y="192"/>
            <a:chExt cx="1142" cy="1097"/>
          </a:xfrm>
        </p:grpSpPr>
        <p:cxnSp>
          <p:nvCxnSpPr>
            <p:cNvPr id="1829" name="Google Shape;1829;p38"/>
            <p:cNvCxnSpPr/>
            <p:nvPr/>
          </p:nvCxnSpPr>
          <p:spPr>
            <a:xfrm>
              <a:off x="672" y="480"/>
              <a:ext cx="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0" name="Google Shape;1830;p38"/>
            <p:cNvCxnSpPr/>
            <p:nvPr/>
          </p:nvCxnSpPr>
          <p:spPr>
            <a:xfrm>
              <a:off x="480" y="624"/>
              <a:ext cx="8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31" name="Google Shape;1831;p38"/>
            <p:cNvSpPr txBox="1"/>
            <p:nvPr/>
          </p:nvSpPr>
          <p:spPr>
            <a:xfrm>
              <a:off x="691" y="384"/>
              <a:ext cx="57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x   y   z</a:t>
              </a:r>
              <a:endParaRPr/>
            </a:p>
          </p:txBody>
        </p:sp>
        <p:sp>
          <p:nvSpPr>
            <p:cNvPr id="1832" name="Google Shape;1832;p38"/>
            <p:cNvSpPr txBox="1"/>
            <p:nvPr/>
          </p:nvSpPr>
          <p:spPr>
            <a:xfrm>
              <a:off x="480" y="624"/>
              <a:ext cx="20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x</a:t>
              </a:r>
              <a:endParaRPr/>
            </a:p>
          </p:txBody>
        </p:sp>
        <p:sp>
          <p:nvSpPr>
            <p:cNvPr id="1833" name="Google Shape;1833;p38"/>
            <p:cNvSpPr txBox="1"/>
            <p:nvPr/>
          </p:nvSpPr>
          <p:spPr>
            <a:xfrm>
              <a:off x="477" y="816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y</a:t>
              </a:r>
              <a:endParaRPr/>
            </a:p>
          </p:txBody>
        </p:sp>
        <p:sp>
          <p:nvSpPr>
            <p:cNvPr id="1834" name="Google Shape;1834;p38"/>
            <p:cNvSpPr txBox="1"/>
            <p:nvPr/>
          </p:nvSpPr>
          <p:spPr>
            <a:xfrm>
              <a:off x="480" y="1008"/>
              <a:ext cx="19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z</a:t>
              </a:r>
              <a:endParaRPr/>
            </a:p>
          </p:txBody>
        </p:sp>
        <p:sp>
          <p:nvSpPr>
            <p:cNvPr id="1835" name="Google Shape;1835;p38"/>
            <p:cNvSpPr txBox="1"/>
            <p:nvPr/>
          </p:nvSpPr>
          <p:spPr>
            <a:xfrm>
              <a:off x="724" y="624"/>
              <a:ext cx="65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0  51  50</a:t>
              </a:r>
              <a:endParaRPr/>
            </a:p>
          </p:txBody>
        </p:sp>
        <p:sp>
          <p:nvSpPr>
            <p:cNvPr id="1836" name="Google Shape;1836;p38"/>
            <p:cNvSpPr txBox="1"/>
            <p:nvPr/>
          </p:nvSpPr>
          <p:spPr>
            <a:xfrm>
              <a:off x="709" y="864"/>
              <a:ext cx="271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50  </a:t>
              </a:r>
              <a:endParaRPr/>
            </a:p>
          </p:txBody>
        </p:sp>
        <p:sp>
          <p:nvSpPr>
            <p:cNvPr id="1837" name="Google Shape;1837;p38"/>
            <p:cNvSpPr txBox="1"/>
            <p:nvPr/>
          </p:nvSpPr>
          <p:spPr>
            <a:xfrm>
              <a:off x="897" y="864"/>
              <a:ext cx="23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0</a:t>
              </a:r>
              <a:endParaRPr/>
            </a:p>
          </p:txBody>
        </p:sp>
        <p:sp>
          <p:nvSpPr>
            <p:cNvPr id="1838" name="Google Shape;1838;p38"/>
            <p:cNvSpPr txBox="1"/>
            <p:nvPr/>
          </p:nvSpPr>
          <p:spPr>
            <a:xfrm>
              <a:off x="1078" y="864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/>
            </a:p>
          </p:txBody>
        </p:sp>
        <p:sp>
          <p:nvSpPr>
            <p:cNvPr id="1839" name="Google Shape;1839;p38"/>
            <p:cNvSpPr txBox="1"/>
            <p:nvPr/>
          </p:nvSpPr>
          <p:spPr>
            <a:xfrm>
              <a:off x="709" y="1056"/>
              <a:ext cx="271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49  </a:t>
              </a:r>
              <a:endParaRPr/>
            </a:p>
          </p:txBody>
        </p:sp>
        <p:sp>
          <p:nvSpPr>
            <p:cNvPr id="1840" name="Google Shape;1840;p38"/>
            <p:cNvSpPr txBox="1"/>
            <p:nvPr/>
          </p:nvSpPr>
          <p:spPr>
            <a:xfrm>
              <a:off x="886" y="1056"/>
              <a:ext cx="23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1</a:t>
              </a:r>
              <a:endParaRPr/>
            </a:p>
          </p:txBody>
        </p:sp>
        <p:sp>
          <p:nvSpPr>
            <p:cNvPr id="1841" name="Google Shape;1841;p38"/>
            <p:cNvSpPr txBox="1"/>
            <p:nvPr/>
          </p:nvSpPr>
          <p:spPr>
            <a:xfrm>
              <a:off x="1087" y="1056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</a:t>
              </a:r>
              <a:endParaRPr/>
            </a:p>
          </p:txBody>
        </p:sp>
        <p:sp>
          <p:nvSpPr>
            <p:cNvPr id="1842" name="Google Shape;1842;p38"/>
            <p:cNvSpPr txBox="1"/>
            <p:nvPr/>
          </p:nvSpPr>
          <p:spPr>
            <a:xfrm rot="-5400000">
              <a:off x="156" y="827"/>
              <a:ext cx="40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from</a:t>
              </a:r>
              <a:endParaRPr/>
            </a:p>
          </p:txBody>
        </p:sp>
        <p:sp>
          <p:nvSpPr>
            <p:cNvPr id="1843" name="Google Shape;1843;p38"/>
            <p:cNvSpPr txBox="1"/>
            <p:nvPr/>
          </p:nvSpPr>
          <p:spPr>
            <a:xfrm>
              <a:off x="715" y="192"/>
              <a:ext cx="50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cost to</a:t>
              </a:r>
              <a:endParaRPr/>
            </a:p>
          </p:txBody>
        </p:sp>
      </p:grpSp>
      <p:sp>
        <p:nvSpPr>
          <p:cNvPr id="1844" name="Google Shape;1844;p38"/>
          <p:cNvSpPr txBox="1"/>
          <p:nvPr/>
        </p:nvSpPr>
        <p:spPr>
          <a:xfrm>
            <a:off x="692035" y="76200"/>
            <a:ext cx="17337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Distance Vectors:</a:t>
            </a:r>
            <a:endParaRPr/>
          </a:p>
        </p:txBody>
      </p:sp>
      <p:sp>
        <p:nvSpPr>
          <p:cNvPr id="1845" name="Google Shape;1845;p38"/>
          <p:cNvSpPr txBox="1"/>
          <p:nvPr/>
        </p:nvSpPr>
        <p:spPr>
          <a:xfrm>
            <a:off x="3561104" y="76200"/>
            <a:ext cx="13788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Cost Vectors:</a:t>
            </a:r>
            <a:endParaRPr/>
          </a:p>
        </p:txBody>
      </p:sp>
      <p:sp>
        <p:nvSpPr>
          <p:cNvPr id="1846" name="Google Shape;1846;p38"/>
          <p:cNvSpPr txBox="1"/>
          <p:nvPr/>
        </p:nvSpPr>
        <p:spPr>
          <a:xfrm>
            <a:off x="5963709" y="76200"/>
            <a:ext cx="1540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Routing Tables:</a:t>
            </a:r>
            <a:endParaRPr/>
          </a:p>
        </p:txBody>
      </p:sp>
      <p:sp>
        <p:nvSpPr>
          <p:cNvPr id="1847" name="Google Shape;1847;p38"/>
          <p:cNvSpPr txBox="1"/>
          <p:nvPr/>
        </p:nvSpPr>
        <p:spPr>
          <a:xfrm>
            <a:off x="3385154" y="550863"/>
            <a:ext cx="11656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C(x,y)=</a:t>
            </a:r>
            <a:r>
              <a:rPr b="1" i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60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C(x,z)=50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C(y,z)=1</a:t>
            </a:r>
            <a:endParaRPr/>
          </a:p>
        </p:txBody>
      </p:sp>
      <p:sp>
        <p:nvSpPr>
          <p:cNvPr id="1848" name="Google Shape;1848;p38"/>
          <p:cNvSpPr txBox="1"/>
          <p:nvPr/>
        </p:nvSpPr>
        <p:spPr>
          <a:xfrm>
            <a:off x="5911561" y="550863"/>
            <a:ext cx="2145290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 x:  to y on (x-&gt;z)</a:t>
            </a:r>
            <a:b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to z  on (x-&gt;z)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 y:</a:t>
            </a:r>
            <a:r>
              <a:rPr b="1" i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to x  on (y-&gt;z)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to z  on (y-&gt;z)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 z: </a:t>
            </a:r>
            <a:r>
              <a:rPr b="1" i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x on (z-&gt;y)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to y  on (z-&gt;y)</a:t>
            </a:r>
            <a:endParaRPr/>
          </a:p>
        </p:txBody>
      </p:sp>
      <p:cxnSp>
        <p:nvCxnSpPr>
          <p:cNvPr id="1849" name="Google Shape;1849;p38"/>
          <p:cNvCxnSpPr/>
          <p:nvPr/>
        </p:nvCxnSpPr>
        <p:spPr>
          <a:xfrm flipH="1">
            <a:off x="-100013" y="0"/>
            <a:ext cx="9144001" cy="254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0" name="Google Shape;1850;p38"/>
          <p:cNvCxnSpPr/>
          <p:nvPr/>
        </p:nvCxnSpPr>
        <p:spPr>
          <a:xfrm flipH="1">
            <a:off x="5232400" y="25400"/>
            <a:ext cx="36513" cy="26035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1" name="Google Shape;1851;p38"/>
          <p:cNvCxnSpPr/>
          <p:nvPr/>
        </p:nvCxnSpPr>
        <p:spPr>
          <a:xfrm>
            <a:off x="2892425" y="38100"/>
            <a:ext cx="3175" cy="25527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2" name="Google Shape;1852;p38"/>
          <p:cNvSpPr/>
          <p:nvPr/>
        </p:nvSpPr>
        <p:spPr>
          <a:xfrm>
            <a:off x="165090" y="2611061"/>
            <a:ext cx="4237057" cy="4247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 = min{c(x,y)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(y), c(x,z)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(y)} </a:t>
            </a:r>
            <a:b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= min{60+0 , 50+1} = 51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(z) = min{c(x,y)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(z), c(x,z)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(z)} </a:t>
            </a:r>
            <a:b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= min{60+1 , 50+0} = 50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(x) = min{c(y,x)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(x), c(y,z)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(x)} </a:t>
            </a:r>
            <a:b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= min{60+0 , 1+49} = 50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(z) = min{c(y,x)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(z), c(y,z)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(z)} </a:t>
            </a:r>
            <a:b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= min{60+50 , 1+0} = 1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="1" baseline="-25000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(x) = min{c(z,x) + D</a:t>
            </a:r>
            <a:r>
              <a:rPr b="1" baseline="-25000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(x), c(z,y) + D</a:t>
            </a:r>
            <a:r>
              <a:rPr b="1" baseline="-25000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(x)} </a:t>
            </a:r>
            <a:b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= min{50+0 , 1+50} = 50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 = min{c(z,y)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(y), c(z,x)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(y)} </a:t>
            </a:r>
            <a:b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= min{1+0 , 50+51} = 1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853" name="Google Shape;1853;p38"/>
          <p:cNvGrpSpPr/>
          <p:nvPr/>
        </p:nvGrpSpPr>
        <p:grpSpPr>
          <a:xfrm>
            <a:off x="6682582" y="2576513"/>
            <a:ext cx="1812132" cy="1741487"/>
            <a:chOff x="240" y="192"/>
            <a:chExt cx="1142" cy="1097"/>
          </a:xfrm>
        </p:grpSpPr>
        <p:cxnSp>
          <p:nvCxnSpPr>
            <p:cNvPr id="1854" name="Google Shape;1854;p38"/>
            <p:cNvCxnSpPr/>
            <p:nvPr/>
          </p:nvCxnSpPr>
          <p:spPr>
            <a:xfrm>
              <a:off x="672" y="480"/>
              <a:ext cx="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5" name="Google Shape;1855;p38"/>
            <p:cNvCxnSpPr/>
            <p:nvPr/>
          </p:nvCxnSpPr>
          <p:spPr>
            <a:xfrm>
              <a:off x="480" y="624"/>
              <a:ext cx="8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56" name="Google Shape;1856;p38"/>
            <p:cNvSpPr txBox="1"/>
            <p:nvPr/>
          </p:nvSpPr>
          <p:spPr>
            <a:xfrm>
              <a:off x="691" y="384"/>
              <a:ext cx="57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x   y   z</a:t>
              </a:r>
              <a:endParaRPr/>
            </a:p>
          </p:txBody>
        </p:sp>
        <p:sp>
          <p:nvSpPr>
            <p:cNvPr id="1857" name="Google Shape;1857;p38"/>
            <p:cNvSpPr txBox="1"/>
            <p:nvPr/>
          </p:nvSpPr>
          <p:spPr>
            <a:xfrm>
              <a:off x="480" y="624"/>
              <a:ext cx="20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x</a:t>
              </a:r>
              <a:endParaRPr/>
            </a:p>
          </p:txBody>
        </p:sp>
        <p:sp>
          <p:nvSpPr>
            <p:cNvPr id="1858" name="Google Shape;1858;p38"/>
            <p:cNvSpPr txBox="1"/>
            <p:nvPr/>
          </p:nvSpPr>
          <p:spPr>
            <a:xfrm>
              <a:off x="477" y="816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y</a:t>
              </a:r>
              <a:endParaRPr/>
            </a:p>
          </p:txBody>
        </p:sp>
        <p:sp>
          <p:nvSpPr>
            <p:cNvPr id="1859" name="Google Shape;1859;p38"/>
            <p:cNvSpPr txBox="1"/>
            <p:nvPr/>
          </p:nvSpPr>
          <p:spPr>
            <a:xfrm>
              <a:off x="480" y="1008"/>
              <a:ext cx="19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z</a:t>
              </a:r>
              <a:endParaRPr/>
            </a:p>
          </p:txBody>
        </p:sp>
        <p:sp>
          <p:nvSpPr>
            <p:cNvPr id="1860" name="Google Shape;1860;p38"/>
            <p:cNvSpPr txBox="1"/>
            <p:nvPr/>
          </p:nvSpPr>
          <p:spPr>
            <a:xfrm>
              <a:off x="724" y="624"/>
              <a:ext cx="65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0  51  50</a:t>
              </a:r>
              <a:endParaRPr/>
            </a:p>
          </p:txBody>
        </p:sp>
        <p:sp>
          <p:nvSpPr>
            <p:cNvPr id="1861" name="Google Shape;1861;p38"/>
            <p:cNvSpPr txBox="1"/>
            <p:nvPr/>
          </p:nvSpPr>
          <p:spPr>
            <a:xfrm>
              <a:off x="709" y="864"/>
              <a:ext cx="271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50 </a:t>
              </a:r>
              <a:endParaRPr b="1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62" name="Google Shape;1862;p38"/>
            <p:cNvSpPr txBox="1"/>
            <p:nvPr/>
          </p:nvSpPr>
          <p:spPr>
            <a:xfrm>
              <a:off x="897" y="864"/>
              <a:ext cx="23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0</a:t>
              </a:r>
              <a:endParaRPr/>
            </a:p>
          </p:txBody>
        </p:sp>
        <p:sp>
          <p:nvSpPr>
            <p:cNvPr id="1863" name="Google Shape;1863;p38"/>
            <p:cNvSpPr txBox="1"/>
            <p:nvPr/>
          </p:nvSpPr>
          <p:spPr>
            <a:xfrm>
              <a:off x="1078" y="864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/>
            </a:p>
          </p:txBody>
        </p:sp>
        <p:sp>
          <p:nvSpPr>
            <p:cNvPr id="1864" name="Google Shape;1864;p38"/>
            <p:cNvSpPr txBox="1"/>
            <p:nvPr/>
          </p:nvSpPr>
          <p:spPr>
            <a:xfrm>
              <a:off x="709" y="1056"/>
              <a:ext cx="271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50</a:t>
              </a:r>
              <a:endParaRPr/>
            </a:p>
          </p:txBody>
        </p:sp>
        <p:sp>
          <p:nvSpPr>
            <p:cNvPr id="1865" name="Google Shape;1865;p38"/>
            <p:cNvSpPr txBox="1"/>
            <p:nvPr/>
          </p:nvSpPr>
          <p:spPr>
            <a:xfrm>
              <a:off x="901" y="1056"/>
              <a:ext cx="23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1</a:t>
              </a:r>
              <a:endParaRPr/>
            </a:p>
          </p:txBody>
        </p:sp>
        <p:sp>
          <p:nvSpPr>
            <p:cNvPr id="1866" name="Google Shape;1866;p38"/>
            <p:cNvSpPr txBox="1"/>
            <p:nvPr/>
          </p:nvSpPr>
          <p:spPr>
            <a:xfrm>
              <a:off x="1087" y="1056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</a:t>
              </a:r>
              <a:endParaRPr/>
            </a:p>
          </p:txBody>
        </p:sp>
        <p:sp>
          <p:nvSpPr>
            <p:cNvPr id="1867" name="Google Shape;1867;p38"/>
            <p:cNvSpPr txBox="1"/>
            <p:nvPr/>
          </p:nvSpPr>
          <p:spPr>
            <a:xfrm rot="-5400000">
              <a:off x="156" y="827"/>
              <a:ext cx="40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from</a:t>
              </a:r>
              <a:endParaRPr/>
            </a:p>
          </p:txBody>
        </p:sp>
        <p:sp>
          <p:nvSpPr>
            <p:cNvPr id="1868" name="Google Shape;1868;p38"/>
            <p:cNvSpPr txBox="1"/>
            <p:nvPr/>
          </p:nvSpPr>
          <p:spPr>
            <a:xfrm>
              <a:off x="715" y="192"/>
              <a:ext cx="50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cost to</a:t>
              </a:r>
              <a:endParaRPr/>
            </a:p>
          </p:txBody>
        </p:sp>
      </p:grpSp>
      <p:sp>
        <p:nvSpPr>
          <p:cNvPr id="1869" name="Google Shape;1869;p38"/>
          <p:cNvSpPr txBox="1"/>
          <p:nvPr/>
        </p:nvSpPr>
        <p:spPr>
          <a:xfrm>
            <a:off x="6704518" y="4587875"/>
            <a:ext cx="2145290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 x:  to y on (x-&gt;z)</a:t>
            </a:r>
            <a:b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to z  on (x-&gt;z)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 y: to x  on (y-&gt;z)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to z  on (y-&gt;z)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 z: </a:t>
            </a:r>
            <a:r>
              <a:rPr b="1" i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x on (z-&gt;x)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to y  on (z-&gt;y)</a:t>
            </a:r>
            <a:endParaRPr/>
          </a:p>
        </p:txBody>
      </p:sp>
      <p:sp>
        <p:nvSpPr>
          <p:cNvPr id="1870" name="Google Shape;1870;p38"/>
          <p:cNvSpPr/>
          <p:nvPr/>
        </p:nvSpPr>
        <p:spPr>
          <a:xfrm>
            <a:off x="4714875" y="3910013"/>
            <a:ext cx="1484313" cy="352425"/>
          </a:xfrm>
          <a:prstGeom prst="rightArrow">
            <a:avLst>
              <a:gd fmla="val 50000" name="adj1"/>
              <a:gd fmla="val 4997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871" name="Google Shape;1871;p38"/>
          <p:cNvCxnSpPr/>
          <p:nvPr/>
        </p:nvCxnSpPr>
        <p:spPr>
          <a:xfrm rot="10800000">
            <a:off x="0" y="2630488"/>
            <a:ext cx="9144000" cy="381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2" name="Google Shape;1872;p38"/>
          <p:cNvSpPr/>
          <p:nvPr/>
        </p:nvSpPr>
        <p:spPr>
          <a:xfrm>
            <a:off x="4740275" y="4614863"/>
            <a:ext cx="1709738" cy="704850"/>
          </a:xfrm>
          <a:prstGeom prst="cloudCallout">
            <a:avLst>
              <a:gd fmla="val 61520" name="adj1"/>
              <a:gd fmla="val 116071" name="adj2"/>
            </a:avLst>
          </a:prstGeom>
          <a:solidFill>
            <a:srgbClr val="89DEF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Correct!</a:t>
            </a:r>
            <a:endParaRPr/>
          </a:p>
        </p:txBody>
      </p:sp>
      <p:grpSp>
        <p:nvGrpSpPr>
          <p:cNvPr id="1873" name="Google Shape;1873;p38"/>
          <p:cNvGrpSpPr/>
          <p:nvPr/>
        </p:nvGrpSpPr>
        <p:grpSpPr>
          <a:xfrm>
            <a:off x="3052763" y="1435100"/>
            <a:ext cx="2184400" cy="1212850"/>
            <a:chOff x="3805" y="1002"/>
            <a:chExt cx="1376" cy="764"/>
          </a:xfrm>
        </p:grpSpPr>
        <p:sp>
          <p:nvSpPr>
            <p:cNvPr id="1874" name="Google Shape;1874;p38"/>
            <p:cNvSpPr/>
            <p:nvPr/>
          </p:nvSpPr>
          <p:spPr>
            <a:xfrm>
              <a:off x="3805" y="1002"/>
              <a:ext cx="1376" cy="764"/>
            </a:xfrm>
            <a:custGeom>
              <a:rect b="b" l="l" r="r" t="t"/>
              <a:pathLst>
                <a:path extrusionOk="0" h="764" w="1376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75" name="Google Shape;1875;p38"/>
            <p:cNvSpPr/>
            <p:nvPr/>
          </p:nvSpPr>
          <p:spPr>
            <a:xfrm>
              <a:off x="4164" y="1266"/>
              <a:ext cx="222" cy="180"/>
            </a:xfrm>
            <a:custGeom>
              <a:rect b="b" l="l" r="r" t="t"/>
              <a:pathLst>
                <a:path extrusionOk="0" h="180" w="222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76" name="Google Shape;1876;p38"/>
            <p:cNvSpPr/>
            <p:nvPr/>
          </p:nvSpPr>
          <p:spPr>
            <a:xfrm>
              <a:off x="3904" y="1502"/>
              <a:ext cx="313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1877" name="Google Shape;1877;p38"/>
            <p:cNvCxnSpPr/>
            <p:nvPr/>
          </p:nvCxnSpPr>
          <p:spPr>
            <a:xfrm>
              <a:off x="3904" y="1495"/>
              <a:ext cx="1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8" name="Google Shape;1878;p38"/>
            <p:cNvCxnSpPr/>
            <p:nvPr/>
          </p:nvCxnSpPr>
          <p:spPr>
            <a:xfrm>
              <a:off x="4217" y="1495"/>
              <a:ext cx="1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79" name="Google Shape;1879;p38"/>
            <p:cNvSpPr/>
            <p:nvPr/>
          </p:nvSpPr>
          <p:spPr>
            <a:xfrm>
              <a:off x="3904" y="14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80" name="Google Shape;1880;p38"/>
            <p:cNvSpPr/>
            <p:nvPr/>
          </p:nvSpPr>
          <p:spPr>
            <a:xfrm>
              <a:off x="3901" y="1436"/>
              <a:ext cx="313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81" name="Google Shape;1881;p38"/>
            <p:cNvSpPr/>
            <p:nvPr/>
          </p:nvSpPr>
          <p:spPr>
            <a:xfrm>
              <a:off x="4569" y="1266"/>
              <a:ext cx="216" cy="189"/>
            </a:xfrm>
            <a:custGeom>
              <a:rect b="b" l="l" r="r" t="t"/>
              <a:pathLst>
                <a:path extrusionOk="0" h="189" w="216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82" name="Google Shape;1882;p38"/>
            <p:cNvSpPr/>
            <p:nvPr/>
          </p:nvSpPr>
          <p:spPr>
            <a:xfrm>
              <a:off x="4221" y="1530"/>
              <a:ext cx="540" cy="3"/>
            </a:xfrm>
            <a:custGeom>
              <a:rect b="b" l="l" r="r" t="t"/>
              <a:pathLst>
                <a:path extrusionOk="0" h="3" w="540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883" name="Google Shape;1883;p38"/>
            <p:cNvGrpSpPr/>
            <p:nvPr/>
          </p:nvGrpSpPr>
          <p:grpSpPr>
            <a:xfrm>
              <a:off x="3950" y="1388"/>
              <a:ext cx="210" cy="250"/>
              <a:chOff x="2951" y="2429"/>
              <a:chExt cx="213" cy="250"/>
            </a:xfrm>
          </p:grpSpPr>
          <p:sp>
            <p:nvSpPr>
              <p:cNvPr id="1884" name="Google Shape;1884;p38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885" name="Google Shape;1885;p38"/>
              <p:cNvSpPr txBox="1"/>
              <p:nvPr/>
            </p:nvSpPr>
            <p:spPr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x</a:t>
                </a:r>
                <a:endParaRPr b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1886" name="Google Shape;1886;p38"/>
            <p:cNvGrpSpPr/>
            <p:nvPr/>
          </p:nvGrpSpPr>
          <p:grpSpPr>
            <a:xfrm>
              <a:off x="4746" y="1400"/>
              <a:ext cx="316" cy="252"/>
              <a:chOff x="1740" y="2306"/>
              <a:chExt cx="316" cy="252"/>
            </a:xfrm>
          </p:grpSpPr>
          <p:sp>
            <p:nvSpPr>
              <p:cNvPr id="1887" name="Google Shape;1887;p38"/>
              <p:cNvSpPr/>
              <p:nvPr/>
            </p:nvSpPr>
            <p:spPr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1888" name="Google Shape;1888;p38"/>
              <p:cNvCxnSpPr/>
              <p:nvPr/>
            </p:nvCxnSpPr>
            <p:spPr>
              <a:xfrm>
                <a:off x="1743" y="2413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89" name="Google Shape;1889;p38"/>
              <p:cNvCxnSpPr/>
              <p:nvPr/>
            </p:nvCxnSpPr>
            <p:spPr>
              <a:xfrm>
                <a:off x="2056" y="2413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890" name="Google Shape;1890;p38"/>
              <p:cNvSpPr/>
              <p:nvPr/>
            </p:nvSpPr>
            <p:spPr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891" name="Google Shape;1891;p38"/>
              <p:cNvSpPr/>
              <p:nvPr/>
            </p:nvSpPr>
            <p:spPr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grpSp>
            <p:nvGrpSpPr>
              <p:cNvPr id="1892" name="Google Shape;1892;p38"/>
              <p:cNvGrpSpPr/>
              <p:nvPr/>
            </p:nvGrpSpPr>
            <p:grpSpPr>
              <a:xfrm>
                <a:off x="1802" y="2306"/>
                <a:ext cx="194" cy="252"/>
                <a:chOff x="2959" y="2429"/>
                <a:chExt cx="197" cy="252"/>
              </a:xfrm>
            </p:grpSpPr>
            <p:sp>
              <p:nvSpPr>
                <p:cNvPr id="1893" name="Google Shape;1893;p38"/>
                <p:cNvSpPr/>
                <p:nvPr/>
              </p:nvSpPr>
              <p:spPr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1894" name="Google Shape;1894;p38"/>
                <p:cNvSpPr txBox="1"/>
                <p:nvPr/>
              </p:nvSpPr>
              <p:spPr>
                <a:xfrm>
                  <a:off x="2959" y="2429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rPr>
                    <a:t>z</a:t>
                  </a:r>
                  <a:endParaRPr b="1" sz="24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</p:grpSp>
        </p:grpSp>
        <p:sp>
          <p:nvSpPr>
            <p:cNvPr id="1895" name="Google Shape;1895;p38"/>
            <p:cNvSpPr txBox="1"/>
            <p:nvPr/>
          </p:nvSpPr>
          <p:spPr>
            <a:xfrm>
              <a:off x="4643" y="1190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96" name="Google Shape;1896;p38"/>
            <p:cNvSpPr txBox="1"/>
            <p:nvPr/>
          </p:nvSpPr>
          <p:spPr>
            <a:xfrm>
              <a:off x="4076" y="1187"/>
              <a:ext cx="271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60</a:t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97" name="Google Shape;1897;p38"/>
            <p:cNvSpPr txBox="1"/>
            <p:nvPr/>
          </p:nvSpPr>
          <p:spPr>
            <a:xfrm>
              <a:off x="4362" y="1520"/>
              <a:ext cx="271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50</a:t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898" name="Google Shape;1898;p38"/>
            <p:cNvGrpSpPr/>
            <p:nvPr/>
          </p:nvGrpSpPr>
          <p:grpSpPr>
            <a:xfrm>
              <a:off x="4326" y="1076"/>
              <a:ext cx="316" cy="252"/>
              <a:chOff x="1740" y="2306"/>
              <a:chExt cx="316" cy="252"/>
            </a:xfrm>
          </p:grpSpPr>
          <p:sp>
            <p:nvSpPr>
              <p:cNvPr id="1899" name="Google Shape;1899;p38"/>
              <p:cNvSpPr/>
              <p:nvPr/>
            </p:nvSpPr>
            <p:spPr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1900" name="Google Shape;1900;p38"/>
              <p:cNvCxnSpPr/>
              <p:nvPr/>
            </p:nvCxnSpPr>
            <p:spPr>
              <a:xfrm>
                <a:off x="1743" y="2413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1" name="Google Shape;1901;p38"/>
              <p:cNvCxnSpPr/>
              <p:nvPr/>
            </p:nvCxnSpPr>
            <p:spPr>
              <a:xfrm>
                <a:off x="2056" y="2413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902" name="Google Shape;1902;p38"/>
              <p:cNvSpPr/>
              <p:nvPr/>
            </p:nvSpPr>
            <p:spPr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903" name="Google Shape;1903;p38"/>
              <p:cNvSpPr/>
              <p:nvPr/>
            </p:nvSpPr>
            <p:spPr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grpSp>
            <p:nvGrpSpPr>
              <p:cNvPr id="1904" name="Google Shape;1904;p38"/>
              <p:cNvGrpSpPr/>
              <p:nvPr/>
            </p:nvGrpSpPr>
            <p:grpSpPr>
              <a:xfrm>
                <a:off x="1800" y="2306"/>
                <a:ext cx="205" cy="252"/>
                <a:chOff x="2954" y="2429"/>
                <a:chExt cx="208" cy="252"/>
              </a:xfrm>
            </p:grpSpPr>
            <p:sp>
              <p:nvSpPr>
                <p:cNvPr id="1905" name="Google Shape;1905;p38"/>
                <p:cNvSpPr/>
                <p:nvPr/>
              </p:nvSpPr>
              <p:spPr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1906" name="Google Shape;1906;p38"/>
                <p:cNvSpPr txBox="1"/>
                <p:nvPr/>
              </p:nvSpPr>
              <p:spPr>
                <a:xfrm>
                  <a:off x="2954" y="2429"/>
                  <a:ext cx="208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rPr>
                    <a:t>y</a:t>
                  </a:r>
                  <a:endParaRPr b="1" sz="24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"/>
          <p:cNvSpPr txBox="1"/>
          <p:nvPr>
            <p:ph type="title"/>
          </p:nvPr>
        </p:nvSpPr>
        <p:spPr>
          <a:xfrm>
            <a:off x="0" y="-1"/>
            <a:ext cx="9144000" cy="1404472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Two Key Characteristics of a Network</a:t>
            </a:r>
            <a:endParaRPr b="1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0" name="Google Shape;250;p4"/>
          <p:cNvSpPr txBox="1"/>
          <p:nvPr>
            <p:ph idx="1" type="body"/>
          </p:nvPr>
        </p:nvSpPr>
        <p:spPr>
          <a:xfrm>
            <a:off x="228600" y="1600200"/>
            <a:ext cx="8610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Topology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>
                <a:latin typeface="Twentieth Century"/>
                <a:ea typeface="Twentieth Century"/>
                <a:cs typeface="Twentieth Century"/>
                <a:sym typeface="Twentieth Century"/>
              </a:rPr>
              <a:t>Physical interconnection structure of the network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Routing algorithm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>
                <a:latin typeface="Twentieth Century"/>
                <a:ea typeface="Twentieth Century"/>
                <a:cs typeface="Twentieth Century"/>
                <a:sym typeface="Twentieth Century"/>
              </a:rPr>
              <a:t>restricts the set of paths that messages/data can follow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2" name="Google Shape;1912;p39"/>
          <p:cNvGrpSpPr/>
          <p:nvPr/>
        </p:nvGrpSpPr>
        <p:grpSpPr>
          <a:xfrm>
            <a:off x="545307" y="550863"/>
            <a:ext cx="1812132" cy="1741487"/>
            <a:chOff x="240" y="192"/>
            <a:chExt cx="1142" cy="1097"/>
          </a:xfrm>
        </p:grpSpPr>
        <p:cxnSp>
          <p:nvCxnSpPr>
            <p:cNvPr id="1913" name="Google Shape;1913;p39"/>
            <p:cNvCxnSpPr/>
            <p:nvPr/>
          </p:nvCxnSpPr>
          <p:spPr>
            <a:xfrm>
              <a:off x="672" y="480"/>
              <a:ext cx="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4" name="Google Shape;1914;p39"/>
            <p:cNvCxnSpPr/>
            <p:nvPr/>
          </p:nvCxnSpPr>
          <p:spPr>
            <a:xfrm>
              <a:off x="480" y="624"/>
              <a:ext cx="8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15" name="Google Shape;1915;p39"/>
            <p:cNvSpPr txBox="1"/>
            <p:nvPr/>
          </p:nvSpPr>
          <p:spPr>
            <a:xfrm>
              <a:off x="691" y="384"/>
              <a:ext cx="57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x   y   z</a:t>
              </a:r>
              <a:endParaRPr/>
            </a:p>
          </p:txBody>
        </p:sp>
        <p:sp>
          <p:nvSpPr>
            <p:cNvPr id="1916" name="Google Shape;1916;p39"/>
            <p:cNvSpPr txBox="1"/>
            <p:nvPr/>
          </p:nvSpPr>
          <p:spPr>
            <a:xfrm>
              <a:off x="480" y="624"/>
              <a:ext cx="20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x</a:t>
              </a:r>
              <a:endParaRPr/>
            </a:p>
          </p:txBody>
        </p:sp>
        <p:sp>
          <p:nvSpPr>
            <p:cNvPr id="1917" name="Google Shape;1917;p39"/>
            <p:cNvSpPr txBox="1"/>
            <p:nvPr/>
          </p:nvSpPr>
          <p:spPr>
            <a:xfrm>
              <a:off x="477" y="816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y</a:t>
              </a:r>
              <a:endParaRPr/>
            </a:p>
          </p:txBody>
        </p:sp>
        <p:sp>
          <p:nvSpPr>
            <p:cNvPr id="1918" name="Google Shape;1918;p39"/>
            <p:cNvSpPr txBox="1"/>
            <p:nvPr/>
          </p:nvSpPr>
          <p:spPr>
            <a:xfrm>
              <a:off x="480" y="1008"/>
              <a:ext cx="19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z</a:t>
              </a:r>
              <a:endParaRPr/>
            </a:p>
          </p:txBody>
        </p:sp>
        <p:sp>
          <p:nvSpPr>
            <p:cNvPr id="1919" name="Google Shape;1919;p39"/>
            <p:cNvSpPr txBox="1"/>
            <p:nvPr/>
          </p:nvSpPr>
          <p:spPr>
            <a:xfrm>
              <a:off x="724" y="624"/>
              <a:ext cx="65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0  51  50</a:t>
              </a:r>
              <a:endParaRPr/>
            </a:p>
          </p:txBody>
        </p:sp>
        <p:sp>
          <p:nvSpPr>
            <p:cNvPr id="1920" name="Google Shape;1920;p39"/>
            <p:cNvSpPr txBox="1"/>
            <p:nvPr/>
          </p:nvSpPr>
          <p:spPr>
            <a:xfrm>
              <a:off x="709" y="864"/>
              <a:ext cx="271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50  </a:t>
              </a:r>
              <a:endParaRPr/>
            </a:p>
          </p:txBody>
        </p:sp>
        <p:sp>
          <p:nvSpPr>
            <p:cNvPr id="1921" name="Google Shape;1921;p39"/>
            <p:cNvSpPr txBox="1"/>
            <p:nvPr/>
          </p:nvSpPr>
          <p:spPr>
            <a:xfrm>
              <a:off x="897" y="864"/>
              <a:ext cx="23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0</a:t>
              </a:r>
              <a:endParaRPr/>
            </a:p>
          </p:txBody>
        </p:sp>
        <p:sp>
          <p:nvSpPr>
            <p:cNvPr id="1922" name="Google Shape;1922;p39"/>
            <p:cNvSpPr txBox="1"/>
            <p:nvPr/>
          </p:nvSpPr>
          <p:spPr>
            <a:xfrm>
              <a:off x="1078" y="864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/>
            </a:p>
          </p:txBody>
        </p:sp>
        <p:sp>
          <p:nvSpPr>
            <p:cNvPr id="1923" name="Google Shape;1923;p39"/>
            <p:cNvSpPr txBox="1"/>
            <p:nvPr/>
          </p:nvSpPr>
          <p:spPr>
            <a:xfrm>
              <a:off x="709" y="1056"/>
              <a:ext cx="271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50</a:t>
              </a:r>
              <a:endParaRPr/>
            </a:p>
          </p:txBody>
        </p:sp>
        <p:sp>
          <p:nvSpPr>
            <p:cNvPr id="1924" name="Google Shape;1924;p39"/>
            <p:cNvSpPr txBox="1"/>
            <p:nvPr/>
          </p:nvSpPr>
          <p:spPr>
            <a:xfrm>
              <a:off x="886" y="1056"/>
              <a:ext cx="23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1</a:t>
              </a:r>
              <a:endParaRPr/>
            </a:p>
          </p:txBody>
        </p:sp>
        <p:sp>
          <p:nvSpPr>
            <p:cNvPr id="1925" name="Google Shape;1925;p39"/>
            <p:cNvSpPr txBox="1"/>
            <p:nvPr/>
          </p:nvSpPr>
          <p:spPr>
            <a:xfrm>
              <a:off x="1087" y="1056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</a:t>
              </a:r>
              <a:endParaRPr/>
            </a:p>
          </p:txBody>
        </p:sp>
        <p:sp>
          <p:nvSpPr>
            <p:cNvPr id="1926" name="Google Shape;1926;p39"/>
            <p:cNvSpPr txBox="1"/>
            <p:nvPr/>
          </p:nvSpPr>
          <p:spPr>
            <a:xfrm rot="-5400000">
              <a:off x="156" y="827"/>
              <a:ext cx="40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from</a:t>
              </a:r>
              <a:endParaRPr/>
            </a:p>
          </p:txBody>
        </p:sp>
        <p:sp>
          <p:nvSpPr>
            <p:cNvPr id="1927" name="Google Shape;1927;p39"/>
            <p:cNvSpPr txBox="1"/>
            <p:nvPr/>
          </p:nvSpPr>
          <p:spPr>
            <a:xfrm>
              <a:off x="715" y="192"/>
              <a:ext cx="50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cost to</a:t>
              </a:r>
              <a:endParaRPr/>
            </a:p>
          </p:txBody>
        </p:sp>
      </p:grpSp>
      <p:sp>
        <p:nvSpPr>
          <p:cNvPr id="1928" name="Google Shape;1928;p39"/>
          <p:cNvSpPr txBox="1"/>
          <p:nvPr/>
        </p:nvSpPr>
        <p:spPr>
          <a:xfrm>
            <a:off x="692035" y="76200"/>
            <a:ext cx="17337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Distance Vectors:</a:t>
            </a:r>
            <a:endParaRPr/>
          </a:p>
        </p:txBody>
      </p:sp>
      <p:sp>
        <p:nvSpPr>
          <p:cNvPr id="1929" name="Google Shape;1929;p39"/>
          <p:cNvSpPr txBox="1"/>
          <p:nvPr/>
        </p:nvSpPr>
        <p:spPr>
          <a:xfrm>
            <a:off x="3561104" y="76200"/>
            <a:ext cx="13788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Cost Vectors:</a:t>
            </a:r>
            <a:endParaRPr/>
          </a:p>
        </p:txBody>
      </p:sp>
      <p:sp>
        <p:nvSpPr>
          <p:cNvPr id="1930" name="Google Shape;1930;p39"/>
          <p:cNvSpPr txBox="1"/>
          <p:nvPr/>
        </p:nvSpPr>
        <p:spPr>
          <a:xfrm>
            <a:off x="5963709" y="76200"/>
            <a:ext cx="15409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Routing Tables:</a:t>
            </a:r>
            <a:endParaRPr/>
          </a:p>
        </p:txBody>
      </p:sp>
      <p:sp>
        <p:nvSpPr>
          <p:cNvPr id="1931" name="Google Shape;1931;p39"/>
          <p:cNvSpPr txBox="1"/>
          <p:nvPr/>
        </p:nvSpPr>
        <p:spPr>
          <a:xfrm>
            <a:off x="3385154" y="550863"/>
            <a:ext cx="116560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C(x,y)=</a:t>
            </a:r>
            <a:r>
              <a:rPr b="1" i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60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C(x,z)=50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C(y,z)=1</a:t>
            </a:r>
            <a:endParaRPr/>
          </a:p>
        </p:txBody>
      </p:sp>
      <p:sp>
        <p:nvSpPr>
          <p:cNvPr id="1932" name="Google Shape;1932;p39"/>
          <p:cNvSpPr txBox="1"/>
          <p:nvPr/>
        </p:nvSpPr>
        <p:spPr>
          <a:xfrm>
            <a:off x="5911561" y="550863"/>
            <a:ext cx="2145290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 x:  to y on (x-&gt;z)</a:t>
            </a:r>
            <a:b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to z  on (x-&gt;z)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 y</a:t>
            </a:r>
            <a:r>
              <a:rPr b="1" i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to x  on (y-&gt;z)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to z  on (y-&gt;z)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 z: </a:t>
            </a:r>
            <a:r>
              <a:rPr b="1" i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x on (z-&gt;x)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to y  on (z-&gt;y)</a:t>
            </a:r>
            <a:endParaRPr/>
          </a:p>
        </p:txBody>
      </p:sp>
      <p:cxnSp>
        <p:nvCxnSpPr>
          <p:cNvPr id="1933" name="Google Shape;1933;p39"/>
          <p:cNvCxnSpPr/>
          <p:nvPr/>
        </p:nvCxnSpPr>
        <p:spPr>
          <a:xfrm flipH="1">
            <a:off x="-100013" y="0"/>
            <a:ext cx="9144001" cy="254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4" name="Google Shape;1934;p39"/>
          <p:cNvCxnSpPr/>
          <p:nvPr/>
        </p:nvCxnSpPr>
        <p:spPr>
          <a:xfrm flipH="1">
            <a:off x="5219700" y="25400"/>
            <a:ext cx="49213" cy="26035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5" name="Google Shape;1935;p39"/>
          <p:cNvCxnSpPr/>
          <p:nvPr/>
        </p:nvCxnSpPr>
        <p:spPr>
          <a:xfrm>
            <a:off x="2892425" y="38100"/>
            <a:ext cx="3175" cy="25527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6" name="Google Shape;1936;p39"/>
          <p:cNvSpPr/>
          <p:nvPr/>
        </p:nvSpPr>
        <p:spPr>
          <a:xfrm>
            <a:off x="165090" y="2611061"/>
            <a:ext cx="4237057" cy="4247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 = min{c(x,y)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(y), c(x,z)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(y)} </a:t>
            </a:r>
            <a:b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= min{60+0 , 50+1} = 51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(z) = min{c(x,y)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(z), c(x,z)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(z)} </a:t>
            </a:r>
            <a:b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= min{60+1 , 50+0} = 50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="1" baseline="-25000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(x) = min{c(y,x) + D</a:t>
            </a:r>
            <a:r>
              <a:rPr b="1" baseline="-25000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(x), c(y,z) + D</a:t>
            </a:r>
            <a:r>
              <a:rPr b="1" baseline="-25000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(x)} </a:t>
            </a:r>
            <a:b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= min{60+0 , 1+50} = 51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(z) = min{c(y,x)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(z), c(y,z)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(z)} </a:t>
            </a:r>
            <a:b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= min{60+50 , 1+0} = 1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="1" baseline="-25000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(x) = min{c(z,x) + D</a:t>
            </a:r>
            <a:r>
              <a:rPr b="1" baseline="-25000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(x), c(z,y) + D</a:t>
            </a:r>
            <a:r>
              <a:rPr b="1" baseline="-25000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(x)} </a:t>
            </a:r>
            <a:b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= min{50+0 , 1+50} = 50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 = min{c(z,y)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(y), c(z,x)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(y)} </a:t>
            </a:r>
            <a:b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= min{1+0 , 50+51} = 1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937" name="Google Shape;1937;p39"/>
          <p:cNvGrpSpPr/>
          <p:nvPr/>
        </p:nvGrpSpPr>
        <p:grpSpPr>
          <a:xfrm>
            <a:off x="6682582" y="2576513"/>
            <a:ext cx="1812132" cy="1741487"/>
            <a:chOff x="240" y="192"/>
            <a:chExt cx="1142" cy="1097"/>
          </a:xfrm>
        </p:grpSpPr>
        <p:cxnSp>
          <p:nvCxnSpPr>
            <p:cNvPr id="1938" name="Google Shape;1938;p39"/>
            <p:cNvCxnSpPr/>
            <p:nvPr/>
          </p:nvCxnSpPr>
          <p:spPr>
            <a:xfrm>
              <a:off x="672" y="480"/>
              <a:ext cx="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9" name="Google Shape;1939;p39"/>
            <p:cNvCxnSpPr/>
            <p:nvPr/>
          </p:nvCxnSpPr>
          <p:spPr>
            <a:xfrm>
              <a:off x="480" y="624"/>
              <a:ext cx="8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40" name="Google Shape;1940;p39"/>
            <p:cNvSpPr txBox="1"/>
            <p:nvPr/>
          </p:nvSpPr>
          <p:spPr>
            <a:xfrm>
              <a:off x="691" y="384"/>
              <a:ext cx="57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x   y   z</a:t>
              </a:r>
              <a:endParaRPr/>
            </a:p>
          </p:txBody>
        </p:sp>
        <p:sp>
          <p:nvSpPr>
            <p:cNvPr id="1941" name="Google Shape;1941;p39"/>
            <p:cNvSpPr txBox="1"/>
            <p:nvPr/>
          </p:nvSpPr>
          <p:spPr>
            <a:xfrm>
              <a:off x="480" y="624"/>
              <a:ext cx="20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x</a:t>
              </a:r>
              <a:endParaRPr/>
            </a:p>
          </p:txBody>
        </p:sp>
        <p:sp>
          <p:nvSpPr>
            <p:cNvPr id="1942" name="Google Shape;1942;p39"/>
            <p:cNvSpPr txBox="1"/>
            <p:nvPr/>
          </p:nvSpPr>
          <p:spPr>
            <a:xfrm>
              <a:off x="477" y="816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y</a:t>
              </a:r>
              <a:endParaRPr/>
            </a:p>
          </p:txBody>
        </p:sp>
        <p:sp>
          <p:nvSpPr>
            <p:cNvPr id="1943" name="Google Shape;1943;p39"/>
            <p:cNvSpPr txBox="1"/>
            <p:nvPr/>
          </p:nvSpPr>
          <p:spPr>
            <a:xfrm>
              <a:off x="480" y="1008"/>
              <a:ext cx="19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z</a:t>
              </a:r>
              <a:endParaRPr/>
            </a:p>
          </p:txBody>
        </p:sp>
        <p:sp>
          <p:nvSpPr>
            <p:cNvPr id="1944" name="Google Shape;1944;p39"/>
            <p:cNvSpPr txBox="1"/>
            <p:nvPr/>
          </p:nvSpPr>
          <p:spPr>
            <a:xfrm>
              <a:off x="724" y="624"/>
              <a:ext cx="65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0  51  50</a:t>
              </a:r>
              <a:endParaRPr/>
            </a:p>
          </p:txBody>
        </p:sp>
        <p:sp>
          <p:nvSpPr>
            <p:cNvPr id="1945" name="Google Shape;1945;p39"/>
            <p:cNvSpPr txBox="1"/>
            <p:nvPr/>
          </p:nvSpPr>
          <p:spPr>
            <a:xfrm>
              <a:off x="697" y="864"/>
              <a:ext cx="271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51</a:t>
              </a:r>
              <a:endParaRPr b="1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946" name="Google Shape;1946;p39"/>
            <p:cNvSpPr txBox="1"/>
            <p:nvPr/>
          </p:nvSpPr>
          <p:spPr>
            <a:xfrm>
              <a:off x="897" y="864"/>
              <a:ext cx="23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0</a:t>
              </a:r>
              <a:endParaRPr/>
            </a:p>
          </p:txBody>
        </p:sp>
        <p:sp>
          <p:nvSpPr>
            <p:cNvPr id="1947" name="Google Shape;1947;p39"/>
            <p:cNvSpPr txBox="1"/>
            <p:nvPr/>
          </p:nvSpPr>
          <p:spPr>
            <a:xfrm>
              <a:off x="1078" y="864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/>
            </a:p>
          </p:txBody>
        </p:sp>
        <p:sp>
          <p:nvSpPr>
            <p:cNvPr id="1948" name="Google Shape;1948;p39"/>
            <p:cNvSpPr txBox="1"/>
            <p:nvPr/>
          </p:nvSpPr>
          <p:spPr>
            <a:xfrm>
              <a:off x="709" y="1056"/>
              <a:ext cx="271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50</a:t>
              </a:r>
              <a:endParaRPr/>
            </a:p>
          </p:txBody>
        </p:sp>
        <p:sp>
          <p:nvSpPr>
            <p:cNvPr id="1949" name="Google Shape;1949;p39"/>
            <p:cNvSpPr txBox="1"/>
            <p:nvPr/>
          </p:nvSpPr>
          <p:spPr>
            <a:xfrm>
              <a:off x="901" y="1056"/>
              <a:ext cx="23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 1</a:t>
              </a:r>
              <a:endParaRPr/>
            </a:p>
          </p:txBody>
        </p:sp>
        <p:sp>
          <p:nvSpPr>
            <p:cNvPr id="1950" name="Google Shape;1950;p39"/>
            <p:cNvSpPr txBox="1"/>
            <p:nvPr/>
          </p:nvSpPr>
          <p:spPr>
            <a:xfrm>
              <a:off x="1087" y="1056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</a:t>
              </a:r>
              <a:endParaRPr/>
            </a:p>
          </p:txBody>
        </p:sp>
        <p:sp>
          <p:nvSpPr>
            <p:cNvPr id="1951" name="Google Shape;1951;p39"/>
            <p:cNvSpPr txBox="1"/>
            <p:nvPr/>
          </p:nvSpPr>
          <p:spPr>
            <a:xfrm rot="-5400000">
              <a:off x="156" y="827"/>
              <a:ext cx="40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from</a:t>
              </a:r>
              <a:endParaRPr/>
            </a:p>
          </p:txBody>
        </p:sp>
        <p:sp>
          <p:nvSpPr>
            <p:cNvPr id="1952" name="Google Shape;1952;p39"/>
            <p:cNvSpPr txBox="1"/>
            <p:nvPr/>
          </p:nvSpPr>
          <p:spPr>
            <a:xfrm>
              <a:off x="715" y="192"/>
              <a:ext cx="50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cost to</a:t>
              </a:r>
              <a:endParaRPr/>
            </a:p>
          </p:txBody>
        </p:sp>
      </p:grpSp>
      <p:sp>
        <p:nvSpPr>
          <p:cNvPr id="1953" name="Google Shape;1953;p39"/>
          <p:cNvSpPr txBox="1"/>
          <p:nvPr/>
        </p:nvSpPr>
        <p:spPr>
          <a:xfrm>
            <a:off x="6704518" y="4587875"/>
            <a:ext cx="2145290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 x:  to y on (x-&gt;z)</a:t>
            </a:r>
            <a:b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to z  on (x-&gt;z)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 y: to x  on (y-&gt;z)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to z  on (y-&gt;z)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 z: to x on (z-&gt;x)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to y  on (z-&gt;y)</a:t>
            </a:r>
            <a:endParaRPr/>
          </a:p>
        </p:txBody>
      </p:sp>
      <p:sp>
        <p:nvSpPr>
          <p:cNvPr id="1954" name="Google Shape;1954;p39"/>
          <p:cNvSpPr/>
          <p:nvPr/>
        </p:nvSpPr>
        <p:spPr>
          <a:xfrm>
            <a:off x="4714875" y="3910013"/>
            <a:ext cx="1484313" cy="352425"/>
          </a:xfrm>
          <a:prstGeom prst="rightArrow">
            <a:avLst>
              <a:gd fmla="val 50000" name="adj1"/>
              <a:gd fmla="val 4997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955" name="Google Shape;1955;p39"/>
          <p:cNvCxnSpPr/>
          <p:nvPr/>
        </p:nvCxnSpPr>
        <p:spPr>
          <a:xfrm rot="10800000">
            <a:off x="0" y="2617788"/>
            <a:ext cx="9144000" cy="381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6" name="Google Shape;1956;p39"/>
          <p:cNvSpPr/>
          <p:nvPr/>
        </p:nvSpPr>
        <p:spPr>
          <a:xfrm>
            <a:off x="4791075" y="2690813"/>
            <a:ext cx="1709738" cy="704850"/>
          </a:xfrm>
          <a:prstGeom prst="cloudCallout">
            <a:avLst>
              <a:gd fmla="val 61520" name="adj1"/>
              <a:gd fmla="val 116071" name="adj2"/>
            </a:avLst>
          </a:prstGeom>
          <a:solidFill>
            <a:srgbClr val="89DEF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Correct!</a:t>
            </a:r>
            <a:endParaRPr/>
          </a:p>
        </p:txBody>
      </p:sp>
      <p:grpSp>
        <p:nvGrpSpPr>
          <p:cNvPr id="1957" name="Google Shape;1957;p39"/>
          <p:cNvGrpSpPr/>
          <p:nvPr/>
        </p:nvGrpSpPr>
        <p:grpSpPr>
          <a:xfrm>
            <a:off x="3052763" y="1435100"/>
            <a:ext cx="2184400" cy="1212850"/>
            <a:chOff x="3805" y="1002"/>
            <a:chExt cx="1376" cy="764"/>
          </a:xfrm>
        </p:grpSpPr>
        <p:sp>
          <p:nvSpPr>
            <p:cNvPr id="1958" name="Google Shape;1958;p39"/>
            <p:cNvSpPr/>
            <p:nvPr/>
          </p:nvSpPr>
          <p:spPr>
            <a:xfrm>
              <a:off x="3805" y="1002"/>
              <a:ext cx="1376" cy="764"/>
            </a:xfrm>
            <a:custGeom>
              <a:rect b="b" l="l" r="r" t="t"/>
              <a:pathLst>
                <a:path extrusionOk="0" h="764" w="1376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959" name="Google Shape;1959;p39"/>
            <p:cNvSpPr/>
            <p:nvPr/>
          </p:nvSpPr>
          <p:spPr>
            <a:xfrm>
              <a:off x="4164" y="1266"/>
              <a:ext cx="222" cy="180"/>
            </a:xfrm>
            <a:custGeom>
              <a:rect b="b" l="l" r="r" t="t"/>
              <a:pathLst>
                <a:path extrusionOk="0" h="180" w="222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960" name="Google Shape;1960;p39"/>
            <p:cNvSpPr/>
            <p:nvPr/>
          </p:nvSpPr>
          <p:spPr>
            <a:xfrm>
              <a:off x="3904" y="1502"/>
              <a:ext cx="313" cy="81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1961" name="Google Shape;1961;p39"/>
            <p:cNvCxnSpPr/>
            <p:nvPr/>
          </p:nvCxnSpPr>
          <p:spPr>
            <a:xfrm>
              <a:off x="3904" y="1495"/>
              <a:ext cx="1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2" name="Google Shape;1962;p39"/>
            <p:cNvCxnSpPr/>
            <p:nvPr/>
          </p:nvCxnSpPr>
          <p:spPr>
            <a:xfrm>
              <a:off x="4217" y="1495"/>
              <a:ext cx="1" cy="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63" name="Google Shape;1963;p39"/>
            <p:cNvSpPr/>
            <p:nvPr/>
          </p:nvSpPr>
          <p:spPr>
            <a:xfrm>
              <a:off x="3904" y="149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964" name="Google Shape;1964;p39"/>
            <p:cNvSpPr/>
            <p:nvPr/>
          </p:nvSpPr>
          <p:spPr>
            <a:xfrm>
              <a:off x="3901" y="1436"/>
              <a:ext cx="313" cy="95"/>
            </a:xfrm>
            <a:prstGeom prst="ellipse">
              <a:avLst/>
            </a:prstGeom>
            <a:solidFill>
              <a:schemeClr val="hlink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965" name="Google Shape;1965;p39"/>
            <p:cNvSpPr/>
            <p:nvPr/>
          </p:nvSpPr>
          <p:spPr>
            <a:xfrm>
              <a:off x="4569" y="1266"/>
              <a:ext cx="216" cy="189"/>
            </a:xfrm>
            <a:custGeom>
              <a:rect b="b" l="l" r="r" t="t"/>
              <a:pathLst>
                <a:path extrusionOk="0" h="189" w="216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966" name="Google Shape;1966;p39"/>
            <p:cNvSpPr/>
            <p:nvPr/>
          </p:nvSpPr>
          <p:spPr>
            <a:xfrm>
              <a:off x="4221" y="1530"/>
              <a:ext cx="540" cy="3"/>
            </a:xfrm>
            <a:custGeom>
              <a:rect b="b" l="l" r="r" t="t"/>
              <a:pathLst>
                <a:path extrusionOk="0" h="3" w="540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967" name="Google Shape;1967;p39"/>
            <p:cNvGrpSpPr/>
            <p:nvPr/>
          </p:nvGrpSpPr>
          <p:grpSpPr>
            <a:xfrm>
              <a:off x="3950" y="1388"/>
              <a:ext cx="210" cy="250"/>
              <a:chOff x="2951" y="2429"/>
              <a:chExt cx="213" cy="250"/>
            </a:xfrm>
          </p:grpSpPr>
          <p:sp>
            <p:nvSpPr>
              <p:cNvPr id="1968" name="Google Shape;1968;p39"/>
              <p:cNvSpPr/>
              <p:nvPr/>
            </p:nvSpPr>
            <p:spPr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969" name="Google Shape;1969;p39"/>
              <p:cNvSpPr txBox="1"/>
              <p:nvPr/>
            </p:nvSpPr>
            <p:spPr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x</a:t>
                </a:r>
                <a:endParaRPr b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  <p:grpSp>
          <p:nvGrpSpPr>
            <p:cNvPr id="1970" name="Google Shape;1970;p39"/>
            <p:cNvGrpSpPr/>
            <p:nvPr/>
          </p:nvGrpSpPr>
          <p:grpSpPr>
            <a:xfrm>
              <a:off x="4746" y="1400"/>
              <a:ext cx="316" cy="252"/>
              <a:chOff x="1740" y="2306"/>
              <a:chExt cx="316" cy="252"/>
            </a:xfrm>
          </p:grpSpPr>
          <p:sp>
            <p:nvSpPr>
              <p:cNvPr id="1971" name="Google Shape;1971;p39"/>
              <p:cNvSpPr/>
              <p:nvPr/>
            </p:nvSpPr>
            <p:spPr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1972" name="Google Shape;1972;p39"/>
              <p:cNvCxnSpPr/>
              <p:nvPr/>
            </p:nvCxnSpPr>
            <p:spPr>
              <a:xfrm>
                <a:off x="1743" y="2413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3" name="Google Shape;1973;p39"/>
              <p:cNvCxnSpPr/>
              <p:nvPr/>
            </p:nvCxnSpPr>
            <p:spPr>
              <a:xfrm>
                <a:off x="2056" y="2413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974" name="Google Shape;1974;p39"/>
              <p:cNvSpPr/>
              <p:nvPr/>
            </p:nvSpPr>
            <p:spPr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975" name="Google Shape;1975;p39"/>
              <p:cNvSpPr/>
              <p:nvPr/>
            </p:nvSpPr>
            <p:spPr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grpSp>
            <p:nvGrpSpPr>
              <p:cNvPr id="1976" name="Google Shape;1976;p39"/>
              <p:cNvGrpSpPr/>
              <p:nvPr/>
            </p:nvGrpSpPr>
            <p:grpSpPr>
              <a:xfrm>
                <a:off x="1802" y="2306"/>
                <a:ext cx="194" cy="252"/>
                <a:chOff x="2959" y="2429"/>
                <a:chExt cx="197" cy="252"/>
              </a:xfrm>
            </p:grpSpPr>
            <p:sp>
              <p:nvSpPr>
                <p:cNvPr id="1977" name="Google Shape;1977;p39"/>
                <p:cNvSpPr/>
                <p:nvPr/>
              </p:nvSpPr>
              <p:spPr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1978" name="Google Shape;1978;p39"/>
                <p:cNvSpPr txBox="1"/>
                <p:nvPr/>
              </p:nvSpPr>
              <p:spPr>
                <a:xfrm>
                  <a:off x="2959" y="2429"/>
                  <a:ext cx="197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rPr>
                    <a:t>z</a:t>
                  </a:r>
                  <a:endParaRPr b="1" sz="24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</p:grpSp>
        </p:grpSp>
        <p:sp>
          <p:nvSpPr>
            <p:cNvPr id="1979" name="Google Shape;1979;p39"/>
            <p:cNvSpPr txBox="1"/>
            <p:nvPr/>
          </p:nvSpPr>
          <p:spPr>
            <a:xfrm>
              <a:off x="4643" y="1190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980" name="Google Shape;1980;p39"/>
            <p:cNvSpPr txBox="1"/>
            <p:nvPr/>
          </p:nvSpPr>
          <p:spPr>
            <a:xfrm>
              <a:off x="4076" y="1187"/>
              <a:ext cx="271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60</a:t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981" name="Google Shape;1981;p39"/>
            <p:cNvSpPr txBox="1"/>
            <p:nvPr/>
          </p:nvSpPr>
          <p:spPr>
            <a:xfrm>
              <a:off x="4362" y="1520"/>
              <a:ext cx="271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50</a:t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1982" name="Google Shape;1982;p39"/>
            <p:cNvGrpSpPr/>
            <p:nvPr/>
          </p:nvGrpSpPr>
          <p:grpSpPr>
            <a:xfrm>
              <a:off x="4326" y="1076"/>
              <a:ext cx="316" cy="252"/>
              <a:chOff x="1740" y="2306"/>
              <a:chExt cx="316" cy="252"/>
            </a:xfrm>
          </p:grpSpPr>
          <p:sp>
            <p:nvSpPr>
              <p:cNvPr id="1983" name="Google Shape;1983;p39"/>
              <p:cNvSpPr/>
              <p:nvPr/>
            </p:nvSpPr>
            <p:spPr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1984" name="Google Shape;1984;p39"/>
              <p:cNvCxnSpPr/>
              <p:nvPr/>
            </p:nvCxnSpPr>
            <p:spPr>
              <a:xfrm>
                <a:off x="1743" y="2413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85" name="Google Shape;1985;p39"/>
              <p:cNvCxnSpPr/>
              <p:nvPr/>
            </p:nvCxnSpPr>
            <p:spPr>
              <a:xfrm>
                <a:off x="2056" y="2413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986" name="Google Shape;1986;p39"/>
              <p:cNvSpPr/>
              <p:nvPr/>
            </p:nvSpPr>
            <p:spPr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987" name="Google Shape;1987;p39"/>
              <p:cNvSpPr/>
              <p:nvPr/>
            </p:nvSpPr>
            <p:spPr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grpSp>
            <p:nvGrpSpPr>
              <p:cNvPr id="1988" name="Google Shape;1988;p39"/>
              <p:cNvGrpSpPr/>
              <p:nvPr/>
            </p:nvGrpSpPr>
            <p:grpSpPr>
              <a:xfrm>
                <a:off x="1800" y="2306"/>
                <a:ext cx="205" cy="252"/>
                <a:chOff x="2954" y="2429"/>
                <a:chExt cx="208" cy="252"/>
              </a:xfrm>
            </p:grpSpPr>
            <p:sp>
              <p:nvSpPr>
                <p:cNvPr id="1989" name="Google Shape;1989;p39"/>
                <p:cNvSpPr/>
                <p:nvPr/>
              </p:nvSpPr>
              <p:spPr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1990" name="Google Shape;1990;p39"/>
                <p:cNvSpPr txBox="1"/>
                <p:nvPr/>
              </p:nvSpPr>
              <p:spPr>
                <a:xfrm>
                  <a:off x="2954" y="2429"/>
                  <a:ext cx="208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rPr>
                    <a:t>y</a:t>
                  </a:r>
                  <a:endParaRPr b="1" sz="24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p40"/>
          <p:cNvSpPr txBox="1"/>
          <p:nvPr>
            <p:ph type="title"/>
          </p:nvPr>
        </p:nvSpPr>
        <p:spPr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wentieth Century"/>
                <a:ea typeface="Twentieth Century"/>
                <a:cs typeface="Twentieth Century"/>
                <a:sym typeface="Twentieth Century"/>
              </a:rPr>
              <a:t>Distance Vector: Poisoned reverse</a:t>
            </a:r>
            <a:br>
              <a:rPr lang="en-US" sz="3600"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sz="36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96" name="Google Shape;1996;p40"/>
          <p:cNvSpPr txBox="1"/>
          <p:nvPr>
            <p:ph idx="1" type="body"/>
          </p:nvPr>
        </p:nvSpPr>
        <p:spPr>
          <a:xfrm>
            <a:off x="228600" y="16002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If Z routes through Y to get to X 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Z tells Y its (Z’s) distance to X is infinite (so Y won’t route to X via Z)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97" name="Google Shape;1997;p40"/>
          <p:cNvSpPr txBox="1"/>
          <p:nvPr>
            <p:ph idx="4294967295" type="sldNum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5-</a:t>
            </a:r>
            <a:fld id="{00000000-1234-1234-1234-123412341234}" type="slidenum"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41"/>
          <p:cNvSpPr txBox="1"/>
          <p:nvPr>
            <p:ph idx="4294967295" type="sldNum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4-</a:t>
            </a:r>
            <a:fld id="{00000000-1234-1234-1234-123412341234}" type="slidenum"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2003" name="Google Shape;2003;p41"/>
          <p:cNvGrpSpPr/>
          <p:nvPr/>
        </p:nvGrpSpPr>
        <p:grpSpPr>
          <a:xfrm>
            <a:off x="532607" y="298450"/>
            <a:ext cx="1753394" cy="1741488"/>
            <a:chOff x="240" y="192"/>
            <a:chExt cx="1105" cy="1097"/>
          </a:xfrm>
        </p:grpSpPr>
        <p:cxnSp>
          <p:nvCxnSpPr>
            <p:cNvPr id="2004" name="Google Shape;2004;p41"/>
            <p:cNvCxnSpPr/>
            <p:nvPr/>
          </p:nvCxnSpPr>
          <p:spPr>
            <a:xfrm>
              <a:off x="672" y="480"/>
              <a:ext cx="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5" name="Google Shape;2005;p41"/>
            <p:cNvCxnSpPr/>
            <p:nvPr/>
          </p:nvCxnSpPr>
          <p:spPr>
            <a:xfrm>
              <a:off x="480" y="624"/>
              <a:ext cx="8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06" name="Google Shape;2006;p41"/>
            <p:cNvSpPr txBox="1"/>
            <p:nvPr/>
          </p:nvSpPr>
          <p:spPr>
            <a:xfrm>
              <a:off x="691" y="384"/>
              <a:ext cx="57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x   y   z</a:t>
              </a:r>
              <a:endParaRPr/>
            </a:p>
          </p:txBody>
        </p:sp>
        <p:sp>
          <p:nvSpPr>
            <p:cNvPr id="2007" name="Google Shape;2007;p41"/>
            <p:cNvSpPr txBox="1"/>
            <p:nvPr/>
          </p:nvSpPr>
          <p:spPr>
            <a:xfrm>
              <a:off x="480" y="624"/>
              <a:ext cx="20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x</a:t>
              </a:r>
              <a:endParaRPr/>
            </a:p>
          </p:txBody>
        </p:sp>
        <p:sp>
          <p:nvSpPr>
            <p:cNvPr id="2008" name="Google Shape;2008;p41"/>
            <p:cNvSpPr txBox="1"/>
            <p:nvPr/>
          </p:nvSpPr>
          <p:spPr>
            <a:xfrm>
              <a:off x="477" y="816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y</a:t>
              </a:r>
              <a:endParaRPr/>
            </a:p>
          </p:txBody>
        </p:sp>
        <p:sp>
          <p:nvSpPr>
            <p:cNvPr id="2009" name="Google Shape;2009;p41"/>
            <p:cNvSpPr txBox="1"/>
            <p:nvPr/>
          </p:nvSpPr>
          <p:spPr>
            <a:xfrm>
              <a:off x="480" y="1008"/>
              <a:ext cx="19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z</a:t>
              </a:r>
              <a:endParaRPr/>
            </a:p>
          </p:txBody>
        </p:sp>
        <p:sp>
          <p:nvSpPr>
            <p:cNvPr id="2010" name="Google Shape;2010;p41"/>
            <p:cNvSpPr txBox="1"/>
            <p:nvPr/>
          </p:nvSpPr>
          <p:spPr>
            <a:xfrm>
              <a:off x="722" y="624"/>
              <a:ext cx="61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0  51 50</a:t>
              </a:r>
              <a:endParaRPr/>
            </a:p>
          </p:txBody>
        </p:sp>
        <p:sp>
          <p:nvSpPr>
            <p:cNvPr id="2011" name="Google Shape;2011;p41"/>
            <p:cNvSpPr txBox="1"/>
            <p:nvPr/>
          </p:nvSpPr>
          <p:spPr>
            <a:xfrm>
              <a:off x="703" y="864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4</a:t>
              </a:r>
              <a:endParaRPr/>
            </a:p>
          </p:txBody>
        </p:sp>
        <p:sp>
          <p:nvSpPr>
            <p:cNvPr id="2012" name="Google Shape;2012;p41"/>
            <p:cNvSpPr txBox="1"/>
            <p:nvPr/>
          </p:nvSpPr>
          <p:spPr>
            <a:xfrm>
              <a:off x="847" y="864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</a:t>
              </a:r>
              <a:endParaRPr/>
            </a:p>
          </p:txBody>
        </p:sp>
        <p:sp>
          <p:nvSpPr>
            <p:cNvPr id="2013" name="Google Shape;2013;p41"/>
            <p:cNvSpPr txBox="1"/>
            <p:nvPr/>
          </p:nvSpPr>
          <p:spPr>
            <a:xfrm>
              <a:off x="1078" y="864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/>
            </a:p>
          </p:txBody>
        </p:sp>
        <p:sp>
          <p:nvSpPr>
            <p:cNvPr id="2014" name="Google Shape;2014;p41"/>
            <p:cNvSpPr txBox="1"/>
            <p:nvPr/>
          </p:nvSpPr>
          <p:spPr>
            <a:xfrm>
              <a:off x="672" y="1056"/>
              <a:ext cx="26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5</a:t>
              </a:r>
              <a:endParaRPr/>
            </a:p>
          </p:txBody>
        </p:sp>
        <p:sp>
          <p:nvSpPr>
            <p:cNvPr id="2015" name="Google Shape;2015;p41"/>
            <p:cNvSpPr txBox="1"/>
            <p:nvPr/>
          </p:nvSpPr>
          <p:spPr>
            <a:xfrm>
              <a:off x="838" y="1056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/>
            </a:p>
          </p:txBody>
        </p:sp>
        <p:sp>
          <p:nvSpPr>
            <p:cNvPr id="2016" name="Google Shape;2016;p41"/>
            <p:cNvSpPr txBox="1"/>
            <p:nvPr/>
          </p:nvSpPr>
          <p:spPr>
            <a:xfrm>
              <a:off x="1087" y="1056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</a:t>
              </a:r>
              <a:endParaRPr/>
            </a:p>
          </p:txBody>
        </p:sp>
        <p:sp>
          <p:nvSpPr>
            <p:cNvPr id="2017" name="Google Shape;2017;p41"/>
            <p:cNvSpPr txBox="1"/>
            <p:nvPr/>
          </p:nvSpPr>
          <p:spPr>
            <a:xfrm rot="-5400000">
              <a:off x="156" y="826"/>
              <a:ext cx="40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from</a:t>
              </a:r>
              <a:endParaRPr/>
            </a:p>
          </p:txBody>
        </p:sp>
        <p:sp>
          <p:nvSpPr>
            <p:cNvPr id="2018" name="Google Shape;2018;p41"/>
            <p:cNvSpPr txBox="1"/>
            <p:nvPr/>
          </p:nvSpPr>
          <p:spPr>
            <a:xfrm>
              <a:off x="715" y="192"/>
              <a:ext cx="50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cost to</a:t>
              </a:r>
              <a:endParaRPr/>
            </a:p>
          </p:txBody>
        </p:sp>
      </p:grpSp>
      <p:sp>
        <p:nvSpPr>
          <p:cNvPr id="2019" name="Google Shape;2019;p41"/>
          <p:cNvSpPr txBox="1"/>
          <p:nvPr/>
        </p:nvSpPr>
        <p:spPr>
          <a:xfrm rot="-5400000">
            <a:off x="399508" y="3134797"/>
            <a:ext cx="634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from</a:t>
            </a:r>
            <a:endParaRPr/>
          </a:p>
        </p:txBody>
      </p:sp>
      <p:sp>
        <p:nvSpPr>
          <p:cNvPr id="2020" name="Google Shape;2020;p41"/>
          <p:cNvSpPr txBox="1"/>
          <p:nvPr/>
        </p:nvSpPr>
        <p:spPr>
          <a:xfrm rot="-5400000">
            <a:off x="399508" y="4887397"/>
            <a:ext cx="634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from</a:t>
            </a:r>
            <a:endParaRPr/>
          </a:p>
        </p:txBody>
      </p:sp>
      <p:cxnSp>
        <p:nvCxnSpPr>
          <p:cNvPr id="2021" name="Google Shape;2021;p41"/>
          <p:cNvCxnSpPr/>
          <p:nvPr/>
        </p:nvCxnSpPr>
        <p:spPr>
          <a:xfrm>
            <a:off x="3276600" y="75565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2" name="Google Shape;2022;p41"/>
          <p:cNvCxnSpPr/>
          <p:nvPr/>
        </p:nvCxnSpPr>
        <p:spPr>
          <a:xfrm>
            <a:off x="2971800" y="98425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3" name="Google Shape;2023;p41"/>
          <p:cNvSpPr txBox="1"/>
          <p:nvPr/>
        </p:nvSpPr>
        <p:spPr>
          <a:xfrm>
            <a:off x="3307164" y="603250"/>
            <a:ext cx="9088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   y   z</a:t>
            </a:r>
            <a:endParaRPr/>
          </a:p>
        </p:txBody>
      </p:sp>
      <p:sp>
        <p:nvSpPr>
          <p:cNvPr id="2024" name="Google Shape;2024;p41"/>
          <p:cNvSpPr txBox="1"/>
          <p:nvPr/>
        </p:nvSpPr>
        <p:spPr>
          <a:xfrm>
            <a:off x="2971800" y="984250"/>
            <a:ext cx="3190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/>
          </a:p>
        </p:txBody>
      </p:sp>
      <p:sp>
        <p:nvSpPr>
          <p:cNvPr id="2025" name="Google Shape;2025;p41"/>
          <p:cNvSpPr txBox="1"/>
          <p:nvPr/>
        </p:nvSpPr>
        <p:spPr>
          <a:xfrm>
            <a:off x="2966954" y="128905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endParaRPr/>
          </a:p>
        </p:txBody>
      </p:sp>
      <p:sp>
        <p:nvSpPr>
          <p:cNvPr id="2026" name="Google Shape;2026;p41"/>
          <p:cNvSpPr txBox="1"/>
          <p:nvPr/>
        </p:nvSpPr>
        <p:spPr>
          <a:xfrm>
            <a:off x="2971800" y="1593850"/>
            <a:ext cx="3063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endParaRPr/>
          </a:p>
        </p:txBody>
      </p:sp>
      <p:sp>
        <p:nvSpPr>
          <p:cNvPr id="2027" name="Google Shape;2027;p41"/>
          <p:cNvSpPr txBox="1"/>
          <p:nvPr/>
        </p:nvSpPr>
        <p:spPr>
          <a:xfrm>
            <a:off x="3355745" y="984250"/>
            <a:ext cx="9815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0  51 50</a:t>
            </a:r>
            <a:endParaRPr/>
          </a:p>
        </p:txBody>
      </p:sp>
      <p:sp>
        <p:nvSpPr>
          <p:cNvPr id="2028" name="Google Shape;2028;p41"/>
          <p:cNvSpPr txBox="1"/>
          <p:nvPr/>
        </p:nvSpPr>
        <p:spPr>
          <a:xfrm rot="-5400000">
            <a:off x="2456908" y="1305997"/>
            <a:ext cx="634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from</a:t>
            </a:r>
            <a:endParaRPr/>
          </a:p>
        </p:txBody>
      </p:sp>
      <p:sp>
        <p:nvSpPr>
          <p:cNvPr id="2029" name="Google Shape;2029;p41"/>
          <p:cNvSpPr txBox="1"/>
          <p:nvPr/>
        </p:nvSpPr>
        <p:spPr>
          <a:xfrm>
            <a:off x="3344319" y="298450"/>
            <a:ext cx="8027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cost to</a:t>
            </a:r>
            <a:endParaRPr/>
          </a:p>
        </p:txBody>
      </p:sp>
      <p:cxnSp>
        <p:nvCxnSpPr>
          <p:cNvPr id="2030" name="Google Shape;2030;p41"/>
          <p:cNvCxnSpPr/>
          <p:nvPr/>
        </p:nvCxnSpPr>
        <p:spPr>
          <a:xfrm>
            <a:off x="1219200" y="250825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1" name="Google Shape;2031;p41"/>
          <p:cNvCxnSpPr/>
          <p:nvPr/>
        </p:nvCxnSpPr>
        <p:spPr>
          <a:xfrm>
            <a:off x="914400" y="273685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2" name="Google Shape;2032;p41"/>
          <p:cNvSpPr txBox="1"/>
          <p:nvPr/>
        </p:nvSpPr>
        <p:spPr>
          <a:xfrm>
            <a:off x="1249764" y="2355850"/>
            <a:ext cx="9088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   y   z</a:t>
            </a:r>
            <a:endParaRPr/>
          </a:p>
        </p:txBody>
      </p:sp>
      <p:sp>
        <p:nvSpPr>
          <p:cNvPr id="2033" name="Google Shape;2033;p41"/>
          <p:cNvSpPr txBox="1"/>
          <p:nvPr/>
        </p:nvSpPr>
        <p:spPr>
          <a:xfrm>
            <a:off x="914400" y="2736850"/>
            <a:ext cx="3190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/>
          </a:p>
        </p:txBody>
      </p:sp>
      <p:sp>
        <p:nvSpPr>
          <p:cNvPr id="2034" name="Google Shape;2034;p41"/>
          <p:cNvSpPr txBox="1"/>
          <p:nvPr/>
        </p:nvSpPr>
        <p:spPr>
          <a:xfrm>
            <a:off x="909554" y="304165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endParaRPr/>
          </a:p>
        </p:txBody>
      </p:sp>
      <p:sp>
        <p:nvSpPr>
          <p:cNvPr id="2035" name="Google Shape;2035;p41"/>
          <p:cNvSpPr txBox="1"/>
          <p:nvPr/>
        </p:nvSpPr>
        <p:spPr>
          <a:xfrm>
            <a:off x="914400" y="3346450"/>
            <a:ext cx="3063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endParaRPr/>
          </a:p>
        </p:txBody>
      </p:sp>
      <p:sp>
        <p:nvSpPr>
          <p:cNvPr id="2036" name="Google Shape;2036;p41"/>
          <p:cNvSpPr txBox="1"/>
          <p:nvPr/>
        </p:nvSpPr>
        <p:spPr>
          <a:xfrm>
            <a:off x="1573608" y="2736850"/>
            <a:ext cx="3071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</a:t>
            </a:r>
            <a:endParaRPr/>
          </a:p>
        </p:txBody>
      </p:sp>
      <p:sp>
        <p:nvSpPr>
          <p:cNvPr id="2037" name="Google Shape;2037;p41"/>
          <p:cNvSpPr txBox="1"/>
          <p:nvPr/>
        </p:nvSpPr>
        <p:spPr>
          <a:xfrm>
            <a:off x="1878408" y="2736850"/>
            <a:ext cx="3071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sp>
        <p:nvSpPr>
          <p:cNvPr id="2038" name="Google Shape;2038;p41"/>
          <p:cNvSpPr txBox="1"/>
          <p:nvPr/>
        </p:nvSpPr>
        <p:spPr>
          <a:xfrm>
            <a:off x="1268808" y="3422650"/>
            <a:ext cx="3071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sp>
        <p:nvSpPr>
          <p:cNvPr id="2039" name="Google Shape;2039;p41"/>
          <p:cNvSpPr txBox="1"/>
          <p:nvPr/>
        </p:nvSpPr>
        <p:spPr>
          <a:xfrm>
            <a:off x="1482327" y="3422650"/>
            <a:ext cx="3071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/>
          </a:p>
        </p:txBody>
      </p:sp>
      <p:sp>
        <p:nvSpPr>
          <p:cNvPr id="2040" name="Google Shape;2040;p41"/>
          <p:cNvSpPr txBox="1"/>
          <p:nvPr/>
        </p:nvSpPr>
        <p:spPr>
          <a:xfrm>
            <a:off x="1878408" y="3422650"/>
            <a:ext cx="3071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sp>
        <p:nvSpPr>
          <p:cNvPr id="2041" name="Google Shape;2041;p41"/>
          <p:cNvSpPr txBox="1"/>
          <p:nvPr/>
        </p:nvSpPr>
        <p:spPr>
          <a:xfrm>
            <a:off x="1286919" y="2051050"/>
            <a:ext cx="8027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cost to</a:t>
            </a:r>
            <a:endParaRPr/>
          </a:p>
        </p:txBody>
      </p:sp>
      <p:cxnSp>
        <p:nvCxnSpPr>
          <p:cNvPr id="2042" name="Google Shape;2042;p41"/>
          <p:cNvCxnSpPr/>
          <p:nvPr/>
        </p:nvCxnSpPr>
        <p:spPr>
          <a:xfrm>
            <a:off x="3276600" y="250825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3" name="Google Shape;2043;p41"/>
          <p:cNvCxnSpPr/>
          <p:nvPr/>
        </p:nvCxnSpPr>
        <p:spPr>
          <a:xfrm>
            <a:off x="2971800" y="273685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4" name="Google Shape;2044;p41"/>
          <p:cNvSpPr txBox="1"/>
          <p:nvPr/>
        </p:nvSpPr>
        <p:spPr>
          <a:xfrm>
            <a:off x="3307164" y="2355850"/>
            <a:ext cx="9088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   y   z</a:t>
            </a:r>
            <a:endParaRPr/>
          </a:p>
        </p:txBody>
      </p:sp>
      <p:sp>
        <p:nvSpPr>
          <p:cNvPr id="2045" name="Google Shape;2045;p41"/>
          <p:cNvSpPr txBox="1"/>
          <p:nvPr/>
        </p:nvSpPr>
        <p:spPr>
          <a:xfrm>
            <a:off x="2971800" y="2736850"/>
            <a:ext cx="3190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/>
          </a:p>
        </p:txBody>
      </p:sp>
      <p:sp>
        <p:nvSpPr>
          <p:cNvPr id="2046" name="Google Shape;2046;p41"/>
          <p:cNvSpPr txBox="1"/>
          <p:nvPr/>
        </p:nvSpPr>
        <p:spPr>
          <a:xfrm>
            <a:off x="2966954" y="304165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endParaRPr/>
          </a:p>
        </p:txBody>
      </p:sp>
      <p:sp>
        <p:nvSpPr>
          <p:cNvPr id="2047" name="Google Shape;2047;p41"/>
          <p:cNvSpPr txBox="1"/>
          <p:nvPr/>
        </p:nvSpPr>
        <p:spPr>
          <a:xfrm>
            <a:off x="2971800" y="3346450"/>
            <a:ext cx="3063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endParaRPr/>
          </a:p>
        </p:txBody>
      </p:sp>
      <p:sp>
        <p:nvSpPr>
          <p:cNvPr id="2048" name="Google Shape;2048;p41"/>
          <p:cNvSpPr txBox="1"/>
          <p:nvPr/>
        </p:nvSpPr>
        <p:spPr>
          <a:xfrm>
            <a:off x="3355745" y="2736850"/>
            <a:ext cx="9815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0  51 50</a:t>
            </a:r>
            <a:endParaRPr/>
          </a:p>
        </p:txBody>
      </p:sp>
      <p:sp>
        <p:nvSpPr>
          <p:cNvPr id="2049" name="Google Shape;2049;p41"/>
          <p:cNvSpPr txBox="1"/>
          <p:nvPr/>
        </p:nvSpPr>
        <p:spPr>
          <a:xfrm rot="-5400000">
            <a:off x="2456908" y="3058597"/>
            <a:ext cx="634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from</a:t>
            </a:r>
            <a:endParaRPr/>
          </a:p>
        </p:txBody>
      </p:sp>
      <p:sp>
        <p:nvSpPr>
          <p:cNvPr id="2050" name="Google Shape;2050;p41"/>
          <p:cNvSpPr txBox="1"/>
          <p:nvPr/>
        </p:nvSpPr>
        <p:spPr>
          <a:xfrm>
            <a:off x="3344319" y="2051050"/>
            <a:ext cx="8027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cost to</a:t>
            </a:r>
            <a:endParaRPr/>
          </a:p>
        </p:txBody>
      </p:sp>
      <p:cxnSp>
        <p:nvCxnSpPr>
          <p:cNvPr id="2051" name="Google Shape;2051;p41"/>
          <p:cNvCxnSpPr/>
          <p:nvPr/>
        </p:nvCxnSpPr>
        <p:spPr>
          <a:xfrm>
            <a:off x="3276600" y="426085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2" name="Google Shape;2052;p41"/>
          <p:cNvCxnSpPr/>
          <p:nvPr/>
        </p:nvCxnSpPr>
        <p:spPr>
          <a:xfrm>
            <a:off x="2971800" y="448945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3" name="Google Shape;2053;p41"/>
          <p:cNvSpPr txBox="1"/>
          <p:nvPr/>
        </p:nvSpPr>
        <p:spPr>
          <a:xfrm>
            <a:off x="3359242" y="4108450"/>
            <a:ext cx="10316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     y   z</a:t>
            </a:r>
            <a:endParaRPr/>
          </a:p>
        </p:txBody>
      </p:sp>
      <p:sp>
        <p:nvSpPr>
          <p:cNvPr id="2054" name="Google Shape;2054;p41"/>
          <p:cNvSpPr txBox="1"/>
          <p:nvPr/>
        </p:nvSpPr>
        <p:spPr>
          <a:xfrm>
            <a:off x="2971800" y="4489450"/>
            <a:ext cx="3190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/>
          </a:p>
        </p:txBody>
      </p:sp>
      <p:sp>
        <p:nvSpPr>
          <p:cNvPr id="2055" name="Google Shape;2055;p41"/>
          <p:cNvSpPr txBox="1"/>
          <p:nvPr/>
        </p:nvSpPr>
        <p:spPr>
          <a:xfrm>
            <a:off x="2966954" y="479425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endParaRPr/>
          </a:p>
        </p:txBody>
      </p:sp>
      <p:sp>
        <p:nvSpPr>
          <p:cNvPr id="2056" name="Google Shape;2056;p41"/>
          <p:cNvSpPr txBox="1"/>
          <p:nvPr/>
        </p:nvSpPr>
        <p:spPr>
          <a:xfrm>
            <a:off x="2971800" y="5099050"/>
            <a:ext cx="3063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endParaRPr/>
          </a:p>
        </p:txBody>
      </p:sp>
      <p:sp>
        <p:nvSpPr>
          <p:cNvPr id="2057" name="Google Shape;2057;p41"/>
          <p:cNvSpPr txBox="1"/>
          <p:nvPr/>
        </p:nvSpPr>
        <p:spPr>
          <a:xfrm>
            <a:off x="3380836" y="4489450"/>
            <a:ext cx="10853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    </a:t>
            </a:r>
            <a: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∞</a:t>
            </a: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50</a:t>
            </a:r>
            <a:endParaRPr/>
          </a:p>
        </p:txBody>
      </p:sp>
      <p:sp>
        <p:nvSpPr>
          <p:cNvPr id="2058" name="Google Shape;2058;p41"/>
          <p:cNvSpPr txBox="1"/>
          <p:nvPr/>
        </p:nvSpPr>
        <p:spPr>
          <a:xfrm rot="-5400000">
            <a:off x="2456908" y="4811197"/>
            <a:ext cx="634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from</a:t>
            </a:r>
            <a:endParaRPr/>
          </a:p>
        </p:txBody>
      </p:sp>
      <p:sp>
        <p:nvSpPr>
          <p:cNvPr id="2059" name="Google Shape;2059;p41"/>
          <p:cNvSpPr txBox="1"/>
          <p:nvPr/>
        </p:nvSpPr>
        <p:spPr>
          <a:xfrm>
            <a:off x="3344319" y="3803650"/>
            <a:ext cx="8027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cost to</a:t>
            </a:r>
            <a:endParaRPr/>
          </a:p>
        </p:txBody>
      </p:sp>
      <p:cxnSp>
        <p:nvCxnSpPr>
          <p:cNvPr id="2060" name="Google Shape;2060;p41"/>
          <p:cNvCxnSpPr/>
          <p:nvPr/>
        </p:nvCxnSpPr>
        <p:spPr>
          <a:xfrm>
            <a:off x="1219200" y="433705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1" name="Google Shape;2061;p41"/>
          <p:cNvCxnSpPr/>
          <p:nvPr/>
        </p:nvCxnSpPr>
        <p:spPr>
          <a:xfrm>
            <a:off x="914400" y="456565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2" name="Google Shape;2062;p41"/>
          <p:cNvSpPr txBox="1"/>
          <p:nvPr/>
        </p:nvSpPr>
        <p:spPr>
          <a:xfrm>
            <a:off x="1249764" y="4184650"/>
            <a:ext cx="9088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   y   z</a:t>
            </a:r>
            <a:endParaRPr/>
          </a:p>
        </p:txBody>
      </p:sp>
      <p:sp>
        <p:nvSpPr>
          <p:cNvPr id="2063" name="Google Shape;2063;p41"/>
          <p:cNvSpPr txBox="1"/>
          <p:nvPr/>
        </p:nvSpPr>
        <p:spPr>
          <a:xfrm>
            <a:off x="914400" y="4565650"/>
            <a:ext cx="3190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/>
          </a:p>
        </p:txBody>
      </p:sp>
      <p:sp>
        <p:nvSpPr>
          <p:cNvPr id="2064" name="Google Shape;2064;p41"/>
          <p:cNvSpPr txBox="1"/>
          <p:nvPr/>
        </p:nvSpPr>
        <p:spPr>
          <a:xfrm>
            <a:off x="909554" y="487045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endParaRPr/>
          </a:p>
        </p:txBody>
      </p:sp>
      <p:sp>
        <p:nvSpPr>
          <p:cNvPr id="2065" name="Google Shape;2065;p41"/>
          <p:cNvSpPr txBox="1"/>
          <p:nvPr/>
        </p:nvSpPr>
        <p:spPr>
          <a:xfrm>
            <a:off x="914400" y="5175250"/>
            <a:ext cx="3063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endParaRPr/>
          </a:p>
        </p:txBody>
      </p:sp>
      <p:sp>
        <p:nvSpPr>
          <p:cNvPr id="2066" name="Google Shape;2066;p41"/>
          <p:cNvSpPr txBox="1"/>
          <p:nvPr/>
        </p:nvSpPr>
        <p:spPr>
          <a:xfrm>
            <a:off x="1219200" y="4946650"/>
            <a:ext cx="990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</a:t>
            </a:r>
            <a:endParaRPr/>
          </a:p>
        </p:txBody>
      </p:sp>
      <p:sp>
        <p:nvSpPr>
          <p:cNvPr id="2067" name="Google Shape;2067;p41"/>
          <p:cNvSpPr txBox="1"/>
          <p:nvPr/>
        </p:nvSpPr>
        <p:spPr>
          <a:xfrm>
            <a:off x="1497408" y="4946650"/>
            <a:ext cx="3071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sp>
        <p:nvSpPr>
          <p:cNvPr id="2068" name="Google Shape;2068;p41"/>
          <p:cNvSpPr txBox="1"/>
          <p:nvPr/>
        </p:nvSpPr>
        <p:spPr>
          <a:xfrm>
            <a:off x="1863327" y="4946650"/>
            <a:ext cx="3071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/>
          </a:p>
        </p:txBody>
      </p:sp>
      <p:sp>
        <p:nvSpPr>
          <p:cNvPr id="2069" name="Google Shape;2069;p41"/>
          <p:cNvSpPr txBox="1"/>
          <p:nvPr/>
        </p:nvSpPr>
        <p:spPr>
          <a:xfrm>
            <a:off x="1268808" y="5251450"/>
            <a:ext cx="3071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sp>
        <p:nvSpPr>
          <p:cNvPr id="2070" name="Google Shape;2070;p41"/>
          <p:cNvSpPr txBox="1"/>
          <p:nvPr/>
        </p:nvSpPr>
        <p:spPr>
          <a:xfrm>
            <a:off x="1437878" y="5251450"/>
            <a:ext cx="3071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/>
          </a:p>
        </p:txBody>
      </p:sp>
      <p:sp>
        <p:nvSpPr>
          <p:cNvPr id="2071" name="Google Shape;2071;p41"/>
          <p:cNvSpPr txBox="1"/>
          <p:nvPr/>
        </p:nvSpPr>
        <p:spPr>
          <a:xfrm>
            <a:off x="1837133" y="5251450"/>
            <a:ext cx="3071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sp>
        <p:nvSpPr>
          <p:cNvPr id="2072" name="Google Shape;2072;p41"/>
          <p:cNvSpPr txBox="1"/>
          <p:nvPr/>
        </p:nvSpPr>
        <p:spPr>
          <a:xfrm>
            <a:off x="1286919" y="3879850"/>
            <a:ext cx="8027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cost to</a:t>
            </a:r>
            <a:endParaRPr/>
          </a:p>
        </p:txBody>
      </p:sp>
      <p:sp>
        <p:nvSpPr>
          <p:cNvPr id="2073" name="Google Shape;2073;p41"/>
          <p:cNvSpPr txBox="1"/>
          <p:nvPr/>
        </p:nvSpPr>
        <p:spPr>
          <a:xfrm>
            <a:off x="1219200" y="4565650"/>
            <a:ext cx="990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0  4  5</a:t>
            </a:r>
            <a:endParaRPr/>
          </a:p>
        </p:txBody>
      </p:sp>
      <p:sp>
        <p:nvSpPr>
          <p:cNvPr id="2074" name="Google Shape;2074;p41"/>
          <p:cNvSpPr txBox="1"/>
          <p:nvPr/>
        </p:nvSpPr>
        <p:spPr>
          <a:xfrm>
            <a:off x="3325311" y="1330325"/>
            <a:ext cx="7979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6   0 1</a:t>
            </a:r>
            <a:endParaRPr/>
          </a:p>
        </p:txBody>
      </p:sp>
      <p:sp>
        <p:nvSpPr>
          <p:cNvPr id="2075" name="Google Shape;2075;p41"/>
          <p:cNvSpPr txBox="1"/>
          <p:nvPr/>
        </p:nvSpPr>
        <p:spPr>
          <a:xfrm>
            <a:off x="3288490" y="1635125"/>
            <a:ext cx="9207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7   1   0</a:t>
            </a:r>
            <a:endParaRPr/>
          </a:p>
        </p:txBody>
      </p:sp>
      <p:sp>
        <p:nvSpPr>
          <p:cNvPr id="2076" name="Google Shape;2076;p41"/>
          <p:cNvSpPr txBox="1"/>
          <p:nvPr/>
        </p:nvSpPr>
        <p:spPr>
          <a:xfrm>
            <a:off x="3344604" y="3117850"/>
            <a:ext cx="8593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6  0   1</a:t>
            </a:r>
            <a:endParaRPr/>
          </a:p>
        </p:txBody>
      </p:sp>
      <p:sp>
        <p:nvSpPr>
          <p:cNvPr id="2077" name="Google Shape;2077;p41"/>
          <p:cNvSpPr txBox="1"/>
          <p:nvPr/>
        </p:nvSpPr>
        <p:spPr>
          <a:xfrm>
            <a:off x="3304365" y="3422650"/>
            <a:ext cx="9207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7   1   0</a:t>
            </a:r>
            <a:endParaRPr/>
          </a:p>
        </p:txBody>
      </p:sp>
      <p:sp>
        <p:nvSpPr>
          <p:cNvPr id="2078" name="Google Shape;2078;p41"/>
          <p:cNvSpPr txBox="1"/>
          <p:nvPr/>
        </p:nvSpPr>
        <p:spPr>
          <a:xfrm>
            <a:off x="3353194" y="4870450"/>
            <a:ext cx="9628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∞</a:t>
            </a: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0   1</a:t>
            </a:r>
            <a:endParaRPr/>
          </a:p>
        </p:txBody>
      </p:sp>
      <p:sp>
        <p:nvSpPr>
          <p:cNvPr id="2079" name="Google Shape;2079;p41"/>
          <p:cNvSpPr txBox="1"/>
          <p:nvPr/>
        </p:nvSpPr>
        <p:spPr>
          <a:xfrm>
            <a:off x="3353989" y="5175250"/>
            <a:ext cx="981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50</a:t>
            </a: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1   0</a:t>
            </a:r>
            <a:endParaRPr/>
          </a:p>
        </p:txBody>
      </p:sp>
      <p:cxnSp>
        <p:nvCxnSpPr>
          <p:cNvPr id="2080" name="Google Shape;2080;p41"/>
          <p:cNvCxnSpPr/>
          <p:nvPr/>
        </p:nvCxnSpPr>
        <p:spPr>
          <a:xfrm>
            <a:off x="2209800" y="1289050"/>
            <a:ext cx="68580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1" name="Google Shape;2081;p41"/>
          <p:cNvCxnSpPr/>
          <p:nvPr/>
        </p:nvCxnSpPr>
        <p:spPr>
          <a:xfrm>
            <a:off x="2133600" y="1365250"/>
            <a:ext cx="68580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2" name="Google Shape;2082;p41"/>
          <p:cNvCxnSpPr/>
          <p:nvPr/>
        </p:nvCxnSpPr>
        <p:spPr>
          <a:xfrm flipH="1" rot="10800000">
            <a:off x="2133600" y="1822450"/>
            <a:ext cx="76200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3" name="Google Shape;2083;p41"/>
          <p:cNvCxnSpPr/>
          <p:nvPr/>
        </p:nvCxnSpPr>
        <p:spPr>
          <a:xfrm>
            <a:off x="2133600" y="3422650"/>
            <a:ext cx="6096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4" name="Google Shape;2084;p41"/>
          <p:cNvCxnSpPr/>
          <p:nvPr/>
        </p:nvCxnSpPr>
        <p:spPr>
          <a:xfrm>
            <a:off x="609600" y="5653088"/>
            <a:ext cx="541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085" name="Google Shape;2085;p41"/>
          <p:cNvSpPr txBox="1"/>
          <p:nvPr/>
        </p:nvSpPr>
        <p:spPr>
          <a:xfrm>
            <a:off x="6099430" y="5449888"/>
            <a:ext cx="5979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time</a:t>
            </a:r>
            <a:endParaRPr/>
          </a:p>
        </p:txBody>
      </p:sp>
      <p:grpSp>
        <p:nvGrpSpPr>
          <p:cNvPr id="2086" name="Google Shape;2086;p41"/>
          <p:cNvGrpSpPr/>
          <p:nvPr/>
        </p:nvGrpSpPr>
        <p:grpSpPr>
          <a:xfrm>
            <a:off x="6581775" y="1138238"/>
            <a:ext cx="2184400" cy="1212850"/>
            <a:chOff x="2352" y="0"/>
            <a:chExt cx="1376" cy="764"/>
          </a:xfrm>
        </p:grpSpPr>
        <p:sp>
          <p:nvSpPr>
            <p:cNvPr id="2087" name="Google Shape;2087;p41"/>
            <p:cNvSpPr/>
            <p:nvPr/>
          </p:nvSpPr>
          <p:spPr>
            <a:xfrm>
              <a:off x="2352" y="0"/>
              <a:ext cx="1376" cy="764"/>
            </a:xfrm>
            <a:custGeom>
              <a:rect b="b" l="l" r="r" t="t"/>
              <a:pathLst>
                <a:path extrusionOk="0" h="764" w="1376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2088" name="Google Shape;2088;p41"/>
            <p:cNvGrpSpPr/>
            <p:nvPr/>
          </p:nvGrpSpPr>
          <p:grpSpPr>
            <a:xfrm>
              <a:off x="2448" y="74"/>
              <a:ext cx="1161" cy="677"/>
              <a:chOff x="-17" y="1286"/>
              <a:chExt cx="1161" cy="677"/>
            </a:xfrm>
          </p:grpSpPr>
          <p:sp>
            <p:nvSpPr>
              <p:cNvPr id="2089" name="Google Shape;2089;p41"/>
              <p:cNvSpPr/>
              <p:nvPr/>
            </p:nvSpPr>
            <p:spPr>
              <a:xfrm>
                <a:off x="246" y="1476"/>
                <a:ext cx="222" cy="180"/>
              </a:xfrm>
              <a:custGeom>
                <a:rect b="b" l="l" r="r" t="t"/>
                <a:pathLst>
                  <a:path extrusionOk="0" h="180" w="222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090" name="Google Shape;2090;p41"/>
              <p:cNvSpPr/>
              <p:nvPr/>
            </p:nvSpPr>
            <p:spPr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2091" name="Google Shape;2091;p41"/>
              <p:cNvCxnSpPr/>
              <p:nvPr/>
            </p:nvCxnSpPr>
            <p:spPr>
              <a:xfrm>
                <a:off x="-14" y="1705"/>
                <a:ext cx="1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92" name="Google Shape;2092;p41"/>
              <p:cNvCxnSpPr/>
              <p:nvPr/>
            </p:nvCxnSpPr>
            <p:spPr>
              <a:xfrm>
                <a:off x="299" y="1705"/>
                <a:ext cx="1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093" name="Google Shape;2093;p41"/>
              <p:cNvSpPr/>
              <p:nvPr/>
            </p:nvSpPr>
            <p:spPr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094" name="Google Shape;2094;p41"/>
              <p:cNvSpPr/>
              <p:nvPr/>
            </p:nvSpPr>
            <p:spPr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095" name="Google Shape;2095;p41"/>
              <p:cNvSpPr/>
              <p:nvPr/>
            </p:nvSpPr>
            <p:spPr>
              <a:xfrm>
                <a:off x="651" y="1476"/>
                <a:ext cx="216" cy="189"/>
              </a:xfrm>
              <a:custGeom>
                <a:rect b="b" l="l" r="r" t="t"/>
                <a:pathLst>
                  <a:path extrusionOk="0" h="189" w="216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096" name="Google Shape;2096;p41"/>
              <p:cNvSpPr/>
              <p:nvPr/>
            </p:nvSpPr>
            <p:spPr>
              <a:xfrm>
                <a:off x="303" y="1740"/>
                <a:ext cx="540" cy="3"/>
              </a:xfrm>
              <a:custGeom>
                <a:rect b="b" l="l" r="r" t="t"/>
                <a:pathLst>
                  <a:path extrusionOk="0" h="3" w="540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grpSp>
            <p:nvGrpSpPr>
              <p:cNvPr id="2097" name="Google Shape;2097;p41"/>
              <p:cNvGrpSpPr/>
              <p:nvPr/>
            </p:nvGrpSpPr>
            <p:grpSpPr>
              <a:xfrm>
                <a:off x="32" y="1598"/>
                <a:ext cx="210" cy="250"/>
                <a:chOff x="2952" y="2429"/>
                <a:chExt cx="211" cy="250"/>
              </a:xfrm>
            </p:grpSpPr>
            <p:sp>
              <p:nvSpPr>
                <p:cNvPr id="2098" name="Google Shape;2098;p41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2099" name="Google Shape;2099;p41"/>
                <p:cNvSpPr txBox="1"/>
                <p:nvPr/>
              </p:nvSpPr>
              <p:spPr>
                <a:xfrm>
                  <a:off x="2952" y="2429"/>
                  <a:ext cx="211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rPr>
                    <a:t>x</a:t>
                  </a:r>
                  <a:endParaRPr b="1" sz="24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</p:grpSp>
          <p:grpSp>
            <p:nvGrpSpPr>
              <p:cNvPr id="2100" name="Google Shape;2100;p41"/>
              <p:cNvGrpSpPr/>
              <p:nvPr/>
            </p:nvGrpSpPr>
            <p:grpSpPr>
              <a:xfrm>
                <a:off x="828" y="1580"/>
                <a:ext cx="316" cy="291"/>
                <a:chOff x="1740" y="2276"/>
                <a:chExt cx="316" cy="291"/>
              </a:xfrm>
            </p:grpSpPr>
            <p:sp>
              <p:nvSpPr>
                <p:cNvPr id="2101" name="Google Shape;2101;p41"/>
                <p:cNvSpPr/>
                <p:nvPr/>
              </p:nvSpPr>
              <p:spPr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cxnSp>
              <p:nvCxnSpPr>
                <p:cNvPr id="2102" name="Google Shape;2102;p41"/>
                <p:cNvCxnSpPr/>
                <p:nvPr/>
              </p:nvCxnSpPr>
              <p:spPr>
                <a:xfrm>
                  <a:off x="1743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03" name="Google Shape;2103;p41"/>
                <p:cNvCxnSpPr/>
                <p:nvPr/>
              </p:nvCxnSpPr>
              <p:spPr>
                <a:xfrm>
                  <a:off x="2056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2104" name="Google Shape;2104;p41"/>
                <p:cNvSpPr/>
                <p:nvPr/>
              </p:nvSpPr>
              <p:spPr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4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2105" name="Google Shape;2105;p41"/>
                <p:cNvSpPr/>
                <p:nvPr/>
              </p:nvSpPr>
              <p:spPr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grpSp>
              <p:nvGrpSpPr>
                <p:cNvPr id="2106" name="Google Shape;2106;p41"/>
                <p:cNvGrpSpPr/>
                <p:nvPr/>
              </p:nvGrpSpPr>
              <p:grpSpPr>
                <a:xfrm>
                  <a:off x="1796" y="2276"/>
                  <a:ext cx="209" cy="291"/>
                  <a:chOff x="2953" y="2399"/>
                  <a:chExt cx="210" cy="291"/>
                </a:xfrm>
              </p:grpSpPr>
              <p:sp>
                <p:nvSpPr>
                  <p:cNvPr id="2107" name="Google Shape;2107;p41"/>
                  <p:cNvSpPr/>
                  <p:nvPr/>
                </p:nvSpPr>
                <p:spPr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800">
                      <a:solidFill>
                        <a:schemeClr val="dk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endParaRPr>
                  </a:p>
                </p:txBody>
              </p:sp>
              <p:sp>
                <p:nvSpPr>
                  <p:cNvPr id="2108" name="Google Shape;2108;p41"/>
                  <p:cNvSpPr txBox="1"/>
                  <p:nvPr/>
                </p:nvSpPr>
                <p:spPr>
                  <a:xfrm>
                    <a:off x="2953" y="2399"/>
                    <a:ext cx="210" cy="29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z</a:t>
                    </a:r>
                    <a:endParaRPr/>
                  </a:p>
                </p:txBody>
              </p:sp>
            </p:grpSp>
          </p:grpSp>
          <p:sp>
            <p:nvSpPr>
              <p:cNvPr id="2109" name="Google Shape;2109;p41"/>
              <p:cNvSpPr txBox="1"/>
              <p:nvPr/>
            </p:nvSpPr>
            <p:spPr>
              <a:xfrm>
                <a:off x="725" y="1400"/>
                <a:ext cx="194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</a:t>
                </a:r>
                <a:endParaRPr b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110" name="Google Shape;2110;p41"/>
              <p:cNvSpPr txBox="1"/>
              <p:nvPr/>
            </p:nvSpPr>
            <p:spPr>
              <a:xfrm>
                <a:off x="158" y="1397"/>
                <a:ext cx="271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FF0000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60</a:t>
                </a:r>
                <a:endParaRPr b="1" sz="2400">
                  <a:solidFill>
                    <a:srgbClr val="FF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111" name="Google Shape;2111;p41"/>
              <p:cNvSpPr txBox="1"/>
              <p:nvPr/>
            </p:nvSpPr>
            <p:spPr>
              <a:xfrm>
                <a:off x="443" y="1730"/>
                <a:ext cx="271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50</a:t>
                </a:r>
                <a:endParaRPr b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grpSp>
            <p:nvGrpSpPr>
              <p:cNvPr id="2112" name="Google Shape;2112;p41"/>
              <p:cNvGrpSpPr/>
              <p:nvPr/>
            </p:nvGrpSpPr>
            <p:grpSpPr>
              <a:xfrm>
                <a:off x="408" y="1286"/>
                <a:ext cx="316" cy="252"/>
                <a:chOff x="1740" y="2306"/>
                <a:chExt cx="316" cy="252"/>
              </a:xfrm>
            </p:grpSpPr>
            <p:sp>
              <p:nvSpPr>
                <p:cNvPr id="2113" name="Google Shape;2113;p41"/>
                <p:cNvSpPr/>
                <p:nvPr/>
              </p:nvSpPr>
              <p:spPr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cxnSp>
              <p:nvCxnSpPr>
                <p:cNvPr id="2114" name="Google Shape;2114;p41"/>
                <p:cNvCxnSpPr/>
                <p:nvPr/>
              </p:nvCxnSpPr>
              <p:spPr>
                <a:xfrm>
                  <a:off x="1743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15" name="Google Shape;2115;p41"/>
                <p:cNvCxnSpPr/>
                <p:nvPr/>
              </p:nvCxnSpPr>
              <p:spPr>
                <a:xfrm>
                  <a:off x="2056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2116" name="Google Shape;2116;p41"/>
                <p:cNvSpPr/>
                <p:nvPr/>
              </p:nvSpPr>
              <p:spPr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4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2117" name="Google Shape;2117;p41"/>
                <p:cNvSpPr/>
                <p:nvPr/>
              </p:nvSpPr>
              <p:spPr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grpSp>
              <p:nvGrpSpPr>
                <p:cNvPr id="2118" name="Google Shape;2118;p41"/>
                <p:cNvGrpSpPr/>
                <p:nvPr/>
              </p:nvGrpSpPr>
              <p:grpSpPr>
                <a:xfrm>
                  <a:off x="1800" y="2306"/>
                  <a:ext cx="205" cy="252"/>
                  <a:chOff x="2954" y="2429"/>
                  <a:chExt cx="207" cy="252"/>
                </a:xfrm>
              </p:grpSpPr>
              <p:sp>
                <p:nvSpPr>
                  <p:cNvPr id="2119" name="Google Shape;2119;p41"/>
                  <p:cNvSpPr/>
                  <p:nvPr/>
                </p:nvSpPr>
                <p:spPr>
                  <a:xfrm>
                    <a:off x="2982" y="2490"/>
                    <a:ext cx="143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800">
                      <a:solidFill>
                        <a:schemeClr val="dk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endParaRPr>
                  </a:p>
                </p:txBody>
              </p:sp>
              <p:sp>
                <p:nvSpPr>
                  <p:cNvPr id="2120" name="Google Shape;2120;p41"/>
                  <p:cNvSpPr txBox="1"/>
                  <p:nvPr/>
                </p:nvSpPr>
                <p:spPr>
                  <a:xfrm>
                    <a:off x="2954" y="2429"/>
                    <a:ext cx="207" cy="2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0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y</a:t>
                    </a:r>
                    <a:endParaRPr b="1" sz="2400">
                      <a:solidFill>
                        <a:schemeClr val="dk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endParaRPr>
                  </a:p>
                </p:txBody>
              </p:sp>
            </p:grpSp>
          </p:grpSp>
        </p:grpSp>
      </p:grpSp>
      <p:sp>
        <p:nvSpPr>
          <p:cNvPr id="2121" name="Google Shape;2121;p41"/>
          <p:cNvSpPr txBox="1"/>
          <p:nvPr/>
        </p:nvSpPr>
        <p:spPr>
          <a:xfrm>
            <a:off x="98276" y="-6350"/>
            <a:ext cx="1383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node x table</a:t>
            </a:r>
            <a:endParaRPr/>
          </a:p>
        </p:txBody>
      </p:sp>
      <p:sp>
        <p:nvSpPr>
          <p:cNvPr id="2122" name="Google Shape;2122;p41"/>
          <p:cNvSpPr txBox="1"/>
          <p:nvPr/>
        </p:nvSpPr>
        <p:spPr>
          <a:xfrm>
            <a:off x="94307" y="1898650"/>
            <a:ext cx="1383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node y table</a:t>
            </a:r>
            <a:endParaRPr/>
          </a:p>
        </p:txBody>
      </p:sp>
      <p:sp>
        <p:nvSpPr>
          <p:cNvPr id="2123" name="Google Shape;2123;p41"/>
          <p:cNvSpPr txBox="1"/>
          <p:nvPr/>
        </p:nvSpPr>
        <p:spPr>
          <a:xfrm>
            <a:off x="97900" y="3651250"/>
            <a:ext cx="13710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node z table</a:t>
            </a:r>
            <a:endParaRPr/>
          </a:p>
        </p:txBody>
      </p:sp>
      <p:sp>
        <p:nvSpPr>
          <p:cNvPr id="2124" name="Google Shape;2124;p41"/>
          <p:cNvSpPr/>
          <p:nvPr/>
        </p:nvSpPr>
        <p:spPr>
          <a:xfrm>
            <a:off x="1219200" y="984250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25" name="Google Shape;2125;p41"/>
          <p:cNvSpPr/>
          <p:nvPr/>
        </p:nvSpPr>
        <p:spPr>
          <a:xfrm>
            <a:off x="1219200" y="3041650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26" name="Google Shape;2126;p41"/>
          <p:cNvSpPr/>
          <p:nvPr/>
        </p:nvSpPr>
        <p:spPr>
          <a:xfrm>
            <a:off x="3200400" y="5175250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27" name="Google Shape;2127;p41"/>
          <p:cNvSpPr txBox="1"/>
          <p:nvPr/>
        </p:nvSpPr>
        <p:spPr>
          <a:xfrm>
            <a:off x="1248171" y="2738438"/>
            <a:ext cx="3071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sp>
        <p:nvSpPr>
          <p:cNvPr id="2128" name="Google Shape;2128;p41"/>
          <p:cNvSpPr txBox="1"/>
          <p:nvPr/>
        </p:nvSpPr>
        <p:spPr>
          <a:xfrm>
            <a:off x="1183707" y="3048000"/>
            <a:ext cx="9822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6  0    1</a:t>
            </a:r>
            <a:endParaRPr/>
          </a:p>
        </p:txBody>
      </p:sp>
      <p:sp>
        <p:nvSpPr>
          <p:cNvPr id="2129" name="Google Shape;2129;p41"/>
          <p:cNvSpPr txBox="1"/>
          <p:nvPr/>
        </p:nvSpPr>
        <p:spPr>
          <a:xfrm>
            <a:off x="6581143" y="3570288"/>
            <a:ext cx="2145290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 x:  </a:t>
            </a:r>
            <a:r>
              <a:rPr b="1" i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 y on (x-&gt;z)</a:t>
            </a:r>
            <a:b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to z  on (x-&gt;z)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 y:</a:t>
            </a:r>
            <a:r>
              <a:rPr b="1" i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to x  on (y-&gt;z)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to z  on (y-&gt;z)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 z: to x on (z-&gt;y)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to y  on (z-&gt;y)</a:t>
            </a:r>
            <a:endParaRPr/>
          </a:p>
        </p:txBody>
      </p:sp>
      <p:sp>
        <p:nvSpPr>
          <p:cNvPr id="2130" name="Google Shape;2130;p41"/>
          <p:cNvSpPr/>
          <p:nvPr/>
        </p:nvSpPr>
        <p:spPr>
          <a:xfrm>
            <a:off x="178584" y="5673616"/>
            <a:ext cx="42370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(x) = min{c(z,y)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(x), c(z,x)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(x)} </a:t>
            </a:r>
            <a:b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= min{1+</a:t>
            </a:r>
            <a: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∞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, 50+0} = 50</a:t>
            </a:r>
            <a:endParaRPr/>
          </a:p>
        </p:txBody>
      </p:sp>
      <p:cxnSp>
        <p:nvCxnSpPr>
          <p:cNvPr id="2131" name="Google Shape;2131;p41"/>
          <p:cNvCxnSpPr/>
          <p:nvPr/>
        </p:nvCxnSpPr>
        <p:spPr>
          <a:xfrm flipH="1">
            <a:off x="2012950" y="6838950"/>
            <a:ext cx="809625" cy="966788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2" name="Google Shape;2132;p41"/>
          <p:cNvSpPr/>
          <p:nvPr/>
        </p:nvSpPr>
        <p:spPr>
          <a:xfrm>
            <a:off x="178584" y="6211779"/>
            <a:ext cx="4237057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 = min{c(z,y)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(y), c(z,x)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(y)} </a:t>
            </a:r>
            <a:b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= min{1</a:t>
            </a: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+0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, 50+</a:t>
            </a:r>
            <a: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∞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 = 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36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p42"/>
          <p:cNvSpPr txBox="1"/>
          <p:nvPr>
            <p:ph idx="4294967295" type="sldNum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4-</a:t>
            </a:r>
            <a:fld id="{00000000-1234-1234-1234-123412341234}" type="slidenum"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2138" name="Google Shape;2138;p42"/>
          <p:cNvGrpSpPr/>
          <p:nvPr/>
        </p:nvGrpSpPr>
        <p:grpSpPr>
          <a:xfrm>
            <a:off x="532607" y="298450"/>
            <a:ext cx="1753394" cy="1741488"/>
            <a:chOff x="240" y="192"/>
            <a:chExt cx="1105" cy="1097"/>
          </a:xfrm>
        </p:grpSpPr>
        <p:cxnSp>
          <p:nvCxnSpPr>
            <p:cNvPr id="2139" name="Google Shape;2139;p42"/>
            <p:cNvCxnSpPr/>
            <p:nvPr/>
          </p:nvCxnSpPr>
          <p:spPr>
            <a:xfrm>
              <a:off x="672" y="480"/>
              <a:ext cx="0" cy="76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0" name="Google Shape;2140;p42"/>
            <p:cNvCxnSpPr/>
            <p:nvPr/>
          </p:nvCxnSpPr>
          <p:spPr>
            <a:xfrm>
              <a:off x="480" y="624"/>
              <a:ext cx="8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41" name="Google Shape;2141;p42"/>
            <p:cNvSpPr txBox="1"/>
            <p:nvPr/>
          </p:nvSpPr>
          <p:spPr>
            <a:xfrm>
              <a:off x="691" y="384"/>
              <a:ext cx="57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x   y   z</a:t>
              </a:r>
              <a:endParaRPr/>
            </a:p>
          </p:txBody>
        </p:sp>
        <p:sp>
          <p:nvSpPr>
            <p:cNvPr id="2142" name="Google Shape;2142;p42"/>
            <p:cNvSpPr txBox="1"/>
            <p:nvPr/>
          </p:nvSpPr>
          <p:spPr>
            <a:xfrm>
              <a:off x="480" y="624"/>
              <a:ext cx="20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x</a:t>
              </a:r>
              <a:endParaRPr/>
            </a:p>
          </p:txBody>
        </p:sp>
        <p:sp>
          <p:nvSpPr>
            <p:cNvPr id="2143" name="Google Shape;2143;p42"/>
            <p:cNvSpPr txBox="1"/>
            <p:nvPr/>
          </p:nvSpPr>
          <p:spPr>
            <a:xfrm>
              <a:off x="477" y="816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y</a:t>
              </a:r>
              <a:endParaRPr/>
            </a:p>
          </p:txBody>
        </p:sp>
        <p:sp>
          <p:nvSpPr>
            <p:cNvPr id="2144" name="Google Shape;2144;p42"/>
            <p:cNvSpPr txBox="1"/>
            <p:nvPr/>
          </p:nvSpPr>
          <p:spPr>
            <a:xfrm>
              <a:off x="480" y="1008"/>
              <a:ext cx="19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z</a:t>
              </a:r>
              <a:endParaRPr/>
            </a:p>
          </p:txBody>
        </p:sp>
        <p:sp>
          <p:nvSpPr>
            <p:cNvPr id="2145" name="Google Shape;2145;p42"/>
            <p:cNvSpPr txBox="1"/>
            <p:nvPr/>
          </p:nvSpPr>
          <p:spPr>
            <a:xfrm>
              <a:off x="722" y="624"/>
              <a:ext cx="61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0  51 50</a:t>
              </a:r>
              <a:endParaRPr/>
            </a:p>
          </p:txBody>
        </p:sp>
        <p:sp>
          <p:nvSpPr>
            <p:cNvPr id="2146" name="Google Shape;2146;p42"/>
            <p:cNvSpPr txBox="1"/>
            <p:nvPr/>
          </p:nvSpPr>
          <p:spPr>
            <a:xfrm>
              <a:off x="703" y="864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4</a:t>
              </a:r>
              <a:endParaRPr/>
            </a:p>
          </p:txBody>
        </p:sp>
        <p:sp>
          <p:nvSpPr>
            <p:cNvPr id="2147" name="Google Shape;2147;p42"/>
            <p:cNvSpPr txBox="1"/>
            <p:nvPr/>
          </p:nvSpPr>
          <p:spPr>
            <a:xfrm>
              <a:off x="847" y="864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</a:t>
              </a:r>
              <a:endParaRPr/>
            </a:p>
          </p:txBody>
        </p:sp>
        <p:sp>
          <p:nvSpPr>
            <p:cNvPr id="2148" name="Google Shape;2148;p42"/>
            <p:cNvSpPr txBox="1"/>
            <p:nvPr/>
          </p:nvSpPr>
          <p:spPr>
            <a:xfrm>
              <a:off x="1078" y="864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/>
            </a:p>
          </p:txBody>
        </p:sp>
        <p:sp>
          <p:nvSpPr>
            <p:cNvPr id="2149" name="Google Shape;2149;p42"/>
            <p:cNvSpPr txBox="1"/>
            <p:nvPr/>
          </p:nvSpPr>
          <p:spPr>
            <a:xfrm>
              <a:off x="672" y="1056"/>
              <a:ext cx="262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5</a:t>
              </a:r>
              <a:endParaRPr/>
            </a:p>
          </p:txBody>
        </p:sp>
        <p:sp>
          <p:nvSpPr>
            <p:cNvPr id="2150" name="Google Shape;2150;p42"/>
            <p:cNvSpPr txBox="1"/>
            <p:nvPr/>
          </p:nvSpPr>
          <p:spPr>
            <a:xfrm>
              <a:off x="838" y="1056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/>
            </a:p>
          </p:txBody>
        </p:sp>
        <p:sp>
          <p:nvSpPr>
            <p:cNvPr id="2151" name="Google Shape;2151;p42"/>
            <p:cNvSpPr txBox="1"/>
            <p:nvPr/>
          </p:nvSpPr>
          <p:spPr>
            <a:xfrm>
              <a:off x="1087" y="1056"/>
              <a:ext cx="19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</a:t>
              </a:r>
              <a:endParaRPr/>
            </a:p>
          </p:txBody>
        </p:sp>
        <p:sp>
          <p:nvSpPr>
            <p:cNvPr id="2152" name="Google Shape;2152;p42"/>
            <p:cNvSpPr txBox="1"/>
            <p:nvPr/>
          </p:nvSpPr>
          <p:spPr>
            <a:xfrm rot="-5400000">
              <a:off x="156" y="826"/>
              <a:ext cx="40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from</a:t>
              </a:r>
              <a:endParaRPr/>
            </a:p>
          </p:txBody>
        </p:sp>
        <p:sp>
          <p:nvSpPr>
            <p:cNvPr id="2153" name="Google Shape;2153;p42"/>
            <p:cNvSpPr txBox="1"/>
            <p:nvPr/>
          </p:nvSpPr>
          <p:spPr>
            <a:xfrm>
              <a:off x="715" y="192"/>
              <a:ext cx="50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cost to</a:t>
              </a:r>
              <a:endParaRPr/>
            </a:p>
          </p:txBody>
        </p:sp>
      </p:grpSp>
      <p:sp>
        <p:nvSpPr>
          <p:cNvPr id="2154" name="Google Shape;2154;p42"/>
          <p:cNvSpPr txBox="1"/>
          <p:nvPr/>
        </p:nvSpPr>
        <p:spPr>
          <a:xfrm rot="-5400000">
            <a:off x="399508" y="3134797"/>
            <a:ext cx="634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from</a:t>
            </a:r>
            <a:endParaRPr/>
          </a:p>
        </p:txBody>
      </p:sp>
      <p:sp>
        <p:nvSpPr>
          <p:cNvPr id="2155" name="Google Shape;2155;p42"/>
          <p:cNvSpPr txBox="1"/>
          <p:nvPr/>
        </p:nvSpPr>
        <p:spPr>
          <a:xfrm rot="-5400000">
            <a:off x="399508" y="4887397"/>
            <a:ext cx="634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from</a:t>
            </a:r>
            <a:endParaRPr/>
          </a:p>
        </p:txBody>
      </p:sp>
      <p:cxnSp>
        <p:nvCxnSpPr>
          <p:cNvPr id="2156" name="Google Shape;2156;p42"/>
          <p:cNvCxnSpPr/>
          <p:nvPr/>
        </p:nvCxnSpPr>
        <p:spPr>
          <a:xfrm>
            <a:off x="5486400" y="83185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7" name="Google Shape;2157;p42"/>
          <p:cNvCxnSpPr/>
          <p:nvPr/>
        </p:nvCxnSpPr>
        <p:spPr>
          <a:xfrm>
            <a:off x="5181600" y="106045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8" name="Google Shape;2158;p42"/>
          <p:cNvSpPr txBox="1"/>
          <p:nvPr/>
        </p:nvSpPr>
        <p:spPr>
          <a:xfrm>
            <a:off x="5516964" y="679450"/>
            <a:ext cx="9088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   y   z</a:t>
            </a:r>
            <a:endParaRPr/>
          </a:p>
        </p:txBody>
      </p:sp>
      <p:sp>
        <p:nvSpPr>
          <p:cNvPr id="2159" name="Google Shape;2159;p42"/>
          <p:cNvSpPr txBox="1"/>
          <p:nvPr/>
        </p:nvSpPr>
        <p:spPr>
          <a:xfrm>
            <a:off x="5181600" y="1060450"/>
            <a:ext cx="3190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/>
          </a:p>
        </p:txBody>
      </p:sp>
      <p:sp>
        <p:nvSpPr>
          <p:cNvPr id="2160" name="Google Shape;2160;p42"/>
          <p:cNvSpPr txBox="1"/>
          <p:nvPr/>
        </p:nvSpPr>
        <p:spPr>
          <a:xfrm>
            <a:off x="5176754" y="136525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endParaRPr/>
          </a:p>
        </p:txBody>
      </p:sp>
      <p:sp>
        <p:nvSpPr>
          <p:cNvPr id="2161" name="Google Shape;2161;p42"/>
          <p:cNvSpPr txBox="1"/>
          <p:nvPr/>
        </p:nvSpPr>
        <p:spPr>
          <a:xfrm>
            <a:off x="5181600" y="1670050"/>
            <a:ext cx="3063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endParaRPr/>
          </a:p>
        </p:txBody>
      </p:sp>
      <p:sp>
        <p:nvSpPr>
          <p:cNvPr id="2162" name="Google Shape;2162;p42"/>
          <p:cNvSpPr txBox="1"/>
          <p:nvPr/>
        </p:nvSpPr>
        <p:spPr>
          <a:xfrm>
            <a:off x="5568963" y="1060450"/>
            <a:ext cx="10429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0  51  50</a:t>
            </a:r>
            <a:endParaRPr/>
          </a:p>
        </p:txBody>
      </p:sp>
      <p:sp>
        <p:nvSpPr>
          <p:cNvPr id="2163" name="Google Shape;2163;p42"/>
          <p:cNvSpPr txBox="1"/>
          <p:nvPr/>
        </p:nvSpPr>
        <p:spPr>
          <a:xfrm rot="-5400000">
            <a:off x="4666708" y="1382197"/>
            <a:ext cx="634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from</a:t>
            </a:r>
            <a:endParaRPr/>
          </a:p>
        </p:txBody>
      </p:sp>
      <p:sp>
        <p:nvSpPr>
          <p:cNvPr id="2164" name="Google Shape;2164;p42"/>
          <p:cNvSpPr txBox="1"/>
          <p:nvPr/>
        </p:nvSpPr>
        <p:spPr>
          <a:xfrm>
            <a:off x="5554119" y="374650"/>
            <a:ext cx="8027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cost to</a:t>
            </a:r>
            <a:endParaRPr/>
          </a:p>
        </p:txBody>
      </p:sp>
      <p:cxnSp>
        <p:nvCxnSpPr>
          <p:cNvPr id="2165" name="Google Shape;2165;p42"/>
          <p:cNvCxnSpPr/>
          <p:nvPr/>
        </p:nvCxnSpPr>
        <p:spPr>
          <a:xfrm>
            <a:off x="3276600" y="75565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6" name="Google Shape;2166;p42"/>
          <p:cNvCxnSpPr/>
          <p:nvPr/>
        </p:nvCxnSpPr>
        <p:spPr>
          <a:xfrm>
            <a:off x="2971800" y="98425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7" name="Google Shape;2167;p42"/>
          <p:cNvSpPr txBox="1"/>
          <p:nvPr/>
        </p:nvSpPr>
        <p:spPr>
          <a:xfrm>
            <a:off x="3307164" y="603250"/>
            <a:ext cx="9088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   y   z</a:t>
            </a:r>
            <a:endParaRPr/>
          </a:p>
        </p:txBody>
      </p:sp>
      <p:sp>
        <p:nvSpPr>
          <p:cNvPr id="2168" name="Google Shape;2168;p42"/>
          <p:cNvSpPr txBox="1"/>
          <p:nvPr/>
        </p:nvSpPr>
        <p:spPr>
          <a:xfrm>
            <a:off x="2971800" y="984250"/>
            <a:ext cx="3190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/>
          </a:p>
        </p:txBody>
      </p:sp>
      <p:sp>
        <p:nvSpPr>
          <p:cNvPr id="2169" name="Google Shape;2169;p42"/>
          <p:cNvSpPr txBox="1"/>
          <p:nvPr/>
        </p:nvSpPr>
        <p:spPr>
          <a:xfrm>
            <a:off x="2966954" y="128905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endParaRPr/>
          </a:p>
        </p:txBody>
      </p:sp>
      <p:sp>
        <p:nvSpPr>
          <p:cNvPr id="2170" name="Google Shape;2170;p42"/>
          <p:cNvSpPr txBox="1"/>
          <p:nvPr/>
        </p:nvSpPr>
        <p:spPr>
          <a:xfrm>
            <a:off x="2971800" y="1593850"/>
            <a:ext cx="3063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endParaRPr/>
          </a:p>
        </p:txBody>
      </p:sp>
      <p:sp>
        <p:nvSpPr>
          <p:cNvPr id="2171" name="Google Shape;2171;p42"/>
          <p:cNvSpPr txBox="1"/>
          <p:nvPr/>
        </p:nvSpPr>
        <p:spPr>
          <a:xfrm>
            <a:off x="3355745" y="984250"/>
            <a:ext cx="9815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0  51 50</a:t>
            </a:r>
            <a:endParaRPr/>
          </a:p>
        </p:txBody>
      </p:sp>
      <p:sp>
        <p:nvSpPr>
          <p:cNvPr id="2172" name="Google Shape;2172;p42"/>
          <p:cNvSpPr txBox="1"/>
          <p:nvPr/>
        </p:nvSpPr>
        <p:spPr>
          <a:xfrm rot="-5400000">
            <a:off x="2456908" y="1305997"/>
            <a:ext cx="634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from</a:t>
            </a:r>
            <a:endParaRPr/>
          </a:p>
        </p:txBody>
      </p:sp>
      <p:sp>
        <p:nvSpPr>
          <p:cNvPr id="2173" name="Google Shape;2173;p42"/>
          <p:cNvSpPr txBox="1"/>
          <p:nvPr/>
        </p:nvSpPr>
        <p:spPr>
          <a:xfrm>
            <a:off x="3344319" y="298450"/>
            <a:ext cx="8027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cost to</a:t>
            </a:r>
            <a:endParaRPr/>
          </a:p>
        </p:txBody>
      </p:sp>
      <p:cxnSp>
        <p:nvCxnSpPr>
          <p:cNvPr id="2174" name="Google Shape;2174;p42"/>
          <p:cNvCxnSpPr/>
          <p:nvPr/>
        </p:nvCxnSpPr>
        <p:spPr>
          <a:xfrm>
            <a:off x="1219200" y="250825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5" name="Google Shape;2175;p42"/>
          <p:cNvCxnSpPr/>
          <p:nvPr/>
        </p:nvCxnSpPr>
        <p:spPr>
          <a:xfrm>
            <a:off x="914400" y="273685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6" name="Google Shape;2176;p42"/>
          <p:cNvSpPr txBox="1"/>
          <p:nvPr/>
        </p:nvSpPr>
        <p:spPr>
          <a:xfrm>
            <a:off x="1249764" y="2355850"/>
            <a:ext cx="9088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   y   z</a:t>
            </a:r>
            <a:endParaRPr/>
          </a:p>
        </p:txBody>
      </p:sp>
      <p:sp>
        <p:nvSpPr>
          <p:cNvPr id="2177" name="Google Shape;2177;p42"/>
          <p:cNvSpPr txBox="1"/>
          <p:nvPr/>
        </p:nvSpPr>
        <p:spPr>
          <a:xfrm>
            <a:off x="914400" y="2736850"/>
            <a:ext cx="3190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/>
          </a:p>
        </p:txBody>
      </p:sp>
      <p:sp>
        <p:nvSpPr>
          <p:cNvPr id="2178" name="Google Shape;2178;p42"/>
          <p:cNvSpPr txBox="1"/>
          <p:nvPr/>
        </p:nvSpPr>
        <p:spPr>
          <a:xfrm>
            <a:off x="909554" y="304165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endParaRPr/>
          </a:p>
        </p:txBody>
      </p:sp>
      <p:sp>
        <p:nvSpPr>
          <p:cNvPr id="2179" name="Google Shape;2179;p42"/>
          <p:cNvSpPr txBox="1"/>
          <p:nvPr/>
        </p:nvSpPr>
        <p:spPr>
          <a:xfrm>
            <a:off x="914400" y="3346450"/>
            <a:ext cx="3063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endParaRPr/>
          </a:p>
        </p:txBody>
      </p:sp>
      <p:sp>
        <p:nvSpPr>
          <p:cNvPr id="2180" name="Google Shape;2180;p42"/>
          <p:cNvSpPr txBox="1"/>
          <p:nvPr/>
        </p:nvSpPr>
        <p:spPr>
          <a:xfrm>
            <a:off x="1573608" y="2736850"/>
            <a:ext cx="3071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</a:t>
            </a:r>
            <a:endParaRPr/>
          </a:p>
        </p:txBody>
      </p:sp>
      <p:sp>
        <p:nvSpPr>
          <p:cNvPr id="2181" name="Google Shape;2181;p42"/>
          <p:cNvSpPr txBox="1"/>
          <p:nvPr/>
        </p:nvSpPr>
        <p:spPr>
          <a:xfrm>
            <a:off x="1878408" y="2736850"/>
            <a:ext cx="3071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sp>
        <p:nvSpPr>
          <p:cNvPr id="2182" name="Google Shape;2182;p42"/>
          <p:cNvSpPr txBox="1"/>
          <p:nvPr/>
        </p:nvSpPr>
        <p:spPr>
          <a:xfrm>
            <a:off x="1268808" y="3422650"/>
            <a:ext cx="3071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sp>
        <p:nvSpPr>
          <p:cNvPr id="2183" name="Google Shape;2183;p42"/>
          <p:cNvSpPr txBox="1"/>
          <p:nvPr/>
        </p:nvSpPr>
        <p:spPr>
          <a:xfrm>
            <a:off x="1482327" y="3422650"/>
            <a:ext cx="3071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/>
          </a:p>
        </p:txBody>
      </p:sp>
      <p:sp>
        <p:nvSpPr>
          <p:cNvPr id="2184" name="Google Shape;2184;p42"/>
          <p:cNvSpPr txBox="1"/>
          <p:nvPr/>
        </p:nvSpPr>
        <p:spPr>
          <a:xfrm>
            <a:off x="1878408" y="3422650"/>
            <a:ext cx="3071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sp>
        <p:nvSpPr>
          <p:cNvPr id="2185" name="Google Shape;2185;p42"/>
          <p:cNvSpPr txBox="1"/>
          <p:nvPr/>
        </p:nvSpPr>
        <p:spPr>
          <a:xfrm>
            <a:off x="1286919" y="2051050"/>
            <a:ext cx="8027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cost to</a:t>
            </a:r>
            <a:endParaRPr/>
          </a:p>
        </p:txBody>
      </p:sp>
      <p:cxnSp>
        <p:nvCxnSpPr>
          <p:cNvPr id="2186" name="Google Shape;2186;p42"/>
          <p:cNvCxnSpPr/>
          <p:nvPr/>
        </p:nvCxnSpPr>
        <p:spPr>
          <a:xfrm>
            <a:off x="3276600" y="250825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7" name="Google Shape;2187;p42"/>
          <p:cNvCxnSpPr/>
          <p:nvPr/>
        </p:nvCxnSpPr>
        <p:spPr>
          <a:xfrm>
            <a:off x="2971800" y="273685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8" name="Google Shape;2188;p42"/>
          <p:cNvSpPr txBox="1"/>
          <p:nvPr/>
        </p:nvSpPr>
        <p:spPr>
          <a:xfrm>
            <a:off x="3307164" y="2355850"/>
            <a:ext cx="9088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   y   z</a:t>
            </a:r>
            <a:endParaRPr/>
          </a:p>
        </p:txBody>
      </p:sp>
      <p:sp>
        <p:nvSpPr>
          <p:cNvPr id="2189" name="Google Shape;2189;p42"/>
          <p:cNvSpPr txBox="1"/>
          <p:nvPr/>
        </p:nvSpPr>
        <p:spPr>
          <a:xfrm>
            <a:off x="2971800" y="2736850"/>
            <a:ext cx="3190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/>
          </a:p>
        </p:txBody>
      </p:sp>
      <p:sp>
        <p:nvSpPr>
          <p:cNvPr id="2190" name="Google Shape;2190;p42"/>
          <p:cNvSpPr txBox="1"/>
          <p:nvPr/>
        </p:nvSpPr>
        <p:spPr>
          <a:xfrm>
            <a:off x="2966954" y="304165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endParaRPr/>
          </a:p>
        </p:txBody>
      </p:sp>
      <p:sp>
        <p:nvSpPr>
          <p:cNvPr id="2191" name="Google Shape;2191;p42"/>
          <p:cNvSpPr txBox="1"/>
          <p:nvPr/>
        </p:nvSpPr>
        <p:spPr>
          <a:xfrm>
            <a:off x="2971800" y="3346450"/>
            <a:ext cx="3063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endParaRPr/>
          </a:p>
        </p:txBody>
      </p:sp>
      <p:sp>
        <p:nvSpPr>
          <p:cNvPr id="2192" name="Google Shape;2192;p42"/>
          <p:cNvSpPr txBox="1"/>
          <p:nvPr/>
        </p:nvSpPr>
        <p:spPr>
          <a:xfrm>
            <a:off x="3355745" y="2736850"/>
            <a:ext cx="9815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0  51 50</a:t>
            </a:r>
            <a:endParaRPr/>
          </a:p>
        </p:txBody>
      </p:sp>
      <p:sp>
        <p:nvSpPr>
          <p:cNvPr id="2193" name="Google Shape;2193;p42"/>
          <p:cNvSpPr txBox="1"/>
          <p:nvPr/>
        </p:nvSpPr>
        <p:spPr>
          <a:xfrm rot="-5400000">
            <a:off x="2456908" y="3058597"/>
            <a:ext cx="634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from</a:t>
            </a:r>
            <a:endParaRPr/>
          </a:p>
        </p:txBody>
      </p:sp>
      <p:sp>
        <p:nvSpPr>
          <p:cNvPr id="2194" name="Google Shape;2194;p42"/>
          <p:cNvSpPr txBox="1"/>
          <p:nvPr/>
        </p:nvSpPr>
        <p:spPr>
          <a:xfrm>
            <a:off x="3344319" y="2051050"/>
            <a:ext cx="8027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cost to</a:t>
            </a:r>
            <a:endParaRPr/>
          </a:p>
        </p:txBody>
      </p:sp>
      <p:cxnSp>
        <p:nvCxnSpPr>
          <p:cNvPr id="2195" name="Google Shape;2195;p42"/>
          <p:cNvCxnSpPr/>
          <p:nvPr/>
        </p:nvCxnSpPr>
        <p:spPr>
          <a:xfrm>
            <a:off x="5486400" y="258445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6" name="Google Shape;2196;p42"/>
          <p:cNvCxnSpPr/>
          <p:nvPr/>
        </p:nvCxnSpPr>
        <p:spPr>
          <a:xfrm>
            <a:off x="5181600" y="281305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7" name="Google Shape;2197;p42"/>
          <p:cNvSpPr txBox="1"/>
          <p:nvPr/>
        </p:nvSpPr>
        <p:spPr>
          <a:xfrm>
            <a:off x="5516964" y="2432050"/>
            <a:ext cx="9088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   y   z</a:t>
            </a:r>
            <a:endParaRPr/>
          </a:p>
        </p:txBody>
      </p:sp>
      <p:sp>
        <p:nvSpPr>
          <p:cNvPr id="2198" name="Google Shape;2198;p42"/>
          <p:cNvSpPr txBox="1"/>
          <p:nvPr/>
        </p:nvSpPr>
        <p:spPr>
          <a:xfrm>
            <a:off x="5181600" y="2813050"/>
            <a:ext cx="3190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/>
          </a:p>
        </p:txBody>
      </p:sp>
      <p:sp>
        <p:nvSpPr>
          <p:cNvPr id="2199" name="Google Shape;2199;p42"/>
          <p:cNvSpPr txBox="1"/>
          <p:nvPr/>
        </p:nvSpPr>
        <p:spPr>
          <a:xfrm>
            <a:off x="5176754" y="311785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endParaRPr/>
          </a:p>
        </p:txBody>
      </p:sp>
      <p:sp>
        <p:nvSpPr>
          <p:cNvPr id="2200" name="Google Shape;2200;p42"/>
          <p:cNvSpPr txBox="1"/>
          <p:nvPr/>
        </p:nvSpPr>
        <p:spPr>
          <a:xfrm>
            <a:off x="5181600" y="3422650"/>
            <a:ext cx="3063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endParaRPr/>
          </a:p>
        </p:txBody>
      </p:sp>
      <p:sp>
        <p:nvSpPr>
          <p:cNvPr id="2201" name="Google Shape;2201;p42"/>
          <p:cNvSpPr txBox="1"/>
          <p:nvPr/>
        </p:nvSpPr>
        <p:spPr>
          <a:xfrm>
            <a:off x="5573174" y="2813050"/>
            <a:ext cx="11043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0  51   50</a:t>
            </a:r>
            <a:endParaRPr/>
          </a:p>
        </p:txBody>
      </p:sp>
      <p:sp>
        <p:nvSpPr>
          <p:cNvPr id="2202" name="Google Shape;2202;p42"/>
          <p:cNvSpPr txBox="1"/>
          <p:nvPr/>
        </p:nvSpPr>
        <p:spPr>
          <a:xfrm rot="-5400000">
            <a:off x="4666708" y="3134797"/>
            <a:ext cx="634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from</a:t>
            </a:r>
            <a:endParaRPr/>
          </a:p>
        </p:txBody>
      </p:sp>
      <p:sp>
        <p:nvSpPr>
          <p:cNvPr id="2203" name="Google Shape;2203;p42"/>
          <p:cNvSpPr txBox="1"/>
          <p:nvPr/>
        </p:nvSpPr>
        <p:spPr>
          <a:xfrm>
            <a:off x="5554119" y="2127250"/>
            <a:ext cx="8027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cost to</a:t>
            </a:r>
            <a:endParaRPr/>
          </a:p>
        </p:txBody>
      </p:sp>
      <p:cxnSp>
        <p:nvCxnSpPr>
          <p:cNvPr id="2204" name="Google Shape;2204;p42"/>
          <p:cNvCxnSpPr/>
          <p:nvPr/>
        </p:nvCxnSpPr>
        <p:spPr>
          <a:xfrm>
            <a:off x="5410200" y="426085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5" name="Google Shape;2205;p42"/>
          <p:cNvCxnSpPr/>
          <p:nvPr/>
        </p:nvCxnSpPr>
        <p:spPr>
          <a:xfrm>
            <a:off x="5105400" y="448945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6" name="Google Shape;2206;p42"/>
          <p:cNvSpPr txBox="1"/>
          <p:nvPr/>
        </p:nvSpPr>
        <p:spPr>
          <a:xfrm>
            <a:off x="5440764" y="4108450"/>
            <a:ext cx="9088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   y   z</a:t>
            </a:r>
            <a:endParaRPr/>
          </a:p>
        </p:txBody>
      </p:sp>
      <p:sp>
        <p:nvSpPr>
          <p:cNvPr id="2207" name="Google Shape;2207;p42"/>
          <p:cNvSpPr txBox="1"/>
          <p:nvPr/>
        </p:nvSpPr>
        <p:spPr>
          <a:xfrm>
            <a:off x="5105400" y="4489450"/>
            <a:ext cx="3190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/>
          </a:p>
        </p:txBody>
      </p:sp>
      <p:sp>
        <p:nvSpPr>
          <p:cNvPr id="2208" name="Google Shape;2208;p42"/>
          <p:cNvSpPr txBox="1"/>
          <p:nvPr/>
        </p:nvSpPr>
        <p:spPr>
          <a:xfrm>
            <a:off x="5100554" y="479425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endParaRPr/>
          </a:p>
        </p:txBody>
      </p:sp>
      <p:sp>
        <p:nvSpPr>
          <p:cNvPr id="2209" name="Google Shape;2209;p42"/>
          <p:cNvSpPr txBox="1"/>
          <p:nvPr/>
        </p:nvSpPr>
        <p:spPr>
          <a:xfrm>
            <a:off x="5105400" y="5099050"/>
            <a:ext cx="3063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endParaRPr/>
          </a:p>
        </p:txBody>
      </p:sp>
      <p:sp>
        <p:nvSpPr>
          <p:cNvPr id="2210" name="Google Shape;2210;p42"/>
          <p:cNvSpPr txBox="1"/>
          <p:nvPr/>
        </p:nvSpPr>
        <p:spPr>
          <a:xfrm>
            <a:off x="5507601" y="4489450"/>
            <a:ext cx="9624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  </a:t>
            </a:r>
            <a: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∞</a:t>
            </a: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50</a:t>
            </a:r>
            <a:endParaRPr/>
          </a:p>
        </p:txBody>
      </p:sp>
      <p:sp>
        <p:nvSpPr>
          <p:cNvPr id="2211" name="Google Shape;2211;p42"/>
          <p:cNvSpPr txBox="1"/>
          <p:nvPr/>
        </p:nvSpPr>
        <p:spPr>
          <a:xfrm rot="-5400000">
            <a:off x="4590508" y="4811197"/>
            <a:ext cx="634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from</a:t>
            </a:r>
            <a:endParaRPr/>
          </a:p>
        </p:txBody>
      </p:sp>
      <p:sp>
        <p:nvSpPr>
          <p:cNvPr id="2212" name="Google Shape;2212;p42"/>
          <p:cNvSpPr txBox="1"/>
          <p:nvPr/>
        </p:nvSpPr>
        <p:spPr>
          <a:xfrm>
            <a:off x="5477919" y="3803650"/>
            <a:ext cx="8027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cost to</a:t>
            </a:r>
            <a:endParaRPr/>
          </a:p>
        </p:txBody>
      </p:sp>
      <p:cxnSp>
        <p:nvCxnSpPr>
          <p:cNvPr id="2213" name="Google Shape;2213;p42"/>
          <p:cNvCxnSpPr/>
          <p:nvPr/>
        </p:nvCxnSpPr>
        <p:spPr>
          <a:xfrm>
            <a:off x="3276600" y="426085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4" name="Google Shape;2214;p42"/>
          <p:cNvCxnSpPr/>
          <p:nvPr/>
        </p:nvCxnSpPr>
        <p:spPr>
          <a:xfrm>
            <a:off x="2971800" y="448945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5" name="Google Shape;2215;p42"/>
          <p:cNvSpPr txBox="1"/>
          <p:nvPr/>
        </p:nvSpPr>
        <p:spPr>
          <a:xfrm>
            <a:off x="3307164" y="4108450"/>
            <a:ext cx="9088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   y   z</a:t>
            </a:r>
            <a:endParaRPr/>
          </a:p>
        </p:txBody>
      </p:sp>
      <p:sp>
        <p:nvSpPr>
          <p:cNvPr id="2216" name="Google Shape;2216;p42"/>
          <p:cNvSpPr txBox="1"/>
          <p:nvPr/>
        </p:nvSpPr>
        <p:spPr>
          <a:xfrm>
            <a:off x="2971800" y="4489450"/>
            <a:ext cx="3190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/>
          </a:p>
        </p:txBody>
      </p:sp>
      <p:sp>
        <p:nvSpPr>
          <p:cNvPr id="2217" name="Google Shape;2217;p42"/>
          <p:cNvSpPr txBox="1"/>
          <p:nvPr/>
        </p:nvSpPr>
        <p:spPr>
          <a:xfrm>
            <a:off x="2966954" y="479425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endParaRPr/>
          </a:p>
        </p:txBody>
      </p:sp>
      <p:sp>
        <p:nvSpPr>
          <p:cNvPr id="2218" name="Google Shape;2218;p42"/>
          <p:cNvSpPr txBox="1"/>
          <p:nvPr/>
        </p:nvSpPr>
        <p:spPr>
          <a:xfrm>
            <a:off x="2971800" y="5099050"/>
            <a:ext cx="3063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endParaRPr/>
          </a:p>
        </p:txBody>
      </p:sp>
      <p:sp>
        <p:nvSpPr>
          <p:cNvPr id="2219" name="Google Shape;2219;p42"/>
          <p:cNvSpPr txBox="1"/>
          <p:nvPr/>
        </p:nvSpPr>
        <p:spPr>
          <a:xfrm>
            <a:off x="3374001" y="4489450"/>
            <a:ext cx="9624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  </a:t>
            </a:r>
            <a: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∞</a:t>
            </a: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50</a:t>
            </a:r>
            <a:endParaRPr/>
          </a:p>
        </p:txBody>
      </p:sp>
      <p:sp>
        <p:nvSpPr>
          <p:cNvPr id="2220" name="Google Shape;2220;p42"/>
          <p:cNvSpPr txBox="1"/>
          <p:nvPr/>
        </p:nvSpPr>
        <p:spPr>
          <a:xfrm rot="-5400000">
            <a:off x="2456908" y="4811197"/>
            <a:ext cx="634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from</a:t>
            </a:r>
            <a:endParaRPr/>
          </a:p>
        </p:txBody>
      </p:sp>
      <p:sp>
        <p:nvSpPr>
          <p:cNvPr id="2221" name="Google Shape;2221;p42"/>
          <p:cNvSpPr txBox="1"/>
          <p:nvPr/>
        </p:nvSpPr>
        <p:spPr>
          <a:xfrm>
            <a:off x="3344319" y="3803650"/>
            <a:ext cx="8027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cost to</a:t>
            </a:r>
            <a:endParaRPr/>
          </a:p>
        </p:txBody>
      </p:sp>
      <p:cxnSp>
        <p:nvCxnSpPr>
          <p:cNvPr id="2222" name="Google Shape;2222;p42"/>
          <p:cNvCxnSpPr/>
          <p:nvPr/>
        </p:nvCxnSpPr>
        <p:spPr>
          <a:xfrm>
            <a:off x="1219200" y="4337050"/>
            <a:ext cx="0" cy="12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3" name="Google Shape;2223;p42"/>
          <p:cNvCxnSpPr/>
          <p:nvPr/>
        </p:nvCxnSpPr>
        <p:spPr>
          <a:xfrm>
            <a:off x="914400" y="4565650"/>
            <a:ext cx="1371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4" name="Google Shape;2224;p42"/>
          <p:cNvSpPr txBox="1"/>
          <p:nvPr/>
        </p:nvSpPr>
        <p:spPr>
          <a:xfrm>
            <a:off x="1249764" y="4184650"/>
            <a:ext cx="9088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   y   z</a:t>
            </a:r>
            <a:endParaRPr/>
          </a:p>
        </p:txBody>
      </p:sp>
      <p:sp>
        <p:nvSpPr>
          <p:cNvPr id="2225" name="Google Shape;2225;p42"/>
          <p:cNvSpPr txBox="1"/>
          <p:nvPr/>
        </p:nvSpPr>
        <p:spPr>
          <a:xfrm>
            <a:off x="914400" y="4565650"/>
            <a:ext cx="3190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/>
          </a:p>
        </p:txBody>
      </p:sp>
      <p:sp>
        <p:nvSpPr>
          <p:cNvPr id="2226" name="Google Shape;2226;p42"/>
          <p:cNvSpPr txBox="1"/>
          <p:nvPr/>
        </p:nvSpPr>
        <p:spPr>
          <a:xfrm>
            <a:off x="909554" y="487045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endParaRPr/>
          </a:p>
        </p:txBody>
      </p:sp>
      <p:sp>
        <p:nvSpPr>
          <p:cNvPr id="2227" name="Google Shape;2227;p42"/>
          <p:cNvSpPr txBox="1"/>
          <p:nvPr/>
        </p:nvSpPr>
        <p:spPr>
          <a:xfrm>
            <a:off x="914400" y="5175250"/>
            <a:ext cx="30638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endParaRPr/>
          </a:p>
        </p:txBody>
      </p:sp>
      <p:sp>
        <p:nvSpPr>
          <p:cNvPr id="2228" name="Google Shape;2228;p42"/>
          <p:cNvSpPr txBox="1"/>
          <p:nvPr/>
        </p:nvSpPr>
        <p:spPr>
          <a:xfrm>
            <a:off x="1219200" y="4946650"/>
            <a:ext cx="990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</a:t>
            </a:r>
            <a:endParaRPr/>
          </a:p>
        </p:txBody>
      </p:sp>
      <p:sp>
        <p:nvSpPr>
          <p:cNvPr id="2229" name="Google Shape;2229;p42"/>
          <p:cNvSpPr txBox="1"/>
          <p:nvPr/>
        </p:nvSpPr>
        <p:spPr>
          <a:xfrm>
            <a:off x="1497408" y="4946650"/>
            <a:ext cx="3071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sp>
        <p:nvSpPr>
          <p:cNvPr id="2230" name="Google Shape;2230;p42"/>
          <p:cNvSpPr txBox="1"/>
          <p:nvPr/>
        </p:nvSpPr>
        <p:spPr>
          <a:xfrm>
            <a:off x="1863327" y="4946650"/>
            <a:ext cx="3071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/>
          </a:p>
        </p:txBody>
      </p:sp>
      <p:sp>
        <p:nvSpPr>
          <p:cNvPr id="2231" name="Google Shape;2231;p42"/>
          <p:cNvSpPr txBox="1"/>
          <p:nvPr/>
        </p:nvSpPr>
        <p:spPr>
          <a:xfrm>
            <a:off x="1268808" y="5251450"/>
            <a:ext cx="3071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sp>
        <p:nvSpPr>
          <p:cNvPr id="2232" name="Google Shape;2232;p42"/>
          <p:cNvSpPr txBox="1"/>
          <p:nvPr/>
        </p:nvSpPr>
        <p:spPr>
          <a:xfrm>
            <a:off x="1437878" y="5251450"/>
            <a:ext cx="3071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/>
          </a:p>
        </p:txBody>
      </p:sp>
      <p:sp>
        <p:nvSpPr>
          <p:cNvPr id="2233" name="Google Shape;2233;p42"/>
          <p:cNvSpPr txBox="1"/>
          <p:nvPr/>
        </p:nvSpPr>
        <p:spPr>
          <a:xfrm>
            <a:off x="1837133" y="5251450"/>
            <a:ext cx="3071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sp>
        <p:nvSpPr>
          <p:cNvPr id="2234" name="Google Shape;2234;p42"/>
          <p:cNvSpPr txBox="1"/>
          <p:nvPr/>
        </p:nvSpPr>
        <p:spPr>
          <a:xfrm>
            <a:off x="1286919" y="3879850"/>
            <a:ext cx="8027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cost to</a:t>
            </a:r>
            <a:endParaRPr/>
          </a:p>
        </p:txBody>
      </p:sp>
      <p:sp>
        <p:nvSpPr>
          <p:cNvPr id="2235" name="Google Shape;2235;p42"/>
          <p:cNvSpPr txBox="1"/>
          <p:nvPr/>
        </p:nvSpPr>
        <p:spPr>
          <a:xfrm>
            <a:off x="1219200" y="4565650"/>
            <a:ext cx="990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0  4  5</a:t>
            </a:r>
            <a:endParaRPr/>
          </a:p>
        </p:txBody>
      </p:sp>
      <p:sp>
        <p:nvSpPr>
          <p:cNvPr id="2236" name="Google Shape;2236;p42"/>
          <p:cNvSpPr txBox="1"/>
          <p:nvPr/>
        </p:nvSpPr>
        <p:spPr>
          <a:xfrm>
            <a:off x="3325311" y="1330325"/>
            <a:ext cx="7979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6   0 1</a:t>
            </a:r>
            <a:endParaRPr/>
          </a:p>
        </p:txBody>
      </p:sp>
      <p:sp>
        <p:nvSpPr>
          <p:cNvPr id="2237" name="Google Shape;2237;p42"/>
          <p:cNvSpPr txBox="1"/>
          <p:nvPr/>
        </p:nvSpPr>
        <p:spPr>
          <a:xfrm>
            <a:off x="3288490" y="1635125"/>
            <a:ext cx="9207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7   1   0</a:t>
            </a:r>
            <a:endParaRPr/>
          </a:p>
        </p:txBody>
      </p:sp>
      <p:sp>
        <p:nvSpPr>
          <p:cNvPr id="2238" name="Google Shape;2238;p42"/>
          <p:cNvSpPr txBox="1"/>
          <p:nvPr/>
        </p:nvSpPr>
        <p:spPr>
          <a:xfrm>
            <a:off x="3344604" y="3117850"/>
            <a:ext cx="8593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6  0   1</a:t>
            </a:r>
            <a:endParaRPr/>
          </a:p>
        </p:txBody>
      </p:sp>
      <p:sp>
        <p:nvSpPr>
          <p:cNvPr id="2239" name="Google Shape;2239;p42"/>
          <p:cNvSpPr txBox="1"/>
          <p:nvPr/>
        </p:nvSpPr>
        <p:spPr>
          <a:xfrm>
            <a:off x="3304365" y="3422650"/>
            <a:ext cx="9207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7   1   0</a:t>
            </a:r>
            <a:endParaRPr/>
          </a:p>
        </p:txBody>
      </p:sp>
      <p:sp>
        <p:nvSpPr>
          <p:cNvPr id="2240" name="Google Shape;2240;p42"/>
          <p:cNvSpPr txBox="1"/>
          <p:nvPr/>
        </p:nvSpPr>
        <p:spPr>
          <a:xfrm>
            <a:off x="3346359" y="4870450"/>
            <a:ext cx="8399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∞</a:t>
            </a: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0   1</a:t>
            </a:r>
            <a:endParaRPr/>
          </a:p>
        </p:txBody>
      </p:sp>
      <p:sp>
        <p:nvSpPr>
          <p:cNvPr id="2241" name="Google Shape;2241;p42"/>
          <p:cNvSpPr txBox="1"/>
          <p:nvPr/>
        </p:nvSpPr>
        <p:spPr>
          <a:xfrm>
            <a:off x="3349778" y="5175250"/>
            <a:ext cx="9204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50  1  0</a:t>
            </a:r>
            <a:endParaRPr/>
          </a:p>
        </p:txBody>
      </p:sp>
      <p:sp>
        <p:nvSpPr>
          <p:cNvPr id="2242" name="Google Shape;2242;p42"/>
          <p:cNvSpPr txBox="1"/>
          <p:nvPr/>
        </p:nvSpPr>
        <p:spPr>
          <a:xfrm>
            <a:off x="5557821" y="1441450"/>
            <a:ext cx="9207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6   0   1</a:t>
            </a:r>
            <a:endParaRPr/>
          </a:p>
        </p:txBody>
      </p:sp>
      <p:sp>
        <p:nvSpPr>
          <p:cNvPr id="2243" name="Google Shape;2243;p42"/>
          <p:cNvSpPr txBox="1"/>
          <p:nvPr/>
        </p:nvSpPr>
        <p:spPr>
          <a:xfrm>
            <a:off x="5559578" y="1746250"/>
            <a:ext cx="9204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50 1   0</a:t>
            </a:r>
            <a:endParaRPr/>
          </a:p>
        </p:txBody>
      </p:sp>
      <p:sp>
        <p:nvSpPr>
          <p:cNvPr id="2244" name="Google Shape;2244;p42"/>
          <p:cNvSpPr txBox="1"/>
          <p:nvPr/>
        </p:nvSpPr>
        <p:spPr>
          <a:xfrm>
            <a:off x="5544739" y="3194050"/>
            <a:ext cx="981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51  0   1</a:t>
            </a:r>
            <a:endParaRPr/>
          </a:p>
        </p:txBody>
      </p:sp>
      <p:sp>
        <p:nvSpPr>
          <p:cNvPr id="2245" name="Google Shape;2245;p42"/>
          <p:cNvSpPr txBox="1"/>
          <p:nvPr/>
        </p:nvSpPr>
        <p:spPr>
          <a:xfrm>
            <a:off x="5479960" y="5175250"/>
            <a:ext cx="8590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50  1 0</a:t>
            </a:r>
            <a:endParaRPr/>
          </a:p>
        </p:txBody>
      </p:sp>
      <p:sp>
        <p:nvSpPr>
          <p:cNvPr id="2246" name="Google Shape;2246;p42"/>
          <p:cNvSpPr txBox="1"/>
          <p:nvPr/>
        </p:nvSpPr>
        <p:spPr>
          <a:xfrm>
            <a:off x="5479959" y="4794250"/>
            <a:ext cx="8399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∞</a:t>
            </a: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0   1</a:t>
            </a:r>
            <a:endParaRPr/>
          </a:p>
        </p:txBody>
      </p:sp>
      <p:sp>
        <p:nvSpPr>
          <p:cNvPr id="2247" name="Google Shape;2247;p42"/>
          <p:cNvSpPr txBox="1"/>
          <p:nvPr/>
        </p:nvSpPr>
        <p:spPr>
          <a:xfrm>
            <a:off x="5559578" y="3422650"/>
            <a:ext cx="9204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50 1   0</a:t>
            </a:r>
            <a:endParaRPr/>
          </a:p>
        </p:txBody>
      </p:sp>
      <p:cxnSp>
        <p:nvCxnSpPr>
          <p:cNvPr id="2248" name="Google Shape;2248;p42"/>
          <p:cNvCxnSpPr/>
          <p:nvPr/>
        </p:nvCxnSpPr>
        <p:spPr>
          <a:xfrm>
            <a:off x="2209800" y="1289050"/>
            <a:ext cx="68580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9" name="Google Shape;2249;p42"/>
          <p:cNvCxnSpPr/>
          <p:nvPr/>
        </p:nvCxnSpPr>
        <p:spPr>
          <a:xfrm>
            <a:off x="2133600" y="1365250"/>
            <a:ext cx="685800" cy="312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0" name="Google Shape;2250;p42"/>
          <p:cNvCxnSpPr/>
          <p:nvPr/>
        </p:nvCxnSpPr>
        <p:spPr>
          <a:xfrm flipH="1" rot="10800000">
            <a:off x="2133600" y="1822450"/>
            <a:ext cx="76200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1" name="Google Shape;2251;p42"/>
          <p:cNvCxnSpPr/>
          <p:nvPr/>
        </p:nvCxnSpPr>
        <p:spPr>
          <a:xfrm>
            <a:off x="2133600" y="3422650"/>
            <a:ext cx="6096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2" name="Google Shape;2252;p42"/>
          <p:cNvCxnSpPr/>
          <p:nvPr/>
        </p:nvCxnSpPr>
        <p:spPr>
          <a:xfrm flipH="1" rot="10800000">
            <a:off x="4114800" y="2051050"/>
            <a:ext cx="1143000" cy="320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3" name="Google Shape;2253;p42"/>
          <p:cNvCxnSpPr/>
          <p:nvPr/>
        </p:nvCxnSpPr>
        <p:spPr>
          <a:xfrm flipH="1" rot="10800000">
            <a:off x="4114800" y="3727450"/>
            <a:ext cx="1066800" cy="167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4" name="Google Shape;2254;p42"/>
          <p:cNvCxnSpPr/>
          <p:nvPr/>
        </p:nvCxnSpPr>
        <p:spPr>
          <a:xfrm>
            <a:off x="609600" y="5653088"/>
            <a:ext cx="541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255" name="Google Shape;2255;p42"/>
          <p:cNvSpPr txBox="1"/>
          <p:nvPr/>
        </p:nvSpPr>
        <p:spPr>
          <a:xfrm>
            <a:off x="6099430" y="5449888"/>
            <a:ext cx="5979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time</a:t>
            </a:r>
            <a:endParaRPr/>
          </a:p>
        </p:txBody>
      </p:sp>
      <p:grpSp>
        <p:nvGrpSpPr>
          <p:cNvPr id="2256" name="Google Shape;2256;p42"/>
          <p:cNvGrpSpPr/>
          <p:nvPr/>
        </p:nvGrpSpPr>
        <p:grpSpPr>
          <a:xfrm>
            <a:off x="6581775" y="1138238"/>
            <a:ext cx="2184400" cy="1212850"/>
            <a:chOff x="2352" y="0"/>
            <a:chExt cx="1376" cy="764"/>
          </a:xfrm>
        </p:grpSpPr>
        <p:sp>
          <p:nvSpPr>
            <p:cNvPr id="2257" name="Google Shape;2257;p42"/>
            <p:cNvSpPr/>
            <p:nvPr/>
          </p:nvSpPr>
          <p:spPr>
            <a:xfrm>
              <a:off x="2352" y="0"/>
              <a:ext cx="1376" cy="764"/>
            </a:xfrm>
            <a:custGeom>
              <a:rect b="b" l="l" r="r" t="t"/>
              <a:pathLst>
                <a:path extrusionOk="0" h="764" w="1376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2258" name="Google Shape;2258;p42"/>
            <p:cNvGrpSpPr/>
            <p:nvPr/>
          </p:nvGrpSpPr>
          <p:grpSpPr>
            <a:xfrm>
              <a:off x="2448" y="74"/>
              <a:ext cx="1161" cy="677"/>
              <a:chOff x="-17" y="1286"/>
              <a:chExt cx="1161" cy="677"/>
            </a:xfrm>
          </p:grpSpPr>
          <p:sp>
            <p:nvSpPr>
              <p:cNvPr id="2259" name="Google Shape;2259;p42"/>
              <p:cNvSpPr/>
              <p:nvPr/>
            </p:nvSpPr>
            <p:spPr>
              <a:xfrm>
                <a:off x="246" y="1476"/>
                <a:ext cx="222" cy="180"/>
              </a:xfrm>
              <a:custGeom>
                <a:rect b="b" l="l" r="r" t="t"/>
                <a:pathLst>
                  <a:path extrusionOk="0" h="180" w="222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260" name="Google Shape;2260;p42"/>
              <p:cNvSpPr/>
              <p:nvPr/>
            </p:nvSpPr>
            <p:spPr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2261" name="Google Shape;2261;p42"/>
              <p:cNvCxnSpPr/>
              <p:nvPr/>
            </p:nvCxnSpPr>
            <p:spPr>
              <a:xfrm>
                <a:off x="-14" y="1705"/>
                <a:ext cx="1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62" name="Google Shape;2262;p42"/>
              <p:cNvCxnSpPr/>
              <p:nvPr/>
            </p:nvCxnSpPr>
            <p:spPr>
              <a:xfrm>
                <a:off x="299" y="1705"/>
                <a:ext cx="1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263" name="Google Shape;2263;p42"/>
              <p:cNvSpPr/>
              <p:nvPr/>
            </p:nvSpPr>
            <p:spPr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264" name="Google Shape;2264;p42"/>
              <p:cNvSpPr/>
              <p:nvPr/>
            </p:nvSpPr>
            <p:spPr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265" name="Google Shape;2265;p42"/>
              <p:cNvSpPr/>
              <p:nvPr/>
            </p:nvSpPr>
            <p:spPr>
              <a:xfrm>
                <a:off x="651" y="1476"/>
                <a:ext cx="216" cy="189"/>
              </a:xfrm>
              <a:custGeom>
                <a:rect b="b" l="l" r="r" t="t"/>
                <a:pathLst>
                  <a:path extrusionOk="0" h="189" w="216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266" name="Google Shape;2266;p42"/>
              <p:cNvSpPr/>
              <p:nvPr/>
            </p:nvSpPr>
            <p:spPr>
              <a:xfrm>
                <a:off x="303" y="1740"/>
                <a:ext cx="540" cy="3"/>
              </a:xfrm>
              <a:custGeom>
                <a:rect b="b" l="l" r="r" t="t"/>
                <a:pathLst>
                  <a:path extrusionOk="0" h="3" w="540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grpSp>
            <p:nvGrpSpPr>
              <p:cNvPr id="2267" name="Google Shape;2267;p42"/>
              <p:cNvGrpSpPr/>
              <p:nvPr/>
            </p:nvGrpSpPr>
            <p:grpSpPr>
              <a:xfrm>
                <a:off x="32" y="1598"/>
                <a:ext cx="210" cy="250"/>
                <a:chOff x="2952" y="2429"/>
                <a:chExt cx="211" cy="250"/>
              </a:xfrm>
            </p:grpSpPr>
            <p:sp>
              <p:nvSpPr>
                <p:cNvPr id="2268" name="Google Shape;2268;p42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2269" name="Google Shape;2269;p42"/>
                <p:cNvSpPr txBox="1"/>
                <p:nvPr/>
              </p:nvSpPr>
              <p:spPr>
                <a:xfrm>
                  <a:off x="2952" y="2429"/>
                  <a:ext cx="211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rPr>
                    <a:t>x</a:t>
                  </a:r>
                  <a:endParaRPr b="1" sz="24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</p:grpSp>
          <p:grpSp>
            <p:nvGrpSpPr>
              <p:cNvPr id="2270" name="Google Shape;2270;p42"/>
              <p:cNvGrpSpPr/>
              <p:nvPr/>
            </p:nvGrpSpPr>
            <p:grpSpPr>
              <a:xfrm>
                <a:off x="828" y="1580"/>
                <a:ext cx="316" cy="291"/>
                <a:chOff x="1740" y="2276"/>
                <a:chExt cx="316" cy="291"/>
              </a:xfrm>
            </p:grpSpPr>
            <p:sp>
              <p:nvSpPr>
                <p:cNvPr id="2271" name="Google Shape;2271;p42"/>
                <p:cNvSpPr/>
                <p:nvPr/>
              </p:nvSpPr>
              <p:spPr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cxnSp>
              <p:nvCxnSpPr>
                <p:cNvPr id="2272" name="Google Shape;2272;p42"/>
                <p:cNvCxnSpPr/>
                <p:nvPr/>
              </p:nvCxnSpPr>
              <p:spPr>
                <a:xfrm>
                  <a:off x="1743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73" name="Google Shape;2273;p42"/>
                <p:cNvCxnSpPr/>
                <p:nvPr/>
              </p:nvCxnSpPr>
              <p:spPr>
                <a:xfrm>
                  <a:off x="2056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2274" name="Google Shape;2274;p42"/>
                <p:cNvSpPr/>
                <p:nvPr/>
              </p:nvSpPr>
              <p:spPr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4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2275" name="Google Shape;2275;p42"/>
                <p:cNvSpPr/>
                <p:nvPr/>
              </p:nvSpPr>
              <p:spPr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grpSp>
              <p:nvGrpSpPr>
                <p:cNvPr id="2276" name="Google Shape;2276;p42"/>
                <p:cNvGrpSpPr/>
                <p:nvPr/>
              </p:nvGrpSpPr>
              <p:grpSpPr>
                <a:xfrm>
                  <a:off x="1796" y="2276"/>
                  <a:ext cx="209" cy="291"/>
                  <a:chOff x="2953" y="2399"/>
                  <a:chExt cx="210" cy="291"/>
                </a:xfrm>
              </p:grpSpPr>
              <p:sp>
                <p:nvSpPr>
                  <p:cNvPr id="2277" name="Google Shape;2277;p42"/>
                  <p:cNvSpPr/>
                  <p:nvPr/>
                </p:nvSpPr>
                <p:spPr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800">
                      <a:solidFill>
                        <a:schemeClr val="dk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endParaRPr>
                  </a:p>
                </p:txBody>
              </p:sp>
              <p:sp>
                <p:nvSpPr>
                  <p:cNvPr id="2278" name="Google Shape;2278;p42"/>
                  <p:cNvSpPr txBox="1"/>
                  <p:nvPr/>
                </p:nvSpPr>
                <p:spPr>
                  <a:xfrm>
                    <a:off x="2953" y="2399"/>
                    <a:ext cx="210" cy="29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4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z</a:t>
                    </a:r>
                    <a:endParaRPr/>
                  </a:p>
                </p:txBody>
              </p:sp>
            </p:grpSp>
          </p:grpSp>
          <p:sp>
            <p:nvSpPr>
              <p:cNvPr id="2279" name="Google Shape;2279;p42"/>
              <p:cNvSpPr txBox="1"/>
              <p:nvPr/>
            </p:nvSpPr>
            <p:spPr>
              <a:xfrm>
                <a:off x="725" y="1400"/>
                <a:ext cx="194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</a:t>
                </a:r>
                <a:endParaRPr b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280" name="Google Shape;2280;p42"/>
              <p:cNvSpPr txBox="1"/>
              <p:nvPr/>
            </p:nvSpPr>
            <p:spPr>
              <a:xfrm>
                <a:off x="158" y="1397"/>
                <a:ext cx="271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FF0000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60</a:t>
                </a:r>
                <a:endParaRPr b="1" sz="2400">
                  <a:solidFill>
                    <a:srgbClr val="FF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281" name="Google Shape;2281;p42"/>
              <p:cNvSpPr txBox="1"/>
              <p:nvPr/>
            </p:nvSpPr>
            <p:spPr>
              <a:xfrm>
                <a:off x="443" y="1730"/>
                <a:ext cx="271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50</a:t>
                </a:r>
                <a:endParaRPr b="1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grpSp>
            <p:nvGrpSpPr>
              <p:cNvPr id="2282" name="Google Shape;2282;p42"/>
              <p:cNvGrpSpPr/>
              <p:nvPr/>
            </p:nvGrpSpPr>
            <p:grpSpPr>
              <a:xfrm>
                <a:off x="408" y="1286"/>
                <a:ext cx="316" cy="252"/>
                <a:chOff x="1740" y="2306"/>
                <a:chExt cx="316" cy="252"/>
              </a:xfrm>
            </p:grpSpPr>
            <p:sp>
              <p:nvSpPr>
                <p:cNvPr id="2283" name="Google Shape;2283;p42"/>
                <p:cNvSpPr/>
                <p:nvPr/>
              </p:nvSpPr>
              <p:spPr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cxnSp>
              <p:nvCxnSpPr>
                <p:cNvPr id="2284" name="Google Shape;2284;p42"/>
                <p:cNvCxnSpPr/>
                <p:nvPr/>
              </p:nvCxnSpPr>
              <p:spPr>
                <a:xfrm>
                  <a:off x="1743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85" name="Google Shape;2285;p42"/>
                <p:cNvCxnSpPr/>
                <p:nvPr/>
              </p:nvCxnSpPr>
              <p:spPr>
                <a:xfrm>
                  <a:off x="2056" y="2413"/>
                  <a:ext cx="0" cy="5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sp>
              <p:nvSpPr>
                <p:cNvPr id="2286" name="Google Shape;2286;p42"/>
                <p:cNvSpPr/>
                <p:nvPr/>
              </p:nvSpPr>
              <p:spPr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24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sp>
              <p:nvSpPr>
                <p:cNvPr id="2287" name="Google Shape;2287;p42"/>
                <p:cNvSpPr/>
                <p:nvPr/>
              </p:nvSpPr>
              <p:spPr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endParaRPr>
                </a:p>
              </p:txBody>
            </p:sp>
            <p:grpSp>
              <p:nvGrpSpPr>
                <p:cNvPr id="2288" name="Google Shape;2288;p42"/>
                <p:cNvGrpSpPr/>
                <p:nvPr/>
              </p:nvGrpSpPr>
              <p:grpSpPr>
                <a:xfrm>
                  <a:off x="1800" y="2306"/>
                  <a:ext cx="205" cy="252"/>
                  <a:chOff x="2954" y="2429"/>
                  <a:chExt cx="207" cy="252"/>
                </a:xfrm>
              </p:grpSpPr>
              <p:sp>
                <p:nvSpPr>
                  <p:cNvPr id="2289" name="Google Shape;2289;p42"/>
                  <p:cNvSpPr/>
                  <p:nvPr/>
                </p:nvSpPr>
                <p:spPr>
                  <a:xfrm>
                    <a:off x="2982" y="2490"/>
                    <a:ext cx="143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1" sz="1800">
                      <a:solidFill>
                        <a:schemeClr val="dk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endParaRPr>
                  </a:p>
                </p:txBody>
              </p:sp>
              <p:sp>
                <p:nvSpPr>
                  <p:cNvPr id="2290" name="Google Shape;2290;p42"/>
                  <p:cNvSpPr txBox="1"/>
                  <p:nvPr/>
                </p:nvSpPr>
                <p:spPr>
                  <a:xfrm>
                    <a:off x="2954" y="2429"/>
                    <a:ext cx="207" cy="2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2000">
                        <a:solidFill>
                          <a:schemeClr val="dk1"/>
                        </a:solidFill>
                        <a:latin typeface="Twentieth Century"/>
                        <a:ea typeface="Twentieth Century"/>
                        <a:cs typeface="Twentieth Century"/>
                        <a:sym typeface="Twentieth Century"/>
                      </a:rPr>
                      <a:t>y</a:t>
                    </a:r>
                    <a:endParaRPr b="1" sz="2400">
                      <a:solidFill>
                        <a:schemeClr val="dk1"/>
                      </a:solidFill>
                      <a:latin typeface="Twentieth Century"/>
                      <a:ea typeface="Twentieth Century"/>
                      <a:cs typeface="Twentieth Century"/>
                      <a:sym typeface="Twentieth Century"/>
                    </a:endParaRPr>
                  </a:p>
                </p:txBody>
              </p:sp>
            </p:grpSp>
          </p:grpSp>
        </p:grpSp>
      </p:grpSp>
      <p:sp>
        <p:nvSpPr>
          <p:cNvPr id="2291" name="Google Shape;2291;p42"/>
          <p:cNvSpPr txBox="1"/>
          <p:nvPr/>
        </p:nvSpPr>
        <p:spPr>
          <a:xfrm>
            <a:off x="98276" y="-6350"/>
            <a:ext cx="1383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node x table</a:t>
            </a:r>
            <a:endParaRPr/>
          </a:p>
        </p:txBody>
      </p:sp>
      <p:sp>
        <p:nvSpPr>
          <p:cNvPr id="2292" name="Google Shape;2292;p42"/>
          <p:cNvSpPr txBox="1"/>
          <p:nvPr/>
        </p:nvSpPr>
        <p:spPr>
          <a:xfrm>
            <a:off x="94307" y="1898650"/>
            <a:ext cx="13830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node y table</a:t>
            </a:r>
            <a:endParaRPr/>
          </a:p>
        </p:txBody>
      </p:sp>
      <p:sp>
        <p:nvSpPr>
          <p:cNvPr id="2293" name="Google Shape;2293;p42"/>
          <p:cNvSpPr txBox="1"/>
          <p:nvPr/>
        </p:nvSpPr>
        <p:spPr>
          <a:xfrm>
            <a:off x="97900" y="3651250"/>
            <a:ext cx="13710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node z table</a:t>
            </a:r>
            <a:endParaRPr/>
          </a:p>
        </p:txBody>
      </p:sp>
      <p:sp>
        <p:nvSpPr>
          <p:cNvPr id="2294" name="Google Shape;2294;p42"/>
          <p:cNvSpPr/>
          <p:nvPr/>
        </p:nvSpPr>
        <p:spPr>
          <a:xfrm>
            <a:off x="1219200" y="984250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95" name="Google Shape;2295;p42"/>
          <p:cNvSpPr/>
          <p:nvPr/>
        </p:nvSpPr>
        <p:spPr>
          <a:xfrm>
            <a:off x="1219200" y="3041650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96" name="Google Shape;2296;p42"/>
          <p:cNvSpPr/>
          <p:nvPr/>
        </p:nvSpPr>
        <p:spPr>
          <a:xfrm>
            <a:off x="3200400" y="5175250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97" name="Google Shape;2297;p42"/>
          <p:cNvSpPr txBox="1"/>
          <p:nvPr/>
        </p:nvSpPr>
        <p:spPr>
          <a:xfrm>
            <a:off x="1248171" y="2738438"/>
            <a:ext cx="3071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/>
          </a:p>
        </p:txBody>
      </p:sp>
      <p:sp>
        <p:nvSpPr>
          <p:cNvPr id="2298" name="Google Shape;2298;p42"/>
          <p:cNvSpPr txBox="1"/>
          <p:nvPr/>
        </p:nvSpPr>
        <p:spPr>
          <a:xfrm>
            <a:off x="1183707" y="3048000"/>
            <a:ext cx="9822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6  0    1</a:t>
            </a:r>
            <a:endParaRPr/>
          </a:p>
        </p:txBody>
      </p:sp>
      <p:sp>
        <p:nvSpPr>
          <p:cNvPr id="2299" name="Google Shape;2299;p42"/>
          <p:cNvSpPr txBox="1"/>
          <p:nvPr/>
        </p:nvSpPr>
        <p:spPr>
          <a:xfrm>
            <a:off x="6858505" y="3570288"/>
            <a:ext cx="2145290" cy="1754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 x:  to y on (x-&gt;z)</a:t>
            </a:r>
            <a:b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to z  on (x-&gt;z)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 y: to x  on (y-&gt;z)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to z  on (y-&gt;z)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At z: to x on (z-&gt;x)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to y  on (z-&gt;y)</a:t>
            </a:r>
            <a:endParaRPr/>
          </a:p>
        </p:txBody>
      </p:sp>
      <p:sp>
        <p:nvSpPr>
          <p:cNvPr id="2300" name="Google Shape;2300;p42"/>
          <p:cNvSpPr/>
          <p:nvPr/>
        </p:nvSpPr>
        <p:spPr>
          <a:xfrm>
            <a:off x="196924" y="5673616"/>
            <a:ext cx="4200376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(x) = min{c(y,x)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(x), c(y,z)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(x)} </a:t>
            </a:r>
            <a:b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= min{60+0 , 1+50} = 51</a:t>
            </a:r>
            <a:endParaRPr/>
          </a:p>
        </p:txBody>
      </p:sp>
      <p:cxnSp>
        <p:nvCxnSpPr>
          <p:cNvPr id="2301" name="Google Shape;2301;p42"/>
          <p:cNvCxnSpPr/>
          <p:nvPr/>
        </p:nvCxnSpPr>
        <p:spPr>
          <a:xfrm flipH="1">
            <a:off x="2012950" y="6838950"/>
            <a:ext cx="809625" cy="966788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2" name="Google Shape;2302;p42"/>
          <p:cNvSpPr/>
          <p:nvPr/>
        </p:nvSpPr>
        <p:spPr>
          <a:xfrm>
            <a:off x="214845" y="6211779"/>
            <a:ext cx="41645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(z) = min{c(y,z)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z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(z), c(y,x) + D</a:t>
            </a:r>
            <a:r>
              <a:rPr b="1" baseline="-25000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(z)} </a:t>
            </a:r>
            <a:b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= min{1</a:t>
            </a: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+0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, 60</a:t>
            </a: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+50</a:t>
            </a:r>
            <a:r>
              <a:rPr b="1" lang="en-US" sz="1800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 = 1</a:t>
            </a:r>
            <a:endParaRPr/>
          </a:p>
        </p:txBody>
      </p:sp>
      <p:sp>
        <p:nvSpPr>
          <p:cNvPr id="2303" name="Google Shape;2303;p42"/>
          <p:cNvSpPr/>
          <p:nvPr/>
        </p:nvSpPr>
        <p:spPr>
          <a:xfrm>
            <a:off x="5427663" y="3152775"/>
            <a:ext cx="1066800" cy="381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8" name="Google Shape;2308;p43"/>
          <p:cNvSpPr txBox="1"/>
          <p:nvPr>
            <p:ph type="title"/>
          </p:nvPr>
        </p:nvSpPr>
        <p:spPr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wentieth Century"/>
                <a:ea typeface="Twentieth Century"/>
                <a:cs typeface="Twentieth Century"/>
                <a:sym typeface="Twentieth Century"/>
              </a:rPr>
              <a:t>Distance Vector: Poisoned reverse</a:t>
            </a:r>
            <a:br>
              <a:rPr lang="en-US" sz="3600"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sz="36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09" name="Google Shape;2309;p43"/>
          <p:cNvSpPr txBox="1"/>
          <p:nvPr>
            <p:ph idx="1" type="body"/>
          </p:nvPr>
        </p:nvSpPr>
        <p:spPr>
          <a:xfrm>
            <a:off x="228600" y="16002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If Z routes through Y to get to X 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Z tells Y its (Z’s) distance to X is infinite (so Y won’t route to X via Z)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Will this completely solve count to infinity problem?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10" name="Google Shape;2310;p43"/>
          <p:cNvSpPr txBox="1"/>
          <p:nvPr>
            <p:ph idx="4294967295" type="sldNum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5-</a:t>
            </a:r>
            <a:fld id="{00000000-1234-1234-1234-123412341234}" type="slidenum"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4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g2e853769d98_0_0"/>
          <p:cNvSpPr txBox="1"/>
          <p:nvPr>
            <p:ph type="title"/>
          </p:nvPr>
        </p:nvSpPr>
        <p:spPr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wentieth Century"/>
                <a:ea typeface="Twentieth Century"/>
                <a:cs typeface="Twentieth Century"/>
                <a:sym typeface="Twentieth Century"/>
              </a:rPr>
              <a:t>Distance Vector: Poisoned reverse</a:t>
            </a:r>
            <a:br>
              <a:rPr lang="en-US" sz="3600">
                <a:latin typeface="Twentieth Century"/>
                <a:ea typeface="Twentieth Century"/>
                <a:cs typeface="Twentieth Century"/>
                <a:sym typeface="Twentieth Century"/>
              </a:rPr>
            </a:br>
            <a:endParaRPr sz="36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16" name="Google Shape;2316;g2e853769d98_0_0"/>
          <p:cNvSpPr txBox="1"/>
          <p:nvPr>
            <p:ph idx="1" type="body"/>
          </p:nvPr>
        </p:nvSpPr>
        <p:spPr>
          <a:xfrm>
            <a:off x="228600" y="1600200"/>
            <a:ext cx="84582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If Z routes through Y to get to X 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Z tells Y its (Z’s) distance to X is infinite (so Y won’t route to X via Z)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Will this completely solve count to infinity problem?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NO! What about longer loops?</a:t>
            </a:r>
            <a:endParaRPr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17" name="Google Shape;2317;g2e853769d98_0_0"/>
          <p:cNvSpPr txBox="1"/>
          <p:nvPr>
            <p:ph idx="4294967295" type="sldNum"/>
          </p:nvPr>
        </p:nvSpPr>
        <p:spPr>
          <a:xfrm>
            <a:off x="8162925" y="6400800"/>
            <a:ext cx="67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5-</a:t>
            </a:r>
            <a:fld id="{00000000-1234-1234-1234-123412341234}" type="slidenum"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Network Layer</a:t>
            </a:r>
            <a:endParaRPr/>
          </a:p>
        </p:txBody>
      </p:sp>
      <p:sp>
        <p:nvSpPr>
          <p:cNvPr id="2323" name="Google Shape;2323;p44"/>
          <p:cNvSpPr txBox="1"/>
          <p:nvPr>
            <p:ph idx="4294967295" type="sldNum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4-</a:t>
            </a:r>
            <a:fld id="{00000000-1234-1234-1234-123412341234}" type="slidenum"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24" name="Google Shape;2324;p44"/>
          <p:cNvSpPr txBox="1"/>
          <p:nvPr>
            <p:ph type="title"/>
          </p:nvPr>
        </p:nvSpPr>
        <p:spPr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wentieth Century"/>
                <a:ea typeface="Twentieth Century"/>
                <a:cs typeface="Twentieth Century"/>
                <a:sym typeface="Twentieth Century"/>
              </a:rPr>
              <a:t>Comparison of LS and DV algorithms</a:t>
            </a:r>
            <a:endParaRPr sz="6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25" name="Google Shape;2325;p44"/>
          <p:cNvSpPr txBox="1"/>
          <p:nvPr>
            <p:ph idx="1" type="body"/>
          </p:nvPr>
        </p:nvSpPr>
        <p:spPr>
          <a:xfrm>
            <a:off x="523875" y="1295400"/>
            <a:ext cx="4029075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Message</a:t>
            </a:r>
            <a:r>
              <a:rPr lang="en-US" sz="2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complexity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 u="sng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LS:</a:t>
            </a: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 with n nodes, E links, O(nE) </a:t>
            </a: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msgs sent 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60350" lvl="1" marL="74295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–"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each node sends a broadcast message, flooded to all links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 u="sng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DV: </a:t>
            </a: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exchange between neighbors only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convergence time varies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Speed of Convergence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 u="sng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LS:</a:t>
            </a: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 O(n^2) runtime algorithm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may have oscillations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 u="sng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DV</a:t>
            </a: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: convergence time varies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may be routing loops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count-to-infinity problem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26" name="Google Shape;2326;p44"/>
          <p:cNvSpPr txBox="1"/>
          <p:nvPr>
            <p:ph idx="2" type="body"/>
          </p:nvPr>
        </p:nvSpPr>
        <p:spPr>
          <a:xfrm>
            <a:off x="4743450" y="1295400"/>
            <a:ext cx="43497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Robustness: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 what happens if router malfunctions?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u="sng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LS: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node can advertise incorrect </a:t>
            </a:r>
            <a:r>
              <a:rPr i="1" lang="en-US" sz="20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link</a:t>
            </a: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 cost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each node computes only its </a:t>
            </a:r>
            <a:r>
              <a:rPr i="1"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own</a:t>
            </a: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 table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u="sng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DV: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node can advertise incorrect </a:t>
            </a:r>
            <a:r>
              <a:rPr i="1" lang="en-US" sz="2000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path</a:t>
            </a: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 cost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each node’s table used by others 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error propagate thru network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800"/>
              <a:buFont typeface="Twentieth Century"/>
              <a:buChar char="•"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blackholing traffic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0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2" name="Google Shape;2332;p45"/>
          <p:cNvSpPr txBox="1"/>
          <p:nvPr>
            <p:ph idx="4294967295" type="sldNum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3" name="Google Shape;2333;p45"/>
          <p:cNvSpPr txBox="1"/>
          <p:nvPr>
            <p:ph type="title"/>
          </p:nvPr>
        </p:nvSpPr>
        <p:spPr>
          <a:xfrm>
            <a:off x="0" y="-60472"/>
            <a:ext cx="8704263" cy="13716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RIP (Routing Information Protocol)</a:t>
            </a:r>
            <a:endParaRPr/>
          </a:p>
        </p:txBody>
      </p:sp>
      <p:sp>
        <p:nvSpPr>
          <p:cNvPr id="2334" name="Google Shape;2334;p45"/>
          <p:cNvSpPr txBox="1"/>
          <p:nvPr>
            <p:ph idx="1" type="body"/>
          </p:nvPr>
        </p:nvSpPr>
        <p:spPr>
          <a:xfrm>
            <a:off x="533400" y="1600200"/>
            <a:ext cx="8229600" cy="1695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distance vector algorithm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included in BSD-UNIX Distribution in 1982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distance metric: # of hops (max = 15 hops)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i="1" sz="2000">
              <a:solidFill>
                <a:schemeClr val="accent2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grpSp>
        <p:nvGrpSpPr>
          <p:cNvPr id="2335" name="Google Shape;2335;p45"/>
          <p:cNvGrpSpPr/>
          <p:nvPr/>
        </p:nvGrpSpPr>
        <p:grpSpPr>
          <a:xfrm>
            <a:off x="801688" y="3554413"/>
            <a:ext cx="7231062" cy="2770187"/>
            <a:chOff x="432" y="1152"/>
            <a:chExt cx="4555" cy="1745"/>
          </a:xfrm>
        </p:grpSpPr>
        <p:grpSp>
          <p:nvGrpSpPr>
            <p:cNvPr id="2336" name="Google Shape;2336;p45"/>
            <p:cNvGrpSpPr/>
            <p:nvPr/>
          </p:nvGrpSpPr>
          <p:grpSpPr>
            <a:xfrm>
              <a:off x="432" y="1152"/>
              <a:ext cx="2688" cy="1745"/>
              <a:chOff x="1824" y="912"/>
              <a:chExt cx="2688" cy="1745"/>
            </a:xfrm>
          </p:grpSpPr>
          <p:sp>
            <p:nvSpPr>
              <p:cNvPr id="2337" name="Google Shape;2337;p45"/>
              <p:cNvSpPr/>
              <p:nvPr/>
            </p:nvSpPr>
            <p:spPr>
              <a:xfrm>
                <a:off x="1824" y="912"/>
                <a:ext cx="2688" cy="1745"/>
              </a:xfrm>
              <a:custGeom>
                <a:rect b="b" l="l" r="r" t="t"/>
                <a:pathLst>
                  <a:path extrusionOk="0" h="1409" w="2250">
                    <a:moveTo>
                      <a:pt x="0" y="624"/>
                    </a:moveTo>
                    <a:cubicBezTo>
                      <a:pt x="5" y="506"/>
                      <a:pt x="131" y="419"/>
                      <a:pt x="219" y="321"/>
                    </a:cubicBezTo>
                    <a:cubicBezTo>
                      <a:pt x="307" y="223"/>
                      <a:pt x="307" y="70"/>
                      <a:pt x="529" y="35"/>
                    </a:cubicBezTo>
                    <a:cubicBezTo>
                      <a:pt x="751" y="0"/>
                      <a:pt x="1311" y="36"/>
                      <a:pt x="1551" y="111"/>
                    </a:cubicBezTo>
                    <a:cubicBezTo>
                      <a:pt x="1791" y="186"/>
                      <a:pt x="1860" y="351"/>
                      <a:pt x="1968" y="483"/>
                    </a:cubicBezTo>
                    <a:cubicBezTo>
                      <a:pt x="2076" y="615"/>
                      <a:pt x="2250" y="767"/>
                      <a:pt x="2199" y="906"/>
                    </a:cubicBezTo>
                    <a:cubicBezTo>
                      <a:pt x="2148" y="1045"/>
                      <a:pt x="1860" y="1234"/>
                      <a:pt x="1659" y="1314"/>
                    </a:cubicBezTo>
                    <a:cubicBezTo>
                      <a:pt x="1458" y="1394"/>
                      <a:pt x="1192" y="1379"/>
                      <a:pt x="993" y="1386"/>
                    </a:cubicBezTo>
                    <a:cubicBezTo>
                      <a:pt x="794" y="1393"/>
                      <a:pt x="613" y="1409"/>
                      <a:pt x="465" y="1356"/>
                    </a:cubicBezTo>
                    <a:cubicBezTo>
                      <a:pt x="317" y="1303"/>
                      <a:pt x="180" y="1190"/>
                      <a:pt x="102" y="1068"/>
                    </a:cubicBezTo>
                    <a:cubicBezTo>
                      <a:pt x="24" y="946"/>
                      <a:pt x="21" y="716"/>
                      <a:pt x="0" y="624"/>
                    </a:cubicBezTo>
                    <a:close/>
                  </a:path>
                </a:pathLst>
              </a:custGeom>
              <a:solidFill>
                <a:srgbClr val="99CC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8" name="Google Shape;2338;p45"/>
              <p:cNvSpPr/>
              <p:nvPr/>
            </p:nvSpPr>
            <p:spPr>
              <a:xfrm>
                <a:off x="2566" y="2186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39" name="Google Shape;2339;p45"/>
              <p:cNvCxnSpPr/>
              <p:nvPr/>
            </p:nvCxnSpPr>
            <p:spPr>
              <a:xfrm>
                <a:off x="2566" y="2179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40" name="Google Shape;2340;p45"/>
              <p:cNvCxnSpPr/>
              <p:nvPr/>
            </p:nvCxnSpPr>
            <p:spPr>
              <a:xfrm>
                <a:off x="2879" y="2179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341" name="Google Shape;2341;p45"/>
              <p:cNvSpPr/>
              <p:nvPr/>
            </p:nvSpPr>
            <p:spPr>
              <a:xfrm>
                <a:off x="2566" y="2179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42" name="Google Shape;2342;p45"/>
              <p:cNvSpPr/>
              <p:nvPr/>
            </p:nvSpPr>
            <p:spPr>
              <a:xfrm>
                <a:off x="2563" y="2120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3" name="Google Shape;2343;p45"/>
              <p:cNvSpPr/>
              <p:nvPr/>
            </p:nvSpPr>
            <p:spPr>
              <a:xfrm>
                <a:off x="2562" y="1496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44" name="Google Shape;2344;p45"/>
              <p:cNvCxnSpPr/>
              <p:nvPr/>
            </p:nvCxnSpPr>
            <p:spPr>
              <a:xfrm>
                <a:off x="2562" y="1489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45" name="Google Shape;2345;p45"/>
              <p:cNvCxnSpPr/>
              <p:nvPr/>
            </p:nvCxnSpPr>
            <p:spPr>
              <a:xfrm>
                <a:off x="2875" y="1489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346" name="Google Shape;2346;p45"/>
              <p:cNvSpPr/>
              <p:nvPr/>
            </p:nvSpPr>
            <p:spPr>
              <a:xfrm>
                <a:off x="2562" y="1489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47" name="Google Shape;2347;p45"/>
              <p:cNvSpPr/>
              <p:nvPr/>
            </p:nvSpPr>
            <p:spPr>
              <a:xfrm>
                <a:off x="2559" y="1430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8" name="Google Shape;2348;p45"/>
              <p:cNvSpPr/>
              <p:nvPr/>
            </p:nvSpPr>
            <p:spPr>
              <a:xfrm>
                <a:off x="3245" y="1492"/>
                <a:ext cx="312" cy="81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49" name="Google Shape;2349;p45"/>
              <p:cNvCxnSpPr/>
              <p:nvPr/>
            </p:nvCxnSpPr>
            <p:spPr>
              <a:xfrm>
                <a:off x="3245" y="1485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0" name="Google Shape;2350;p45"/>
              <p:cNvCxnSpPr/>
              <p:nvPr/>
            </p:nvCxnSpPr>
            <p:spPr>
              <a:xfrm>
                <a:off x="3557" y="1485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351" name="Google Shape;2351;p45"/>
              <p:cNvSpPr/>
              <p:nvPr/>
            </p:nvSpPr>
            <p:spPr>
              <a:xfrm>
                <a:off x="3245" y="1485"/>
                <a:ext cx="309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52" name="Google Shape;2352;p45"/>
              <p:cNvSpPr/>
              <p:nvPr/>
            </p:nvSpPr>
            <p:spPr>
              <a:xfrm>
                <a:off x="3248" y="1429"/>
                <a:ext cx="312" cy="95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3" name="Google Shape;2353;p45"/>
              <p:cNvSpPr/>
              <p:nvPr/>
            </p:nvSpPr>
            <p:spPr>
              <a:xfrm>
                <a:off x="3255" y="2183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54" name="Google Shape;2354;p45"/>
              <p:cNvCxnSpPr/>
              <p:nvPr/>
            </p:nvCxnSpPr>
            <p:spPr>
              <a:xfrm>
                <a:off x="3255" y="2176"/>
                <a:ext cx="0" cy="5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355" name="Google Shape;2355;p45"/>
              <p:cNvSpPr/>
              <p:nvPr/>
            </p:nvSpPr>
            <p:spPr>
              <a:xfrm>
                <a:off x="3255" y="2176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56" name="Google Shape;2356;p45"/>
              <p:cNvSpPr/>
              <p:nvPr/>
            </p:nvSpPr>
            <p:spPr>
              <a:xfrm>
                <a:off x="3252" y="2117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7" name="Google Shape;2357;p45"/>
              <p:cNvSpPr/>
              <p:nvPr/>
            </p:nvSpPr>
            <p:spPr>
              <a:xfrm>
                <a:off x="3411" y="1584"/>
                <a:ext cx="1" cy="522"/>
              </a:xfrm>
              <a:custGeom>
                <a:rect b="b" l="l" r="r" t="t"/>
                <a:pathLst>
                  <a:path extrusionOk="0" h="522" w="1">
                    <a:moveTo>
                      <a:pt x="0" y="0"/>
                    </a:moveTo>
                    <a:lnTo>
                      <a:pt x="0" y="522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8" name="Google Shape;2358;p45"/>
              <p:cNvSpPr/>
              <p:nvPr/>
            </p:nvSpPr>
            <p:spPr>
              <a:xfrm>
                <a:off x="2718" y="1590"/>
                <a:ext cx="1" cy="537"/>
              </a:xfrm>
              <a:custGeom>
                <a:rect b="b" l="l" r="r" t="t"/>
                <a:pathLst>
                  <a:path extrusionOk="0" h="537" w="1">
                    <a:moveTo>
                      <a:pt x="0" y="0"/>
                    </a:moveTo>
                    <a:lnTo>
                      <a:pt x="0" y="537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9" name="Google Shape;2359;p45"/>
              <p:cNvSpPr/>
              <p:nvPr/>
            </p:nvSpPr>
            <p:spPr>
              <a:xfrm>
                <a:off x="2889" y="2205"/>
                <a:ext cx="366" cy="1"/>
              </a:xfrm>
              <a:custGeom>
                <a:rect b="b" l="l" r="r" t="t"/>
                <a:pathLst>
                  <a:path extrusionOk="0" h="1" w="366">
                    <a:moveTo>
                      <a:pt x="366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0" name="Google Shape;2360;p45"/>
              <p:cNvSpPr/>
              <p:nvPr/>
            </p:nvSpPr>
            <p:spPr>
              <a:xfrm>
                <a:off x="2883" y="1515"/>
                <a:ext cx="366" cy="1"/>
              </a:xfrm>
              <a:custGeom>
                <a:rect b="b" l="l" r="r" t="t"/>
                <a:pathLst>
                  <a:path extrusionOk="0" h="1" w="366">
                    <a:moveTo>
                      <a:pt x="366" y="0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61" name="Google Shape;2361;p45"/>
              <p:cNvGrpSpPr/>
              <p:nvPr/>
            </p:nvGrpSpPr>
            <p:grpSpPr>
              <a:xfrm>
                <a:off x="3298" y="2069"/>
                <a:ext cx="231" cy="250"/>
                <a:chOff x="2941" y="2429"/>
                <a:chExt cx="234" cy="250"/>
              </a:xfrm>
            </p:grpSpPr>
            <p:sp>
              <p:nvSpPr>
                <p:cNvPr id="2362" name="Google Shape;2362;p4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3" name="Google Shape;2363;p45"/>
                <p:cNvSpPr txBox="1"/>
                <p:nvPr/>
              </p:nvSpPr>
              <p:spPr>
                <a:xfrm>
                  <a:off x="2941" y="2429"/>
                  <a:ext cx="234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</a:t>
                  </a:r>
                  <a:endParaRPr b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2364" name="Google Shape;2364;p45"/>
              <p:cNvGrpSpPr/>
              <p:nvPr/>
            </p:nvGrpSpPr>
            <p:grpSpPr>
              <a:xfrm>
                <a:off x="2616" y="2036"/>
                <a:ext cx="232" cy="288"/>
                <a:chOff x="2941" y="2399"/>
                <a:chExt cx="233" cy="288"/>
              </a:xfrm>
            </p:grpSpPr>
            <p:sp>
              <p:nvSpPr>
                <p:cNvPr id="2365" name="Google Shape;2365;p4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6" name="Google Shape;2366;p45"/>
                <p:cNvSpPr txBox="1"/>
                <p:nvPr/>
              </p:nvSpPr>
              <p:spPr>
                <a:xfrm>
                  <a:off x="2941" y="2399"/>
                  <a:ext cx="233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</a:t>
                  </a:r>
                  <a:endParaRPr/>
                </a:p>
              </p:txBody>
            </p:sp>
          </p:grpSp>
          <p:grpSp>
            <p:nvGrpSpPr>
              <p:cNvPr id="2367" name="Google Shape;2367;p45"/>
              <p:cNvGrpSpPr/>
              <p:nvPr/>
            </p:nvGrpSpPr>
            <p:grpSpPr>
              <a:xfrm>
                <a:off x="3299" y="1379"/>
                <a:ext cx="217" cy="250"/>
                <a:chOff x="2948" y="2429"/>
                <a:chExt cx="220" cy="250"/>
              </a:xfrm>
            </p:grpSpPr>
            <p:sp>
              <p:nvSpPr>
                <p:cNvPr id="2368" name="Google Shape;2368;p4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9" name="Google Shape;2369;p45"/>
                <p:cNvSpPr txBox="1"/>
                <p:nvPr/>
              </p:nvSpPr>
              <p:spPr>
                <a:xfrm>
                  <a:off x="2948" y="2429"/>
                  <a:ext cx="220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</a:t>
                  </a:r>
                  <a:endParaRPr b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2370" name="Google Shape;2370;p45"/>
              <p:cNvGrpSpPr/>
              <p:nvPr/>
            </p:nvGrpSpPr>
            <p:grpSpPr>
              <a:xfrm>
                <a:off x="2607" y="1379"/>
                <a:ext cx="233" cy="250"/>
                <a:chOff x="2940" y="2429"/>
                <a:chExt cx="236" cy="250"/>
              </a:xfrm>
            </p:grpSpPr>
            <p:sp>
              <p:nvSpPr>
                <p:cNvPr id="2371" name="Google Shape;2371;p45"/>
                <p:cNvSpPr/>
                <p:nvPr/>
              </p:nvSpPr>
              <p:spPr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72" name="Google Shape;2372;p45"/>
                <p:cNvSpPr txBox="1"/>
                <p:nvPr/>
              </p:nvSpPr>
              <p:spPr>
                <a:xfrm>
                  <a:off x="2940" y="2429"/>
                  <a:ext cx="236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</a:t>
                  </a:r>
                  <a:endParaRPr b="1" sz="24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cxnSp>
            <p:nvCxnSpPr>
              <p:cNvPr id="2373" name="Google Shape;2373;p45"/>
              <p:cNvCxnSpPr/>
              <p:nvPr/>
            </p:nvCxnSpPr>
            <p:spPr>
              <a:xfrm>
                <a:off x="3552" y="1488"/>
                <a:ext cx="336" cy="14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4" name="Google Shape;2374;p45"/>
              <p:cNvCxnSpPr/>
              <p:nvPr/>
            </p:nvCxnSpPr>
            <p:spPr>
              <a:xfrm flipH="1" rot="10800000">
                <a:off x="3504" y="1248"/>
                <a:ext cx="144" cy="19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5" name="Google Shape;2375;p45"/>
              <p:cNvCxnSpPr/>
              <p:nvPr/>
            </p:nvCxnSpPr>
            <p:spPr>
              <a:xfrm flipH="1" rot="10800000">
                <a:off x="3552" y="1920"/>
                <a:ext cx="240" cy="24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6" name="Google Shape;2376;p45"/>
              <p:cNvCxnSpPr/>
              <p:nvPr/>
            </p:nvCxnSpPr>
            <p:spPr>
              <a:xfrm>
                <a:off x="3552" y="2208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7" name="Google Shape;2377;p45"/>
              <p:cNvCxnSpPr/>
              <p:nvPr/>
            </p:nvCxnSpPr>
            <p:spPr>
              <a:xfrm>
                <a:off x="3552" y="2208"/>
                <a:ext cx="288" cy="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8" name="Google Shape;2378;p45"/>
              <p:cNvCxnSpPr/>
              <p:nvPr/>
            </p:nvCxnSpPr>
            <p:spPr>
              <a:xfrm rot="10800000">
                <a:off x="2352" y="1200"/>
                <a:ext cx="288" cy="24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9" name="Google Shape;2379;p45"/>
              <p:cNvCxnSpPr/>
              <p:nvPr/>
            </p:nvCxnSpPr>
            <p:spPr>
              <a:xfrm rot="10800000">
                <a:off x="2208" y="2112"/>
                <a:ext cx="384" cy="4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380" name="Google Shape;2380;p45"/>
              <p:cNvSpPr txBox="1"/>
              <p:nvPr/>
            </p:nvSpPr>
            <p:spPr>
              <a:xfrm>
                <a:off x="2448" y="1104"/>
                <a:ext cx="191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</a:t>
                </a:r>
                <a:endParaRPr/>
              </a:p>
            </p:txBody>
          </p:sp>
          <p:sp>
            <p:nvSpPr>
              <p:cNvPr id="2381" name="Google Shape;2381;p45"/>
              <p:cNvSpPr txBox="1"/>
              <p:nvPr/>
            </p:nvSpPr>
            <p:spPr>
              <a:xfrm>
                <a:off x="3408" y="1107"/>
                <a:ext cx="18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v</a:t>
                </a:r>
                <a:endParaRPr/>
              </a:p>
            </p:txBody>
          </p:sp>
          <p:sp>
            <p:nvSpPr>
              <p:cNvPr id="2382" name="Google Shape;2382;p45"/>
              <p:cNvSpPr txBox="1"/>
              <p:nvPr/>
            </p:nvSpPr>
            <p:spPr>
              <a:xfrm>
                <a:off x="3648" y="1347"/>
                <a:ext cx="215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</a:t>
                </a:r>
                <a:endParaRPr/>
              </a:p>
            </p:txBody>
          </p:sp>
          <p:sp>
            <p:nvSpPr>
              <p:cNvPr id="2383" name="Google Shape;2383;p45"/>
              <p:cNvSpPr txBox="1"/>
              <p:nvPr/>
            </p:nvSpPr>
            <p:spPr>
              <a:xfrm>
                <a:off x="3696" y="1923"/>
                <a:ext cx="201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</a:t>
                </a:r>
                <a:endParaRPr/>
              </a:p>
            </p:txBody>
          </p:sp>
          <p:sp>
            <p:nvSpPr>
              <p:cNvPr id="2384" name="Google Shape;2384;p45"/>
              <p:cNvSpPr txBox="1"/>
              <p:nvPr/>
            </p:nvSpPr>
            <p:spPr>
              <a:xfrm>
                <a:off x="3600" y="2259"/>
                <a:ext cx="191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y</a:t>
                </a:r>
                <a:endParaRPr/>
              </a:p>
            </p:txBody>
          </p:sp>
          <p:sp>
            <p:nvSpPr>
              <p:cNvPr id="2385" name="Google Shape;2385;p45"/>
              <p:cNvSpPr txBox="1"/>
              <p:nvPr/>
            </p:nvSpPr>
            <p:spPr>
              <a:xfrm>
                <a:off x="2304" y="2115"/>
                <a:ext cx="193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z</a:t>
                </a:r>
                <a:endParaRPr/>
              </a:p>
            </p:txBody>
          </p:sp>
        </p:grpSp>
        <p:sp>
          <p:nvSpPr>
            <p:cNvPr id="2386" name="Google Shape;2386;p45"/>
            <p:cNvSpPr txBox="1"/>
            <p:nvPr/>
          </p:nvSpPr>
          <p:spPr>
            <a:xfrm>
              <a:off x="3686" y="1274"/>
              <a:ext cx="1301" cy="1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destination</a:t>
              </a: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r>
                <a:rPr b="1" lang="en-US" sz="18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hops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u                1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v                2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w               2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x                3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y                3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 z                2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/>
            </a:p>
          </p:txBody>
        </p:sp>
      </p:grpSp>
      <p:sp>
        <p:nvSpPr>
          <p:cNvPr id="2387" name="Google Shape;2387;p45"/>
          <p:cNvSpPr txBox="1"/>
          <p:nvPr/>
        </p:nvSpPr>
        <p:spPr>
          <a:xfrm>
            <a:off x="5575300" y="3127375"/>
            <a:ext cx="298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From router A to subnets: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Google Shape;2392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3" name="Google Shape;2393;p46"/>
          <p:cNvSpPr txBox="1"/>
          <p:nvPr>
            <p:ph idx="4294967295" type="sldNum"/>
          </p:nvPr>
        </p:nvSpPr>
        <p:spPr>
          <a:xfrm>
            <a:off x="8162925" y="6400800"/>
            <a:ext cx="6762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4" name="Google Shape;2394;p46"/>
          <p:cNvSpPr txBox="1"/>
          <p:nvPr>
            <p:ph type="title"/>
          </p:nvPr>
        </p:nvSpPr>
        <p:spPr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OSPF (Open Shortest Path First)</a:t>
            </a:r>
            <a:endParaRPr/>
          </a:p>
        </p:txBody>
      </p:sp>
      <p:sp>
        <p:nvSpPr>
          <p:cNvPr id="2395" name="Google Shape;2395;p46"/>
          <p:cNvSpPr txBox="1"/>
          <p:nvPr>
            <p:ph idx="1" type="body"/>
          </p:nvPr>
        </p:nvSpPr>
        <p:spPr>
          <a:xfrm>
            <a:off x="533400" y="14478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400"/>
              <a:t>open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2400"/>
              <a:t>: publicly available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uses Link State algorithm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LS packet dissemination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topology map at each node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route computation using Dijkstra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-US" sz="2000"/>
              <a:t>s algorithm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OSPF advertisement carries one entry per neighbor router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advertisements disseminated to </a:t>
            </a:r>
            <a:r>
              <a:rPr lang="en-US" sz="2400">
                <a:solidFill>
                  <a:srgbClr val="FF0000"/>
                </a:solidFill>
              </a:rPr>
              <a:t>entire</a:t>
            </a:r>
            <a:r>
              <a:rPr lang="en-US" sz="2400"/>
              <a:t> network (via flooding)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carried in OSPF messages directly over IP</a:t>
            </a:r>
            <a:r>
              <a:rPr lang="en-US" sz="2000"/>
              <a:t> (rather than TCP or UDP)</a:t>
            </a:r>
            <a:endParaRPr sz="2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9" name="Shape 2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Google Shape;2400;p47"/>
          <p:cNvSpPr txBox="1"/>
          <p:nvPr>
            <p:ph type="ctrTitle"/>
          </p:nvPr>
        </p:nvSpPr>
        <p:spPr>
          <a:xfrm>
            <a:off x="4490728" y="2492375"/>
            <a:ext cx="373887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Story of ARPAnet Routing</a:t>
            </a:r>
            <a:endParaRPr/>
          </a:p>
        </p:txBody>
      </p:sp>
      <p:pic>
        <p:nvPicPr>
          <p:cNvPr descr="http://t1.gstatic.com/images?q=tbn:ANd9GcSbuYGte8e_Jfedh-b8GNMriJj6s1FwRT0bcD7lFRSn-yJB3sYV" id="2401" name="Google Shape;240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659112" cy="6701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"/>
          <p:cNvSpPr txBox="1"/>
          <p:nvPr>
            <p:ph type="title"/>
          </p:nvPr>
        </p:nvSpPr>
        <p:spPr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Topology</a:t>
            </a:r>
            <a:endParaRPr/>
          </a:p>
        </p:txBody>
      </p:sp>
      <p:sp>
        <p:nvSpPr>
          <p:cNvPr id="257" name="Google Shape;257;p5"/>
          <p:cNvSpPr txBox="1"/>
          <p:nvPr>
            <p:ph idx="1" type="body"/>
          </p:nvPr>
        </p:nvSpPr>
        <p:spPr>
          <a:xfrm>
            <a:off x="228600" y="1600200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>
                <a:latin typeface="Twentieth Century"/>
                <a:ea typeface="Twentieth Century"/>
                <a:cs typeface="Twentieth Century"/>
                <a:sym typeface="Twentieth Century"/>
              </a:rPr>
              <a:t>How the components are connected.</a:t>
            </a:r>
            <a:endParaRPr sz="3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66687" lvl="0" marL="342900" rtl="0" algn="l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>
                <a:latin typeface="Twentieth Century"/>
                <a:ea typeface="Twentieth Century"/>
                <a:cs typeface="Twentieth Century"/>
                <a:sym typeface="Twentieth Century"/>
              </a:rPr>
              <a:t>Important properties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26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Diameter</a:t>
            </a:r>
            <a:r>
              <a:rPr lang="en-US" sz="2600">
                <a:latin typeface="Twentieth Century"/>
                <a:ea typeface="Twentieth Century"/>
                <a:cs typeface="Twentieth Century"/>
                <a:sym typeface="Twentieth Century"/>
              </a:rPr>
              <a:t>: maximum distance between any two nodes in the network (hop count, or # of links).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26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Nodal degree</a:t>
            </a:r>
            <a:r>
              <a:rPr lang="en-US" sz="2600">
                <a:latin typeface="Twentieth Century"/>
                <a:ea typeface="Twentieth Century"/>
                <a:cs typeface="Twentieth Century"/>
                <a:sym typeface="Twentieth Century"/>
              </a:rPr>
              <a:t>: how many links connect to a node.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26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Bisection bandwidth</a:t>
            </a:r>
            <a:r>
              <a:rPr lang="en-US" sz="2600">
                <a:latin typeface="Twentieth Century"/>
                <a:ea typeface="Twentieth Century"/>
                <a:cs typeface="Twentieth Century"/>
                <a:sym typeface="Twentieth Century"/>
              </a:rPr>
              <a:t>: The lowest bandwidth between half the nodes and the other half of the nodes, across all such partitions. </a:t>
            </a:r>
            <a:endParaRPr/>
          </a:p>
          <a:p>
            <a:pPr indent="-166687" lvl="0" marL="342900" rtl="0" algn="l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>
                <a:latin typeface="Twentieth Century"/>
                <a:ea typeface="Twentieth Century"/>
                <a:cs typeface="Twentieth Century"/>
                <a:sym typeface="Twentieth Century"/>
              </a:rPr>
              <a:t>A good topology: small diameter? small nodal degree? large bisection bandwidth?</a:t>
            </a:r>
            <a:endParaRPr sz="3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5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Google Shape;2406;p48"/>
          <p:cNvSpPr/>
          <p:nvPr/>
        </p:nvSpPr>
        <p:spPr>
          <a:xfrm>
            <a:off x="3751263" y="4030662"/>
            <a:ext cx="4598987" cy="267493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07" name="Google Shape;2407;p48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wentieth Century"/>
                <a:ea typeface="Twentieth Century"/>
                <a:cs typeface="Twentieth Century"/>
                <a:sym typeface="Twentieth Century"/>
              </a:rPr>
              <a:t>Original ARPAnet Routing (1969)</a:t>
            </a:r>
            <a:endParaRPr/>
          </a:p>
        </p:txBody>
      </p:sp>
      <p:sp>
        <p:nvSpPr>
          <p:cNvPr id="2408" name="Google Shape;2408;p48"/>
          <p:cNvSpPr txBox="1"/>
          <p:nvPr>
            <p:ph idx="1" type="body"/>
          </p:nvPr>
        </p:nvSpPr>
        <p:spPr>
          <a:xfrm>
            <a:off x="304800" y="1218663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Shortest-path routing</a:t>
            </a:r>
            <a:endParaRPr/>
          </a:p>
          <a:p>
            <a:pPr indent="-247650" lvl="0" marL="3429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Dynamic setting of link weights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i="1"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instantaneous </a:t>
            </a: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queue length plus a constant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each node updates distance computation periodically</a:t>
            </a:r>
            <a:endParaRPr/>
          </a:p>
        </p:txBody>
      </p:sp>
      <p:sp>
        <p:nvSpPr>
          <p:cNvPr id="2409" name="Google Shape;2409;p48"/>
          <p:cNvSpPr/>
          <p:nvPr/>
        </p:nvSpPr>
        <p:spPr>
          <a:xfrm>
            <a:off x="4103688" y="5067300"/>
            <a:ext cx="287337" cy="252412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10" name="Google Shape;2410;p48"/>
          <p:cNvSpPr/>
          <p:nvPr/>
        </p:nvSpPr>
        <p:spPr>
          <a:xfrm>
            <a:off x="4965700" y="5738812"/>
            <a:ext cx="287338" cy="252413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11" name="Google Shape;2411;p48"/>
          <p:cNvSpPr/>
          <p:nvPr/>
        </p:nvSpPr>
        <p:spPr>
          <a:xfrm>
            <a:off x="5060950" y="4479925"/>
            <a:ext cx="287338" cy="250825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12" name="Google Shape;2412;p48"/>
          <p:cNvSpPr/>
          <p:nvPr/>
        </p:nvSpPr>
        <p:spPr>
          <a:xfrm>
            <a:off x="5827713" y="5151437"/>
            <a:ext cx="287337" cy="252413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13" name="Google Shape;2413;p48"/>
          <p:cNvSpPr/>
          <p:nvPr/>
        </p:nvSpPr>
        <p:spPr>
          <a:xfrm>
            <a:off x="6689725" y="5738812"/>
            <a:ext cx="287338" cy="252413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14" name="Google Shape;2414;p48"/>
          <p:cNvSpPr/>
          <p:nvPr/>
        </p:nvSpPr>
        <p:spPr>
          <a:xfrm>
            <a:off x="6689725" y="4479925"/>
            <a:ext cx="287338" cy="250825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15" name="Google Shape;2415;p48"/>
          <p:cNvSpPr/>
          <p:nvPr/>
        </p:nvSpPr>
        <p:spPr>
          <a:xfrm>
            <a:off x="7646988" y="5067300"/>
            <a:ext cx="287337" cy="252412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416" name="Google Shape;2416;p48"/>
          <p:cNvCxnSpPr/>
          <p:nvPr/>
        </p:nvCxnSpPr>
        <p:spPr>
          <a:xfrm flipH="1" rot="10800000">
            <a:off x="4391025" y="4646612"/>
            <a:ext cx="669925" cy="504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7" name="Google Shape;2417;p48"/>
          <p:cNvCxnSpPr/>
          <p:nvPr/>
        </p:nvCxnSpPr>
        <p:spPr>
          <a:xfrm>
            <a:off x="4341813" y="5291137"/>
            <a:ext cx="623887" cy="531813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18" name="Google Shape;2418;p48"/>
          <p:cNvCxnSpPr/>
          <p:nvPr/>
        </p:nvCxnSpPr>
        <p:spPr>
          <a:xfrm>
            <a:off x="5300663" y="4660900"/>
            <a:ext cx="574675" cy="53181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9" name="Google Shape;2419;p48"/>
          <p:cNvCxnSpPr/>
          <p:nvPr/>
        </p:nvCxnSpPr>
        <p:spPr>
          <a:xfrm flipH="1" rot="10800000">
            <a:off x="5205413" y="5889625"/>
            <a:ext cx="1509712" cy="17462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0" name="Google Shape;2420;p48"/>
          <p:cNvCxnSpPr/>
          <p:nvPr/>
        </p:nvCxnSpPr>
        <p:spPr>
          <a:xfrm flipH="1" rot="10800000">
            <a:off x="5237163" y="5360987"/>
            <a:ext cx="638175" cy="420688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21" name="Google Shape;2421;p48"/>
          <p:cNvCxnSpPr/>
          <p:nvPr/>
        </p:nvCxnSpPr>
        <p:spPr>
          <a:xfrm>
            <a:off x="6067425" y="5375275"/>
            <a:ext cx="654050" cy="392112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22" name="Google Shape;2422;p48"/>
          <p:cNvCxnSpPr/>
          <p:nvPr/>
        </p:nvCxnSpPr>
        <p:spPr>
          <a:xfrm flipH="1" rot="10800000">
            <a:off x="6115050" y="5192712"/>
            <a:ext cx="1531938" cy="984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3" name="Google Shape;2423;p48"/>
          <p:cNvCxnSpPr/>
          <p:nvPr/>
        </p:nvCxnSpPr>
        <p:spPr>
          <a:xfrm>
            <a:off x="5316538" y="4591050"/>
            <a:ext cx="1373187" cy="1428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4" name="Google Shape;2424;p48"/>
          <p:cNvCxnSpPr/>
          <p:nvPr/>
        </p:nvCxnSpPr>
        <p:spPr>
          <a:xfrm>
            <a:off x="6961188" y="4689475"/>
            <a:ext cx="766762" cy="419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5" name="Google Shape;2425;p48"/>
          <p:cNvSpPr txBox="1"/>
          <p:nvPr/>
        </p:nvSpPr>
        <p:spPr>
          <a:xfrm>
            <a:off x="4433888" y="4425950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sp>
        <p:nvSpPr>
          <p:cNvPr id="2426" name="Google Shape;2426;p48"/>
          <p:cNvSpPr txBox="1"/>
          <p:nvPr/>
        </p:nvSpPr>
        <p:spPr>
          <a:xfrm>
            <a:off x="5791200" y="4076700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/>
          </a:p>
        </p:txBody>
      </p:sp>
      <p:sp>
        <p:nvSpPr>
          <p:cNvPr id="2427" name="Google Shape;2427;p48"/>
          <p:cNvSpPr txBox="1"/>
          <p:nvPr/>
        </p:nvSpPr>
        <p:spPr>
          <a:xfrm>
            <a:off x="4546600" y="5099050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/>
          </a:p>
        </p:txBody>
      </p:sp>
      <p:sp>
        <p:nvSpPr>
          <p:cNvPr id="2428" name="Google Shape;2428;p48"/>
          <p:cNvSpPr txBox="1"/>
          <p:nvPr/>
        </p:nvSpPr>
        <p:spPr>
          <a:xfrm>
            <a:off x="5551488" y="4524375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/>
          </a:p>
        </p:txBody>
      </p:sp>
      <p:sp>
        <p:nvSpPr>
          <p:cNvPr id="2429" name="Google Shape;2429;p48"/>
          <p:cNvSpPr txBox="1"/>
          <p:nvPr/>
        </p:nvSpPr>
        <p:spPr>
          <a:xfrm>
            <a:off x="5248275" y="5168900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/>
          </a:p>
        </p:txBody>
      </p:sp>
      <p:sp>
        <p:nvSpPr>
          <p:cNvPr id="2430" name="Google Shape;2430;p48"/>
          <p:cNvSpPr txBox="1"/>
          <p:nvPr/>
        </p:nvSpPr>
        <p:spPr>
          <a:xfrm>
            <a:off x="6526213" y="4762500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sp>
        <p:nvSpPr>
          <p:cNvPr id="2431" name="Google Shape;2431;p48"/>
          <p:cNvSpPr txBox="1"/>
          <p:nvPr/>
        </p:nvSpPr>
        <p:spPr>
          <a:xfrm>
            <a:off x="7227888" y="4356100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/>
          </a:p>
        </p:txBody>
      </p:sp>
      <p:sp>
        <p:nvSpPr>
          <p:cNvPr id="2432" name="Google Shape;2432;p48"/>
          <p:cNvSpPr txBox="1"/>
          <p:nvPr/>
        </p:nvSpPr>
        <p:spPr>
          <a:xfrm>
            <a:off x="6381750" y="5197475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cxnSp>
        <p:nvCxnSpPr>
          <p:cNvPr id="2433" name="Google Shape;2433;p48"/>
          <p:cNvCxnSpPr/>
          <p:nvPr/>
        </p:nvCxnSpPr>
        <p:spPr>
          <a:xfrm rot="10800000">
            <a:off x="3144838" y="4872037"/>
            <a:ext cx="958850" cy="293688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434" name="Google Shape;2434;p48"/>
          <p:cNvCxnSpPr/>
          <p:nvPr/>
        </p:nvCxnSpPr>
        <p:spPr>
          <a:xfrm flipH="1">
            <a:off x="3113088" y="5276850"/>
            <a:ext cx="1006475" cy="1968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5" name="Google Shape;2435;p48"/>
          <p:cNvCxnSpPr/>
          <p:nvPr/>
        </p:nvCxnSpPr>
        <p:spPr>
          <a:xfrm>
            <a:off x="6977063" y="5865812"/>
            <a:ext cx="1612900" cy="6985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36" name="Google Shape;2436;p48"/>
          <p:cNvCxnSpPr/>
          <p:nvPr/>
        </p:nvCxnSpPr>
        <p:spPr>
          <a:xfrm>
            <a:off x="6929438" y="5964237"/>
            <a:ext cx="1117600" cy="4746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7" name="Google Shape;2437;p48"/>
          <p:cNvCxnSpPr/>
          <p:nvPr/>
        </p:nvCxnSpPr>
        <p:spPr>
          <a:xfrm flipH="1">
            <a:off x="7902574" y="4648200"/>
            <a:ext cx="1006475" cy="41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8" name="Google Shape;2438;p48"/>
          <p:cNvCxnSpPr/>
          <p:nvPr/>
        </p:nvCxnSpPr>
        <p:spPr>
          <a:xfrm>
            <a:off x="4419600" y="4038600"/>
            <a:ext cx="747713" cy="4476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9" name="Google Shape;2439;p48"/>
          <p:cNvCxnSpPr/>
          <p:nvPr/>
        </p:nvCxnSpPr>
        <p:spPr>
          <a:xfrm flipH="1">
            <a:off x="4076700" y="5918200"/>
            <a:ext cx="915988" cy="5111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0" name="Google Shape;2440;p48"/>
          <p:cNvSpPr txBox="1"/>
          <p:nvPr/>
        </p:nvSpPr>
        <p:spPr>
          <a:xfrm>
            <a:off x="5781675" y="5865812"/>
            <a:ext cx="5113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20</a:t>
            </a:r>
            <a:endParaRPr/>
          </a:p>
        </p:txBody>
      </p:sp>
      <p:sp>
        <p:nvSpPr>
          <p:cNvPr id="2441" name="Google Shape;2441;p48"/>
          <p:cNvSpPr txBox="1"/>
          <p:nvPr/>
        </p:nvSpPr>
        <p:spPr>
          <a:xfrm>
            <a:off x="4942880" y="6143625"/>
            <a:ext cx="172354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congested link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5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Google Shape;2446;p49"/>
          <p:cNvSpPr txBox="1"/>
          <p:nvPr>
            <p:ph idx="1" type="body"/>
          </p:nvPr>
        </p:nvSpPr>
        <p:spPr>
          <a:xfrm>
            <a:off x="457200" y="1225844"/>
            <a:ext cx="8229600" cy="56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Over reacting to congestion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protocol oscillations, high protocol overhead</a:t>
            </a:r>
            <a:endParaRPr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Longer paths appear better than congested paths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inefficient use of resources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2447" name="Google Shape;2447;p49"/>
          <p:cNvGrpSpPr/>
          <p:nvPr/>
        </p:nvGrpSpPr>
        <p:grpSpPr>
          <a:xfrm>
            <a:off x="-1428334" y="2060575"/>
            <a:ext cx="10953772" cy="1717889"/>
            <a:chOff x="-915" y="3148"/>
            <a:chExt cx="6900" cy="1082"/>
          </a:xfrm>
        </p:grpSpPr>
        <p:sp>
          <p:nvSpPr>
            <p:cNvPr id="2448" name="Google Shape;2448;p49"/>
            <p:cNvSpPr/>
            <p:nvPr/>
          </p:nvSpPr>
          <p:spPr>
            <a:xfrm>
              <a:off x="921" y="3234"/>
              <a:ext cx="595" cy="557"/>
            </a:xfrm>
            <a:prstGeom prst="ellipse">
              <a:avLst/>
            </a:prstGeom>
            <a:solidFill>
              <a:srgbClr val="FFC000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449" name="Google Shape;2449;p49"/>
            <p:cNvSpPr/>
            <p:nvPr/>
          </p:nvSpPr>
          <p:spPr>
            <a:xfrm>
              <a:off x="4205" y="3234"/>
              <a:ext cx="1084" cy="558"/>
            </a:xfrm>
            <a:prstGeom prst="ellipse">
              <a:avLst/>
            </a:prstGeom>
            <a:solidFill>
              <a:srgbClr val="FFC000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2450" name="Google Shape;2450;p49"/>
            <p:cNvCxnSpPr/>
            <p:nvPr/>
          </p:nvCxnSpPr>
          <p:spPr>
            <a:xfrm>
              <a:off x="1488" y="3354"/>
              <a:ext cx="2765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1" name="Google Shape;2451;p49"/>
            <p:cNvCxnSpPr/>
            <p:nvPr/>
          </p:nvCxnSpPr>
          <p:spPr>
            <a:xfrm>
              <a:off x="1517" y="3632"/>
              <a:ext cx="2717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52" name="Google Shape;2452;p49"/>
            <p:cNvSpPr txBox="1"/>
            <p:nvPr/>
          </p:nvSpPr>
          <p:spPr>
            <a:xfrm>
              <a:off x="2142" y="3148"/>
              <a:ext cx="57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Ayalon</a:t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453" name="Google Shape;2453;p49"/>
            <p:cNvSpPr txBox="1"/>
            <p:nvPr/>
          </p:nvSpPr>
          <p:spPr>
            <a:xfrm>
              <a:off x="2204" y="3436"/>
              <a:ext cx="44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Geha</a:t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454" name="Google Shape;2454;p49"/>
            <p:cNvSpPr txBox="1"/>
            <p:nvPr/>
          </p:nvSpPr>
          <p:spPr>
            <a:xfrm>
              <a:off x="1033" y="3298"/>
              <a:ext cx="404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Tel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Aviv</a:t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455" name="Google Shape;2455;p49"/>
            <p:cNvSpPr txBox="1"/>
            <p:nvPr/>
          </p:nvSpPr>
          <p:spPr>
            <a:xfrm>
              <a:off x="4288" y="3339"/>
              <a:ext cx="734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Jerusalem</a:t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456" name="Google Shape;2456;p49"/>
            <p:cNvSpPr txBox="1"/>
            <p:nvPr/>
          </p:nvSpPr>
          <p:spPr>
            <a:xfrm>
              <a:off x="-915" y="3930"/>
              <a:ext cx="6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“Backup at Ayalon” on radio triggers congestion at Geha                                         </a:t>
              </a:r>
              <a:endParaRPr b="1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2457" name="Google Shape;2457;p49"/>
          <p:cNvSpPr/>
          <p:nvPr/>
        </p:nvSpPr>
        <p:spPr>
          <a:xfrm>
            <a:off x="2971800" y="5262562"/>
            <a:ext cx="287337" cy="252413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58" name="Google Shape;2458;p49"/>
          <p:cNvSpPr/>
          <p:nvPr/>
        </p:nvSpPr>
        <p:spPr>
          <a:xfrm>
            <a:off x="3833812" y="5934075"/>
            <a:ext cx="287338" cy="252412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59" name="Google Shape;2459;p49"/>
          <p:cNvSpPr/>
          <p:nvPr/>
        </p:nvSpPr>
        <p:spPr>
          <a:xfrm>
            <a:off x="4695825" y="5346700"/>
            <a:ext cx="287337" cy="252412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60" name="Google Shape;2460;p49"/>
          <p:cNvSpPr/>
          <p:nvPr/>
        </p:nvSpPr>
        <p:spPr>
          <a:xfrm>
            <a:off x="5557837" y="5934075"/>
            <a:ext cx="287338" cy="252412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461" name="Google Shape;2461;p49"/>
          <p:cNvCxnSpPr/>
          <p:nvPr/>
        </p:nvCxnSpPr>
        <p:spPr>
          <a:xfrm>
            <a:off x="3209925" y="5486400"/>
            <a:ext cx="623887" cy="531812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62" name="Google Shape;2462;p49"/>
          <p:cNvCxnSpPr/>
          <p:nvPr/>
        </p:nvCxnSpPr>
        <p:spPr>
          <a:xfrm flipH="1" rot="10800000">
            <a:off x="4073525" y="6084887"/>
            <a:ext cx="1509712" cy="17463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3" name="Google Shape;2463;p49"/>
          <p:cNvCxnSpPr/>
          <p:nvPr/>
        </p:nvCxnSpPr>
        <p:spPr>
          <a:xfrm flipH="1" rot="10800000">
            <a:off x="4105275" y="5556250"/>
            <a:ext cx="638175" cy="420687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64" name="Google Shape;2464;p49"/>
          <p:cNvCxnSpPr/>
          <p:nvPr/>
        </p:nvCxnSpPr>
        <p:spPr>
          <a:xfrm>
            <a:off x="4935537" y="5570537"/>
            <a:ext cx="654050" cy="392113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65" name="Google Shape;2465;p49"/>
          <p:cNvSpPr txBox="1"/>
          <p:nvPr/>
        </p:nvSpPr>
        <p:spPr>
          <a:xfrm>
            <a:off x="3414712" y="5294312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/>
          </a:p>
        </p:txBody>
      </p:sp>
      <p:sp>
        <p:nvSpPr>
          <p:cNvPr id="2466" name="Google Shape;2466;p49"/>
          <p:cNvSpPr txBox="1"/>
          <p:nvPr/>
        </p:nvSpPr>
        <p:spPr>
          <a:xfrm>
            <a:off x="4116387" y="5364162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/>
          </a:p>
        </p:txBody>
      </p:sp>
      <p:sp>
        <p:nvSpPr>
          <p:cNvPr id="2467" name="Google Shape;2467;p49"/>
          <p:cNvSpPr txBox="1"/>
          <p:nvPr/>
        </p:nvSpPr>
        <p:spPr>
          <a:xfrm>
            <a:off x="5249862" y="5392737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cxnSp>
        <p:nvCxnSpPr>
          <p:cNvPr id="2468" name="Google Shape;2468;p49"/>
          <p:cNvCxnSpPr/>
          <p:nvPr/>
        </p:nvCxnSpPr>
        <p:spPr>
          <a:xfrm rot="10800000">
            <a:off x="2012950" y="5067300"/>
            <a:ext cx="958850" cy="293687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469" name="Google Shape;2469;p49"/>
          <p:cNvCxnSpPr/>
          <p:nvPr/>
        </p:nvCxnSpPr>
        <p:spPr>
          <a:xfrm flipH="1">
            <a:off x="1981200" y="5472112"/>
            <a:ext cx="1006475" cy="1968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0" name="Google Shape;2470;p49"/>
          <p:cNvCxnSpPr/>
          <p:nvPr/>
        </p:nvCxnSpPr>
        <p:spPr>
          <a:xfrm>
            <a:off x="5845175" y="6061075"/>
            <a:ext cx="1612900" cy="6985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71" name="Google Shape;2471;p49"/>
          <p:cNvCxnSpPr/>
          <p:nvPr/>
        </p:nvCxnSpPr>
        <p:spPr>
          <a:xfrm>
            <a:off x="5797550" y="6159500"/>
            <a:ext cx="1117600" cy="474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2" name="Google Shape;2472;p49"/>
          <p:cNvCxnSpPr/>
          <p:nvPr/>
        </p:nvCxnSpPr>
        <p:spPr>
          <a:xfrm flipH="1">
            <a:off x="2944812" y="6113462"/>
            <a:ext cx="915988" cy="5111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3" name="Google Shape;2473;p49"/>
          <p:cNvSpPr txBox="1"/>
          <p:nvPr/>
        </p:nvSpPr>
        <p:spPr>
          <a:xfrm>
            <a:off x="4649787" y="6061075"/>
            <a:ext cx="5113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20</a:t>
            </a:r>
            <a:endParaRPr/>
          </a:p>
        </p:txBody>
      </p:sp>
      <p:sp>
        <p:nvSpPr>
          <p:cNvPr id="2474" name="Google Shape;2474;p49"/>
          <p:cNvSpPr txBox="1"/>
          <p:nvPr/>
        </p:nvSpPr>
        <p:spPr>
          <a:xfrm>
            <a:off x="3968988" y="6338887"/>
            <a:ext cx="172354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congested link</a:t>
            </a:r>
            <a:endParaRPr/>
          </a:p>
        </p:txBody>
      </p:sp>
      <p:sp>
        <p:nvSpPr>
          <p:cNvPr id="2475" name="Google Shape;2475;p49"/>
          <p:cNvSpPr txBox="1"/>
          <p:nvPr>
            <p:ph type="title"/>
          </p:nvPr>
        </p:nvSpPr>
        <p:spPr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Problems with the Protocol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9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0" name="Google Shape;2480;p50"/>
          <p:cNvSpPr txBox="1"/>
          <p:nvPr>
            <p:ph type="title"/>
          </p:nvPr>
        </p:nvSpPr>
        <p:spPr>
          <a:xfrm>
            <a:off x="0" y="0"/>
            <a:ext cx="8686800" cy="1300166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Evolution of ARPAnet Routing</a:t>
            </a:r>
            <a:endParaRPr b="1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81" name="Google Shape;2481;p50"/>
          <p:cNvSpPr txBox="1"/>
          <p:nvPr>
            <p:ph idx="1" type="body"/>
          </p:nvPr>
        </p:nvSpPr>
        <p:spPr>
          <a:xfrm>
            <a:off x="228600" y="1600200"/>
            <a:ext cx="8686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9565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New ARPAnet routing protocol in 1979</a:t>
            </a:r>
            <a:endParaRPr/>
          </a:p>
          <a:p>
            <a:pPr indent="-275272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200">
                <a:latin typeface="Twentieth Century"/>
                <a:ea typeface="Twentieth Century"/>
                <a:cs typeface="Twentieth Century"/>
                <a:sym typeface="Twentieth Century"/>
              </a:rPr>
              <a:t>averaging the link weight over time to reduce fluctuations</a:t>
            </a:r>
            <a:endParaRPr/>
          </a:p>
          <a:p>
            <a:pPr indent="-275272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200">
                <a:latin typeface="Twentieth Century"/>
                <a:ea typeface="Twentieth Century"/>
                <a:cs typeface="Twentieth Century"/>
                <a:sym typeface="Twentieth Century"/>
              </a:rPr>
              <a:t>reduce frequency of updates to reduce protocol overhead</a:t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825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29565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Revision to ARPAnet routing protocol in 1987</a:t>
            </a:r>
            <a:endParaRPr b="1" sz="2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75272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200">
                <a:latin typeface="Twentieth Century"/>
                <a:ea typeface="Twentieth Century"/>
                <a:cs typeface="Twentieth Century"/>
                <a:sym typeface="Twentieth Century"/>
              </a:rPr>
              <a:t>shed traffic gradually to prevent overreaction to congestion</a:t>
            </a:r>
            <a:endParaRPr/>
          </a:p>
          <a:p>
            <a:pPr indent="-275272" lvl="1" marL="7429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200">
                <a:latin typeface="Twentieth Century"/>
                <a:ea typeface="Twentieth Century"/>
                <a:cs typeface="Twentieth Century"/>
                <a:sym typeface="Twentieth Century"/>
              </a:rPr>
              <a:t>upper bound on link weight to avoid excessively long paths</a:t>
            </a:r>
            <a:endParaRPr/>
          </a:p>
          <a:p>
            <a:pPr indent="-825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825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825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825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5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p51"/>
          <p:cNvSpPr txBox="1"/>
          <p:nvPr>
            <p:ph type="ctrTitle"/>
          </p:nvPr>
        </p:nvSpPr>
        <p:spPr>
          <a:xfrm>
            <a:off x="1230131" y="3768739"/>
            <a:ext cx="7772400" cy="14700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Traffic</a:t>
            </a:r>
            <a:br>
              <a:rPr b="1" lang="en-US" sz="7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7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Management</a:t>
            </a:r>
            <a:endParaRPr/>
          </a:p>
        </p:txBody>
      </p:sp>
      <p:pic>
        <p:nvPicPr>
          <p:cNvPr id="2487" name="Google Shape;248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58" y="-3445"/>
            <a:ext cx="4554083" cy="3318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1" name="Shape 2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Google Shape;2492;p52"/>
          <p:cNvSpPr txBox="1"/>
          <p:nvPr>
            <p:ph type="title"/>
          </p:nvPr>
        </p:nvSpPr>
        <p:spPr>
          <a:xfrm>
            <a:off x="0" y="-76201"/>
            <a:ext cx="9144000" cy="1391485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Layering to the Rescue!</a:t>
            </a:r>
            <a:endParaRPr/>
          </a:p>
        </p:txBody>
      </p:sp>
      <p:sp>
        <p:nvSpPr>
          <p:cNvPr id="2493" name="Google Shape;2493;p52"/>
          <p:cNvSpPr txBox="1"/>
          <p:nvPr>
            <p:ph idx="1" type="body"/>
          </p:nvPr>
        </p:nvSpPr>
        <p:spPr>
          <a:xfrm>
            <a:off x="304800" y="1874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Traffic engineering (will cover now)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Network layer (L3)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Within organization: optimizing </a:t>
            </a:r>
            <a:r>
              <a:rPr b="1" lang="en-US" u="sng">
                <a:latin typeface="Twentieth Century"/>
                <a:ea typeface="Twentieth Century"/>
                <a:cs typeface="Twentieth Century"/>
                <a:sym typeface="Twentieth Century"/>
              </a:rPr>
              <a:t>static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link weights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1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latin typeface="Twentieth Century"/>
                <a:ea typeface="Twentieth Century"/>
                <a:cs typeface="Twentieth Century"/>
                <a:sym typeface="Twentieth Century"/>
              </a:rPr>
              <a:t>Congestion control 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(next)</a:t>
            </a:r>
            <a:endParaRPr sz="1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Transport layer (L4)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TCP, UDP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7" name="Shape 2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p53"/>
          <p:cNvSpPr txBox="1"/>
          <p:nvPr>
            <p:ph type="title"/>
          </p:nvPr>
        </p:nvSpPr>
        <p:spPr>
          <a:xfrm>
            <a:off x="0" y="1"/>
            <a:ext cx="8686800" cy="134552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Twentieth Century"/>
                <a:ea typeface="Twentieth Century"/>
                <a:cs typeface="Twentieth Century"/>
                <a:sym typeface="Twentieth Century"/>
              </a:rPr>
              <a:t>Traffic Engineering</a:t>
            </a:r>
            <a:endParaRPr/>
          </a:p>
        </p:txBody>
      </p:sp>
      <p:sp>
        <p:nvSpPr>
          <p:cNvPr id="2499" name="Google Shape;2499;p53"/>
          <p:cNvSpPr txBox="1"/>
          <p:nvPr>
            <p:ph idx="1" type="body"/>
          </p:nvPr>
        </p:nvSpPr>
        <p:spPr>
          <a:xfrm>
            <a:off x="304800" y="1752600"/>
            <a:ext cx="86106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wentieth Century"/>
                <a:ea typeface="Twentieth Century"/>
                <a:cs typeface="Twentieth Century"/>
                <a:sym typeface="Twentieth Century"/>
              </a:rPr>
              <a:t>Tuning routing protocol configuration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tuning link weights within network</a:t>
            </a:r>
            <a:endParaRPr sz="3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143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>
                <a:latin typeface="Twentieth Century"/>
                <a:ea typeface="Twentieth Century"/>
                <a:cs typeface="Twentieth Century"/>
                <a:sym typeface="Twentieth Century"/>
              </a:rPr>
              <a:t>… to optimize network performance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3" name="Shape 2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" name="Google Shape;2504;p54"/>
          <p:cNvSpPr/>
          <p:nvPr/>
        </p:nvSpPr>
        <p:spPr>
          <a:xfrm>
            <a:off x="1895475" y="4649788"/>
            <a:ext cx="5467350" cy="1719262"/>
          </a:xfrm>
          <a:prstGeom prst="ellipse">
            <a:avLst/>
          </a:prstGeom>
          <a:solidFill>
            <a:srgbClr val="99CCFF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05" name="Google Shape;2505;p54"/>
          <p:cNvSpPr txBox="1"/>
          <p:nvPr/>
        </p:nvSpPr>
        <p:spPr>
          <a:xfrm>
            <a:off x="701675" y="3200400"/>
            <a:ext cx="2487613" cy="400110"/>
          </a:xfrm>
          <a:prstGeom prst="rect">
            <a:avLst/>
          </a:prstGeom>
          <a:noFill/>
          <a:ln cap="flat" cmpd="sng" w="38100">
            <a:solidFill>
              <a:srgbClr val="3333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topology</a:t>
            </a:r>
            <a:endParaRPr b="1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06" name="Google Shape;2506;p54"/>
          <p:cNvSpPr txBox="1"/>
          <p:nvPr/>
        </p:nvSpPr>
        <p:spPr>
          <a:xfrm>
            <a:off x="4259071" y="3230563"/>
            <a:ext cx="936324" cy="707886"/>
          </a:xfrm>
          <a:prstGeom prst="rect">
            <a:avLst/>
          </a:prstGeom>
          <a:noFill/>
          <a:ln cap="flat" cmpd="sng" w="38100">
            <a:solidFill>
              <a:srgbClr val="3333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traffic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pattern</a:t>
            </a:r>
            <a:endParaRPr b="1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07" name="Google Shape;2507;p54"/>
          <p:cNvSpPr txBox="1"/>
          <p:nvPr/>
        </p:nvSpPr>
        <p:spPr>
          <a:xfrm>
            <a:off x="6335030" y="3249613"/>
            <a:ext cx="1872077" cy="707886"/>
          </a:xfrm>
          <a:prstGeom prst="rect">
            <a:avLst/>
          </a:prstGeom>
          <a:noFill/>
          <a:ln cap="flat" cmpd="sng" w="38100">
            <a:solidFill>
              <a:srgbClr val="3333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tuning the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routing protocol</a:t>
            </a:r>
            <a:endParaRPr b="1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508" name="Google Shape;2508;p54"/>
          <p:cNvCxnSpPr/>
          <p:nvPr/>
        </p:nvCxnSpPr>
        <p:spPr>
          <a:xfrm rot="10800000">
            <a:off x="1676400" y="3733798"/>
            <a:ext cx="642938" cy="1493839"/>
          </a:xfrm>
          <a:prstGeom prst="straightConnector1">
            <a:avLst/>
          </a:prstGeom>
          <a:noFill/>
          <a:ln cap="flat" cmpd="sng" w="50800">
            <a:solidFill>
              <a:srgbClr val="3333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09" name="Google Shape;2509;p54"/>
          <p:cNvCxnSpPr/>
          <p:nvPr/>
        </p:nvCxnSpPr>
        <p:spPr>
          <a:xfrm rot="10800000">
            <a:off x="2319338" y="3733799"/>
            <a:ext cx="576262" cy="1444625"/>
          </a:xfrm>
          <a:prstGeom prst="straightConnector1">
            <a:avLst/>
          </a:prstGeom>
          <a:noFill/>
          <a:ln cap="flat" cmpd="sng" w="50800">
            <a:solidFill>
              <a:srgbClr val="3333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10" name="Google Shape;2510;p54"/>
          <p:cNvCxnSpPr/>
          <p:nvPr/>
        </p:nvCxnSpPr>
        <p:spPr>
          <a:xfrm flipH="1" rot="10800000">
            <a:off x="3810000" y="4043363"/>
            <a:ext cx="752475" cy="1149350"/>
          </a:xfrm>
          <a:prstGeom prst="straightConnector1">
            <a:avLst/>
          </a:prstGeom>
          <a:noFill/>
          <a:ln cap="flat" cmpd="sng" w="50800">
            <a:solidFill>
              <a:srgbClr val="3333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11" name="Google Shape;2511;p54"/>
          <p:cNvCxnSpPr/>
          <p:nvPr/>
        </p:nvCxnSpPr>
        <p:spPr>
          <a:xfrm rot="10800000">
            <a:off x="5019675" y="4038600"/>
            <a:ext cx="474662" cy="1189038"/>
          </a:xfrm>
          <a:prstGeom prst="straightConnector1">
            <a:avLst/>
          </a:prstGeom>
          <a:noFill/>
          <a:ln cap="flat" cmpd="sng" w="50800">
            <a:solidFill>
              <a:srgbClr val="3333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12" name="Google Shape;2512;p54"/>
          <p:cNvCxnSpPr/>
          <p:nvPr/>
        </p:nvCxnSpPr>
        <p:spPr>
          <a:xfrm flipH="1">
            <a:off x="5943600" y="4038600"/>
            <a:ext cx="804863" cy="1117600"/>
          </a:xfrm>
          <a:prstGeom prst="straightConnector1">
            <a:avLst/>
          </a:prstGeom>
          <a:noFill/>
          <a:ln cap="flat" cmpd="sng" w="50800">
            <a:solidFill>
              <a:srgbClr val="3333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13" name="Google Shape;2513;p54"/>
          <p:cNvCxnSpPr/>
          <p:nvPr/>
        </p:nvCxnSpPr>
        <p:spPr>
          <a:xfrm flipH="1">
            <a:off x="6207125" y="4048125"/>
            <a:ext cx="1771650" cy="1611312"/>
          </a:xfrm>
          <a:prstGeom prst="straightConnector1">
            <a:avLst/>
          </a:prstGeom>
          <a:noFill/>
          <a:ln cap="flat" cmpd="sng" w="50800">
            <a:solidFill>
              <a:srgbClr val="3333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14" name="Google Shape;2514;p54"/>
          <p:cNvSpPr txBox="1"/>
          <p:nvPr/>
        </p:nvSpPr>
        <p:spPr>
          <a:xfrm>
            <a:off x="2640855" y="5511800"/>
            <a:ext cx="23519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operational network</a:t>
            </a:r>
            <a:endParaRPr/>
          </a:p>
        </p:txBody>
      </p:sp>
      <p:sp>
        <p:nvSpPr>
          <p:cNvPr id="2515" name="Google Shape;2515;p54"/>
          <p:cNvSpPr txBox="1"/>
          <p:nvPr/>
        </p:nvSpPr>
        <p:spPr>
          <a:xfrm>
            <a:off x="2157413" y="1581090"/>
            <a:ext cx="2687637" cy="400110"/>
          </a:xfrm>
          <a:prstGeom prst="rect">
            <a:avLst/>
          </a:prstGeom>
          <a:noFill/>
          <a:ln cap="flat" cmpd="sng" w="38100">
            <a:solidFill>
              <a:srgbClr val="3333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“what if” model</a:t>
            </a:r>
            <a:endParaRPr/>
          </a:p>
        </p:txBody>
      </p:sp>
      <p:cxnSp>
        <p:nvCxnSpPr>
          <p:cNvPr id="2516" name="Google Shape;2516;p54"/>
          <p:cNvCxnSpPr/>
          <p:nvPr/>
        </p:nvCxnSpPr>
        <p:spPr>
          <a:xfrm flipH="1" rot="10800000">
            <a:off x="1930400" y="2133600"/>
            <a:ext cx="1173163" cy="107315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17" name="Google Shape;2517;p54"/>
          <p:cNvCxnSpPr/>
          <p:nvPr/>
        </p:nvCxnSpPr>
        <p:spPr>
          <a:xfrm rot="10800000">
            <a:off x="3832967" y="2133599"/>
            <a:ext cx="1140670" cy="1077913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18" name="Google Shape;2518;p54"/>
          <p:cNvCxnSpPr/>
          <p:nvPr/>
        </p:nvCxnSpPr>
        <p:spPr>
          <a:xfrm>
            <a:off x="4930775" y="1760538"/>
            <a:ext cx="2413000" cy="158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9" name="Google Shape;2519;p54"/>
          <p:cNvCxnSpPr/>
          <p:nvPr/>
        </p:nvCxnSpPr>
        <p:spPr>
          <a:xfrm>
            <a:off x="7319963" y="1754188"/>
            <a:ext cx="15875" cy="146685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20" name="Google Shape;2520;p54"/>
          <p:cNvSpPr txBox="1"/>
          <p:nvPr/>
        </p:nvSpPr>
        <p:spPr>
          <a:xfrm>
            <a:off x="2686550" y="4175125"/>
            <a:ext cx="10998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measure</a:t>
            </a:r>
            <a:endParaRPr/>
          </a:p>
        </p:txBody>
      </p:sp>
      <p:sp>
        <p:nvSpPr>
          <p:cNvPr id="2521" name="Google Shape;2521;p54"/>
          <p:cNvSpPr txBox="1"/>
          <p:nvPr/>
        </p:nvSpPr>
        <p:spPr>
          <a:xfrm>
            <a:off x="7386778" y="4681537"/>
            <a:ext cx="9101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control</a:t>
            </a:r>
            <a:endParaRPr/>
          </a:p>
        </p:txBody>
      </p:sp>
      <p:sp>
        <p:nvSpPr>
          <p:cNvPr id="2522" name="Google Shape;2522;p54"/>
          <p:cNvSpPr txBox="1"/>
          <p:nvPr>
            <p:ph type="title"/>
          </p:nvPr>
        </p:nvSpPr>
        <p:spPr>
          <a:xfrm>
            <a:off x="0" y="-1"/>
            <a:ext cx="8686800" cy="1330403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Measure, Model, and Control</a:t>
            </a:r>
            <a:endParaRPr/>
          </a:p>
        </p:txBody>
      </p:sp>
      <p:sp>
        <p:nvSpPr>
          <p:cNvPr id="2523" name="Google Shape;2523;p54"/>
          <p:cNvSpPr txBox="1"/>
          <p:nvPr/>
        </p:nvSpPr>
        <p:spPr>
          <a:xfrm>
            <a:off x="943736" y="1524000"/>
            <a:ext cx="88197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</a:t>
            </a:r>
            <a:endParaRPr b="1" sz="2000">
              <a:solidFill>
                <a:srgbClr val="3333F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7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p5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b="1" lang="en-US" sz="32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Measurement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 u="sng">
                <a:latin typeface="Twentieth Century"/>
                <a:ea typeface="Twentieth Century"/>
                <a:cs typeface="Twentieth Century"/>
                <a:sym typeface="Twentieth Century"/>
              </a:rPr>
              <a:t>t</a:t>
            </a:r>
            <a:r>
              <a:rPr b="1" lang="en-US" sz="2800" u="sng">
                <a:latin typeface="Twentieth Century"/>
                <a:ea typeface="Twentieth Century"/>
                <a:cs typeface="Twentieth Century"/>
                <a:sym typeface="Twentieth Century"/>
              </a:rPr>
              <a:t>opology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 u="sng">
                <a:latin typeface="Twentieth Century"/>
                <a:ea typeface="Twentieth Century"/>
                <a:cs typeface="Twentieth Century"/>
                <a:sym typeface="Twentieth Century"/>
              </a:rPr>
              <a:t>t</a:t>
            </a:r>
            <a:r>
              <a:rPr b="1" lang="en-US" sz="2800" u="sng">
                <a:latin typeface="Twentieth Century"/>
                <a:ea typeface="Twentieth Century"/>
                <a:cs typeface="Twentieth Century"/>
                <a:sym typeface="Twentieth Century"/>
              </a:rPr>
              <a:t>raffic pattern</a:t>
            </a: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: passive traffic measurement</a:t>
            </a:r>
            <a:endParaRPr/>
          </a:p>
          <a:p>
            <a:pPr indent="-12128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b="1" lang="en-US" sz="32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Network-wide models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r</a:t>
            </a: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epresentations of topology and traffic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“what if” model of routing</a:t>
            </a:r>
            <a:endParaRPr/>
          </a:p>
          <a:p>
            <a:pPr indent="-12128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2"/>
              </a:buClr>
              <a:buSzPct val="100000"/>
              <a:buChar char="•"/>
            </a:pPr>
            <a:r>
              <a:rPr b="1" lang="en-US" sz="32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Network optimization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algorithms to find good configurations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o</a:t>
            </a: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perational experience to identify constraints </a:t>
            </a:r>
            <a:endParaRPr/>
          </a:p>
        </p:txBody>
      </p:sp>
      <p:sp>
        <p:nvSpPr>
          <p:cNvPr id="2529" name="Google Shape;2529;p55"/>
          <p:cNvSpPr txBox="1"/>
          <p:nvPr>
            <p:ph type="title"/>
          </p:nvPr>
        </p:nvSpPr>
        <p:spPr>
          <a:xfrm>
            <a:off x="0" y="0"/>
            <a:ext cx="86868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Measure, Model, and Control (Cont.)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3" name="Shape 2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4" name="Google Shape;2534;p56"/>
          <p:cNvSpPr txBox="1"/>
          <p:nvPr>
            <p:ph type="ctrTitle"/>
          </p:nvPr>
        </p:nvSpPr>
        <p:spPr>
          <a:xfrm>
            <a:off x="1280880" y="2639702"/>
            <a:ext cx="7772400" cy="24853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Theory</a:t>
            </a:r>
            <a:r>
              <a:rPr b="1" lang="en-US" sz="6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br>
              <a:rPr b="1" lang="en-US" sz="6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6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Flow Optimization</a:t>
            </a:r>
            <a:endParaRPr/>
          </a:p>
        </p:txBody>
      </p:sp>
      <p:pic>
        <p:nvPicPr>
          <p:cNvPr descr="http://t3.gstatic.com/images?q=tbn:ANd9GcQN7F4yNPR9FR6ZI3y1NbvEqfHv_eiN6caMl3ecSoQSYT5oT06h9Q" id="2535" name="Google Shape;253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495800" cy="2452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9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p57"/>
          <p:cNvSpPr txBox="1"/>
          <p:nvPr>
            <p:ph type="title"/>
          </p:nvPr>
        </p:nvSpPr>
        <p:spPr>
          <a:xfrm>
            <a:off x="0" y="-30237"/>
            <a:ext cx="8686800" cy="1340651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Max-Flow</a:t>
            </a:r>
            <a:endParaRPr/>
          </a:p>
        </p:txBody>
      </p:sp>
      <p:sp>
        <p:nvSpPr>
          <p:cNvPr id="2541" name="Google Shape;2541;p57"/>
          <p:cNvSpPr txBox="1"/>
          <p:nvPr>
            <p:ph idx="1" type="body"/>
          </p:nvPr>
        </p:nvSpPr>
        <p:spPr>
          <a:xfrm>
            <a:off x="228600" y="1340651"/>
            <a:ext cx="8229600" cy="2451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b="1" lang="en-US" sz="2400" u="sng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Input</a:t>
            </a:r>
            <a:r>
              <a:rPr b="1" lang="en-US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r>
              <a:rPr b="1"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undirected capacitated graph G=(V,E,c)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source vertex s, target vertex t</a:t>
            </a:r>
            <a:endParaRPr baseline="-25000"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b="1" lang="en-US" sz="2400" u="sng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Output</a:t>
            </a:r>
            <a:r>
              <a:rPr b="1" lang="en-US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 maximum flow from s to t</a:t>
            </a:r>
            <a:endParaRPr/>
          </a:p>
        </p:txBody>
      </p:sp>
      <p:cxnSp>
        <p:nvCxnSpPr>
          <p:cNvPr id="2542" name="Google Shape;2542;p57"/>
          <p:cNvCxnSpPr/>
          <p:nvPr/>
        </p:nvCxnSpPr>
        <p:spPr>
          <a:xfrm flipH="1" rot="10800000">
            <a:off x="4128654" y="4445501"/>
            <a:ext cx="775855" cy="62813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3" name="Google Shape;2543;p57"/>
          <p:cNvCxnSpPr/>
          <p:nvPr/>
        </p:nvCxnSpPr>
        <p:spPr>
          <a:xfrm>
            <a:off x="5181600" y="4462950"/>
            <a:ext cx="665018" cy="66303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4" name="Google Shape;2544;p57"/>
          <p:cNvCxnSpPr/>
          <p:nvPr/>
        </p:nvCxnSpPr>
        <p:spPr>
          <a:xfrm>
            <a:off x="5070763" y="6015848"/>
            <a:ext cx="831273" cy="52344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5" name="Google Shape;2545;p57"/>
          <p:cNvCxnSpPr/>
          <p:nvPr/>
        </p:nvCxnSpPr>
        <p:spPr>
          <a:xfrm flipH="1" rot="10800000">
            <a:off x="6179127" y="6068193"/>
            <a:ext cx="683491" cy="41875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6" name="Google Shape;2546;p57"/>
          <p:cNvCxnSpPr/>
          <p:nvPr/>
        </p:nvCxnSpPr>
        <p:spPr>
          <a:xfrm flipH="1" rot="10800000">
            <a:off x="6123709" y="5125985"/>
            <a:ext cx="1773382" cy="12213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7" name="Google Shape;2547;p57"/>
          <p:cNvCxnSpPr/>
          <p:nvPr/>
        </p:nvCxnSpPr>
        <p:spPr>
          <a:xfrm>
            <a:off x="5200072" y="4375708"/>
            <a:ext cx="1588655" cy="1744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8" name="Google Shape;2548;p57"/>
          <p:cNvCxnSpPr/>
          <p:nvPr/>
        </p:nvCxnSpPr>
        <p:spPr>
          <a:xfrm>
            <a:off x="7102764" y="4497846"/>
            <a:ext cx="886691" cy="52344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9" name="Google Shape;2549;p57"/>
          <p:cNvSpPr txBox="1"/>
          <p:nvPr/>
        </p:nvSpPr>
        <p:spPr>
          <a:xfrm>
            <a:off x="5749636" y="3962400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/>
          </a:p>
        </p:txBody>
      </p:sp>
      <p:sp>
        <p:nvSpPr>
          <p:cNvPr id="2550" name="Google Shape;2550;p57"/>
          <p:cNvSpPr txBox="1"/>
          <p:nvPr/>
        </p:nvSpPr>
        <p:spPr>
          <a:xfrm>
            <a:off x="5121563" y="5334000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/>
          </a:p>
        </p:txBody>
      </p:sp>
      <p:sp>
        <p:nvSpPr>
          <p:cNvPr id="2551" name="Google Shape;2551;p57"/>
          <p:cNvSpPr txBox="1"/>
          <p:nvPr/>
        </p:nvSpPr>
        <p:spPr>
          <a:xfrm>
            <a:off x="6599382" y="4800600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sp>
        <p:nvSpPr>
          <p:cNvPr id="2552" name="Google Shape;2552;p57"/>
          <p:cNvSpPr txBox="1"/>
          <p:nvPr/>
        </p:nvSpPr>
        <p:spPr>
          <a:xfrm>
            <a:off x="7412182" y="4301006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/>
          </a:p>
        </p:txBody>
      </p:sp>
      <p:sp>
        <p:nvSpPr>
          <p:cNvPr id="2553" name="Google Shape;2553;p57"/>
          <p:cNvSpPr txBox="1"/>
          <p:nvPr/>
        </p:nvSpPr>
        <p:spPr>
          <a:xfrm>
            <a:off x="5066145" y="6107452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</a:t>
            </a:r>
            <a:endParaRPr/>
          </a:p>
        </p:txBody>
      </p:sp>
      <p:sp>
        <p:nvSpPr>
          <p:cNvPr id="2554" name="Google Shape;2554;p57"/>
          <p:cNvSpPr txBox="1"/>
          <p:nvPr/>
        </p:nvSpPr>
        <p:spPr>
          <a:xfrm>
            <a:off x="6460836" y="6206006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sp>
        <p:nvSpPr>
          <p:cNvPr id="2555" name="Google Shape;2555;p57"/>
          <p:cNvSpPr/>
          <p:nvPr/>
        </p:nvSpPr>
        <p:spPr>
          <a:xfrm>
            <a:off x="6788727" y="4236122"/>
            <a:ext cx="332509" cy="314069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556" name="Google Shape;2556;p57"/>
          <p:cNvCxnSpPr/>
          <p:nvPr/>
        </p:nvCxnSpPr>
        <p:spPr>
          <a:xfrm>
            <a:off x="3962399" y="5248123"/>
            <a:ext cx="942110" cy="7153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7" name="Google Shape;2557;p57"/>
          <p:cNvCxnSpPr/>
          <p:nvPr/>
        </p:nvCxnSpPr>
        <p:spPr>
          <a:xfrm flipH="1" rot="10800000">
            <a:off x="4959927" y="5283019"/>
            <a:ext cx="942110" cy="78517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8" name="Google Shape;2558;p57"/>
          <p:cNvCxnSpPr/>
          <p:nvPr/>
        </p:nvCxnSpPr>
        <p:spPr>
          <a:xfrm flipH="1" rot="10800000">
            <a:off x="7028874" y="5248121"/>
            <a:ext cx="960582" cy="71538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9" name="Google Shape;2559;p57"/>
          <p:cNvSpPr/>
          <p:nvPr/>
        </p:nvSpPr>
        <p:spPr>
          <a:xfrm>
            <a:off x="4793672" y="5806469"/>
            <a:ext cx="332509" cy="314069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60" name="Google Shape;2560;p57"/>
          <p:cNvSpPr/>
          <p:nvPr/>
        </p:nvSpPr>
        <p:spPr>
          <a:xfrm>
            <a:off x="4904509" y="4236122"/>
            <a:ext cx="332509" cy="314069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61" name="Google Shape;2561;p57"/>
          <p:cNvSpPr/>
          <p:nvPr/>
        </p:nvSpPr>
        <p:spPr>
          <a:xfrm>
            <a:off x="5791200" y="5073640"/>
            <a:ext cx="332509" cy="314069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62" name="Google Shape;2562;p57"/>
          <p:cNvSpPr/>
          <p:nvPr/>
        </p:nvSpPr>
        <p:spPr>
          <a:xfrm>
            <a:off x="6689436" y="5727268"/>
            <a:ext cx="434109" cy="444932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</a:t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63" name="Google Shape;2563;p57"/>
          <p:cNvSpPr/>
          <p:nvPr/>
        </p:nvSpPr>
        <p:spPr>
          <a:xfrm>
            <a:off x="5902036" y="6434608"/>
            <a:ext cx="332509" cy="314069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64" name="Google Shape;2564;p57"/>
          <p:cNvSpPr/>
          <p:nvPr/>
        </p:nvSpPr>
        <p:spPr>
          <a:xfrm>
            <a:off x="7897091" y="4968950"/>
            <a:ext cx="332509" cy="314069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65" name="Google Shape;2565;p57"/>
          <p:cNvSpPr txBox="1"/>
          <p:nvPr/>
        </p:nvSpPr>
        <p:spPr>
          <a:xfrm>
            <a:off x="5089236" y="4572000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/>
          </a:p>
        </p:txBody>
      </p:sp>
      <p:sp>
        <p:nvSpPr>
          <p:cNvPr id="2566" name="Google Shape;2566;p57"/>
          <p:cNvSpPr txBox="1"/>
          <p:nvPr/>
        </p:nvSpPr>
        <p:spPr>
          <a:xfrm>
            <a:off x="3723841" y="4403316"/>
            <a:ext cx="7990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</a:t>
            </a:r>
            <a:r>
              <a:rPr b="1" baseline="-25000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</a:t>
            </a: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=2</a:t>
            </a:r>
            <a:endParaRPr b="1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67" name="Google Shape;2567;p57"/>
          <p:cNvSpPr txBox="1"/>
          <p:nvPr/>
        </p:nvSpPr>
        <p:spPr>
          <a:xfrm>
            <a:off x="4174836" y="5634335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 b="1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68" name="Google Shape;2568;p57"/>
          <p:cNvSpPr/>
          <p:nvPr/>
        </p:nvSpPr>
        <p:spPr>
          <a:xfrm>
            <a:off x="3793836" y="4953000"/>
            <a:ext cx="434109" cy="444932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</a:t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69" name="Google Shape;2569;p57"/>
          <p:cNvSpPr txBox="1"/>
          <p:nvPr/>
        </p:nvSpPr>
        <p:spPr>
          <a:xfrm>
            <a:off x="7527636" y="5486400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 b="1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70" name="Google Shape;2570;p57"/>
          <p:cNvSpPr/>
          <p:nvPr/>
        </p:nvSpPr>
        <p:spPr>
          <a:xfrm>
            <a:off x="3565680" y="4021446"/>
            <a:ext cx="1524000" cy="2517246"/>
          </a:xfrm>
          <a:custGeom>
            <a:rect b="b" l="l" r="r" t="t"/>
            <a:pathLst>
              <a:path extrusionOk="0" h="1803043" w="1133752">
                <a:moveTo>
                  <a:pt x="0" y="0"/>
                </a:moveTo>
                <a:cubicBezTo>
                  <a:pt x="558084" y="294068"/>
                  <a:pt x="1116169" y="588136"/>
                  <a:pt x="1133341" y="888643"/>
                </a:cubicBezTo>
                <a:cubicBezTo>
                  <a:pt x="1150513" y="1189150"/>
                  <a:pt x="626772" y="1496096"/>
                  <a:pt x="103031" y="1803043"/>
                </a:cubicBezTo>
              </a:path>
            </a:pathLst>
          </a:custGeom>
          <a:noFill/>
          <a:ln cap="flat" cmpd="sng" w="63500">
            <a:solidFill>
              <a:srgbClr val="0A519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71" name="Google Shape;2571;p57"/>
          <p:cNvSpPr txBox="1"/>
          <p:nvPr/>
        </p:nvSpPr>
        <p:spPr>
          <a:xfrm>
            <a:off x="570294" y="4925930"/>
            <a:ext cx="237757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max-flow = min-cut!</a:t>
            </a:r>
            <a:endParaRPr b="1" sz="20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6"/>
          <p:cNvGrpSpPr/>
          <p:nvPr/>
        </p:nvGrpSpPr>
        <p:grpSpPr>
          <a:xfrm>
            <a:off x="3043859" y="2426908"/>
            <a:ext cx="3142960" cy="3458070"/>
            <a:chOff x="909664" y="53924"/>
            <a:chExt cx="4469986" cy="4918142"/>
          </a:xfrm>
        </p:grpSpPr>
        <p:sp>
          <p:nvSpPr>
            <p:cNvPr id="263" name="Google Shape;263;p6"/>
            <p:cNvSpPr/>
            <p:nvPr/>
          </p:nvSpPr>
          <p:spPr>
            <a:xfrm>
              <a:off x="5102195" y="1927113"/>
              <a:ext cx="277455" cy="2924643"/>
            </a:xfrm>
            <a:custGeom>
              <a:rect b="b" l="l" r="r" t="t"/>
              <a:pathLst>
                <a:path extrusionOk="0" h="21600" w="16200">
                  <a:moveTo>
                    <a:pt x="0" y="21600"/>
                  </a:moveTo>
                  <a:cubicBezTo>
                    <a:pt x="21600" y="14592"/>
                    <a:pt x="21600" y="7392"/>
                    <a:pt x="0" y="0"/>
                  </a:cubicBezTo>
                </a:path>
              </a:pathLst>
            </a:custGeom>
            <a:noFill/>
            <a:ln cap="flat" cmpd="sng" w="25400">
              <a:solidFill>
                <a:srgbClr val="5A5F5E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909664" y="250446"/>
              <a:ext cx="315238" cy="2924642"/>
            </a:xfrm>
            <a:custGeom>
              <a:rect b="b" l="l" r="r" t="t"/>
              <a:pathLst>
                <a:path extrusionOk="0" h="21600" w="16200">
                  <a:moveTo>
                    <a:pt x="16200" y="21600"/>
                  </a:moveTo>
                  <a:cubicBezTo>
                    <a:pt x="-5400" y="14400"/>
                    <a:pt x="-5400" y="7200"/>
                    <a:pt x="16200" y="0"/>
                  </a:cubicBezTo>
                </a:path>
              </a:pathLst>
            </a:custGeom>
            <a:noFill/>
            <a:ln cap="flat" cmpd="sng" w="25400">
              <a:solidFill>
                <a:srgbClr val="5A5F5E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5" name="Google Shape;265;p6"/>
            <p:cNvCxnSpPr/>
            <p:nvPr/>
          </p:nvCxnSpPr>
          <p:spPr>
            <a:xfrm>
              <a:off x="1394034" y="247208"/>
              <a:ext cx="3588597" cy="799559"/>
            </a:xfrm>
            <a:prstGeom prst="straightConnector1">
              <a:avLst/>
            </a:prstGeom>
            <a:noFill/>
            <a:ln cap="flat" cmpd="sng" w="25400">
              <a:solidFill>
                <a:srgbClr val="5A5F5E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266" name="Google Shape;266;p6"/>
            <p:cNvCxnSpPr/>
            <p:nvPr/>
          </p:nvCxnSpPr>
          <p:spPr>
            <a:xfrm>
              <a:off x="1241610" y="1051008"/>
              <a:ext cx="3893445" cy="799559"/>
            </a:xfrm>
            <a:prstGeom prst="straightConnector1">
              <a:avLst/>
            </a:prstGeom>
            <a:noFill/>
            <a:ln cap="flat" cmpd="sng" w="25400">
              <a:solidFill>
                <a:srgbClr val="5A5F5E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267" name="Google Shape;267;p6"/>
            <p:cNvCxnSpPr/>
            <p:nvPr/>
          </p:nvCxnSpPr>
          <p:spPr>
            <a:xfrm flipH="1" rot="10800000">
              <a:off x="1224901" y="1041676"/>
              <a:ext cx="1" cy="815942"/>
            </a:xfrm>
            <a:prstGeom prst="straightConnector1">
              <a:avLst/>
            </a:prstGeom>
            <a:noFill/>
            <a:ln cap="flat" cmpd="sng" w="25400">
              <a:solidFill>
                <a:srgbClr val="5A5F5E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268" name="Google Shape;268;p6"/>
            <p:cNvCxnSpPr/>
            <p:nvPr/>
          </p:nvCxnSpPr>
          <p:spPr>
            <a:xfrm flipH="1" rot="10800000">
              <a:off x="5073615" y="3167231"/>
              <a:ext cx="1" cy="815941"/>
            </a:xfrm>
            <a:prstGeom prst="straightConnector1">
              <a:avLst/>
            </a:prstGeom>
            <a:noFill/>
            <a:ln cap="flat" cmpd="sng" w="25400">
              <a:solidFill>
                <a:srgbClr val="5A5F5E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269" name="Google Shape;269;p6"/>
            <p:cNvCxnSpPr/>
            <p:nvPr/>
          </p:nvCxnSpPr>
          <p:spPr>
            <a:xfrm flipH="1" rot="10800000">
              <a:off x="5073615" y="234733"/>
              <a:ext cx="1" cy="815941"/>
            </a:xfrm>
            <a:prstGeom prst="straightConnector1">
              <a:avLst/>
            </a:prstGeom>
            <a:noFill/>
            <a:ln cap="flat" cmpd="sng" w="25400">
              <a:solidFill>
                <a:srgbClr val="5A5F5E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270" name="Google Shape;270;p6"/>
            <p:cNvCxnSpPr/>
            <p:nvPr/>
          </p:nvCxnSpPr>
          <p:spPr>
            <a:xfrm flipH="1" rot="10800000">
              <a:off x="1298769" y="1859037"/>
              <a:ext cx="3779127" cy="2108143"/>
            </a:xfrm>
            <a:prstGeom prst="straightConnector1">
              <a:avLst/>
            </a:prstGeom>
            <a:noFill/>
            <a:ln cap="flat" cmpd="sng" w="25400">
              <a:solidFill>
                <a:srgbClr val="5A5F5E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271" name="Google Shape;271;p6"/>
            <p:cNvCxnSpPr/>
            <p:nvPr/>
          </p:nvCxnSpPr>
          <p:spPr>
            <a:xfrm>
              <a:off x="1203504" y="3071686"/>
              <a:ext cx="3825271" cy="1807259"/>
            </a:xfrm>
            <a:prstGeom prst="straightConnector1">
              <a:avLst/>
            </a:prstGeom>
            <a:noFill/>
            <a:ln cap="flat" cmpd="sng" w="25400">
              <a:solidFill>
                <a:srgbClr val="5A5F5E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272" name="Google Shape;272;p6"/>
            <p:cNvCxnSpPr/>
            <p:nvPr/>
          </p:nvCxnSpPr>
          <p:spPr>
            <a:xfrm flipH="1" rot="10800000">
              <a:off x="1252625" y="3174575"/>
              <a:ext cx="3871415" cy="1601481"/>
            </a:xfrm>
            <a:prstGeom prst="straightConnector1">
              <a:avLst/>
            </a:prstGeom>
            <a:noFill/>
            <a:ln cap="flat" cmpd="sng" w="25400">
              <a:solidFill>
                <a:srgbClr val="5A5F5E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273" name="Google Shape;273;p6"/>
            <p:cNvCxnSpPr/>
            <p:nvPr/>
          </p:nvCxnSpPr>
          <p:spPr>
            <a:xfrm>
              <a:off x="1298769" y="306805"/>
              <a:ext cx="3779127" cy="3650184"/>
            </a:xfrm>
            <a:prstGeom prst="straightConnector1">
              <a:avLst/>
            </a:prstGeom>
            <a:noFill/>
            <a:ln cap="flat" cmpd="sng" w="25400">
              <a:solidFill>
                <a:srgbClr val="5A5F5E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274" name="Google Shape;274;p6"/>
            <p:cNvCxnSpPr/>
            <p:nvPr/>
          </p:nvCxnSpPr>
          <p:spPr>
            <a:xfrm flipH="1">
              <a:off x="1229627" y="348763"/>
              <a:ext cx="3773025" cy="4313188"/>
            </a:xfrm>
            <a:prstGeom prst="straightConnector1">
              <a:avLst/>
            </a:prstGeom>
            <a:noFill/>
            <a:ln cap="flat" cmpd="sng" w="25400">
              <a:solidFill>
                <a:srgbClr val="5A5F5E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sp>
          <p:nvSpPr>
            <p:cNvPr id="275" name="Google Shape;275;p6"/>
            <p:cNvSpPr/>
            <p:nvPr/>
          </p:nvSpPr>
          <p:spPr>
            <a:xfrm>
              <a:off x="1025886" y="53924"/>
              <a:ext cx="398031" cy="393044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08785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1025886" y="854152"/>
              <a:ext cx="398031" cy="393044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08785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1025886" y="1654379"/>
              <a:ext cx="398031" cy="393045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08785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1025886" y="2978566"/>
              <a:ext cx="398031" cy="393044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08785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1025886" y="3778793"/>
              <a:ext cx="398031" cy="393045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08785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1025886" y="4579021"/>
              <a:ext cx="398031" cy="393045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08785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4874600" y="53924"/>
              <a:ext cx="398031" cy="393044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08785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4874600" y="854152"/>
              <a:ext cx="398031" cy="393044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08785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4874600" y="1654379"/>
              <a:ext cx="398031" cy="393045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08785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4874600" y="2978566"/>
              <a:ext cx="398031" cy="393044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08785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4874600" y="3778793"/>
              <a:ext cx="398031" cy="393045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08785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4874600" y="4579021"/>
              <a:ext cx="398031" cy="393045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08785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1134616" y="2146064"/>
              <a:ext cx="180572" cy="733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535353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535353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535353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4983330" y="2140844"/>
              <a:ext cx="180572" cy="733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535353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535353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535353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</p:grpSp>
      <p:sp>
        <p:nvSpPr>
          <p:cNvPr id="289" name="Google Shape;289;p6"/>
          <p:cNvSpPr txBox="1"/>
          <p:nvPr>
            <p:ph type="title"/>
          </p:nvPr>
        </p:nvSpPr>
        <p:spPr>
          <a:xfrm>
            <a:off x="0" y="-45347"/>
            <a:ext cx="9144000" cy="1703818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cap="none">
                <a:solidFill>
                  <a:srgbClr val="535353"/>
                </a:solidFill>
              </a:rPr>
              <a:t>HOW GOOD IS THIS NETWORK?</a:t>
            </a:r>
            <a:endParaRPr sz="4600" cap="none">
              <a:solidFill>
                <a:srgbClr val="535353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5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2576;p58"/>
          <p:cNvSpPr txBox="1"/>
          <p:nvPr>
            <p:ph type="title"/>
          </p:nvPr>
        </p:nvSpPr>
        <p:spPr>
          <a:xfrm>
            <a:off x="0" y="0"/>
            <a:ext cx="8686800" cy="1300166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latin typeface="Twentieth Century"/>
                <a:ea typeface="Twentieth Century"/>
                <a:cs typeface="Twentieth Century"/>
                <a:sym typeface="Twentieth Century"/>
              </a:rPr>
              <a:t>Multicommodity Flow</a:t>
            </a:r>
            <a:endParaRPr/>
          </a:p>
        </p:txBody>
      </p:sp>
      <p:sp>
        <p:nvSpPr>
          <p:cNvPr id="2577" name="Google Shape;2577;p58"/>
          <p:cNvSpPr txBox="1"/>
          <p:nvPr>
            <p:ph idx="1" type="body"/>
          </p:nvPr>
        </p:nvSpPr>
        <p:spPr>
          <a:xfrm>
            <a:off x="228600" y="1384351"/>
            <a:ext cx="8229600" cy="269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b="1" lang="en-US" sz="2400" u="sng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Input</a:t>
            </a:r>
            <a:r>
              <a:rPr b="1" lang="en-US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r>
              <a:rPr b="1"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undirected capacitated graph G=(V,E,c)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demand matrix D={d</a:t>
            </a:r>
            <a:r>
              <a:rPr baseline="-25000"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ij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 baseline="-25000"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b="1" lang="en-US" sz="2400" u="sng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Output</a:t>
            </a:r>
            <a:r>
              <a:rPr b="1" lang="en-US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flow f such that…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578" name="Google Shape;2578;p58"/>
          <p:cNvCxnSpPr/>
          <p:nvPr/>
        </p:nvCxnSpPr>
        <p:spPr>
          <a:xfrm flipH="1" rot="10800000">
            <a:off x="4128654" y="4445501"/>
            <a:ext cx="775855" cy="62813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9" name="Google Shape;2579;p58"/>
          <p:cNvCxnSpPr/>
          <p:nvPr/>
        </p:nvCxnSpPr>
        <p:spPr>
          <a:xfrm>
            <a:off x="5181600" y="4462950"/>
            <a:ext cx="665018" cy="66303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0" name="Google Shape;2580;p58"/>
          <p:cNvCxnSpPr/>
          <p:nvPr/>
        </p:nvCxnSpPr>
        <p:spPr>
          <a:xfrm>
            <a:off x="5070763" y="6015848"/>
            <a:ext cx="831273" cy="52344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1" name="Google Shape;2581;p58"/>
          <p:cNvCxnSpPr/>
          <p:nvPr/>
        </p:nvCxnSpPr>
        <p:spPr>
          <a:xfrm flipH="1" rot="10800000">
            <a:off x="6179127" y="6068193"/>
            <a:ext cx="683491" cy="41875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2" name="Google Shape;2582;p58"/>
          <p:cNvCxnSpPr/>
          <p:nvPr/>
        </p:nvCxnSpPr>
        <p:spPr>
          <a:xfrm flipH="1" rot="10800000">
            <a:off x="6123709" y="5125985"/>
            <a:ext cx="1773382" cy="12213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3" name="Google Shape;2583;p58"/>
          <p:cNvCxnSpPr/>
          <p:nvPr/>
        </p:nvCxnSpPr>
        <p:spPr>
          <a:xfrm>
            <a:off x="5200072" y="4375708"/>
            <a:ext cx="1588655" cy="1744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4" name="Google Shape;2584;p58"/>
          <p:cNvCxnSpPr/>
          <p:nvPr/>
        </p:nvCxnSpPr>
        <p:spPr>
          <a:xfrm>
            <a:off x="7102764" y="4497846"/>
            <a:ext cx="886691" cy="52344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5" name="Google Shape;2585;p58"/>
          <p:cNvSpPr txBox="1"/>
          <p:nvPr/>
        </p:nvSpPr>
        <p:spPr>
          <a:xfrm>
            <a:off x="5749636" y="3962400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/>
          </a:p>
        </p:txBody>
      </p:sp>
      <p:sp>
        <p:nvSpPr>
          <p:cNvPr id="2586" name="Google Shape;2586;p58"/>
          <p:cNvSpPr txBox="1"/>
          <p:nvPr/>
        </p:nvSpPr>
        <p:spPr>
          <a:xfrm>
            <a:off x="5121563" y="5334000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/>
          </a:p>
        </p:txBody>
      </p:sp>
      <p:sp>
        <p:nvSpPr>
          <p:cNvPr id="2587" name="Google Shape;2587;p58"/>
          <p:cNvSpPr txBox="1"/>
          <p:nvPr/>
        </p:nvSpPr>
        <p:spPr>
          <a:xfrm>
            <a:off x="6599382" y="4800600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sp>
        <p:nvSpPr>
          <p:cNvPr id="2588" name="Google Shape;2588;p58"/>
          <p:cNvSpPr txBox="1"/>
          <p:nvPr/>
        </p:nvSpPr>
        <p:spPr>
          <a:xfrm>
            <a:off x="7412182" y="4301006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/>
          </a:p>
        </p:txBody>
      </p:sp>
      <p:sp>
        <p:nvSpPr>
          <p:cNvPr id="2589" name="Google Shape;2589;p58"/>
          <p:cNvSpPr txBox="1"/>
          <p:nvPr/>
        </p:nvSpPr>
        <p:spPr>
          <a:xfrm>
            <a:off x="5066145" y="6107452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</a:t>
            </a:r>
            <a:endParaRPr/>
          </a:p>
        </p:txBody>
      </p:sp>
      <p:sp>
        <p:nvSpPr>
          <p:cNvPr id="2590" name="Google Shape;2590;p58"/>
          <p:cNvSpPr txBox="1"/>
          <p:nvPr/>
        </p:nvSpPr>
        <p:spPr>
          <a:xfrm>
            <a:off x="6460836" y="6206006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sp>
        <p:nvSpPr>
          <p:cNvPr id="2591" name="Google Shape;2591;p58"/>
          <p:cNvSpPr/>
          <p:nvPr/>
        </p:nvSpPr>
        <p:spPr>
          <a:xfrm>
            <a:off x="6788727" y="4236122"/>
            <a:ext cx="332509" cy="314069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592" name="Google Shape;2592;p58"/>
          <p:cNvCxnSpPr/>
          <p:nvPr/>
        </p:nvCxnSpPr>
        <p:spPr>
          <a:xfrm>
            <a:off x="3962399" y="5248123"/>
            <a:ext cx="942110" cy="7153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3" name="Google Shape;2593;p58"/>
          <p:cNvCxnSpPr/>
          <p:nvPr/>
        </p:nvCxnSpPr>
        <p:spPr>
          <a:xfrm flipH="1" rot="10800000">
            <a:off x="4959927" y="5283019"/>
            <a:ext cx="942110" cy="78517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4" name="Google Shape;2594;p58"/>
          <p:cNvCxnSpPr/>
          <p:nvPr/>
        </p:nvCxnSpPr>
        <p:spPr>
          <a:xfrm flipH="1" rot="10800000">
            <a:off x="7028874" y="5248121"/>
            <a:ext cx="960582" cy="71538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5" name="Google Shape;2595;p58"/>
          <p:cNvSpPr/>
          <p:nvPr/>
        </p:nvSpPr>
        <p:spPr>
          <a:xfrm>
            <a:off x="4793672" y="5806469"/>
            <a:ext cx="332509" cy="314069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96" name="Google Shape;2596;p58"/>
          <p:cNvSpPr/>
          <p:nvPr/>
        </p:nvSpPr>
        <p:spPr>
          <a:xfrm>
            <a:off x="4904509" y="4236122"/>
            <a:ext cx="332509" cy="314069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97" name="Google Shape;2597;p58"/>
          <p:cNvSpPr/>
          <p:nvPr/>
        </p:nvSpPr>
        <p:spPr>
          <a:xfrm>
            <a:off x="5791200" y="5073640"/>
            <a:ext cx="332509" cy="314069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98" name="Google Shape;2598;p58"/>
          <p:cNvSpPr/>
          <p:nvPr/>
        </p:nvSpPr>
        <p:spPr>
          <a:xfrm>
            <a:off x="5902036" y="6434608"/>
            <a:ext cx="332509" cy="314069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99" name="Google Shape;2599;p58"/>
          <p:cNvSpPr/>
          <p:nvPr/>
        </p:nvSpPr>
        <p:spPr>
          <a:xfrm>
            <a:off x="7897091" y="4968950"/>
            <a:ext cx="332509" cy="314069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00" name="Google Shape;2600;p58"/>
          <p:cNvSpPr txBox="1"/>
          <p:nvPr/>
        </p:nvSpPr>
        <p:spPr>
          <a:xfrm>
            <a:off x="5089236" y="4572000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/>
          </a:p>
        </p:txBody>
      </p:sp>
      <p:sp>
        <p:nvSpPr>
          <p:cNvPr id="2601" name="Google Shape;2601;p58"/>
          <p:cNvSpPr txBox="1"/>
          <p:nvPr/>
        </p:nvSpPr>
        <p:spPr>
          <a:xfrm>
            <a:off x="3770745" y="4419600"/>
            <a:ext cx="7758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</a:t>
            </a:r>
            <a:r>
              <a:rPr b="1" baseline="-25000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</a:t>
            </a: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=2</a:t>
            </a:r>
            <a:endParaRPr/>
          </a:p>
        </p:txBody>
      </p:sp>
      <p:sp>
        <p:nvSpPr>
          <p:cNvPr id="2602" name="Google Shape;2602;p58"/>
          <p:cNvSpPr txBox="1"/>
          <p:nvPr/>
        </p:nvSpPr>
        <p:spPr>
          <a:xfrm>
            <a:off x="4174836" y="5634335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 b="1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03" name="Google Shape;2603;p58"/>
          <p:cNvSpPr txBox="1"/>
          <p:nvPr/>
        </p:nvSpPr>
        <p:spPr>
          <a:xfrm>
            <a:off x="7527636" y="5486400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 b="1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04" name="Google Shape;2604;p58"/>
          <p:cNvSpPr/>
          <p:nvPr/>
        </p:nvSpPr>
        <p:spPr>
          <a:xfrm>
            <a:off x="6830291" y="5858131"/>
            <a:ext cx="332509" cy="314069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05" name="Google Shape;2605;p58"/>
          <p:cNvSpPr/>
          <p:nvPr/>
        </p:nvSpPr>
        <p:spPr>
          <a:xfrm>
            <a:off x="3886200" y="4953000"/>
            <a:ext cx="332509" cy="314069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9" name="Shape 2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0" name="Google Shape;2610;p59"/>
          <p:cNvSpPr txBox="1"/>
          <p:nvPr>
            <p:ph idx="1" type="body"/>
          </p:nvPr>
        </p:nvSpPr>
        <p:spPr>
          <a:xfrm>
            <a:off x="152400" y="1476206"/>
            <a:ext cx="8763000" cy="269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b="1" lang="en-US" sz="2400" u="sng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Maximum-multicommodity-flow</a:t>
            </a:r>
            <a:r>
              <a:rPr b="1" lang="en-US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r>
              <a:rPr b="1"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 maximize the total amount of sent traffic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i="1"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i.e.</a:t>
            </a: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, maximize </a:t>
            </a:r>
            <a:r>
              <a:rPr lang="en-US" sz="2000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aseline="-25000"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v</a:t>
            </a: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|f</a:t>
            </a:r>
            <a:r>
              <a:rPr baseline="-25000"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v</a:t>
            </a: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|, where |f</a:t>
            </a:r>
            <a:r>
              <a:rPr baseline="-25000"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v</a:t>
            </a: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| is the amount of traffic sent by vertex v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… while not exceeding capacities and demands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maximum-multicommodity-flow = ?</a:t>
            </a:r>
            <a:endParaRPr/>
          </a:p>
          <a:p>
            <a:pPr indent="-196850" lvl="1" marL="7429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b="1" lang="en-US" sz="2400" u="sng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Minimize congestion</a:t>
            </a:r>
            <a:r>
              <a:rPr b="1" lang="en-US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</a:t>
            </a:r>
            <a:r>
              <a:rPr b="1"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minimize the load on the most congested edge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i.e., minimize max</a:t>
            </a:r>
            <a:r>
              <a:rPr baseline="-25000"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e </a:t>
            </a: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f</a:t>
            </a:r>
            <a:r>
              <a:rPr baseline="-25000"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e</a:t>
            </a: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/c</a:t>
            </a:r>
            <a:r>
              <a:rPr baseline="-25000"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e</a:t>
            </a: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, where f</a:t>
            </a:r>
            <a:r>
              <a:rPr baseline="-25000"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e</a:t>
            </a: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 is the flow along edge 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… while satisfying all demands, but possibly exceeding capacities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exceed the capacities?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Other objectives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fairness…</a:t>
            </a:r>
            <a:endParaRPr/>
          </a:p>
        </p:txBody>
      </p:sp>
      <p:sp>
        <p:nvSpPr>
          <p:cNvPr id="2611" name="Google Shape;2611;p59"/>
          <p:cNvSpPr txBox="1"/>
          <p:nvPr>
            <p:ph type="title"/>
          </p:nvPr>
        </p:nvSpPr>
        <p:spPr>
          <a:xfrm>
            <a:off x="0" y="0"/>
            <a:ext cx="8686800" cy="1300166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latin typeface="Twentieth Century"/>
                <a:ea typeface="Twentieth Century"/>
                <a:cs typeface="Twentieth Century"/>
                <a:sym typeface="Twentieth Century"/>
              </a:rPr>
              <a:t>Multicommodity Flow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5" name="Shape 2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6" name="Google Shape;2616;p60"/>
          <p:cNvSpPr txBox="1"/>
          <p:nvPr>
            <p:ph idx="1" type="body"/>
          </p:nvPr>
        </p:nvSpPr>
        <p:spPr>
          <a:xfrm>
            <a:off x="228600" y="1752600"/>
            <a:ext cx="86868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Multicommodity flow computation optimizes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routes from sources to targets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how traffic is split between routes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Does IP routing optimize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routes from sources to targets?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how traffic is split between routes?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17" name="Google Shape;2617;p60"/>
          <p:cNvSpPr txBox="1"/>
          <p:nvPr>
            <p:ph type="title"/>
          </p:nvPr>
        </p:nvSpPr>
        <p:spPr>
          <a:xfrm>
            <a:off x="0" y="0"/>
            <a:ext cx="8686800" cy="1300166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Multicommodity Flow</a:t>
            </a:r>
            <a:b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Meets the Internet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" name="Google Shape;2622;p61"/>
          <p:cNvSpPr txBox="1"/>
          <p:nvPr>
            <p:ph type="ctrTitle"/>
          </p:nvPr>
        </p:nvSpPr>
        <p:spPr>
          <a:xfrm>
            <a:off x="4500" y="-28210"/>
            <a:ext cx="9139499" cy="20994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Optimizing (Static) Link Weights</a:t>
            </a:r>
            <a:endParaRPr/>
          </a:p>
        </p:txBody>
      </p:sp>
      <p:grpSp>
        <p:nvGrpSpPr>
          <p:cNvPr id="2623" name="Google Shape;2623;p61"/>
          <p:cNvGrpSpPr/>
          <p:nvPr/>
        </p:nvGrpSpPr>
        <p:grpSpPr>
          <a:xfrm>
            <a:off x="1726807" y="3429000"/>
            <a:ext cx="5795962" cy="2935287"/>
            <a:chOff x="1368" y="2531"/>
            <a:chExt cx="2904" cy="1677"/>
          </a:xfrm>
        </p:grpSpPr>
        <p:sp>
          <p:nvSpPr>
            <p:cNvPr id="2624" name="Google Shape;2624;p61"/>
            <p:cNvSpPr/>
            <p:nvPr/>
          </p:nvSpPr>
          <p:spPr>
            <a:xfrm>
              <a:off x="1864" y="3272"/>
              <a:ext cx="144" cy="144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625" name="Google Shape;2625;p61"/>
            <p:cNvSpPr/>
            <p:nvPr/>
          </p:nvSpPr>
          <p:spPr>
            <a:xfrm>
              <a:off x="2296" y="3656"/>
              <a:ext cx="144" cy="144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626" name="Google Shape;2626;p61"/>
            <p:cNvSpPr/>
            <p:nvPr/>
          </p:nvSpPr>
          <p:spPr>
            <a:xfrm>
              <a:off x="2344" y="2936"/>
              <a:ext cx="144" cy="144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627" name="Google Shape;2627;p61"/>
            <p:cNvSpPr/>
            <p:nvPr/>
          </p:nvSpPr>
          <p:spPr>
            <a:xfrm>
              <a:off x="2728" y="3320"/>
              <a:ext cx="144" cy="144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628" name="Google Shape;2628;p61"/>
            <p:cNvSpPr/>
            <p:nvPr/>
          </p:nvSpPr>
          <p:spPr>
            <a:xfrm>
              <a:off x="3160" y="3656"/>
              <a:ext cx="144" cy="144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629" name="Google Shape;2629;p61"/>
            <p:cNvSpPr/>
            <p:nvPr/>
          </p:nvSpPr>
          <p:spPr>
            <a:xfrm>
              <a:off x="3160" y="2936"/>
              <a:ext cx="144" cy="144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630" name="Google Shape;2630;p61"/>
            <p:cNvSpPr/>
            <p:nvPr/>
          </p:nvSpPr>
          <p:spPr>
            <a:xfrm>
              <a:off x="2776" y="3944"/>
              <a:ext cx="144" cy="144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631" name="Google Shape;2631;p61"/>
            <p:cNvSpPr/>
            <p:nvPr/>
          </p:nvSpPr>
          <p:spPr>
            <a:xfrm>
              <a:off x="3640" y="3272"/>
              <a:ext cx="144" cy="144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2632" name="Google Shape;2632;p61"/>
            <p:cNvCxnSpPr/>
            <p:nvPr/>
          </p:nvCxnSpPr>
          <p:spPr>
            <a:xfrm flipH="1" rot="10800000">
              <a:off x="2008" y="3032"/>
              <a:ext cx="336" cy="2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3" name="Google Shape;2633;p61"/>
            <p:cNvCxnSpPr/>
            <p:nvPr/>
          </p:nvCxnSpPr>
          <p:spPr>
            <a:xfrm>
              <a:off x="1984" y="3400"/>
              <a:ext cx="312" cy="304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634" name="Google Shape;2634;p61"/>
            <p:cNvCxnSpPr/>
            <p:nvPr/>
          </p:nvCxnSpPr>
          <p:spPr>
            <a:xfrm>
              <a:off x="2464" y="3040"/>
              <a:ext cx="288" cy="30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5" name="Google Shape;2635;p61"/>
            <p:cNvCxnSpPr/>
            <p:nvPr/>
          </p:nvCxnSpPr>
          <p:spPr>
            <a:xfrm>
              <a:off x="2416" y="3752"/>
              <a:ext cx="360" cy="24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6" name="Google Shape;2636;p61"/>
            <p:cNvCxnSpPr/>
            <p:nvPr/>
          </p:nvCxnSpPr>
          <p:spPr>
            <a:xfrm flipH="1" rot="10800000">
              <a:off x="2432" y="3440"/>
              <a:ext cx="320" cy="240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637" name="Google Shape;2637;p61"/>
            <p:cNvCxnSpPr/>
            <p:nvPr/>
          </p:nvCxnSpPr>
          <p:spPr>
            <a:xfrm>
              <a:off x="2848" y="3448"/>
              <a:ext cx="328" cy="224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638" name="Google Shape;2638;p61"/>
            <p:cNvCxnSpPr/>
            <p:nvPr/>
          </p:nvCxnSpPr>
          <p:spPr>
            <a:xfrm flipH="1" rot="10800000">
              <a:off x="2896" y="3776"/>
              <a:ext cx="296" cy="19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9" name="Google Shape;2639;p61"/>
            <p:cNvCxnSpPr/>
            <p:nvPr/>
          </p:nvCxnSpPr>
          <p:spPr>
            <a:xfrm flipH="1" rot="10800000">
              <a:off x="2872" y="3344"/>
              <a:ext cx="768" cy="5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0" name="Google Shape;2640;p61"/>
            <p:cNvCxnSpPr/>
            <p:nvPr/>
          </p:nvCxnSpPr>
          <p:spPr>
            <a:xfrm>
              <a:off x="2472" y="3000"/>
              <a:ext cx="688" cy="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1" name="Google Shape;2641;p61"/>
            <p:cNvCxnSpPr/>
            <p:nvPr/>
          </p:nvCxnSpPr>
          <p:spPr>
            <a:xfrm>
              <a:off x="3296" y="3056"/>
              <a:ext cx="384" cy="24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42" name="Google Shape;2642;p61"/>
            <p:cNvSpPr txBox="1"/>
            <p:nvPr/>
          </p:nvSpPr>
          <p:spPr>
            <a:xfrm>
              <a:off x="1840" y="2906"/>
              <a:ext cx="449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w</a:t>
              </a:r>
              <a:r>
                <a:rPr b="1" baseline="-25000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</a:t>
              </a: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=3</a:t>
              </a:r>
              <a:endParaRPr/>
            </a:p>
          </p:txBody>
        </p:sp>
        <p:sp>
          <p:nvSpPr>
            <p:cNvPr id="2643" name="Google Shape;2643;p61"/>
            <p:cNvSpPr txBox="1"/>
            <p:nvPr/>
          </p:nvSpPr>
          <p:spPr>
            <a:xfrm>
              <a:off x="2710" y="2706"/>
              <a:ext cx="174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2</a:t>
              </a:r>
              <a:endParaRPr/>
            </a:p>
          </p:txBody>
        </p:sp>
        <p:sp>
          <p:nvSpPr>
            <p:cNvPr id="2644" name="Google Shape;2644;p61"/>
            <p:cNvSpPr txBox="1"/>
            <p:nvPr/>
          </p:nvSpPr>
          <p:spPr>
            <a:xfrm>
              <a:off x="2086" y="3290"/>
              <a:ext cx="174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2</a:t>
              </a:r>
              <a:endParaRPr/>
            </a:p>
          </p:txBody>
        </p:sp>
        <p:sp>
          <p:nvSpPr>
            <p:cNvPr id="2645" name="Google Shape;2645;p61"/>
            <p:cNvSpPr txBox="1"/>
            <p:nvPr/>
          </p:nvSpPr>
          <p:spPr>
            <a:xfrm>
              <a:off x="2590" y="2962"/>
              <a:ext cx="174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/>
            </a:p>
          </p:txBody>
        </p:sp>
        <p:sp>
          <p:nvSpPr>
            <p:cNvPr id="2646" name="Google Shape;2646;p61"/>
            <p:cNvSpPr txBox="1"/>
            <p:nvPr/>
          </p:nvSpPr>
          <p:spPr>
            <a:xfrm>
              <a:off x="2438" y="3330"/>
              <a:ext cx="174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/>
            </a:p>
          </p:txBody>
        </p:sp>
        <p:sp>
          <p:nvSpPr>
            <p:cNvPr id="2647" name="Google Shape;2647;p61"/>
            <p:cNvSpPr txBox="1"/>
            <p:nvPr/>
          </p:nvSpPr>
          <p:spPr>
            <a:xfrm>
              <a:off x="3078" y="3098"/>
              <a:ext cx="174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</a:t>
              </a:r>
              <a:endParaRPr/>
            </a:p>
          </p:txBody>
        </p:sp>
        <p:sp>
          <p:nvSpPr>
            <p:cNvPr id="2648" name="Google Shape;2648;p61"/>
            <p:cNvSpPr txBox="1"/>
            <p:nvPr/>
          </p:nvSpPr>
          <p:spPr>
            <a:xfrm>
              <a:off x="3430" y="2866"/>
              <a:ext cx="174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/>
            </a:p>
          </p:txBody>
        </p:sp>
        <p:sp>
          <p:nvSpPr>
            <p:cNvPr id="2649" name="Google Shape;2649;p61"/>
            <p:cNvSpPr txBox="1"/>
            <p:nvPr/>
          </p:nvSpPr>
          <p:spPr>
            <a:xfrm>
              <a:off x="2414" y="3794"/>
              <a:ext cx="174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4</a:t>
              </a:r>
              <a:endParaRPr/>
            </a:p>
          </p:txBody>
        </p:sp>
        <p:sp>
          <p:nvSpPr>
            <p:cNvPr id="2650" name="Google Shape;2650;p61"/>
            <p:cNvSpPr txBox="1"/>
            <p:nvPr/>
          </p:nvSpPr>
          <p:spPr>
            <a:xfrm>
              <a:off x="3006" y="3346"/>
              <a:ext cx="174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5</a:t>
              </a:r>
              <a:endParaRPr/>
            </a:p>
          </p:txBody>
        </p:sp>
        <p:sp>
          <p:nvSpPr>
            <p:cNvPr id="2651" name="Google Shape;2651;p61"/>
            <p:cNvSpPr txBox="1"/>
            <p:nvPr/>
          </p:nvSpPr>
          <p:spPr>
            <a:xfrm>
              <a:off x="3038" y="3810"/>
              <a:ext cx="174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</a:t>
              </a:r>
              <a:endParaRPr/>
            </a:p>
          </p:txBody>
        </p:sp>
        <p:sp>
          <p:nvSpPr>
            <p:cNvPr id="2652" name="Google Shape;2652;p61"/>
            <p:cNvSpPr/>
            <p:nvPr/>
          </p:nvSpPr>
          <p:spPr>
            <a:xfrm>
              <a:off x="1688" y="2680"/>
              <a:ext cx="2304" cy="152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2653" name="Google Shape;2653;p61"/>
            <p:cNvCxnSpPr/>
            <p:nvPr/>
          </p:nvCxnSpPr>
          <p:spPr>
            <a:xfrm rot="10800000">
              <a:off x="1384" y="3160"/>
              <a:ext cx="480" cy="168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cxnSp>
          <p:nvCxnSpPr>
            <p:cNvPr id="2654" name="Google Shape;2654;p61"/>
            <p:cNvCxnSpPr/>
            <p:nvPr/>
          </p:nvCxnSpPr>
          <p:spPr>
            <a:xfrm flipH="1">
              <a:off x="1368" y="3392"/>
              <a:ext cx="504" cy="1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5" name="Google Shape;2655;p61"/>
            <p:cNvCxnSpPr/>
            <p:nvPr/>
          </p:nvCxnSpPr>
          <p:spPr>
            <a:xfrm>
              <a:off x="3304" y="3728"/>
              <a:ext cx="808" cy="40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656" name="Google Shape;2656;p61"/>
            <p:cNvCxnSpPr/>
            <p:nvPr/>
          </p:nvCxnSpPr>
          <p:spPr>
            <a:xfrm>
              <a:off x="3280" y="3784"/>
              <a:ext cx="560" cy="2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7" name="Google Shape;2657;p61"/>
            <p:cNvCxnSpPr/>
            <p:nvPr/>
          </p:nvCxnSpPr>
          <p:spPr>
            <a:xfrm flipH="1">
              <a:off x="3768" y="3191"/>
              <a:ext cx="504" cy="1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8" name="Google Shape;2658;p61"/>
            <p:cNvCxnSpPr/>
            <p:nvPr/>
          </p:nvCxnSpPr>
          <p:spPr>
            <a:xfrm>
              <a:off x="2109" y="2531"/>
              <a:ext cx="288" cy="4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9" name="Google Shape;2659;p61"/>
            <p:cNvCxnSpPr/>
            <p:nvPr/>
          </p:nvCxnSpPr>
          <p:spPr>
            <a:xfrm flipH="1">
              <a:off x="1851" y="3758"/>
              <a:ext cx="459" cy="2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3" name="Shape 2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" name="Google Shape;2664;p62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latin typeface="Twentieth Century"/>
                <a:ea typeface="Twentieth Century"/>
                <a:cs typeface="Twentieth Century"/>
                <a:sym typeface="Twentieth Century"/>
              </a:rPr>
              <a:t>Reminder</a:t>
            </a:r>
            <a:r>
              <a:rPr b="1" lang="en-US" sz="3600">
                <a:latin typeface="Twentieth Century"/>
                <a:ea typeface="Twentieth Century"/>
                <a:cs typeface="Twentieth Century"/>
                <a:sym typeface="Twentieth Century"/>
              </a:rPr>
              <a:t>: Shortest-Path Routing With</a:t>
            </a:r>
            <a:br>
              <a:rPr b="1" lang="en-US" sz="3600"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3600">
                <a:latin typeface="Twentieth Century"/>
                <a:ea typeface="Twentieth Century"/>
                <a:cs typeface="Twentieth Century"/>
                <a:sym typeface="Twentieth Century"/>
              </a:rPr>
              <a:t>“Static” Link Weights</a:t>
            </a:r>
            <a:endParaRPr/>
          </a:p>
        </p:txBody>
      </p:sp>
      <p:sp>
        <p:nvSpPr>
          <p:cNvPr id="2665" name="Google Shape;2665;p62"/>
          <p:cNvSpPr txBox="1"/>
          <p:nvPr>
            <p:ph idx="1" type="body"/>
          </p:nvPr>
        </p:nvSpPr>
        <p:spPr>
          <a:xfrm>
            <a:off x="0" y="1371600"/>
            <a:ext cx="9144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1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>
                <a:latin typeface="Twentieth Century"/>
                <a:ea typeface="Twentieth Century"/>
                <a:cs typeface="Twentieth Century"/>
                <a:sym typeface="Twentieth Century"/>
              </a:rPr>
              <a:t>Compute shortest paths to other routers based on link weights</a:t>
            </a:r>
            <a:endParaRPr/>
          </a:p>
          <a:p>
            <a:pPr indent="-342900" lvl="2" marL="7429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–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link weights configured by network operator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2" marL="40005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1" marL="342900" rtl="0" algn="l">
              <a:lnSpc>
                <a:spcPct val="11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>
                <a:latin typeface="Twentieth Century"/>
                <a:ea typeface="Twentieth Century"/>
                <a:cs typeface="Twentieth Century"/>
                <a:sym typeface="Twentieth Century"/>
              </a:rPr>
              <a:t>... to determine the “next hop” to every other router</a:t>
            </a:r>
            <a:endParaRPr/>
          </a:p>
        </p:txBody>
      </p:sp>
      <p:grpSp>
        <p:nvGrpSpPr>
          <p:cNvPr id="2666" name="Google Shape;2666;p62"/>
          <p:cNvGrpSpPr/>
          <p:nvPr/>
        </p:nvGrpSpPr>
        <p:grpSpPr>
          <a:xfrm>
            <a:off x="1524000" y="3846513"/>
            <a:ext cx="5795962" cy="2935287"/>
            <a:chOff x="1368" y="2531"/>
            <a:chExt cx="2904" cy="1677"/>
          </a:xfrm>
        </p:grpSpPr>
        <p:sp>
          <p:nvSpPr>
            <p:cNvPr id="2667" name="Google Shape;2667;p62"/>
            <p:cNvSpPr/>
            <p:nvPr/>
          </p:nvSpPr>
          <p:spPr>
            <a:xfrm>
              <a:off x="2296" y="3656"/>
              <a:ext cx="144" cy="144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668" name="Google Shape;2668;p62"/>
            <p:cNvSpPr/>
            <p:nvPr/>
          </p:nvSpPr>
          <p:spPr>
            <a:xfrm>
              <a:off x="2344" y="2936"/>
              <a:ext cx="144" cy="144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669" name="Google Shape;2669;p62"/>
            <p:cNvSpPr/>
            <p:nvPr/>
          </p:nvSpPr>
          <p:spPr>
            <a:xfrm>
              <a:off x="2728" y="3320"/>
              <a:ext cx="144" cy="144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670" name="Google Shape;2670;p62"/>
            <p:cNvSpPr/>
            <p:nvPr/>
          </p:nvSpPr>
          <p:spPr>
            <a:xfrm>
              <a:off x="3160" y="2936"/>
              <a:ext cx="144" cy="144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671" name="Google Shape;2671;p62"/>
            <p:cNvSpPr/>
            <p:nvPr/>
          </p:nvSpPr>
          <p:spPr>
            <a:xfrm>
              <a:off x="2776" y="3944"/>
              <a:ext cx="144" cy="144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672" name="Google Shape;2672;p62"/>
            <p:cNvSpPr/>
            <p:nvPr/>
          </p:nvSpPr>
          <p:spPr>
            <a:xfrm>
              <a:off x="3640" y="3272"/>
              <a:ext cx="144" cy="144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2673" name="Google Shape;2673;p62"/>
            <p:cNvCxnSpPr/>
            <p:nvPr/>
          </p:nvCxnSpPr>
          <p:spPr>
            <a:xfrm flipH="1" rot="10800000">
              <a:off x="2008" y="3032"/>
              <a:ext cx="336" cy="2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4" name="Google Shape;2674;p62"/>
            <p:cNvCxnSpPr/>
            <p:nvPr/>
          </p:nvCxnSpPr>
          <p:spPr>
            <a:xfrm>
              <a:off x="1984" y="3400"/>
              <a:ext cx="312" cy="304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675" name="Google Shape;2675;p62"/>
            <p:cNvCxnSpPr/>
            <p:nvPr/>
          </p:nvCxnSpPr>
          <p:spPr>
            <a:xfrm>
              <a:off x="2464" y="3040"/>
              <a:ext cx="288" cy="30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6" name="Google Shape;2676;p62"/>
            <p:cNvCxnSpPr/>
            <p:nvPr/>
          </p:nvCxnSpPr>
          <p:spPr>
            <a:xfrm>
              <a:off x="2416" y="3752"/>
              <a:ext cx="360" cy="24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7" name="Google Shape;2677;p62"/>
            <p:cNvCxnSpPr/>
            <p:nvPr/>
          </p:nvCxnSpPr>
          <p:spPr>
            <a:xfrm flipH="1" rot="10800000">
              <a:off x="2432" y="3440"/>
              <a:ext cx="320" cy="240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678" name="Google Shape;2678;p62"/>
            <p:cNvCxnSpPr/>
            <p:nvPr/>
          </p:nvCxnSpPr>
          <p:spPr>
            <a:xfrm>
              <a:off x="2848" y="3448"/>
              <a:ext cx="328" cy="224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679" name="Google Shape;2679;p62"/>
            <p:cNvCxnSpPr/>
            <p:nvPr/>
          </p:nvCxnSpPr>
          <p:spPr>
            <a:xfrm flipH="1" rot="10800000">
              <a:off x="2896" y="3776"/>
              <a:ext cx="296" cy="19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0" name="Google Shape;2680;p62"/>
            <p:cNvCxnSpPr/>
            <p:nvPr/>
          </p:nvCxnSpPr>
          <p:spPr>
            <a:xfrm flipH="1" rot="10800000">
              <a:off x="2872" y="3344"/>
              <a:ext cx="768" cy="5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1" name="Google Shape;2681;p62"/>
            <p:cNvCxnSpPr/>
            <p:nvPr/>
          </p:nvCxnSpPr>
          <p:spPr>
            <a:xfrm>
              <a:off x="2472" y="3000"/>
              <a:ext cx="688" cy="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2" name="Google Shape;2682;p62"/>
            <p:cNvCxnSpPr/>
            <p:nvPr/>
          </p:nvCxnSpPr>
          <p:spPr>
            <a:xfrm>
              <a:off x="3296" y="3056"/>
              <a:ext cx="384" cy="24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83" name="Google Shape;2683;p62"/>
            <p:cNvSpPr txBox="1"/>
            <p:nvPr/>
          </p:nvSpPr>
          <p:spPr>
            <a:xfrm>
              <a:off x="1880" y="2906"/>
              <a:ext cx="449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w</a:t>
              </a:r>
              <a:r>
                <a:rPr b="1" baseline="-25000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</a:t>
              </a: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=3</a:t>
              </a:r>
              <a:endParaRPr/>
            </a:p>
          </p:txBody>
        </p:sp>
        <p:sp>
          <p:nvSpPr>
            <p:cNvPr id="2684" name="Google Shape;2684;p62"/>
            <p:cNvSpPr txBox="1"/>
            <p:nvPr/>
          </p:nvSpPr>
          <p:spPr>
            <a:xfrm>
              <a:off x="2710" y="2706"/>
              <a:ext cx="174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2</a:t>
              </a:r>
              <a:endParaRPr/>
            </a:p>
          </p:txBody>
        </p:sp>
        <p:sp>
          <p:nvSpPr>
            <p:cNvPr id="2685" name="Google Shape;2685;p62"/>
            <p:cNvSpPr txBox="1"/>
            <p:nvPr/>
          </p:nvSpPr>
          <p:spPr>
            <a:xfrm>
              <a:off x="2086" y="3290"/>
              <a:ext cx="174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2</a:t>
              </a:r>
              <a:endParaRPr/>
            </a:p>
          </p:txBody>
        </p:sp>
        <p:sp>
          <p:nvSpPr>
            <p:cNvPr id="2686" name="Google Shape;2686;p62"/>
            <p:cNvSpPr txBox="1"/>
            <p:nvPr/>
          </p:nvSpPr>
          <p:spPr>
            <a:xfrm>
              <a:off x="2590" y="2962"/>
              <a:ext cx="174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/>
            </a:p>
          </p:txBody>
        </p:sp>
        <p:sp>
          <p:nvSpPr>
            <p:cNvPr id="2687" name="Google Shape;2687;p62"/>
            <p:cNvSpPr txBox="1"/>
            <p:nvPr/>
          </p:nvSpPr>
          <p:spPr>
            <a:xfrm>
              <a:off x="2438" y="3330"/>
              <a:ext cx="174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/>
            </a:p>
          </p:txBody>
        </p:sp>
        <p:sp>
          <p:nvSpPr>
            <p:cNvPr id="2688" name="Google Shape;2688;p62"/>
            <p:cNvSpPr txBox="1"/>
            <p:nvPr/>
          </p:nvSpPr>
          <p:spPr>
            <a:xfrm>
              <a:off x="3078" y="3098"/>
              <a:ext cx="174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</a:t>
              </a:r>
              <a:endParaRPr/>
            </a:p>
          </p:txBody>
        </p:sp>
        <p:sp>
          <p:nvSpPr>
            <p:cNvPr id="2689" name="Google Shape;2689;p62"/>
            <p:cNvSpPr txBox="1"/>
            <p:nvPr/>
          </p:nvSpPr>
          <p:spPr>
            <a:xfrm>
              <a:off x="3430" y="2866"/>
              <a:ext cx="174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/>
            </a:p>
          </p:txBody>
        </p:sp>
        <p:sp>
          <p:nvSpPr>
            <p:cNvPr id="2690" name="Google Shape;2690;p62"/>
            <p:cNvSpPr txBox="1"/>
            <p:nvPr/>
          </p:nvSpPr>
          <p:spPr>
            <a:xfrm>
              <a:off x="2414" y="3794"/>
              <a:ext cx="174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4</a:t>
              </a:r>
              <a:endParaRPr/>
            </a:p>
          </p:txBody>
        </p:sp>
        <p:sp>
          <p:nvSpPr>
            <p:cNvPr id="2691" name="Google Shape;2691;p62"/>
            <p:cNvSpPr txBox="1"/>
            <p:nvPr/>
          </p:nvSpPr>
          <p:spPr>
            <a:xfrm>
              <a:off x="3006" y="3346"/>
              <a:ext cx="174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5</a:t>
              </a:r>
              <a:endParaRPr/>
            </a:p>
          </p:txBody>
        </p:sp>
        <p:sp>
          <p:nvSpPr>
            <p:cNvPr id="2692" name="Google Shape;2692;p62"/>
            <p:cNvSpPr txBox="1"/>
            <p:nvPr/>
          </p:nvSpPr>
          <p:spPr>
            <a:xfrm>
              <a:off x="3038" y="3810"/>
              <a:ext cx="174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</a:t>
              </a:r>
              <a:endParaRPr/>
            </a:p>
          </p:txBody>
        </p:sp>
        <p:sp>
          <p:nvSpPr>
            <p:cNvPr id="2693" name="Google Shape;2693;p62"/>
            <p:cNvSpPr/>
            <p:nvPr/>
          </p:nvSpPr>
          <p:spPr>
            <a:xfrm>
              <a:off x="1688" y="2680"/>
              <a:ext cx="2304" cy="152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2694" name="Google Shape;2694;p62"/>
            <p:cNvCxnSpPr/>
            <p:nvPr/>
          </p:nvCxnSpPr>
          <p:spPr>
            <a:xfrm rot="10800000">
              <a:off x="1384" y="3169"/>
              <a:ext cx="480" cy="168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cxnSp>
          <p:nvCxnSpPr>
            <p:cNvPr id="2695" name="Google Shape;2695;p62"/>
            <p:cNvCxnSpPr/>
            <p:nvPr/>
          </p:nvCxnSpPr>
          <p:spPr>
            <a:xfrm flipH="1">
              <a:off x="1368" y="3392"/>
              <a:ext cx="504" cy="1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6" name="Google Shape;2696;p62"/>
            <p:cNvCxnSpPr/>
            <p:nvPr/>
          </p:nvCxnSpPr>
          <p:spPr>
            <a:xfrm>
              <a:off x="3304" y="3728"/>
              <a:ext cx="808" cy="40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697" name="Google Shape;2697;p62"/>
            <p:cNvCxnSpPr/>
            <p:nvPr/>
          </p:nvCxnSpPr>
          <p:spPr>
            <a:xfrm>
              <a:off x="3280" y="3784"/>
              <a:ext cx="560" cy="2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8" name="Google Shape;2698;p62"/>
            <p:cNvCxnSpPr/>
            <p:nvPr/>
          </p:nvCxnSpPr>
          <p:spPr>
            <a:xfrm flipH="1">
              <a:off x="3768" y="3191"/>
              <a:ext cx="504" cy="1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9" name="Google Shape;2699;p62"/>
            <p:cNvCxnSpPr/>
            <p:nvPr/>
          </p:nvCxnSpPr>
          <p:spPr>
            <a:xfrm>
              <a:off x="2109" y="2531"/>
              <a:ext cx="288" cy="4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0" name="Google Shape;2700;p62"/>
            <p:cNvCxnSpPr/>
            <p:nvPr/>
          </p:nvCxnSpPr>
          <p:spPr>
            <a:xfrm flipH="1">
              <a:off x="1851" y="3758"/>
              <a:ext cx="459" cy="2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01" name="Google Shape;2701;p62"/>
          <p:cNvSpPr/>
          <p:nvPr/>
        </p:nvSpPr>
        <p:spPr>
          <a:xfrm>
            <a:off x="2509838" y="5143500"/>
            <a:ext cx="287337" cy="252412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02" name="Google Shape;2702;p62"/>
          <p:cNvSpPr/>
          <p:nvPr/>
        </p:nvSpPr>
        <p:spPr>
          <a:xfrm>
            <a:off x="5095875" y="5815012"/>
            <a:ext cx="287338" cy="252413"/>
          </a:xfrm>
          <a:prstGeom prst="ellipse">
            <a:avLst/>
          </a:prstGeom>
          <a:solidFill>
            <a:srgbClr val="3333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6" name="Shape 2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7" name="Google Shape;2707;p63"/>
          <p:cNvSpPr/>
          <p:nvPr/>
        </p:nvSpPr>
        <p:spPr>
          <a:xfrm>
            <a:off x="2509838" y="5143500"/>
            <a:ext cx="287337" cy="252412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08" name="Google Shape;2708;p63"/>
          <p:cNvSpPr/>
          <p:nvPr/>
        </p:nvSpPr>
        <p:spPr>
          <a:xfrm>
            <a:off x="3371850" y="5815012"/>
            <a:ext cx="287338" cy="252413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09" name="Google Shape;2709;p63"/>
          <p:cNvSpPr/>
          <p:nvPr/>
        </p:nvSpPr>
        <p:spPr>
          <a:xfrm>
            <a:off x="3467100" y="4556125"/>
            <a:ext cx="287338" cy="250825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10" name="Google Shape;2710;p63"/>
          <p:cNvSpPr/>
          <p:nvPr/>
        </p:nvSpPr>
        <p:spPr>
          <a:xfrm>
            <a:off x="4233863" y="5227637"/>
            <a:ext cx="287337" cy="252413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11" name="Google Shape;2711;p63"/>
          <p:cNvSpPr/>
          <p:nvPr/>
        </p:nvSpPr>
        <p:spPr>
          <a:xfrm>
            <a:off x="5095875" y="5815012"/>
            <a:ext cx="287338" cy="252413"/>
          </a:xfrm>
          <a:prstGeom prst="ellipse">
            <a:avLst/>
          </a:prstGeom>
          <a:solidFill>
            <a:srgbClr val="3333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12" name="Google Shape;2712;p63"/>
          <p:cNvSpPr/>
          <p:nvPr/>
        </p:nvSpPr>
        <p:spPr>
          <a:xfrm>
            <a:off x="5095875" y="4556125"/>
            <a:ext cx="287338" cy="250825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13" name="Google Shape;2713;p63"/>
          <p:cNvSpPr/>
          <p:nvPr/>
        </p:nvSpPr>
        <p:spPr>
          <a:xfrm>
            <a:off x="4329113" y="6319837"/>
            <a:ext cx="287337" cy="252413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14" name="Google Shape;2714;p63"/>
          <p:cNvSpPr/>
          <p:nvPr/>
        </p:nvSpPr>
        <p:spPr>
          <a:xfrm>
            <a:off x="6053138" y="5143500"/>
            <a:ext cx="287337" cy="252412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715" name="Google Shape;2715;p63"/>
          <p:cNvCxnSpPr/>
          <p:nvPr/>
        </p:nvCxnSpPr>
        <p:spPr>
          <a:xfrm flipH="1" rot="10800000">
            <a:off x="2797175" y="4722812"/>
            <a:ext cx="669925" cy="5048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6" name="Google Shape;2716;p63"/>
          <p:cNvCxnSpPr/>
          <p:nvPr/>
        </p:nvCxnSpPr>
        <p:spPr>
          <a:xfrm>
            <a:off x="2747963" y="5367337"/>
            <a:ext cx="623887" cy="531813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17" name="Google Shape;2717;p63"/>
          <p:cNvCxnSpPr/>
          <p:nvPr/>
        </p:nvCxnSpPr>
        <p:spPr>
          <a:xfrm>
            <a:off x="3706813" y="4737100"/>
            <a:ext cx="574675" cy="53181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8" name="Google Shape;2718;p63"/>
          <p:cNvCxnSpPr/>
          <p:nvPr/>
        </p:nvCxnSpPr>
        <p:spPr>
          <a:xfrm>
            <a:off x="3611563" y="5983287"/>
            <a:ext cx="717550" cy="42068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9" name="Google Shape;2719;p63"/>
          <p:cNvCxnSpPr/>
          <p:nvPr/>
        </p:nvCxnSpPr>
        <p:spPr>
          <a:xfrm flipH="1" rot="10800000">
            <a:off x="3643313" y="5437187"/>
            <a:ext cx="638175" cy="420688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20" name="Google Shape;2720;p63"/>
          <p:cNvCxnSpPr/>
          <p:nvPr/>
        </p:nvCxnSpPr>
        <p:spPr>
          <a:xfrm>
            <a:off x="4473575" y="5451475"/>
            <a:ext cx="654050" cy="392112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21" name="Google Shape;2721;p63"/>
          <p:cNvCxnSpPr/>
          <p:nvPr/>
        </p:nvCxnSpPr>
        <p:spPr>
          <a:xfrm flipH="1" rot="10800000">
            <a:off x="4568825" y="6026150"/>
            <a:ext cx="590550" cy="3349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2" name="Google Shape;2722;p63"/>
          <p:cNvCxnSpPr/>
          <p:nvPr/>
        </p:nvCxnSpPr>
        <p:spPr>
          <a:xfrm flipH="1" rot="10800000">
            <a:off x="4521200" y="5268912"/>
            <a:ext cx="1531938" cy="984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3" name="Google Shape;2723;p63"/>
          <p:cNvCxnSpPr/>
          <p:nvPr/>
        </p:nvCxnSpPr>
        <p:spPr>
          <a:xfrm>
            <a:off x="3722688" y="4667250"/>
            <a:ext cx="1373187" cy="1428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4" name="Google Shape;2724;p63"/>
          <p:cNvCxnSpPr/>
          <p:nvPr/>
        </p:nvCxnSpPr>
        <p:spPr>
          <a:xfrm>
            <a:off x="5367338" y="4765675"/>
            <a:ext cx="766762" cy="419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25" name="Google Shape;2725;p63"/>
          <p:cNvSpPr txBox="1"/>
          <p:nvPr/>
        </p:nvSpPr>
        <p:spPr>
          <a:xfrm>
            <a:off x="2476874" y="4502150"/>
            <a:ext cx="8953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</a:t>
            </a:r>
            <a:r>
              <a:rPr b="1" baseline="-25000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</a:t>
            </a: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=3</a:t>
            </a:r>
            <a:endParaRPr/>
          </a:p>
        </p:txBody>
      </p:sp>
      <p:sp>
        <p:nvSpPr>
          <p:cNvPr id="2726" name="Google Shape;2726;p63"/>
          <p:cNvSpPr txBox="1"/>
          <p:nvPr/>
        </p:nvSpPr>
        <p:spPr>
          <a:xfrm>
            <a:off x="4209448" y="4152900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/>
          </a:p>
        </p:txBody>
      </p:sp>
      <p:sp>
        <p:nvSpPr>
          <p:cNvPr id="2727" name="Google Shape;2727;p63"/>
          <p:cNvSpPr txBox="1"/>
          <p:nvPr/>
        </p:nvSpPr>
        <p:spPr>
          <a:xfrm>
            <a:off x="2964848" y="5175250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/>
          </a:p>
        </p:txBody>
      </p:sp>
      <p:sp>
        <p:nvSpPr>
          <p:cNvPr id="2728" name="Google Shape;2728;p63"/>
          <p:cNvSpPr txBox="1"/>
          <p:nvPr/>
        </p:nvSpPr>
        <p:spPr>
          <a:xfrm>
            <a:off x="3969736" y="4600575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/>
          </a:p>
        </p:txBody>
      </p:sp>
      <p:sp>
        <p:nvSpPr>
          <p:cNvPr id="2729" name="Google Shape;2729;p63"/>
          <p:cNvSpPr txBox="1"/>
          <p:nvPr/>
        </p:nvSpPr>
        <p:spPr>
          <a:xfrm>
            <a:off x="3599848" y="5216525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/>
          </a:p>
        </p:txBody>
      </p:sp>
      <p:sp>
        <p:nvSpPr>
          <p:cNvPr id="2730" name="Google Shape;2730;p63"/>
          <p:cNvSpPr txBox="1"/>
          <p:nvPr/>
        </p:nvSpPr>
        <p:spPr>
          <a:xfrm>
            <a:off x="4944461" y="4838700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sp>
        <p:nvSpPr>
          <p:cNvPr id="2731" name="Google Shape;2731;p63"/>
          <p:cNvSpPr txBox="1"/>
          <p:nvPr/>
        </p:nvSpPr>
        <p:spPr>
          <a:xfrm>
            <a:off x="5646136" y="4432300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/>
          </a:p>
        </p:txBody>
      </p:sp>
      <p:sp>
        <p:nvSpPr>
          <p:cNvPr id="2732" name="Google Shape;2732;p63"/>
          <p:cNvSpPr txBox="1"/>
          <p:nvPr/>
        </p:nvSpPr>
        <p:spPr>
          <a:xfrm>
            <a:off x="3618898" y="6057900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</a:t>
            </a:r>
            <a:endParaRPr/>
          </a:p>
        </p:txBody>
      </p:sp>
      <p:sp>
        <p:nvSpPr>
          <p:cNvPr id="2733" name="Google Shape;2733;p63"/>
          <p:cNvSpPr txBox="1"/>
          <p:nvPr/>
        </p:nvSpPr>
        <p:spPr>
          <a:xfrm>
            <a:off x="4799998" y="5273675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5</a:t>
            </a:r>
            <a:endParaRPr/>
          </a:p>
        </p:txBody>
      </p:sp>
      <p:sp>
        <p:nvSpPr>
          <p:cNvPr id="2734" name="Google Shape;2734;p63"/>
          <p:cNvSpPr txBox="1"/>
          <p:nvPr/>
        </p:nvSpPr>
        <p:spPr>
          <a:xfrm>
            <a:off x="4865086" y="6084887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sp>
        <p:nvSpPr>
          <p:cNvPr id="2735" name="Google Shape;2735;p63"/>
          <p:cNvSpPr/>
          <p:nvPr/>
        </p:nvSpPr>
        <p:spPr>
          <a:xfrm>
            <a:off x="2157413" y="4106862"/>
            <a:ext cx="4598987" cy="2674938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736" name="Google Shape;2736;p63"/>
          <p:cNvCxnSpPr/>
          <p:nvPr/>
        </p:nvCxnSpPr>
        <p:spPr>
          <a:xfrm rot="10800000">
            <a:off x="1550988" y="4948237"/>
            <a:ext cx="958850" cy="293688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737" name="Google Shape;2737;p63"/>
          <p:cNvCxnSpPr/>
          <p:nvPr/>
        </p:nvCxnSpPr>
        <p:spPr>
          <a:xfrm flipH="1">
            <a:off x="1519238" y="5353050"/>
            <a:ext cx="1006475" cy="1968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8" name="Google Shape;2738;p63"/>
          <p:cNvCxnSpPr/>
          <p:nvPr/>
        </p:nvCxnSpPr>
        <p:spPr>
          <a:xfrm>
            <a:off x="5383213" y="5942012"/>
            <a:ext cx="1612900" cy="6985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39" name="Google Shape;2739;p63"/>
          <p:cNvCxnSpPr/>
          <p:nvPr/>
        </p:nvCxnSpPr>
        <p:spPr>
          <a:xfrm>
            <a:off x="5335588" y="6040437"/>
            <a:ext cx="1117600" cy="4746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0" name="Google Shape;2740;p63"/>
          <p:cNvCxnSpPr/>
          <p:nvPr/>
        </p:nvCxnSpPr>
        <p:spPr>
          <a:xfrm flipH="1">
            <a:off x="6308725" y="5002212"/>
            <a:ext cx="1006475" cy="1952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1" name="Google Shape;2741;p63"/>
          <p:cNvCxnSpPr/>
          <p:nvPr/>
        </p:nvCxnSpPr>
        <p:spPr>
          <a:xfrm>
            <a:off x="2998788" y="3846512"/>
            <a:ext cx="574675" cy="7159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2" name="Google Shape;2742;p63"/>
          <p:cNvCxnSpPr/>
          <p:nvPr/>
        </p:nvCxnSpPr>
        <p:spPr>
          <a:xfrm flipH="1">
            <a:off x="2482850" y="5994400"/>
            <a:ext cx="915988" cy="5111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3" name="Google Shape;2743;p63"/>
          <p:cNvSpPr txBox="1"/>
          <p:nvPr/>
        </p:nvSpPr>
        <p:spPr>
          <a:xfrm>
            <a:off x="3591911" y="5175250"/>
            <a:ext cx="348022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99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sp>
        <p:nvSpPr>
          <p:cNvPr id="2744" name="Google Shape;2744;p63"/>
          <p:cNvSpPr/>
          <p:nvPr/>
        </p:nvSpPr>
        <p:spPr>
          <a:xfrm>
            <a:off x="3467100" y="5232400"/>
            <a:ext cx="554038" cy="43180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45" name="Google Shape;2745;p63"/>
          <p:cNvSpPr/>
          <p:nvPr/>
        </p:nvSpPr>
        <p:spPr>
          <a:xfrm>
            <a:off x="1489075" y="5189537"/>
            <a:ext cx="5281613" cy="1552575"/>
          </a:xfrm>
          <a:custGeom>
            <a:rect b="b" l="l" r="r" t="t"/>
            <a:pathLst>
              <a:path extrusionOk="0" h="978" w="3327">
                <a:moveTo>
                  <a:pt x="0" y="0"/>
                </a:moveTo>
                <a:cubicBezTo>
                  <a:pt x="12" y="1"/>
                  <a:pt x="25" y="3"/>
                  <a:pt x="130" y="32"/>
                </a:cubicBezTo>
                <a:cubicBezTo>
                  <a:pt x="235" y="61"/>
                  <a:pt x="469" y="92"/>
                  <a:pt x="628" y="175"/>
                </a:cubicBezTo>
                <a:cubicBezTo>
                  <a:pt x="787" y="258"/>
                  <a:pt x="891" y="400"/>
                  <a:pt x="1087" y="530"/>
                </a:cubicBezTo>
                <a:cubicBezTo>
                  <a:pt x="1283" y="660"/>
                  <a:pt x="1562" y="938"/>
                  <a:pt x="1806" y="958"/>
                </a:cubicBezTo>
                <a:cubicBezTo>
                  <a:pt x="2050" y="978"/>
                  <a:pt x="2297" y="693"/>
                  <a:pt x="2550" y="653"/>
                </a:cubicBezTo>
                <a:cubicBezTo>
                  <a:pt x="2803" y="613"/>
                  <a:pt x="3065" y="665"/>
                  <a:pt x="3327" y="718"/>
                </a:cubicBezTo>
              </a:path>
            </a:pathLst>
          </a:custGeom>
          <a:noFill/>
          <a:ln cap="flat" cmpd="sng" w="508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46" name="Google Shape;2746;p63"/>
          <p:cNvSpPr txBox="1"/>
          <p:nvPr>
            <p:ph idx="1" type="body"/>
          </p:nvPr>
        </p:nvSpPr>
        <p:spPr>
          <a:xfrm>
            <a:off x="457200" y="182880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Instantaneously increase the weight of heavily congested edges?</a:t>
            </a:r>
            <a:endParaRPr sz="2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Weights inversely proportional to propagation delay?</a:t>
            </a:r>
            <a:endParaRPr sz="2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47" name="Google Shape;2747;p63"/>
          <p:cNvSpPr txBox="1"/>
          <p:nvPr>
            <p:ph type="title"/>
          </p:nvPr>
        </p:nvSpPr>
        <p:spPr>
          <a:xfrm>
            <a:off x="0" y="0"/>
            <a:ext cx="86868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Why not Set Link Weights Dynamically?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1" name="Shape 2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2" name="Google Shape;2752;p64"/>
          <p:cNvSpPr txBox="1"/>
          <p:nvPr>
            <p:ph idx="1" type="body"/>
          </p:nvPr>
        </p:nvSpPr>
        <p:spPr>
          <a:xfrm>
            <a:off x="457200" y="182880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Instantaneously increase the weight of heavily congested edges?</a:t>
            </a:r>
            <a:endParaRPr sz="2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Weights inversely proportional to propagation delay?</a:t>
            </a:r>
            <a:endParaRPr sz="2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You know why…</a:t>
            </a:r>
            <a:endParaRPr/>
          </a:p>
        </p:txBody>
      </p:sp>
      <p:sp>
        <p:nvSpPr>
          <p:cNvPr id="2753" name="Google Shape;2753;p64"/>
          <p:cNvSpPr txBox="1"/>
          <p:nvPr>
            <p:ph type="title"/>
          </p:nvPr>
        </p:nvSpPr>
        <p:spPr>
          <a:xfrm>
            <a:off x="0" y="0"/>
            <a:ext cx="86868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Why not Set Link Weights Dynamically?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7" name="Shape 2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8" name="Google Shape;2758;p65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Equal-Cost Multipath (ECMP)</a:t>
            </a:r>
            <a:endParaRPr/>
          </a:p>
        </p:txBody>
      </p:sp>
      <p:sp>
        <p:nvSpPr>
          <p:cNvPr id="2759" name="Google Shape;2759;p65"/>
          <p:cNvSpPr txBox="1"/>
          <p:nvPr>
            <p:ph idx="1" type="body"/>
          </p:nvPr>
        </p:nvSpPr>
        <p:spPr>
          <a:xfrm>
            <a:off x="381000" y="1247606"/>
            <a:ext cx="8763000" cy="3192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1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Each router i computes shortest paths to each other router j based on the configured link weights</a:t>
            </a:r>
            <a:endParaRPr/>
          </a:p>
          <a:p>
            <a:pPr indent="-342900" lvl="2" marL="7429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–"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Let </a:t>
            </a:r>
            <a:r>
              <a:rPr b="1" lang="en-US" sz="2000" u="sng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nxt</a:t>
            </a:r>
            <a:r>
              <a:rPr b="1" baseline="-25000" lang="en-US" sz="2000" u="sng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ij</a:t>
            </a: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 be the set of all of i’s next-hop nodes on its</a:t>
            </a:r>
            <a:b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shortest-paths to j</a:t>
            </a:r>
            <a:endParaRPr/>
          </a:p>
          <a:p>
            <a:pPr indent="0" lvl="2" marL="40005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57200" lvl="1" marL="4572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Each router i splits traffic destined to router j </a:t>
            </a:r>
            <a:r>
              <a:rPr b="1" lang="en-US" sz="2400" u="sng">
                <a:latin typeface="Twentieth Century"/>
                <a:ea typeface="Twentieth Century"/>
                <a:cs typeface="Twentieth Century"/>
                <a:sym typeface="Twentieth Century"/>
              </a:rPr>
              <a:t>evenly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 between all nodes in nxt</a:t>
            </a:r>
            <a:r>
              <a:rPr baseline="-25000"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ij</a:t>
            </a:r>
            <a:endParaRPr baseline="-25000"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457200" lvl="2" marL="85725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hashing!</a:t>
            </a:r>
            <a:endParaRPr baseline="-25000" sz="2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2760" name="Google Shape;2760;p65"/>
          <p:cNvGrpSpPr/>
          <p:nvPr/>
        </p:nvGrpSpPr>
        <p:grpSpPr>
          <a:xfrm>
            <a:off x="1524000" y="3846513"/>
            <a:ext cx="5795962" cy="2935287"/>
            <a:chOff x="1368" y="2531"/>
            <a:chExt cx="2904" cy="1677"/>
          </a:xfrm>
        </p:grpSpPr>
        <p:sp>
          <p:nvSpPr>
            <p:cNvPr id="2761" name="Google Shape;2761;p65"/>
            <p:cNvSpPr/>
            <p:nvPr/>
          </p:nvSpPr>
          <p:spPr>
            <a:xfrm>
              <a:off x="2296" y="3656"/>
              <a:ext cx="144" cy="144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762" name="Google Shape;2762;p65"/>
            <p:cNvSpPr/>
            <p:nvPr/>
          </p:nvSpPr>
          <p:spPr>
            <a:xfrm>
              <a:off x="2344" y="2936"/>
              <a:ext cx="144" cy="144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763" name="Google Shape;2763;p65"/>
            <p:cNvSpPr/>
            <p:nvPr/>
          </p:nvSpPr>
          <p:spPr>
            <a:xfrm>
              <a:off x="2728" y="3320"/>
              <a:ext cx="144" cy="144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764" name="Google Shape;2764;p65"/>
            <p:cNvSpPr/>
            <p:nvPr/>
          </p:nvSpPr>
          <p:spPr>
            <a:xfrm>
              <a:off x="3160" y="2936"/>
              <a:ext cx="144" cy="144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765" name="Google Shape;2765;p65"/>
            <p:cNvSpPr/>
            <p:nvPr/>
          </p:nvSpPr>
          <p:spPr>
            <a:xfrm>
              <a:off x="2776" y="3944"/>
              <a:ext cx="144" cy="144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766" name="Google Shape;2766;p65"/>
            <p:cNvSpPr/>
            <p:nvPr/>
          </p:nvSpPr>
          <p:spPr>
            <a:xfrm>
              <a:off x="3640" y="3272"/>
              <a:ext cx="144" cy="144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2767" name="Google Shape;2767;p65"/>
            <p:cNvCxnSpPr/>
            <p:nvPr/>
          </p:nvCxnSpPr>
          <p:spPr>
            <a:xfrm flipH="1" rot="10800000">
              <a:off x="2008" y="3032"/>
              <a:ext cx="336" cy="2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8" name="Google Shape;2768;p65"/>
            <p:cNvCxnSpPr/>
            <p:nvPr/>
          </p:nvCxnSpPr>
          <p:spPr>
            <a:xfrm>
              <a:off x="1984" y="3400"/>
              <a:ext cx="312" cy="304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769" name="Google Shape;2769;p65"/>
            <p:cNvCxnSpPr/>
            <p:nvPr/>
          </p:nvCxnSpPr>
          <p:spPr>
            <a:xfrm>
              <a:off x="2464" y="3040"/>
              <a:ext cx="288" cy="30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0" name="Google Shape;2770;p65"/>
            <p:cNvCxnSpPr/>
            <p:nvPr/>
          </p:nvCxnSpPr>
          <p:spPr>
            <a:xfrm>
              <a:off x="2416" y="3752"/>
              <a:ext cx="360" cy="240"/>
            </a:xfrm>
            <a:prstGeom prst="straightConnector1">
              <a:avLst/>
            </a:prstGeom>
            <a:noFill/>
            <a:ln cap="flat" cmpd="sng" w="50800">
              <a:solidFill>
                <a:schemeClr val="accent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771" name="Google Shape;2771;p65"/>
            <p:cNvCxnSpPr/>
            <p:nvPr/>
          </p:nvCxnSpPr>
          <p:spPr>
            <a:xfrm flipH="1" rot="10800000">
              <a:off x="2432" y="3440"/>
              <a:ext cx="320" cy="240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772" name="Google Shape;2772;p65"/>
            <p:cNvCxnSpPr/>
            <p:nvPr/>
          </p:nvCxnSpPr>
          <p:spPr>
            <a:xfrm>
              <a:off x="2848" y="3448"/>
              <a:ext cx="328" cy="224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773" name="Google Shape;2773;p65"/>
            <p:cNvCxnSpPr/>
            <p:nvPr/>
          </p:nvCxnSpPr>
          <p:spPr>
            <a:xfrm flipH="1" rot="10800000">
              <a:off x="2896" y="3776"/>
              <a:ext cx="296" cy="192"/>
            </a:xfrm>
            <a:prstGeom prst="straightConnector1">
              <a:avLst/>
            </a:prstGeom>
            <a:noFill/>
            <a:ln cap="flat" cmpd="sng" w="50800">
              <a:solidFill>
                <a:schemeClr val="accent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774" name="Google Shape;2774;p65"/>
            <p:cNvCxnSpPr/>
            <p:nvPr/>
          </p:nvCxnSpPr>
          <p:spPr>
            <a:xfrm flipH="1" rot="10800000">
              <a:off x="2872" y="3344"/>
              <a:ext cx="768" cy="5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5" name="Google Shape;2775;p65"/>
            <p:cNvCxnSpPr/>
            <p:nvPr/>
          </p:nvCxnSpPr>
          <p:spPr>
            <a:xfrm>
              <a:off x="2472" y="3000"/>
              <a:ext cx="688" cy="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6" name="Google Shape;2776;p65"/>
            <p:cNvCxnSpPr/>
            <p:nvPr/>
          </p:nvCxnSpPr>
          <p:spPr>
            <a:xfrm>
              <a:off x="3296" y="3056"/>
              <a:ext cx="384" cy="24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77" name="Google Shape;2777;p65"/>
            <p:cNvSpPr txBox="1"/>
            <p:nvPr/>
          </p:nvSpPr>
          <p:spPr>
            <a:xfrm>
              <a:off x="1875" y="2906"/>
              <a:ext cx="449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w</a:t>
              </a:r>
              <a:r>
                <a:rPr b="1" baseline="-25000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</a:t>
              </a: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=3</a:t>
              </a:r>
              <a:endParaRPr/>
            </a:p>
          </p:txBody>
        </p:sp>
        <p:sp>
          <p:nvSpPr>
            <p:cNvPr id="2778" name="Google Shape;2778;p65"/>
            <p:cNvSpPr txBox="1"/>
            <p:nvPr/>
          </p:nvSpPr>
          <p:spPr>
            <a:xfrm>
              <a:off x="2710" y="2706"/>
              <a:ext cx="174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2</a:t>
              </a:r>
              <a:endParaRPr/>
            </a:p>
          </p:txBody>
        </p:sp>
        <p:sp>
          <p:nvSpPr>
            <p:cNvPr id="2779" name="Google Shape;2779;p65"/>
            <p:cNvSpPr txBox="1"/>
            <p:nvPr/>
          </p:nvSpPr>
          <p:spPr>
            <a:xfrm>
              <a:off x="2086" y="3290"/>
              <a:ext cx="174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2</a:t>
              </a:r>
              <a:endParaRPr/>
            </a:p>
          </p:txBody>
        </p:sp>
        <p:sp>
          <p:nvSpPr>
            <p:cNvPr id="2780" name="Google Shape;2780;p65"/>
            <p:cNvSpPr txBox="1"/>
            <p:nvPr/>
          </p:nvSpPr>
          <p:spPr>
            <a:xfrm>
              <a:off x="2590" y="2962"/>
              <a:ext cx="174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/>
            </a:p>
          </p:txBody>
        </p:sp>
        <p:sp>
          <p:nvSpPr>
            <p:cNvPr id="2781" name="Google Shape;2781;p65"/>
            <p:cNvSpPr txBox="1"/>
            <p:nvPr/>
          </p:nvSpPr>
          <p:spPr>
            <a:xfrm>
              <a:off x="2438" y="3330"/>
              <a:ext cx="174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/>
            </a:p>
          </p:txBody>
        </p:sp>
        <p:sp>
          <p:nvSpPr>
            <p:cNvPr id="2782" name="Google Shape;2782;p65"/>
            <p:cNvSpPr txBox="1"/>
            <p:nvPr/>
          </p:nvSpPr>
          <p:spPr>
            <a:xfrm>
              <a:off x="3078" y="3098"/>
              <a:ext cx="174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</a:t>
              </a:r>
              <a:endParaRPr/>
            </a:p>
          </p:txBody>
        </p:sp>
        <p:sp>
          <p:nvSpPr>
            <p:cNvPr id="2783" name="Google Shape;2783;p65"/>
            <p:cNvSpPr txBox="1"/>
            <p:nvPr/>
          </p:nvSpPr>
          <p:spPr>
            <a:xfrm>
              <a:off x="3430" y="2866"/>
              <a:ext cx="174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/>
            </a:p>
          </p:txBody>
        </p:sp>
        <p:sp>
          <p:nvSpPr>
            <p:cNvPr id="2784" name="Google Shape;2784;p65"/>
            <p:cNvSpPr txBox="1"/>
            <p:nvPr/>
          </p:nvSpPr>
          <p:spPr>
            <a:xfrm>
              <a:off x="2414" y="3794"/>
              <a:ext cx="174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</a:t>
              </a:r>
              <a:endPara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785" name="Google Shape;2785;p65"/>
            <p:cNvSpPr txBox="1"/>
            <p:nvPr/>
          </p:nvSpPr>
          <p:spPr>
            <a:xfrm>
              <a:off x="3006" y="3346"/>
              <a:ext cx="174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5</a:t>
              </a:r>
              <a:endParaRPr/>
            </a:p>
          </p:txBody>
        </p:sp>
        <p:sp>
          <p:nvSpPr>
            <p:cNvPr id="2786" name="Google Shape;2786;p65"/>
            <p:cNvSpPr txBox="1"/>
            <p:nvPr/>
          </p:nvSpPr>
          <p:spPr>
            <a:xfrm>
              <a:off x="3038" y="3810"/>
              <a:ext cx="174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</a:t>
              </a:r>
              <a:endParaRPr/>
            </a:p>
          </p:txBody>
        </p:sp>
        <p:sp>
          <p:nvSpPr>
            <p:cNvPr id="2787" name="Google Shape;2787;p65"/>
            <p:cNvSpPr/>
            <p:nvPr/>
          </p:nvSpPr>
          <p:spPr>
            <a:xfrm>
              <a:off x="1688" y="2680"/>
              <a:ext cx="2304" cy="152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2788" name="Google Shape;2788;p65"/>
            <p:cNvCxnSpPr/>
            <p:nvPr/>
          </p:nvCxnSpPr>
          <p:spPr>
            <a:xfrm rot="10800000">
              <a:off x="1384" y="3169"/>
              <a:ext cx="480" cy="168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cxnSp>
          <p:nvCxnSpPr>
            <p:cNvPr id="2789" name="Google Shape;2789;p65"/>
            <p:cNvCxnSpPr/>
            <p:nvPr/>
          </p:nvCxnSpPr>
          <p:spPr>
            <a:xfrm flipH="1">
              <a:off x="1368" y="3392"/>
              <a:ext cx="504" cy="1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0" name="Google Shape;2790;p65"/>
            <p:cNvCxnSpPr/>
            <p:nvPr/>
          </p:nvCxnSpPr>
          <p:spPr>
            <a:xfrm>
              <a:off x="3304" y="3728"/>
              <a:ext cx="808" cy="40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791" name="Google Shape;2791;p65"/>
            <p:cNvCxnSpPr/>
            <p:nvPr/>
          </p:nvCxnSpPr>
          <p:spPr>
            <a:xfrm>
              <a:off x="3280" y="3784"/>
              <a:ext cx="560" cy="2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2" name="Google Shape;2792;p65"/>
            <p:cNvCxnSpPr/>
            <p:nvPr/>
          </p:nvCxnSpPr>
          <p:spPr>
            <a:xfrm flipH="1">
              <a:off x="3768" y="3191"/>
              <a:ext cx="504" cy="1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3" name="Google Shape;2793;p65"/>
            <p:cNvCxnSpPr/>
            <p:nvPr/>
          </p:nvCxnSpPr>
          <p:spPr>
            <a:xfrm>
              <a:off x="2109" y="2531"/>
              <a:ext cx="288" cy="4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4" name="Google Shape;2794;p65"/>
            <p:cNvCxnSpPr/>
            <p:nvPr/>
          </p:nvCxnSpPr>
          <p:spPr>
            <a:xfrm flipH="1">
              <a:off x="1851" y="3758"/>
              <a:ext cx="459" cy="2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95" name="Google Shape;2795;p65"/>
          <p:cNvSpPr/>
          <p:nvPr/>
        </p:nvSpPr>
        <p:spPr>
          <a:xfrm>
            <a:off x="2509838" y="5143500"/>
            <a:ext cx="287337" cy="252412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96" name="Google Shape;2796;p65"/>
          <p:cNvSpPr/>
          <p:nvPr/>
        </p:nvSpPr>
        <p:spPr>
          <a:xfrm>
            <a:off x="5095875" y="5815012"/>
            <a:ext cx="287338" cy="252413"/>
          </a:xfrm>
          <a:prstGeom prst="ellipse">
            <a:avLst/>
          </a:prstGeom>
          <a:solidFill>
            <a:srgbClr val="3333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0" name="Shape 2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1" name="Google Shape;2801;p66"/>
          <p:cNvSpPr txBox="1"/>
          <p:nvPr>
            <p:ph type="title"/>
          </p:nvPr>
        </p:nvSpPr>
        <p:spPr>
          <a:xfrm>
            <a:off x="0" y="-28406"/>
            <a:ext cx="9144000" cy="1328572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Twentieth Century"/>
                <a:ea typeface="Twentieth Century"/>
                <a:cs typeface="Twentieth Century"/>
                <a:sym typeface="Twentieth Century"/>
              </a:rPr>
              <a:t>Illustration</a:t>
            </a:r>
            <a:endParaRPr/>
          </a:p>
        </p:txBody>
      </p:sp>
      <p:grpSp>
        <p:nvGrpSpPr>
          <p:cNvPr id="2802" name="Google Shape;2802;p66"/>
          <p:cNvGrpSpPr/>
          <p:nvPr/>
        </p:nvGrpSpPr>
        <p:grpSpPr>
          <a:xfrm>
            <a:off x="430213" y="1817687"/>
            <a:ext cx="8382000" cy="3744913"/>
            <a:chOff x="480" y="1104"/>
            <a:chExt cx="4883" cy="1951"/>
          </a:xfrm>
        </p:grpSpPr>
        <p:sp>
          <p:nvSpPr>
            <p:cNvPr id="2803" name="Google Shape;2803;p66"/>
            <p:cNvSpPr/>
            <p:nvPr/>
          </p:nvSpPr>
          <p:spPr>
            <a:xfrm rot="10800000">
              <a:off x="2108" y="1563"/>
              <a:ext cx="216" cy="23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04" name="Google Shape;2804;p66"/>
            <p:cNvSpPr/>
            <p:nvPr/>
          </p:nvSpPr>
          <p:spPr>
            <a:xfrm>
              <a:off x="1239" y="2022"/>
              <a:ext cx="217" cy="23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05" name="Google Shape;2805;p66"/>
            <p:cNvSpPr/>
            <p:nvPr/>
          </p:nvSpPr>
          <p:spPr>
            <a:xfrm>
              <a:off x="2108" y="2481"/>
              <a:ext cx="216" cy="23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06" name="Google Shape;2806;p66"/>
            <p:cNvSpPr/>
            <p:nvPr/>
          </p:nvSpPr>
          <p:spPr>
            <a:xfrm>
              <a:off x="3084" y="1104"/>
              <a:ext cx="218" cy="23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07" name="Google Shape;2807;p66"/>
            <p:cNvSpPr/>
            <p:nvPr/>
          </p:nvSpPr>
          <p:spPr>
            <a:xfrm>
              <a:off x="3084" y="2137"/>
              <a:ext cx="218" cy="23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08" name="Google Shape;2808;p66"/>
            <p:cNvSpPr/>
            <p:nvPr/>
          </p:nvSpPr>
          <p:spPr>
            <a:xfrm>
              <a:off x="3084" y="2826"/>
              <a:ext cx="218" cy="229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09" name="Google Shape;2809;p66"/>
            <p:cNvSpPr/>
            <p:nvPr/>
          </p:nvSpPr>
          <p:spPr>
            <a:xfrm>
              <a:off x="4169" y="1908"/>
              <a:ext cx="218" cy="229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2810" name="Google Shape;2810;p66"/>
            <p:cNvCxnSpPr/>
            <p:nvPr/>
          </p:nvCxnSpPr>
          <p:spPr>
            <a:xfrm flipH="1" rot="10800000">
              <a:off x="1456" y="1722"/>
              <a:ext cx="660" cy="357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811" name="Google Shape;2811;p66"/>
            <p:cNvCxnSpPr/>
            <p:nvPr/>
          </p:nvCxnSpPr>
          <p:spPr>
            <a:xfrm>
              <a:off x="1415" y="2221"/>
              <a:ext cx="701" cy="367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812" name="Google Shape;2812;p66"/>
            <p:cNvCxnSpPr/>
            <p:nvPr/>
          </p:nvCxnSpPr>
          <p:spPr>
            <a:xfrm flipH="1" rot="10800000">
              <a:off x="2298" y="1219"/>
              <a:ext cx="786" cy="3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813" name="Google Shape;2813;p66"/>
            <p:cNvCxnSpPr/>
            <p:nvPr/>
          </p:nvCxnSpPr>
          <p:spPr>
            <a:xfrm>
              <a:off x="2324" y="1752"/>
              <a:ext cx="760" cy="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814" name="Google Shape;2814;p66"/>
            <p:cNvCxnSpPr/>
            <p:nvPr/>
          </p:nvCxnSpPr>
          <p:spPr>
            <a:xfrm>
              <a:off x="2306" y="2653"/>
              <a:ext cx="795" cy="30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815" name="Google Shape;2815;p66"/>
            <p:cNvCxnSpPr/>
            <p:nvPr/>
          </p:nvCxnSpPr>
          <p:spPr>
            <a:xfrm>
              <a:off x="3302" y="1219"/>
              <a:ext cx="976" cy="68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816" name="Google Shape;2816;p66"/>
            <p:cNvCxnSpPr/>
            <p:nvPr/>
          </p:nvCxnSpPr>
          <p:spPr>
            <a:xfrm flipH="1" rot="10800000">
              <a:off x="3302" y="2022"/>
              <a:ext cx="867" cy="23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817" name="Google Shape;2817;p66"/>
            <p:cNvCxnSpPr/>
            <p:nvPr/>
          </p:nvCxnSpPr>
          <p:spPr>
            <a:xfrm flipH="1" rot="10800000">
              <a:off x="3302" y="2137"/>
              <a:ext cx="976" cy="803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2818" name="Google Shape;2818;p66"/>
            <p:cNvSpPr txBox="1"/>
            <p:nvPr/>
          </p:nvSpPr>
          <p:spPr>
            <a:xfrm>
              <a:off x="1402" y="1637"/>
              <a:ext cx="594" cy="2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</a:t>
              </a:r>
              <a:r>
                <a:rPr b="1" baseline="-25000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</a:t>
              </a: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=0.5</a:t>
              </a:r>
              <a:endParaRPr b="1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19" name="Google Shape;2819;p66"/>
            <p:cNvSpPr txBox="1"/>
            <p:nvPr/>
          </p:nvSpPr>
          <p:spPr>
            <a:xfrm>
              <a:off x="1410" y="2393"/>
              <a:ext cx="344" cy="2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0.5</a:t>
              </a:r>
              <a:endParaRPr b="1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20" name="Google Shape;2820;p66"/>
            <p:cNvSpPr txBox="1"/>
            <p:nvPr/>
          </p:nvSpPr>
          <p:spPr>
            <a:xfrm>
              <a:off x="2421" y="2752"/>
              <a:ext cx="344" cy="2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0.5</a:t>
              </a:r>
              <a:endParaRPr b="1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21" name="Google Shape;2821;p66"/>
            <p:cNvSpPr txBox="1"/>
            <p:nvPr/>
          </p:nvSpPr>
          <p:spPr>
            <a:xfrm>
              <a:off x="3786" y="2481"/>
              <a:ext cx="344" cy="2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0.5</a:t>
              </a:r>
              <a:endParaRPr b="1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22" name="Google Shape;2822;p66"/>
            <p:cNvSpPr txBox="1"/>
            <p:nvPr/>
          </p:nvSpPr>
          <p:spPr>
            <a:xfrm>
              <a:off x="2324" y="1146"/>
              <a:ext cx="440" cy="2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0.25</a:t>
              </a:r>
              <a:endParaRPr b="1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23" name="Google Shape;2823;p66"/>
            <p:cNvSpPr txBox="1"/>
            <p:nvPr/>
          </p:nvSpPr>
          <p:spPr>
            <a:xfrm>
              <a:off x="3619" y="1230"/>
              <a:ext cx="440" cy="2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0.25</a:t>
              </a:r>
              <a:endParaRPr b="1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24" name="Google Shape;2824;p66"/>
            <p:cNvSpPr txBox="1"/>
            <p:nvPr/>
          </p:nvSpPr>
          <p:spPr>
            <a:xfrm>
              <a:off x="2340" y="1986"/>
              <a:ext cx="440" cy="2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0.25</a:t>
              </a:r>
              <a:endParaRPr b="1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25" name="Google Shape;2825;p66"/>
            <p:cNvSpPr txBox="1"/>
            <p:nvPr/>
          </p:nvSpPr>
          <p:spPr>
            <a:xfrm>
              <a:off x="3328" y="1869"/>
              <a:ext cx="895" cy="2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0.25</a:t>
              </a:r>
              <a:endParaRPr b="1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2826" name="Google Shape;2826;p66"/>
            <p:cNvCxnSpPr/>
            <p:nvPr/>
          </p:nvCxnSpPr>
          <p:spPr>
            <a:xfrm flipH="1" rot="10800000">
              <a:off x="480" y="2148"/>
              <a:ext cx="759" cy="6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827" name="Google Shape;2827;p66"/>
            <p:cNvCxnSpPr/>
            <p:nvPr/>
          </p:nvCxnSpPr>
          <p:spPr>
            <a:xfrm>
              <a:off x="4387" y="2022"/>
              <a:ext cx="976" cy="2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sp>
          <p:nvSpPr>
            <p:cNvPr id="2828" name="Google Shape;2828;p66"/>
            <p:cNvSpPr txBox="1"/>
            <p:nvPr/>
          </p:nvSpPr>
          <p:spPr>
            <a:xfrm>
              <a:off x="654" y="1869"/>
              <a:ext cx="378" cy="2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f=1</a:t>
              </a:r>
              <a:endParaRPr b="1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29" name="Google Shape;2829;p66"/>
            <p:cNvSpPr txBox="1"/>
            <p:nvPr/>
          </p:nvSpPr>
          <p:spPr>
            <a:xfrm>
              <a:off x="4607" y="1753"/>
              <a:ext cx="203" cy="2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 b="1" sz="2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2830" name="Google Shape;2830;p66"/>
          <p:cNvSpPr txBox="1"/>
          <p:nvPr/>
        </p:nvSpPr>
        <p:spPr>
          <a:xfrm>
            <a:off x="154673" y="3003928"/>
            <a:ext cx="17491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incoming flow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4" name="Shape 2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5" name="Google Shape;2835;p67"/>
          <p:cNvGrpSpPr/>
          <p:nvPr/>
        </p:nvGrpSpPr>
        <p:grpSpPr>
          <a:xfrm>
            <a:off x="1524000" y="3846513"/>
            <a:ext cx="5795962" cy="2935287"/>
            <a:chOff x="1368" y="2531"/>
            <a:chExt cx="2904" cy="1677"/>
          </a:xfrm>
        </p:grpSpPr>
        <p:sp>
          <p:nvSpPr>
            <p:cNvPr id="2836" name="Google Shape;2836;p67"/>
            <p:cNvSpPr/>
            <p:nvPr/>
          </p:nvSpPr>
          <p:spPr>
            <a:xfrm>
              <a:off x="1864" y="3272"/>
              <a:ext cx="144" cy="144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37" name="Google Shape;2837;p67"/>
            <p:cNvSpPr/>
            <p:nvPr/>
          </p:nvSpPr>
          <p:spPr>
            <a:xfrm>
              <a:off x="2296" y="3656"/>
              <a:ext cx="144" cy="144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38" name="Google Shape;2838;p67"/>
            <p:cNvSpPr/>
            <p:nvPr/>
          </p:nvSpPr>
          <p:spPr>
            <a:xfrm>
              <a:off x="2344" y="2936"/>
              <a:ext cx="144" cy="144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39" name="Google Shape;2839;p67"/>
            <p:cNvSpPr/>
            <p:nvPr/>
          </p:nvSpPr>
          <p:spPr>
            <a:xfrm>
              <a:off x="2728" y="3320"/>
              <a:ext cx="144" cy="144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40" name="Google Shape;2840;p67"/>
            <p:cNvSpPr/>
            <p:nvPr/>
          </p:nvSpPr>
          <p:spPr>
            <a:xfrm>
              <a:off x="3160" y="3656"/>
              <a:ext cx="144" cy="144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41" name="Google Shape;2841;p67"/>
            <p:cNvSpPr/>
            <p:nvPr/>
          </p:nvSpPr>
          <p:spPr>
            <a:xfrm>
              <a:off x="3160" y="2936"/>
              <a:ext cx="144" cy="144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42" name="Google Shape;2842;p67"/>
            <p:cNvSpPr/>
            <p:nvPr/>
          </p:nvSpPr>
          <p:spPr>
            <a:xfrm>
              <a:off x="2776" y="3944"/>
              <a:ext cx="144" cy="144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43" name="Google Shape;2843;p67"/>
            <p:cNvSpPr/>
            <p:nvPr/>
          </p:nvSpPr>
          <p:spPr>
            <a:xfrm>
              <a:off x="3640" y="3272"/>
              <a:ext cx="144" cy="144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2844" name="Google Shape;2844;p67"/>
            <p:cNvCxnSpPr/>
            <p:nvPr/>
          </p:nvCxnSpPr>
          <p:spPr>
            <a:xfrm flipH="1" rot="10800000">
              <a:off x="2008" y="3032"/>
              <a:ext cx="336" cy="28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5" name="Google Shape;2845;p67"/>
            <p:cNvCxnSpPr/>
            <p:nvPr/>
          </p:nvCxnSpPr>
          <p:spPr>
            <a:xfrm>
              <a:off x="1984" y="3400"/>
              <a:ext cx="312" cy="304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846" name="Google Shape;2846;p67"/>
            <p:cNvCxnSpPr/>
            <p:nvPr/>
          </p:nvCxnSpPr>
          <p:spPr>
            <a:xfrm>
              <a:off x="2464" y="3040"/>
              <a:ext cx="288" cy="30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7" name="Google Shape;2847;p67"/>
            <p:cNvCxnSpPr/>
            <p:nvPr/>
          </p:nvCxnSpPr>
          <p:spPr>
            <a:xfrm>
              <a:off x="2416" y="3752"/>
              <a:ext cx="360" cy="24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8" name="Google Shape;2848;p67"/>
            <p:cNvCxnSpPr/>
            <p:nvPr/>
          </p:nvCxnSpPr>
          <p:spPr>
            <a:xfrm flipH="1" rot="10800000">
              <a:off x="2432" y="3440"/>
              <a:ext cx="320" cy="240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849" name="Google Shape;2849;p67"/>
            <p:cNvCxnSpPr/>
            <p:nvPr/>
          </p:nvCxnSpPr>
          <p:spPr>
            <a:xfrm>
              <a:off x="2848" y="3448"/>
              <a:ext cx="328" cy="224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850" name="Google Shape;2850;p67"/>
            <p:cNvCxnSpPr/>
            <p:nvPr/>
          </p:nvCxnSpPr>
          <p:spPr>
            <a:xfrm flipH="1" rot="10800000">
              <a:off x="2896" y="3776"/>
              <a:ext cx="296" cy="19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1" name="Google Shape;2851;p67"/>
            <p:cNvCxnSpPr/>
            <p:nvPr/>
          </p:nvCxnSpPr>
          <p:spPr>
            <a:xfrm flipH="1" rot="10800000">
              <a:off x="2872" y="3344"/>
              <a:ext cx="768" cy="5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2" name="Google Shape;2852;p67"/>
            <p:cNvCxnSpPr/>
            <p:nvPr/>
          </p:nvCxnSpPr>
          <p:spPr>
            <a:xfrm>
              <a:off x="2472" y="3000"/>
              <a:ext cx="688" cy="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3" name="Google Shape;2853;p67"/>
            <p:cNvCxnSpPr/>
            <p:nvPr/>
          </p:nvCxnSpPr>
          <p:spPr>
            <a:xfrm>
              <a:off x="3296" y="3056"/>
              <a:ext cx="384" cy="24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54" name="Google Shape;2854;p67"/>
            <p:cNvSpPr txBox="1"/>
            <p:nvPr/>
          </p:nvSpPr>
          <p:spPr>
            <a:xfrm>
              <a:off x="1850" y="2906"/>
              <a:ext cx="449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w</a:t>
              </a:r>
              <a:r>
                <a:rPr b="1" baseline="-25000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</a:t>
              </a: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=3</a:t>
              </a:r>
              <a:endParaRPr/>
            </a:p>
          </p:txBody>
        </p:sp>
        <p:sp>
          <p:nvSpPr>
            <p:cNvPr id="2855" name="Google Shape;2855;p67"/>
            <p:cNvSpPr txBox="1"/>
            <p:nvPr/>
          </p:nvSpPr>
          <p:spPr>
            <a:xfrm>
              <a:off x="2710" y="2706"/>
              <a:ext cx="174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2</a:t>
              </a:r>
              <a:endParaRPr/>
            </a:p>
          </p:txBody>
        </p:sp>
        <p:sp>
          <p:nvSpPr>
            <p:cNvPr id="2856" name="Google Shape;2856;p67"/>
            <p:cNvSpPr txBox="1"/>
            <p:nvPr/>
          </p:nvSpPr>
          <p:spPr>
            <a:xfrm>
              <a:off x="2086" y="3290"/>
              <a:ext cx="174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2</a:t>
              </a:r>
              <a:endParaRPr/>
            </a:p>
          </p:txBody>
        </p:sp>
        <p:sp>
          <p:nvSpPr>
            <p:cNvPr id="2857" name="Google Shape;2857;p67"/>
            <p:cNvSpPr txBox="1"/>
            <p:nvPr/>
          </p:nvSpPr>
          <p:spPr>
            <a:xfrm>
              <a:off x="2590" y="2962"/>
              <a:ext cx="174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/>
            </a:p>
          </p:txBody>
        </p:sp>
        <p:sp>
          <p:nvSpPr>
            <p:cNvPr id="2858" name="Google Shape;2858;p67"/>
            <p:cNvSpPr txBox="1"/>
            <p:nvPr/>
          </p:nvSpPr>
          <p:spPr>
            <a:xfrm>
              <a:off x="2438" y="3330"/>
              <a:ext cx="174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/>
            </a:p>
          </p:txBody>
        </p:sp>
        <p:sp>
          <p:nvSpPr>
            <p:cNvPr id="2859" name="Google Shape;2859;p67"/>
            <p:cNvSpPr txBox="1"/>
            <p:nvPr/>
          </p:nvSpPr>
          <p:spPr>
            <a:xfrm>
              <a:off x="3078" y="3098"/>
              <a:ext cx="174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</a:t>
              </a:r>
              <a:endParaRPr/>
            </a:p>
          </p:txBody>
        </p:sp>
        <p:sp>
          <p:nvSpPr>
            <p:cNvPr id="2860" name="Google Shape;2860;p67"/>
            <p:cNvSpPr txBox="1"/>
            <p:nvPr/>
          </p:nvSpPr>
          <p:spPr>
            <a:xfrm>
              <a:off x="3430" y="2866"/>
              <a:ext cx="174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1</a:t>
              </a:r>
              <a:endParaRPr/>
            </a:p>
          </p:txBody>
        </p:sp>
        <p:sp>
          <p:nvSpPr>
            <p:cNvPr id="2861" name="Google Shape;2861;p67"/>
            <p:cNvSpPr txBox="1"/>
            <p:nvPr/>
          </p:nvSpPr>
          <p:spPr>
            <a:xfrm>
              <a:off x="2414" y="3794"/>
              <a:ext cx="174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4</a:t>
              </a:r>
              <a:endParaRPr/>
            </a:p>
          </p:txBody>
        </p:sp>
        <p:sp>
          <p:nvSpPr>
            <p:cNvPr id="2862" name="Google Shape;2862;p67"/>
            <p:cNvSpPr txBox="1"/>
            <p:nvPr/>
          </p:nvSpPr>
          <p:spPr>
            <a:xfrm>
              <a:off x="3006" y="3346"/>
              <a:ext cx="174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5</a:t>
              </a:r>
              <a:endParaRPr/>
            </a:p>
          </p:txBody>
        </p:sp>
        <p:sp>
          <p:nvSpPr>
            <p:cNvPr id="2863" name="Google Shape;2863;p67"/>
            <p:cNvSpPr txBox="1"/>
            <p:nvPr/>
          </p:nvSpPr>
          <p:spPr>
            <a:xfrm>
              <a:off x="3038" y="3810"/>
              <a:ext cx="174" cy="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3</a:t>
              </a:r>
              <a:endParaRPr/>
            </a:p>
          </p:txBody>
        </p:sp>
        <p:sp>
          <p:nvSpPr>
            <p:cNvPr id="2864" name="Google Shape;2864;p67"/>
            <p:cNvSpPr/>
            <p:nvPr/>
          </p:nvSpPr>
          <p:spPr>
            <a:xfrm>
              <a:off x="1688" y="2680"/>
              <a:ext cx="2304" cy="152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2865" name="Google Shape;2865;p67"/>
            <p:cNvCxnSpPr/>
            <p:nvPr/>
          </p:nvCxnSpPr>
          <p:spPr>
            <a:xfrm rot="10800000">
              <a:off x="1384" y="3169"/>
              <a:ext cx="480" cy="168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cxnSp>
          <p:nvCxnSpPr>
            <p:cNvPr id="2866" name="Google Shape;2866;p67"/>
            <p:cNvCxnSpPr/>
            <p:nvPr/>
          </p:nvCxnSpPr>
          <p:spPr>
            <a:xfrm flipH="1">
              <a:off x="1368" y="3392"/>
              <a:ext cx="504" cy="1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7" name="Google Shape;2867;p67"/>
            <p:cNvCxnSpPr/>
            <p:nvPr/>
          </p:nvCxnSpPr>
          <p:spPr>
            <a:xfrm>
              <a:off x="3304" y="3728"/>
              <a:ext cx="808" cy="40"/>
            </a:xfrm>
            <a:prstGeom prst="straightConnector1">
              <a:avLst/>
            </a:prstGeom>
            <a:noFill/>
            <a:ln cap="flat" cmpd="sng" w="57150">
              <a:solidFill>
                <a:schemeClr val="accent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868" name="Google Shape;2868;p67"/>
            <p:cNvCxnSpPr/>
            <p:nvPr/>
          </p:nvCxnSpPr>
          <p:spPr>
            <a:xfrm>
              <a:off x="3280" y="3784"/>
              <a:ext cx="560" cy="2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9" name="Google Shape;2869;p67"/>
            <p:cNvCxnSpPr/>
            <p:nvPr/>
          </p:nvCxnSpPr>
          <p:spPr>
            <a:xfrm flipH="1">
              <a:off x="3768" y="3191"/>
              <a:ext cx="504" cy="1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0" name="Google Shape;2870;p67"/>
            <p:cNvCxnSpPr/>
            <p:nvPr/>
          </p:nvCxnSpPr>
          <p:spPr>
            <a:xfrm>
              <a:off x="2109" y="2531"/>
              <a:ext cx="288" cy="4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1" name="Google Shape;2871;p67"/>
            <p:cNvCxnSpPr/>
            <p:nvPr/>
          </p:nvCxnSpPr>
          <p:spPr>
            <a:xfrm flipH="1">
              <a:off x="1851" y="3758"/>
              <a:ext cx="459" cy="2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72" name="Google Shape;2872;p67"/>
          <p:cNvSpPr txBox="1"/>
          <p:nvPr>
            <p:ph idx="1" type="body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Inversely proportional to link capacity?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Network-wide optimization?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73" name="Google Shape;2873;p67"/>
          <p:cNvSpPr txBox="1"/>
          <p:nvPr>
            <p:ph type="title"/>
          </p:nvPr>
        </p:nvSpPr>
        <p:spPr>
          <a:xfrm>
            <a:off x="0" y="0"/>
            <a:ext cx="86868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How to Set Link Weights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7"/>
          <p:cNvGrpSpPr/>
          <p:nvPr/>
        </p:nvGrpSpPr>
        <p:grpSpPr>
          <a:xfrm>
            <a:off x="2404252" y="2388993"/>
            <a:ext cx="4382073" cy="3533739"/>
            <a:chOff x="0" y="0"/>
            <a:chExt cx="6232280" cy="5025759"/>
          </a:xfrm>
        </p:grpSpPr>
        <p:sp>
          <p:nvSpPr>
            <p:cNvPr id="295" name="Google Shape;295;p7"/>
            <p:cNvSpPr/>
            <p:nvPr/>
          </p:nvSpPr>
          <p:spPr>
            <a:xfrm>
              <a:off x="5102195" y="1927113"/>
              <a:ext cx="277455" cy="2924643"/>
            </a:xfrm>
            <a:custGeom>
              <a:rect b="b" l="l" r="r" t="t"/>
              <a:pathLst>
                <a:path extrusionOk="0" h="21600" w="16200">
                  <a:moveTo>
                    <a:pt x="0" y="21600"/>
                  </a:moveTo>
                  <a:cubicBezTo>
                    <a:pt x="21600" y="14592"/>
                    <a:pt x="21600" y="7392"/>
                    <a:pt x="0" y="0"/>
                  </a:cubicBezTo>
                </a:path>
              </a:pathLst>
            </a:custGeom>
            <a:noFill/>
            <a:ln cap="flat" cmpd="sng" w="25400">
              <a:solidFill>
                <a:srgbClr val="5A5F5E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909664" y="250446"/>
              <a:ext cx="315238" cy="2924642"/>
            </a:xfrm>
            <a:custGeom>
              <a:rect b="b" l="l" r="r" t="t"/>
              <a:pathLst>
                <a:path extrusionOk="0" h="21600" w="16200">
                  <a:moveTo>
                    <a:pt x="16200" y="21600"/>
                  </a:moveTo>
                  <a:cubicBezTo>
                    <a:pt x="-5400" y="14400"/>
                    <a:pt x="-5400" y="7200"/>
                    <a:pt x="16200" y="0"/>
                  </a:cubicBezTo>
                </a:path>
              </a:pathLst>
            </a:custGeom>
            <a:noFill/>
            <a:ln cap="flat" cmpd="sng" w="25400">
              <a:solidFill>
                <a:srgbClr val="5A5F5E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7" name="Google Shape;297;p7"/>
            <p:cNvCxnSpPr/>
            <p:nvPr/>
          </p:nvCxnSpPr>
          <p:spPr>
            <a:xfrm>
              <a:off x="1394034" y="247208"/>
              <a:ext cx="3588597" cy="799559"/>
            </a:xfrm>
            <a:prstGeom prst="straightConnector1">
              <a:avLst/>
            </a:prstGeom>
            <a:noFill/>
            <a:ln cap="flat" cmpd="sng" w="25400">
              <a:solidFill>
                <a:srgbClr val="E63800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298" name="Google Shape;298;p7"/>
            <p:cNvCxnSpPr/>
            <p:nvPr/>
          </p:nvCxnSpPr>
          <p:spPr>
            <a:xfrm>
              <a:off x="1241610" y="1051008"/>
              <a:ext cx="3893445" cy="799559"/>
            </a:xfrm>
            <a:prstGeom prst="straightConnector1">
              <a:avLst/>
            </a:prstGeom>
            <a:noFill/>
            <a:ln cap="flat" cmpd="sng" w="25400">
              <a:solidFill>
                <a:srgbClr val="E63800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299" name="Google Shape;299;p7"/>
            <p:cNvCxnSpPr/>
            <p:nvPr/>
          </p:nvCxnSpPr>
          <p:spPr>
            <a:xfrm flipH="1" rot="10800000">
              <a:off x="1224901" y="1041676"/>
              <a:ext cx="1" cy="815942"/>
            </a:xfrm>
            <a:prstGeom prst="straightConnector1">
              <a:avLst/>
            </a:prstGeom>
            <a:noFill/>
            <a:ln cap="flat" cmpd="sng" w="25400">
              <a:solidFill>
                <a:srgbClr val="5A5F5E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300" name="Google Shape;300;p7"/>
            <p:cNvCxnSpPr/>
            <p:nvPr/>
          </p:nvCxnSpPr>
          <p:spPr>
            <a:xfrm flipH="1" rot="10800000">
              <a:off x="5073615" y="3167231"/>
              <a:ext cx="1" cy="815941"/>
            </a:xfrm>
            <a:prstGeom prst="straightConnector1">
              <a:avLst/>
            </a:prstGeom>
            <a:noFill/>
            <a:ln cap="flat" cmpd="sng" w="25400">
              <a:solidFill>
                <a:srgbClr val="5A5F5E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301" name="Google Shape;301;p7"/>
            <p:cNvCxnSpPr/>
            <p:nvPr/>
          </p:nvCxnSpPr>
          <p:spPr>
            <a:xfrm flipH="1" rot="10800000">
              <a:off x="5073615" y="234733"/>
              <a:ext cx="1" cy="815941"/>
            </a:xfrm>
            <a:prstGeom prst="straightConnector1">
              <a:avLst/>
            </a:prstGeom>
            <a:noFill/>
            <a:ln cap="flat" cmpd="sng" w="25400">
              <a:solidFill>
                <a:srgbClr val="5A5F5E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302" name="Google Shape;302;p7"/>
            <p:cNvCxnSpPr/>
            <p:nvPr/>
          </p:nvCxnSpPr>
          <p:spPr>
            <a:xfrm flipH="1" rot="10800000">
              <a:off x="1298769" y="1859037"/>
              <a:ext cx="3779127" cy="2108143"/>
            </a:xfrm>
            <a:prstGeom prst="straightConnector1">
              <a:avLst/>
            </a:prstGeom>
            <a:noFill/>
            <a:ln cap="flat" cmpd="sng" w="25400">
              <a:solidFill>
                <a:srgbClr val="E63800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303" name="Google Shape;303;p7"/>
            <p:cNvCxnSpPr/>
            <p:nvPr/>
          </p:nvCxnSpPr>
          <p:spPr>
            <a:xfrm>
              <a:off x="1203504" y="3071686"/>
              <a:ext cx="3825271" cy="1807259"/>
            </a:xfrm>
            <a:prstGeom prst="straightConnector1">
              <a:avLst/>
            </a:prstGeom>
            <a:noFill/>
            <a:ln cap="flat" cmpd="sng" w="25400">
              <a:solidFill>
                <a:srgbClr val="E63800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304" name="Google Shape;304;p7"/>
            <p:cNvCxnSpPr/>
            <p:nvPr/>
          </p:nvCxnSpPr>
          <p:spPr>
            <a:xfrm flipH="1" rot="10800000">
              <a:off x="1252625" y="3174575"/>
              <a:ext cx="3871415" cy="1601481"/>
            </a:xfrm>
            <a:prstGeom prst="straightConnector1">
              <a:avLst/>
            </a:prstGeom>
            <a:noFill/>
            <a:ln cap="flat" cmpd="sng" w="25400">
              <a:solidFill>
                <a:srgbClr val="E63800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305" name="Google Shape;305;p7"/>
            <p:cNvCxnSpPr/>
            <p:nvPr/>
          </p:nvCxnSpPr>
          <p:spPr>
            <a:xfrm>
              <a:off x="1298769" y="306805"/>
              <a:ext cx="3779127" cy="3650184"/>
            </a:xfrm>
            <a:prstGeom prst="straightConnector1">
              <a:avLst/>
            </a:prstGeom>
            <a:noFill/>
            <a:ln cap="flat" cmpd="sng" w="25400">
              <a:solidFill>
                <a:srgbClr val="E63800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306" name="Google Shape;306;p7"/>
            <p:cNvCxnSpPr/>
            <p:nvPr/>
          </p:nvCxnSpPr>
          <p:spPr>
            <a:xfrm flipH="1">
              <a:off x="1229627" y="348763"/>
              <a:ext cx="3773025" cy="4313188"/>
            </a:xfrm>
            <a:prstGeom prst="straightConnector1">
              <a:avLst/>
            </a:prstGeom>
            <a:noFill/>
            <a:ln cap="flat" cmpd="sng" w="25400">
              <a:solidFill>
                <a:srgbClr val="E63800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sp>
          <p:nvSpPr>
            <p:cNvPr id="307" name="Google Shape;307;p7"/>
            <p:cNvSpPr/>
            <p:nvPr/>
          </p:nvSpPr>
          <p:spPr>
            <a:xfrm>
              <a:off x="1025886" y="53924"/>
              <a:ext cx="398031" cy="393044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47FB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025886" y="854152"/>
              <a:ext cx="398031" cy="393044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47FB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025886" y="1654379"/>
              <a:ext cx="398031" cy="393045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47FB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025886" y="2978566"/>
              <a:ext cx="398031" cy="393044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47FB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1025886" y="3778793"/>
              <a:ext cx="398031" cy="393045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47FB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025886" y="4579021"/>
              <a:ext cx="398031" cy="393045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47FB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4874600" y="53924"/>
              <a:ext cx="398031" cy="393044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45B90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4874600" y="854152"/>
              <a:ext cx="398031" cy="393044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45B90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4874600" y="1654379"/>
              <a:ext cx="398031" cy="393045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45B90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4874600" y="2978566"/>
              <a:ext cx="398031" cy="393044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45B90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4874600" y="3778793"/>
              <a:ext cx="398031" cy="393045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45B90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4874600" y="4579021"/>
              <a:ext cx="398031" cy="393045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45B90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1134616" y="2146064"/>
              <a:ext cx="180572" cy="733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535353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535353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535353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4983330" y="2140844"/>
              <a:ext cx="180572" cy="733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535353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535353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535353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  <p:pic>
          <p:nvPicPr>
            <p:cNvPr id="321" name="Google Shape;321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5464128" y="0"/>
              <a:ext cx="367070" cy="50256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22695" y="2198460"/>
              <a:ext cx="209585" cy="628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5445" y="88"/>
              <a:ext cx="367070" cy="50256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98548"/>
              <a:ext cx="209584" cy="6287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5" name="Google Shape;325;p7"/>
          <p:cNvSpPr txBox="1"/>
          <p:nvPr>
            <p:ph type="title"/>
          </p:nvPr>
        </p:nvSpPr>
        <p:spPr>
          <a:xfrm>
            <a:off x="0" y="-45347"/>
            <a:ext cx="9144000" cy="1703818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cap="none">
                <a:solidFill>
                  <a:srgbClr val="535353"/>
                </a:solidFill>
              </a:rPr>
              <a:t>BISECTION BANDWIDTH</a:t>
            </a:r>
            <a:endParaRPr sz="4600" cap="none">
              <a:solidFill>
                <a:srgbClr val="535353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7" name="Shape 2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8" name="Google Shape;2878;p68"/>
          <p:cNvSpPr txBox="1"/>
          <p:nvPr>
            <p:ph type="title"/>
          </p:nvPr>
        </p:nvSpPr>
        <p:spPr>
          <a:xfrm>
            <a:off x="0" y="-45355"/>
            <a:ext cx="8686800" cy="1338997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Optimization Problem</a:t>
            </a:r>
            <a:endParaRPr/>
          </a:p>
        </p:txBody>
      </p:sp>
      <p:sp>
        <p:nvSpPr>
          <p:cNvPr id="2879" name="Google Shape;2879;p68"/>
          <p:cNvSpPr txBox="1"/>
          <p:nvPr>
            <p:ph idx="1" type="body"/>
          </p:nvPr>
        </p:nvSpPr>
        <p:spPr>
          <a:xfrm>
            <a:off x="228600" y="1338997"/>
            <a:ext cx="8229600" cy="3199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b="1" lang="en-US" sz="2400" u="sng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Input</a:t>
            </a:r>
            <a:r>
              <a:rPr b="1" lang="en-US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r>
              <a:rPr b="1"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undirected capacitated graph G=(V,E,c)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demand matrix D={d</a:t>
            </a:r>
            <a:r>
              <a:rPr baseline="-25000"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ij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 baseline="-25000"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b="1" lang="en-US" sz="2400" u="sng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Output</a:t>
            </a:r>
            <a:r>
              <a:rPr b="1" lang="en-US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link weights such that ECMP flow is the optimal solution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with respect to specific objective function</a:t>
            </a:r>
            <a:endParaRPr/>
          </a:p>
        </p:txBody>
      </p:sp>
      <p:cxnSp>
        <p:nvCxnSpPr>
          <p:cNvPr id="2880" name="Google Shape;2880;p68"/>
          <p:cNvCxnSpPr/>
          <p:nvPr/>
        </p:nvCxnSpPr>
        <p:spPr>
          <a:xfrm flipH="1" rot="10800000">
            <a:off x="4128654" y="4445501"/>
            <a:ext cx="775855" cy="62813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1" name="Google Shape;2881;p68"/>
          <p:cNvCxnSpPr/>
          <p:nvPr/>
        </p:nvCxnSpPr>
        <p:spPr>
          <a:xfrm>
            <a:off x="5181600" y="4462950"/>
            <a:ext cx="665018" cy="66303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2" name="Google Shape;2882;p68"/>
          <p:cNvCxnSpPr/>
          <p:nvPr/>
        </p:nvCxnSpPr>
        <p:spPr>
          <a:xfrm>
            <a:off x="5070763" y="6015848"/>
            <a:ext cx="831273" cy="52344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3" name="Google Shape;2883;p68"/>
          <p:cNvCxnSpPr/>
          <p:nvPr/>
        </p:nvCxnSpPr>
        <p:spPr>
          <a:xfrm flipH="1" rot="10800000">
            <a:off x="6179127" y="6068193"/>
            <a:ext cx="683491" cy="41875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4" name="Google Shape;2884;p68"/>
          <p:cNvCxnSpPr/>
          <p:nvPr/>
        </p:nvCxnSpPr>
        <p:spPr>
          <a:xfrm flipH="1" rot="10800000">
            <a:off x="6123709" y="5125985"/>
            <a:ext cx="1773382" cy="12213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5" name="Google Shape;2885;p68"/>
          <p:cNvCxnSpPr/>
          <p:nvPr/>
        </p:nvCxnSpPr>
        <p:spPr>
          <a:xfrm>
            <a:off x="5200072" y="4375708"/>
            <a:ext cx="1588655" cy="1744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6" name="Google Shape;2886;p68"/>
          <p:cNvCxnSpPr/>
          <p:nvPr/>
        </p:nvCxnSpPr>
        <p:spPr>
          <a:xfrm>
            <a:off x="7102764" y="4497846"/>
            <a:ext cx="886691" cy="52344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7" name="Google Shape;2887;p68"/>
          <p:cNvSpPr txBox="1"/>
          <p:nvPr/>
        </p:nvSpPr>
        <p:spPr>
          <a:xfrm>
            <a:off x="5749636" y="3962400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/>
          </a:p>
        </p:txBody>
      </p:sp>
      <p:sp>
        <p:nvSpPr>
          <p:cNvPr id="2888" name="Google Shape;2888;p68"/>
          <p:cNvSpPr txBox="1"/>
          <p:nvPr/>
        </p:nvSpPr>
        <p:spPr>
          <a:xfrm>
            <a:off x="5121563" y="5334000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/>
          </a:p>
        </p:txBody>
      </p:sp>
      <p:sp>
        <p:nvSpPr>
          <p:cNvPr id="2889" name="Google Shape;2889;p68"/>
          <p:cNvSpPr txBox="1"/>
          <p:nvPr/>
        </p:nvSpPr>
        <p:spPr>
          <a:xfrm>
            <a:off x="6599382" y="4800600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sp>
        <p:nvSpPr>
          <p:cNvPr id="2890" name="Google Shape;2890;p68"/>
          <p:cNvSpPr txBox="1"/>
          <p:nvPr/>
        </p:nvSpPr>
        <p:spPr>
          <a:xfrm>
            <a:off x="7412182" y="4301006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/>
          </a:p>
        </p:txBody>
      </p:sp>
      <p:sp>
        <p:nvSpPr>
          <p:cNvPr id="2891" name="Google Shape;2891;p68"/>
          <p:cNvSpPr txBox="1"/>
          <p:nvPr/>
        </p:nvSpPr>
        <p:spPr>
          <a:xfrm>
            <a:off x="5066145" y="6107452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</a:t>
            </a:r>
            <a:endParaRPr/>
          </a:p>
        </p:txBody>
      </p:sp>
      <p:sp>
        <p:nvSpPr>
          <p:cNvPr id="2892" name="Google Shape;2892;p68"/>
          <p:cNvSpPr txBox="1"/>
          <p:nvPr/>
        </p:nvSpPr>
        <p:spPr>
          <a:xfrm>
            <a:off x="6460836" y="6206006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sp>
        <p:nvSpPr>
          <p:cNvPr id="2893" name="Google Shape;2893;p68"/>
          <p:cNvSpPr/>
          <p:nvPr/>
        </p:nvSpPr>
        <p:spPr>
          <a:xfrm>
            <a:off x="6788727" y="4236122"/>
            <a:ext cx="332509" cy="314069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894" name="Google Shape;2894;p68"/>
          <p:cNvCxnSpPr/>
          <p:nvPr/>
        </p:nvCxnSpPr>
        <p:spPr>
          <a:xfrm>
            <a:off x="3962399" y="5248123"/>
            <a:ext cx="942110" cy="7153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5" name="Google Shape;2895;p68"/>
          <p:cNvCxnSpPr/>
          <p:nvPr/>
        </p:nvCxnSpPr>
        <p:spPr>
          <a:xfrm flipH="1" rot="10800000">
            <a:off x="4959927" y="5283019"/>
            <a:ext cx="942110" cy="78517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6" name="Google Shape;2896;p68"/>
          <p:cNvCxnSpPr/>
          <p:nvPr/>
        </p:nvCxnSpPr>
        <p:spPr>
          <a:xfrm flipH="1" rot="10800000">
            <a:off x="7028874" y="5248121"/>
            <a:ext cx="960582" cy="71538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7" name="Google Shape;2897;p68"/>
          <p:cNvSpPr/>
          <p:nvPr/>
        </p:nvSpPr>
        <p:spPr>
          <a:xfrm>
            <a:off x="4793672" y="5806469"/>
            <a:ext cx="332509" cy="314069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98" name="Google Shape;2898;p68"/>
          <p:cNvSpPr/>
          <p:nvPr/>
        </p:nvSpPr>
        <p:spPr>
          <a:xfrm>
            <a:off x="4904509" y="4236122"/>
            <a:ext cx="332509" cy="314069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99" name="Google Shape;2899;p68"/>
          <p:cNvSpPr/>
          <p:nvPr/>
        </p:nvSpPr>
        <p:spPr>
          <a:xfrm>
            <a:off x="5791200" y="5073640"/>
            <a:ext cx="332509" cy="314069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00" name="Google Shape;2900;p68"/>
          <p:cNvSpPr/>
          <p:nvPr/>
        </p:nvSpPr>
        <p:spPr>
          <a:xfrm>
            <a:off x="5902036" y="6434608"/>
            <a:ext cx="332509" cy="314069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01" name="Google Shape;2901;p68"/>
          <p:cNvSpPr/>
          <p:nvPr/>
        </p:nvSpPr>
        <p:spPr>
          <a:xfrm>
            <a:off x="7897091" y="4968950"/>
            <a:ext cx="332509" cy="314069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02" name="Google Shape;2902;p68"/>
          <p:cNvSpPr txBox="1"/>
          <p:nvPr/>
        </p:nvSpPr>
        <p:spPr>
          <a:xfrm>
            <a:off x="5089236" y="4572000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/>
          </a:p>
        </p:txBody>
      </p:sp>
      <p:sp>
        <p:nvSpPr>
          <p:cNvPr id="2903" name="Google Shape;2903;p68"/>
          <p:cNvSpPr txBox="1"/>
          <p:nvPr/>
        </p:nvSpPr>
        <p:spPr>
          <a:xfrm>
            <a:off x="3791065" y="4348480"/>
            <a:ext cx="7758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</a:t>
            </a:r>
            <a:r>
              <a:rPr b="1" baseline="-25000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</a:t>
            </a: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=2</a:t>
            </a:r>
            <a:endParaRPr/>
          </a:p>
        </p:txBody>
      </p:sp>
      <p:sp>
        <p:nvSpPr>
          <p:cNvPr id="2904" name="Google Shape;2904;p68"/>
          <p:cNvSpPr txBox="1"/>
          <p:nvPr/>
        </p:nvSpPr>
        <p:spPr>
          <a:xfrm>
            <a:off x="4174836" y="5634335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 b="1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05" name="Google Shape;2905;p68"/>
          <p:cNvSpPr txBox="1"/>
          <p:nvPr/>
        </p:nvSpPr>
        <p:spPr>
          <a:xfrm>
            <a:off x="7527636" y="5486400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 b="1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06" name="Google Shape;2906;p68"/>
          <p:cNvSpPr/>
          <p:nvPr/>
        </p:nvSpPr>
        <p:spPr>
          <a:xfrm>
            <a:off x="6830291" y="5858131"/>
            <a:ext cx="332509" cy="314069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07" name="Google Shape;2907;p68"/>
          <p:cNvSpPr/>
          <p:nvPr/>
        </p:nvSpPr>
        <p:spPr>
          <a:xfrm>
            <a:off x="3886200" y="4953000"/>
            <a:ext cx="332509" cy="314069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1" name="Shape 2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2" name="Google Shape;2912;p69"/>
          <p:cNvSpPr txBox="1"/>
          <p:nvPr>
            <p:ph idx="1" type="body"/>
          </p:nvPr>
        </p:nvSpPr>
        <p:spPr>
          <a:xfrm>
            <a:off x="228600" y="1905000"/>
            <a:ext cx="86868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Consider congestion minimization</a:t>
            </a: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/>
          </a:p>
          <a:p>
            <a:pPr indent="-285750" lvl="1" marL="74295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>
                <a:latin typeface="Twentieth Century"/>
                <a:ea typeface="Twentieth Century"/>
                <a:cs typeface="Twentieth Century"/>
                <a:sym typeface="Twentieth Century"/>
              </a:rPr>
              <a:t>minimizing max</a:t>
            </a:r>
            <a:r>
              <a:rPr baseline="-25000" lang="en-US" sz="2100">
                <a:latin typeface="Twentieth Century"/>
                <a:ea typeface="Twentieth Century"/>
                <a:cs typeface="Twentieth Century"/>
                <a:sym typeface="Twentieth Century"/>
              </a:rPr>
              <a:t>e </a:t>
            </a:r>
            <a:r>
              <a:rPr lang="en-US" sz="2100">
                <a:latin typeface="Twentieth Century"/>
                <a:ea typeface="Twentieth Century"/>
                <a:cs typeface="Twentieth Century"/>
                <a:sym typeface="Twentieth Century"/>
              </a:rPr>
              <a:t>f</a:t>
            </a:r>
            <a:r>
              <a:rPr baseline="-25000" lang="en-US" sz="2100">
                <a:latin typeface="Twentieth Century"/>
                <a:ea typeface="Twentieth Century"/>
                <a:cs typeface="Twentieth Century"/>
                <a:sym typeface="Twentieth Century"/>
              </a:rPr>
              <a:t>e</a:t>
            </a:r>
            <a:r>
              <a:rPr lang="en-US" sz="2100">
                <a:latin typeface="Twentieth Century"/>
                <a:ea typeface="Twentieth Century"/>
                <a:cs typeface="Twentieth Century"/>
                <a:sym typeface="Twentieth Century"/>
              </a:rPr>
              <a:t>/c</a:t>
            </a:r>
            <a:r>
              <a:rPr baseline="-25000" lang="en-US" sz="2100">
                <a:latin typeface="Twentieth Century"/>
                <a:ea typeface="Twentieth Century"/>
                <a:cs typeface="Twentieth Century"/>
                <a:sym typeface="Twentieth Century"/>
              </a:rPr>
              <a:t>e</a:t>
            </a:r>
            <a:r>
              <a:rPr lang="en-US" sz="2100">
                <a:latin typeface="Twentieth Century"/>
                <a:ea typeface="Twentieth Century"/>
                <a:cs typeface="Twentieth Century"/>
                <a:sym typeface="Twentieth Century"/>
              </a:rPr>
              <a:t>, where f</a:t>
            </a:r>
            <a:r>
              <a:rPr baseline="-25000" lang="en-US" sz="2100">
                <a:latin typeface="Twentieth Century"/>
                <a:ea typeface="Twentieth Century"/>
                <a:cs typeface="Twentieth Century"/>
                <a:sym typeface="Twentieth Century"/>
              </a:rPr>
              <a:t>e</a:t>
            </a:r>
            <a:r>
              <a:rPr lang="en-US" sz="2100">
                <a:latin typeface="Twentieth Century"/>
                <a:ea typeface="Twentieth Century"/>
                <a:cs typeface="Twentieth Century"/>
                <a:sym typeface="Twentieth Century"/>
              </a:rPr>
              <a:t> is the flow along edge 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… while satisfying all demands, but possibly exceeding capacities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Are there always link weights such that the ECMP flow is optimal?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Are there always link weights that are “close to”  the optimal solution?</a:t>
            </a:r>
            <a:endParaRPr/>
          </a:p>
        </p:txBody>
      </p:sp>
      <p:sp>
        <p:nvSpPr>
          <p:cNvPr id="2913" name="Google Shape;2913;p69"/>
          <p:cNvSpPr txBox="1"/>
          <p:nvPr>
            <p:ph type="title"/>
          </p:nvPr>
        </p:nvSpPr>
        <p:spPr>
          <a:xfrm>
            <a:off x="0" y="0"/>
            <a:ext cx="86868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Is the Optimal Solution Always Achievable with ECMP?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7" name="Shape 2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" name="Google Shape;2918;p70"/>
          <p:cNvSpPr/>
          <p:nvPr/>
        </p:nvSpPr>
        <p:spPr>
          <a:xfrm>
            <a:off x="533400" y="2745661"/>
            <a:ext cx="439803" cy="457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</a:t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19" name="Google Shape;2919;p70"/>
          <p:cNvSpPr/>
          <p:nvPr/>
        </p:nvSpPr>
        <p:spPr>
          <a:xfrm>
            <a:off x="4495800" y="5628382"/>
            <a:ext cx="439803" cy="457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</a:t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20" name="Google Shape;2920;p70"/>
          <p:cNvSpPr/>
          <p:nvPr/>
        </p:nvSpPr>
        <p:spPr>
          <a:xfrm>
            <a:off x="1828800" y="2745661"/>
            <a:ext cx="439803" cy="457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21" name="Google Shape;2921;p70"/>
          <p:cNvSpPr/>
          <p:nvPr/>
        </p:nvSpPr>
        <p:spPr>
          <a:xfrm>
            <a:off x="3124200" y="2745661"/>
            <a:ext cx="439803" cy="457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22" name="Google Shape;2922;p70"/>
          <p:cNvSpPr/>
          <p:nvPr/>
        </p:nvSpPr>
        <p:spPr>
          <a:xfrm>
            <a:off x="5715000" y="2745661"/>
            <a:ext cx="439803" cy="457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23" name="Google Shape;2923;p70"/>
          <p:cNvSpPr/>
          <p:nvPr/>
        </p:nvSpPr>
        <p:spPr>
          <a:xfrm>
            <a:off x="7010400" y="2745661"/>
            <a:ext cx="439803" cy="457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24" name="Google Shape;2924;p70"/>
          <p:cNvSpPr/>
          <p:nvPr/>
        </p:nvSpPr>
        <p:spPr>
          <a:xfrm>
            <a:off x="8399397" y="2745661"/>
            <a:ext cx="439803" cy="4572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925" name="Google Shape;2925;p70"/>
          <p:cNvCxnSpPr>
            <a:stCxn id="2918" idx="4"/>
            <a:endCxn id="2919" idx="0"/>
          </p:cNvCxnSpPr>
          <p:nvPr/>
        </p:nvCxnSpPr>
        <p:spPr>
          <a:xfrm>
            <a:off x="753301" y="3202861"/>
            <a:ext cx="3962400" cy="2425500"/>
          </a:xfrm>
          <a:prstGeom prst="straightConnector1">
            <a:avLst/>
          </a:prstGeom>
          <a:noFill/>
          <a:ln cap="flat" cmpd="sng" w="9525">
            <a:solidFill>
              <a:srgbClr val="096CC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26" name="Google Shape;2926;p70"/>
          <p:cNvCxnSpPr>
            <a:stCxn id="2920" idx="4"/>
            <a:endCxn id="2919" idx="0"/>
          </p:cNvCxnSpPr>
          <p:nvPr/>
        </p:nvCxnSpPr>
        <p:spPr>
          <a:xfrm>
            <a:off x="2048702" y="3202861"/>
            <a:ext cx="2667000" cy="2425500"/>
          </a:xfrm>
          <a:prstGeom prst="straightConnector1">
            <a:avLst/>
          </a:prstGeom>
          <a:noFill/>
          <a:ln cap="flat" cmpd="sng" w="9525">
            <a:solidFill>
              <a:srgbClr val="096CC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27" name="Google Shape;2927;p70"/>
          <p:cNvCxnSpPr>
            <a:stCxn id="2921" idx="4"/>
            <a:endCxn id="2919" idx="0"/>
          </p:cNvCxnSpPr>
          <p:nvPr/>
        </p:nvCxnSpPr>
        <p:spPr>
          <a:xfrm>
            <a:off x="3344102" y="3202861"/>
            <a:ext cx="1371600" cy="2425500"/>
          </a:xfrm>
          <a:prstGeom prst="straightConnector1">
            <a:avLst/>
          </a:prstGeom>
          <a:noFill/>
          <a:ln cap="flat" cmpd="sng" w="9525">
            <a:solidFill>
              <a:srgbClr val="096CC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28" name="Google Shape;2928;p70"/>
          <p:cNvCxnSpPr>
            <a:stCxn id="2922" idx="4"/>
            <a:endCxn id="2919" idx="0"/>
          </p:cNvCxnSpPr>
          <p:nvPr/>
        </p:nvCxnSpPr>
        <p:spPr>
          <a:xfrm flipH="1">
            <a:off x="4715702" y="3202861"/>
            <a:ext cx="1219200" cy="2425500"/>
          </a:xfrm>
          <a:prstGeom prst="straightConnector1">
            <a:avLst/>
          </a:prstGeom>
          <a:noFill/>
          <a:ln cap="flat" cmpd="sng" w="9525">
            <a:solidFill>
              <a:srgbClr val="096CC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29" name="Google Shape;2929;p70"/>
          <p:cNvCxnSpPr>
            <a:stCxn id="2923" idx="4"/>
            <a:endCxn id="2919" idx="0"/>
          </p:cNvCxnSpPr>
          <p:nvPr/>
        </p:nvCxnSpPr>
        <p:spPr>
          <a:xfrm flipH="1">
            <a:off x="4715702" y="3202861"/>
            <a:ext cx="2514600" cy="2425500"/>
          </a:xfrm>
          <a:prstGeom prst="straightConnector1">
            <a:avLst/>
          </a:prstGeom>
          <a:noFill/>
          <a:ln cap="flat" cmpd="sng" w="9525">
            <a:solidFill>
              <a:srgbClr val="096CC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30" name="Google Shape;2930;p70"/>
          <p:cNvCxnSpPr>
            <a:stCxn id="2924" idx="4"/>
            <a:endCxn id="2919" idx="0"/>
          </p:cNvCxnSpPr>
          <p:nvPr/>
        </p:nvCxnSpPr>
        <p:spPr>
          <a:xfrm flipH="1">
            <a:off x="4715699" y="3202861"/>
            <a:ext cx="3903600" cy="2425500"/>
          </a:xfrm>
          <a:prstGeom prst="straightConnector1">
            <a:avLst/>
          </a:prstGeom>
          <a:noFill/>
          <a:ln cap="flat" cmpd="sng" w="9525">
            <a:solidFill>
              <a:srgbClr val="096CC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31" name="Google Shape;2931;p70"/>
          <p:cNvCxnSpPr>
            <a:stCxn id="2918" idx="6"/>
            <a:endCxn id="2920" idx="2"/>
          </p:cNvCxnSpPr>
          <p:nvPr/>
        </p:nvCxnSpPr>
        <p:spPr>
          <a:xfrm>
            <a:off x="973203" y="2974261"/>
            <a:ext cx="855600" cy="0"/>
          </a:xfrm>
          <a:prstGeom prst="straightConnector1">
            <a:avLst/>
          </a:prstGeom>
          <a:noFill/>
          <a:ln cap="flat" cmpd="sng" w="9525">
            <a:solidFill>
              <a:srgbClr val="096CC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32" name="Google Shape;2932;p70"/>
          <p:cNvCxnSpPr>
            <a:stCxn id="2920" idx="6"/>
            <a:endCxn id="2921" idx="2"/>
          </p:cNvCxnSpPr>
          <p:nvPr/>
        </p:nvCxnSpPr>
        <p:spPr>
          <a:xfrm>
            <a:off x="2268603" y="2974261"/>
            <a:ext cx="855600" cy="0"/>
          </a:xfrm>
          <a:prstGeom prst="straightConnector1">
            <a:avLst/>
          </a:prstGeom>
          <a:noFill/>
          <a:ln cap="flat" cmpd="sng" w="9525">
            <a:solidFill>
              <a:srgbClr val="096CC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33" name="Google Shape;2933;p70"/>
          <p:cNvCxnSpPr>
            <a:stCxn id="2922" idx="6"/>
            <a:endCxn id="2923" idx="2"/>
          </p:cNvCxnSpPr>
          <p:nvPr/>
        </p:nvCxnSpPr>
        <p:spPr>
          <a:xfrm>
            <a:off x="6154803" y="2974261"/>
            <a:ext cx="855600" cy="0"/>
          </a:xfrm>
          <a:prstGeom prst="straightConnector1">
            <a:avLst/>
          </a:prstGeom>
          <a:noFill/>
          <a:ln cap="flat" cmpd="sng" w="9525">
            <a:solidFill>
              <a:srgbClr val="096CC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34" name="Google Shape;2934;p70"/>
          <p:cNvCxnSpPr>
            <a:stCxn id="2923" idx="6"/>
            <a:endCxn id="2924" idx="2"/>
          </p:cNvCxnSpPr>
          <p:nvPr/>
        </p:nvCxnSpPr>
        <p:spPr>
          <a:xfrm>
            <a:off x="7450203" y="2974261"/>
            <a:ext cx="949200" cy="0"/>
          </a:xfrm>
          <a:prstGeom prst="straightConnector1">
            <a:avLst/>
          </a:prstGeom>
          <a:noFill/>
          <a:ln cap="flat" cmpd="sng" w="9525">
            <a:solidFill>
              <a:srgbClr val="096CC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35" name="Google Shape;2935;p70"/>
          <p:cNvSpPr txBox="1"/>
          <p:nvPr/>
        </p:nvSpPr>
        <p:spPr>
          <a:xfrm>
            <a:off x="2564322" y="3780472"/>
            <a:ext cx="32079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 b="1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36" name="Google Shape;2936;p70"/>
          <p:cNvSpPr txBox="1"/>
          <p:nvPr/>
        </p:nvSpPr>
        <p:spPr>
          <a:xfrm>
            <a:off x="3515682" y="3780472"/>
            <a:ext cx="32079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 b="1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37" name="Google Shape;2937;p70"/>
          <p:cNvSpPr txBox="1"/>
          <p:nvPr/>
        </p:nvSpPr>
        <p:spPr>
          <a:xfrm>
            <a:off x="1573722" y="3780472"/>
            <a:ext cx="32079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 b="1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38" name="Google Shape;2938;p70"/>
          <p:cNvSpPr txBox="1"/>
          <p:nvPr/>
        </p:nvSpPr>
        <p:spPr>
          <a:xfrm>
            <a:off x="5231322" y="3780472"/>
            <a:ext cx="32079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 b="1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39" name="Google Shape;2939;p70"/>
          <p:cNvSpPr txBox="1"/>
          <p:nvPr/>
        </p:nvSpPr>
        <p:spPr>
          <a:xfrm>
            <a:off x="6069522" y="3780472"/>
            <a:ext cx="32079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 b="1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40" name="Google Shape;2940;p70"/>
          <p:cNvSpPr txBox="1"/>
          <p:nvPr/>
        </p:nvSpPr>
        <p:spPr>
          <a:xfrm>
            <a:off x="6983922" y="3780472"/>
            <a:ext cx="32079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 b="1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41" name="Google Shape;2941;p70"/>
          <p:cNvSpPr txBox="1"/>
          <p:nvPr/>
        </p:nvSpPr>
        <p:spPr>
          <a:xfrm>
            <a:off x="1077383" y="2580382"/>
            <a:ext cx="6814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</a:t>
            </a:r>
            <a:r>
              <a:rPr b="1" baseline="-25000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</a:t>
            </a: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=n</a:t>
            </a:r>
            <a:endParaRPr b="1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42" name="Google Shape;2942;p70"/>
          <p:cNvSpPr txBox="1"/>
          <p:nvPr/>
        </p:nvSpPr>
        <p:spPr>
          <a:xfrm>
            <a:off x="2514600" y="2580382"/>
            <a:ext cx="31931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</a:t>
            </a:r>
            <a:endParaRPr b="1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43" name="Google Shape;2943;p70"/>
          <p:cNvSpPr txBox="1"/>
          <p:nvPr/>
        </p:nvSpPr>
        <p:spPr>
          <a:xfrm>
            <a:off x="6462482" y="2580382"/>
            <a:ext cx="31931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</a:t>
            </a:r>
            <a:endParaRPr b="1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44" name="Google Shape;2944;p70"/>
          <p:cNvSpPr txBox="1"/>
          <p:nvPr/>
        </p:nvSpPr>
        <p:spPr>
          <a:xfrm>
            <a:off x="7834082" y="2580382"/>
            <a:ext cx="31931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</a:t>
            </a:r>
            <a:endParaRPr b="1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45" name="Google Shape;2945;p70"/>
          <p:cNvSpPr txBox="1"/>
          <p:nvPr/>
        </p:nvSpPr>
        <p:spPr>
          <a:xfrm>
            <a:off x="1245691" y="5257800"/>
            <a:ext cx="1541295" cy="8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OPT* ≤ 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OPT</a:t>
            </a:r>
            <a:r>
              <a:rPr b="1" baseline="-25000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ECMP</a:t>
            </a:r>
            <a:r>
              <a:rPr b="1" baseline="30000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≥ n</a:t>
            </a:r>
            <a:r>
              <a:rPr b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/2</a:t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46" name="Google Shape;2946;p70"/>
          <p:cNvSpPr txBox="1"/>
          <p:nvPr/>
        </p:nvSpPr>
        <p:spPr>
          <a:xfrm>
            <a:off x="658042" y="1752600"/>
            <a:ext cx="16183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 = #vertices</a:t>
            </a:r>
            <a:endParaRPr b="1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47" name="Google Shape;2947;p70"/>
          <p:cNvSpPr txBox="1"/>
          <p:nvPr>
            <p:ph type="title"/>
          </p:nvPr>
        </p:nvSpPr>
        <p:spPr>
          <a:xfrm>
            <a:off x="0" y="0"/>
            <a:ext cx="86868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Is the Optimal Solution Always Achievable with ECMP?</a:t>
            </a:r>
            <a:endParaRPr/>
          </a:p>
        </p:txBody>
      </p:sp>
      <p:sp>
        <p:nvSpPr>
          <p:cNvPr id="2948" name="Google Shape;2948;p70"/>
          <p:cNvSpPr txBox="1"/>
          <p:nvPr/>
        </p:nvSpPr>
        <p:spPr>
          <a:xfrm>
            <a:off x="4334731" y="2720003"/>
            <a:ext cx="44114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…</a:t>
            </a:r>
            <a:endParaRPr b="1"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2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3" name="Google Shape;2953;p71"/>
          <p:cNvSpPr txBox="1"/>
          <p:nvPr>
            <p:ph type="title"/>
          </p:nvPr>
        </p:nvSpPr>
        <p:spPr>
          <a:xfrm>
            <a:off x="0" y="0"/>
            <a:ext cx="8686800" cy="1300166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latin typeface="Twentieth Century"/>
                <a:ea typeface="Twentieth Century"/>
                <a:cs typeface="Twentieth Century"/>
                <a:sym typeface="Twentieth Century"/>
              </a:rPr>
              <a:t>Link-Weight Optimization</a:t>
            </a:r>
            <a:endParaRPr/>
          </a:p>
        </p:txBody>
      </p:sp>
      <p:sp>
        <p:nvSpPr>
          <p:cNvPr id="2954" name="Google Shape;2954;p71"/>
          <p:cNvSpPr txBox="1"/>
          <p:nvPr>
            <p:ph idx="1" type="body"/>
          </p:nvPr>
        </p:nvSpPr>
        <p:spPr>
          <a:xfrm>
            <a:off x="228600" y="1399469"/>
            <a:ext cx="8229600" cy="3199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b="1" lang="en-US" sz="2400" u="sng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Input</a:t>
            </a:r>
            <a:r>
              <a:rPr b="1" lang="en-US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r>
              <a:rPr b="1"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undirected capacitated graph G=(V,E,c)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demand matrix D={d</a:t>
            </a:r>
            <a:r>
              <a:rPr baseline="-25000"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ij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 baseline="-25000"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b="1" lang="en-US" sz="2400" u="sng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Output</a:t>
            </a:r>
            <a:r>
              <a:rPr b="1" lang="en-US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</a:t>
            </a:r>
            <a:r>
              <a:rPr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optimal link weights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Twentieth Century"/>
                <a:ea typeface="Twentieth Century"/>
                <a:cs typeface="Twentieth Century"/>
                <a:sym typeface="Twentieth Century"/>
              </a:rPr>
              <a:t>such that the resulting ECMP flow is “closest” to specific objective function</a:t>
            </a:r>
            <a:endParaRPr/>
          </a:p>
        </p:txBody>
      </p:sp>
      <p:cxnSp>
        <p:nvCxnSpPr>
          <p:cNvPr id="2955" name="Google Shape;2955;p71"/>
          <p:cNvCxnSpPr/>
          <p:nvPr/>
        </p:nvCxnSpPr>
        <p:spPr>
          <a:xfrm flipH="1" rot="10800000">
            <a:off x="4128654" y="4445501"/>
            <a:ext cx="775855" cy="62813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6" name="Google Shape;2956;p71"/>
          <p:cNvCxnSpPr/>
          <p:nvPr/>
        </p:nvCxnSpPr>
        <p:spPr>
          <a:xfrm>
            <a:off x="5181600" y="4462950"/>
            <a:ext cx="665018" cy="66303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7" name="Google Shape;2957;p71"/>
          <p:cNvCxnSpPr/>
          <p:nvPr/>
        </p:nvCxnSpPr>
        <p:spPr>
          <a:xfrm>
            <a:off x="5070763" y="6015848"/>
            <a:ext cx="831273" cy="52344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8" name="Google Shape;2958;p71"/>
          <p:cNvCxnSpPr/>
          <p:nvPr/>
        </p:nvCxnSpPr>
        <p:spPr>
          <a:xfrm flipH="1" rot="10800000">
            <a:off x="6179127" y="6068193"/>
            <a:ext cx="683491" cy="41875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9" name="Google Shape;2959;p71"/>
          <p:cNvCxnSpPr/>
          <p:nvPr/>
        </p:nvCxnSpPr>
        <p:spPr>
          <a:xfrm flipH="1" rot="10800000">
            <a:off x="6123709" y="5125985"/>
            <a:ext cx="1773382" cy="12213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0" name="Google Shape;2960;p71"/>
          <p:cNvCxnSpPr/>
          <p:nvPr/>
        </p:nvCxnSpPr>
        <p:spPr>
          <a:xfrm>
            <a:off x="5200072" y="4375708"/>
            <a:ext cx="1588655" cy="1744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1" name="Google Shape;2961;p71"/>
          <p:cNvCxnSpPr/>
          <p:nvPr/>
        </p:nvCxnSpPr>
        <p:spPr>
          <a:xfrm>
            <a:off x="7102764" y="4497846"/>
            <a:ext cx="886691" cy="52344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2" name="Google Shape;2962;p71"/>
          <p:cNvSpPr txBox="1"/>
          <p:nvPr/>
        </p:nvSpPr>
        <p:spPr>
          <a:xfrm>
            <a:off x="5749636" y="3962400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/>
          </a:p>
        </p:txBody>
      </p:sp>
      <p:sp>
        <p:nvSpPr>
          <p:cNvPr id="2963" name="Google Shape;2963;p71"/>
          <p:cNvSpPr txBox="1"/>
          <p:nvPr/>
        </p:nvSpPr>
        <p:spPr>
          <a:xfrm>
            <a:off x="5121563" y="5334000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/>
          </a:p>
        </p:txBody>
      </p:sp>
      <p:sp>
        <p:nvSpPr>
          <p:cNvPr id="2964" name="Google Shape;2964;p71"/>
          <p:cNvSpPr txBox="1"/>
          <p:nvPr/>
        </p:nvSpPr>
        <p:spPr>
          <a:xfrm>
            <a:off x="6599382" y="4800600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sp>
        <p:nvSpPr>
          <p:cNvPr id="2965" name="Google Shape;2965;p71"/>
          <p:cNvSpPr txBox="1"/>
          <p:nvPr/>
        </p:nvSpPr>
        <p:spPr>
          <a:xfrm>
            <a:off x="7412182" y="4301006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/>
          </a:p>
        </p:txBody>
      </p:sp>
      <p:sp>
        <p:nvSpPr>
          <p:cNvPr id="2966" name="Google Shape;2966;p71"/>
          <p:cNvSpPr txBox="1"/>
          <p:nvPr/>
        </p:nvSpPr>
        <p:spPr>
          <a:xfrm>
            <a:off x="5066145" y="6107452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4</a:t>
            </a:r>
            <a:endParaRPr/>
          </a:p>
        </p:txBody>
      </p:sp>
      <p:sp>
        <p:nvSpPr>
          <p:cNvPr id="2967" name="Google Shape;2967;p71"/>
          <p:cNvSpPr txBox="1"/>
          <p:nvPr/>
        </p:nvSpPr>
        <p:spPr>
          <a:xfrm>
            <a:off x="6460836" y="6206006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/>
          </a:p>
        </p:txBody>
      </p:sp>
      <p:sp>
        <p:nvSpPr>
          <p:cNvPr id="2968" name="Google Shape;2968;p71"/>
          <p:cNvSpPr/>
          <p:nvPr/>
        </p:nvSpPr>
        <p:spPr>
          <a:xfrm>
            <a:off x="6788727" y="4236122"/>
            <a:ext cx="332509" cy="314069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969" name="Google Shape;2969;p71"/>
          <p:cNvCxnSpPr/>
          <p:nvPr/>
        </p:nvCxnSpPr>
        <p:spPr>
          <a:xfrm>
            <a:off x="3962399" y="5248123"/>
            <a:ext cx="942110" cy="71538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0" name="Google Shape;2970;p71"/>
          <p:cNvCxnSpPr/>
          <p:nvPr/>
        </p:nvCxnSpPr>
        <p:spPr>
          <a:xfrm flipH="1" rot="10800000">
            <a:off x="4959927" y="5283019"/>
            <a:ext cx="942110" cy="78517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1" name="Google Shape;2971;p71"/>
          <p:cNvCxnSpPr/>
          <p:nvPr/>
        </p:nvCxnSpPr>
        <p:spPr>
          <a:xfrm flipH="1" rot="10800000">
            <a:off x="7028874" y="5248121"/>
            <a:ext cx="960582" cy="71538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2" name="Google Shape;2972;p71"/>
          <p:cNvSpPr/>
          <p:nvPr/>
        </p:nvSpPr>
        <p:spPr>
          <a:xfrm>
            <a:off x="4793672" y="5806469"/>
            <a:ext cx="332509" cy="314069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73" name="Google Shape;2973;p71"/>
          <p:cNvSpPr/>
          <p:nvPr/>
        </p:nvSpPr>
        <p:spPr>
          <a:xfrm>
            <a:off x="4904509" y="4236122"/>
            <a:ext cx="332509" cy="314069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74" name="Google Shape;2974;p71"/>
          <p:cNvSpPr/>
          <p:nvPr/>
        </p:nvSpPr>
        <p:spPr>
          <a:xfrm>
            <a:off x="5791200" y="5073640"/>
            <a:ext cx="332509" cy="314069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75" name="Google Shape;2975;p71"/>
          <p:cNvSpPr/>
          <p:nvPr/>
        </p:nvSpPr>
        <p:spPr>
          <a:xfrm>
            <a:off x="5902036" y="6434608"/>
            <a:ext cx="332509" cy="314069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76" name="Google Shape;2976;p71"/>
          <p:cNvSpPr/>
          <p:nvPr/>
        </p:nvSpPr>
        <p:spPr>
          <a:xfrm>
            <a:off x="7897091" y="4968950"/>
            <a:ext cx="332509" cy="314069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77" name="Google Shape;2977;p71"/>
          <p:cNvSpPr txBox="1"/>
          <p:nvPr/>
        </p:nvSpPr>
        <p:spPr>
          <a:xfrm>
            <a:off x="5089236" y="4572000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endParaRPr/>
          </a:p>
        </p:txBody>
      </p:sp>
      <p:sp>
        <p:nvSpPr>
          <p:cNvPr id="2978" name="Google Shape;2978;p71"/>
          <p:cNvSpPr txBox="1"/>
          <p:nvPr/>
        </p:nvSpPr>
        <p:spPr>
          <a:xfrm>
            <a:off x="3780905" y="4368800"/>
            <a:ext cx="7758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</a:t>
            </a:r>
            <a:r>
              <a:rPr b="1" baseline="-25000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</a:t>
            </a: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=2</a:t>
            </a:r>
            <a:endParaRPr b="1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79" name="Google Shape;2979;p71"/>
          <p:cNvSpPr txBox="1"/>
          <p:nvPr/>
        </p:nvSpPr>
        <p:spPr>
          <a:xfrm>
            <a:off x="4174836" y="5634335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3</a:t>
            </a:r>
            <a:endParaRPr b="1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80" name="Google Shape;2980;p71"/>
          <p:cNvSpPr txBox="1"/>
          <p:nvPr/>
        </p:nvSpPr>
        <p:spPr>
          <a:xfrm>
            <a:off x="7527636" y="5486400"/>
            <a:ext cx="3480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</a:t>
            </a:r>
            <a:endParaRPr b="1"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81" name="Google Shape;2981;p71"/>
          <p:cNvSpPr/>
          <p:nvPr/>
        </p:nvSpPr>
        <p:spPr>
          <a:xfrm>
            <a:off x="6830291" y="5858131"/>
            <a:ext cx="332509" cy="314069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82" name="Google Shape;2982;p71"/>
          <p:cNvSpPr/>
          <p:nvPr/>
        </p:nvSpPr>
        <p:spPr>
          <a:xfrm>
            <a:off x="3886200" y="4953000"/>
            <a:ext cx="332509" cy="314069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6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p72"/>
          <p:cNvSpPr txBox="1"/>
          <p:nvPr>
            <p:ph type="title"/>
          </p:nvPr>
        </p:nvSpPr>
        <p:spPr>
          <a:xfrm>
            <a:off x="0" y="1"/>
            <a:ext cx="8686800" cy="1285048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Complexity of Link-Weight Optimization</a:t>
            </a:r>
            <a:endParaRPr/>
          </a:p>
        </p:txBody>
      </p:sp>
      <p:sp>
        <p:nvSpPr>
          <p:cNvPr id="2988" name="Google Shape;2988;p72"/>
          <p:cNvSpPr txBox="1"/>
          <p:nvPr>
            <p:ph idx="1" type="body"/>
          </p:nvPr>
        </p:nvSpPr>
        <p:spPr>
          <a:xfrm>
            <a:off x="457200" y="1874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</a:pPr>
            <a:r>
              <a:rPr b="1" lang="en-US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NP-hard!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Even for simple objective functions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</a:pPr>
            <a:r>
              <a:rPr b="1" lang="en-US" u="sng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Theorem</a:t>
            </a:r>
            <a:r>
              <a:rPr b="1" lang="en-US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Approximating the min-congestion multi-commodity flow within any constant factor is NP-hard.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even for a single source-target pair!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2" name="Shape 2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3" name="Google Shape;2993;p73"/>
          <p:cNvSpPr txBox="1"/>
          <p:nvPr>
            <p:ph type="title"/>
          </p:nvPr>
        </p:nvSpPr>
        <p:spPr>
          <a:xfrm>
            <a:off x="0" y="1"/>
            <a:ext cx="8686800" cy="1300166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wentieth Century"/>
                <a:ea typeface="Twentieth Century"/>
                <a:cs typeface="Twentieth Century"/>
                <a:sym typeface="Twentieth Century"/>
              </a:rPr>
              <a:t>So, What Do Network Operators Do?</a:t>
            </a:r>
            <a:endParaRPr/>
          </a:p>
        </p:txBody>
      </p:sp>
      <p:sp>
        <p:nvSpPr>
          <p:cNvPr id="2994" name="Google Shape;2994;p73"/>
          <p:cNvSpPr txBox="1"/>
          <p:nvPr>
            <p:ph idx="1" type="body"/>
          </p:nvPr>
        </p:nvSpPr>
        <p:spPr>
          <a:xfrm>
            <a:off x="457200" y="19510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 u="sng">
                <a:latin typeface="Twentieth Century"/>
                <a:ea typeface="Twentieth Century"/>
                <a:cs typeface="Twentieth Century"/>
                <a:sym typeface="Twentieth Century"/>
              </a:rPr>
              <a:t>Heuristics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: </a:t>
            </a:r>
            <a:r>
              <a:rPr i="1" lang="en-US" u="sng">
                <a:latin typeface="Twentieth Century"/>
                <a:ea typeface="Twentieth Century"/>
                <a:cs typeface="Twentieth Century"/>
                <a:sym typeface="Twentieth Century"/>
              </a:rPr>
              <a:t>searching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 through weight settings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Clearly suboptimal, but shown effective in </a:t>
            </a:r>
            <a:r>
              <a:rPr b="1" lang="en-US" u="sng">
                <a:latin typeface="Twentieth Century"/>
                <a:ea typeface="Twentieth Century"/>
                <a:cs typeface="Twentieth Century"/>
                <a:sym typeface="Twentieth Century"/>
              </a:rPr>
              <a:t>some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real-life environments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8" name="Shape 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9" name="Google Shape;2999;p74"/>
          <p:cNvSpPr txBox="1"/>
          <p:nvPr>
            <p:ph type="title"/>
          </p:nvPr>
        </p:nvSpPr>
        <p:spPr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A Closer Look at ECMP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00" name="Google Shape;3000;p74"/>
          <p:cNvSpPr txBox="1"/>
          <p:nvPr>
            <p:ph idx="1" type="body"/>
          </p:nvPr>
        </p:nvSpPr>
        <p:spPr>
          <a:xfrm>
            <a:off x="134471" y="2979267"/>
            <a:ext cx="8780929" cy="1503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>
                <a:latin typeface="Twentieth Century"/>
                <a:ea typeface="Twentieth Century"/>
                <a:cs typeface="Twentieth Century"/>
                <a:sym typeface="Twentieth Century"/>
              </a:rPr>
              <a:t>How Does ECMP split traffic evenly between “next hops”?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1" marL="742950" rtl="0" algn="ctr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36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01" name="Google Shape;3001;p74"/>
          <p:cNvSpPr txBox="1"/>
          <p:nvPr>
            <p:ph idx="12" type="sldNum"/>
          </p:nvPr>
        </p:nvSpPr>
        <p:spPr>
          <a:xfrm>
            <a:off x="6950075" y="-76200"/>
            <a:ext cx="21939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8989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1" sz="1200">
              <a:solidFill>
                <a:srgbClr val="8989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5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p75"/>
          <p:cNvSpPr txBox="1"/>
          <p:nvPr>
            <p:ph type="title"/>
          </p:nvPr>
        </p:nvSpPr>
        <p:spPr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A Closer Look: ECMP Hashing</a:t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07" name="Google Shape;3007;p75"/>
          <p:cNvSpPr txBox="1"/>
          <p:nvPr>
            <p:ph idx="1" type="body"/>
          </p:nvPr>
        </p:nvSpPr>
        <p:spPr>
          <a:xfrm>
            <a:off x="134471" y="1246092"/>
            <a:ext cx="8780929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Hash function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en-US" sz="2600">
                <a:latin typeface="Twentieth Century"/>
                <a:ea typeface="Twentieth Century"/>
                <a:cs typeface="Twentieth Century"/>
                <a:sym typeface="Twentieth Century"/>
              </a:rPr>
              <a:t>Maps a large datum into a small datum, often a single integer that serves to index an associative array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en-US" sz="2600">
                <a:latin typeface="Twentieth Century"/>
                <a:ea typeface="Twentieth Century"/>
                <a:cs typeface="Twentieth Century"/>
                <a:sym typeface="Twentieth Century"/>
              </a:rPr>
              <a:t>In short: maps n-bit datum into k buckets (k &lt;&lt; 2</a:t>
            </a:r>
            <a:r>
              <a:rPr baseline="30000" lang="en-US" sz="2600">
                <a:latin typeface="Twentieth Century"/>
                <a:ea typeface="Twentieth Century"/>
                <a:cs typeface="Twentieth Century"/>
                <a:sym typeface="Twentieth Century"/>
              </a:rPr>
              <a:t>n</a:t>
            </a:r>
            <a:r>
              <a:rPr lang="en-US" sz="2600">
                <a:latin typeface="Twentieth Century"/>
                <a:ea typeface="Twentieth Century"/>
                <a:cs typeface="Twentieth Century"/>
                <a:sym typeface="Twentieth Century"/>
              </a:rPr>
              <a:t>)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en-US" sz="2600">
                <a:latin typeface="Twentieth Century"/>
                <a:ea typeface="Twentieth Century"/>
                <a:cs typeface="Twentieth Century"/>
                <a:sym typeface="Twentieth Century"/>
              </a:rPr>
              <a:t>Provides time- &amp; space-saving data structure for lookup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Main goals: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en-US" sz="2600">
                <a:latin typeface="Twentieth Century"/>
                <a:ea typeface="Twentieth Century"/>
                <a:cs typeface="Twentieth Century"/>
                <a:sym typeface="Twentieth Century"/>
              </a:rPr>
              <a:t>Low “cost”</a:t>
            </a:r>
            <a:endParaRPr sz="26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en-US" sz="2600">
                <a:latin typeface="Twentieth Century"/>
                <a:ea typeface="Twentieth Century"/>
                <a:cs typeface="Twentieth Century"/>
                <a:sym typeface="Twentieth Century"/>
              </a:rPr>
              <a:t>Deterministic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en-US" sz="2600">
                <a:latin typeface="Twentieth Century"/>
                <a:ea typeface="Twentieth Century"/>
                <a:cs typeface="Twentieth Century"/>
                <a:sym typeface="Twentieth Century"/>
              </a:rPr>
              <a:t>Uniformity (load balanced)</a:t>
            </a:r>
            <a:endParaRPr/>
          </a:p>
        </p:txBody>
      </p:sp>
      <p:pic>
        <p:nvPicPr>
          <p:cNvPr id="3008" name="Google Shape;3008;p75"/>
          <p:cNvPicPr preferRelativeResize="0"/>
          <p:nvPr/>
        </p:nvPicPr>
        <p:blipFill rotWithShape="1">
          <a:blip r:embed="rId3">
            <a:alphaModFix/>
          </a:blip>
          <a:srcRect b="4067" l="2296" r="1147" t="0"/>
          <a:stretch/>
        </p:blipFill>
        <p:spPr>
          <a:xfrm>
            <a:off x="5105400" y="3962400"/>
            <a:ext cx="3810000" cy="276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9" name="Google Shape;3009;p75"/>
          <p:cNvSpPr txBox="1"/>
          <p:nvPr>
            <p:ph idx="12" type="sldNum"/>
          </p:nvPr>
        </p:nvSpPr>
        <p:spPr>
          <a:xfrm>
            <a:off x="6950075" y="-76200"/>
            <a:ext cx="21939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898989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‹#›</a:t>
            </a:fld>
            <a:endParaRPr b="1" sz="1200">
              <a:solidFill>
                <a:srgbClr val="898989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3" name="Shape 3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4" name="Google Shape;3014;p76"/>
          <p:cNvSpPr txBox="1"/>
          <p:nvPr>
            <p:ph idx="1" type="body"/>
          </p:nvPr>
        </p:nvSpPr>
        <p:spPr>
          <a:xfrm>
            <a:off x="457200" y="2922183"/>
            <a:ext cx="84582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Why not just round-robin packets?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Reordering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Different performance per path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Solution: Hash at a per-flow level</a:t>
            </a:r>
            <a:endParaRPr/>
          </a:p>
        </p:txBody>
      </p:sp>
      <p:cxnSp>
        <p:nvCxnSpPr>
          <p:cNvPr id="3015" name="Google Shape;3015;p76"/>
          <p:cNvCxnSpPr>
            <a:endCxn id="3016" idx="2"/>
          </p:cNvCxnSpPr>
          <p:nvPr/>
        </p:nvCxnSpPr>
        <p:spPr>
          <a:xfrm>
            <a:off x="1066800" y="2055900"/>
            <a:ext cx="1524000" cy="15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016" name="Google Shape;3016;p76"/>
          <p:cNvSpPr/>
          <p:nvPr/>
        </p:nvSpPr>
        <p:spPr>
          <a:xfrm>
            <a:off x="2590800" y="1828800"/>
            <a:ext cx="533400" cy="457200"/>
          </a:xfrm>
          <a:prstGeom prst="can">
            <a:avLst>
              <a:gd fmla="val 25000" name="adj"/>
            </a:avLst>
          </a:prstGeom>
          <a:gradFill>
            <a:gsLst>
              <a:gs pos="0">
                <a:srgbClr val="0051A5"/>
              </a:gs>
              <a:gs pos="80000">
                <a:srgbClr val="006CD9"/>
              </a:gs>
              <a:gs pos="100000">
                <a:srgbClr val="006CDF"/>
              </a:gs>
            </a:gsLst>
            <a:lin ang="16200000" scaled="0"/>
          </a:gradFill>
          <a:ln cap="flat" cmpd="sng" w="9525">
            <a:solidFill>
              <a:srgbClr val="096C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17" name="Google Shape;3017;p76"/>
          <p:cNvCxnSpPr>
            <a:stCxn id="3016" idx="4"/>
            <a:endCxn id="3018" idx="2"/>
          </p:cNvCxnSpPr>
          <p:nvPr/>
        </p:nvCxnSpPr>
        <p:spPr>
          <a:xfrm flipH="1" rot="10800000">
            <a:off x="3124200" y="1676400"/>
            <a:ext cx="1219200" cy="381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19" name="Google Shape;3019;p76"/>
          <p:cNvCxnSpPr>
            <a:stCxn id="3016" idx="4"/>
            <a:endCxn id="3020" idx="2"/>
          </p:cNvCxnSpPr>
          <p:nvPr/>
        </p:nvCxnSpPr>
        <p:spPr>
          <a:xfrm>
            <a:off x="3124200" y="2057400"/>
            <a:ext cx="1219200" cy="457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021" name="Google Shape;3021;p76"/>
          <p:cNvSpPr/>
          <p:nvPr/>
        </p:nvSpPr>
        <p:spPr>
          <a:xfrm>
            <a:off x="6096000" y="1828800"/>
            <a:ext cx="533400" cy="457200"/>
          </a:xfrm>
          <a:prstGeom prst="can">
            <a:avLst>
              <a:gd fmla="val 25000" name="adj"/>
            </a:avLst>
          </a:prstGeom>
          <a:gradFill>
            <a:gsLst>
              <a:gs pos="0">
                <a:srgbClr val="0051A5"/>
              </a:gs>
              <a:gs pos="80000">
                <a:srgbClr val="006CD9"/>
              </a:gs>
              <a:gs pos="100000">
                <a:srgbClr val="006CDF"/>
              </a:gs>
            </a:gsLst>
            <a:lin ang="16200000" scaled="0"/>
          </a:gradFill>
          <a:ln cap="flat" cmpd="sng" w="9525">
            <a:solidFill>
              <a:srgbClr val="096C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22" name="Google Shape;3022;p76"/>
          <p:cNvCxnSpPr>
            <a:stCxn id="3018" idx="4"/>
            <a:endCxn id="3021" idx="2"/>
          </p:cNvCxnSpPr>
          <p:nvPr/>
        </p:nvCxnSpPr>
        <p:spPr>
          <a:xfrm>
            <a:off x="4876800" y="1676400"/>
            <a:ext cx="1219200" cy="381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23" name="Google Shape;3023;p76"/>
          <p:cNvCxnSpPr>
            <a:stCxn id="3020" idx="4"/>
            <a:endCxn id="3021" idx="2"/>
          </p:cNvCxnSpPr>
          <p:nvPr/>
        </p:nvCxnSpPr>
        <p:spPr>
          <a:xfrm flipH="1" rot="10800000">
            <a:off x="4876800" y="2057400"/>
            <a:ext cx="1219200" cy="457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018" name="Google Shape;3018;p76"/>
          <p:cNvSpPr/>
          <p:nvPr/>
        </p:nvSpPr>
        <p:spPr>
          <a:xfrm>
            <a:off x="4343400" y="1447800"/>
            <a:ext cx="533400" cy="457200"/>
          </a:xfrm>
          <a:prstGeom prst="can">
            <a:avLst>
              <a:gd fmla="val 25000" name="adj"/>
            </a:avLst>
          </a:prstGeom>
          <a:gradFill>
            <a:gsLst>
              <a:gs pos="0">
                <a:srgbClr val="0051A5"/>
              </a:gs>
              <a:gs pos="80000">
                <a:srgbClr val="006CD9"/>
              </a:gs>
              <a:gs pos="100000">
                <a:srgbClr val="006CDF"/>
              </a:gs>
            </a:gsLst>
            <a:lin ang="16200000" scaled="0"/>
          </a:gradFill>
          <a:ln cap="flat" cmpd="sng" w="9525">
            <a:solidFill>
              <a:srgbClr val="096C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0" name="Google Shape;3020;p76"/>
          <p:cNvSpPr/>
          <p:nvPr/>
        </p:nvSpPr>
        <p:spPr>
          <a:xfrm>
            <a:off x="4343400" y="2286000"/>
            <a:ext cx="533400" cy="457200"/>
          </a:xfrm>
          <a:prstGeom prst="can">
            <a:avLst>
              <a:gd fmla="val 25000" name="adj"/>
            </a:avLst>
          </a:prstGeom>
          <a:gradFill>
            <a:gsLst>
              <a:gs pos="0">
                <a:srgbClr val="0051A5"/>
              </a:gs>
              <a:gs pos="80000">
                <a:srgbClr val="006CD9"/>
              </a:gs>
              <a:gs pos="100000">
                <a:srgbClr val="006CDF"/>
              </a:gs>
            </a:gsLst>
            <a:lin ang="16200000" scaled="0"/>
          </a:gradFill>
          <a:ln cap="flat" cmpd="sng" w="9525">
            <a:solidFill>
              <a:srgbClr val="096C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24" name="Google Shape;3024;p76"/>
          <p:cNvCxnSpPr>
            <a:stCxn id="3021" idx="4"/>
          </p:cNvCxnSpPr>
          <p:nvPr/>
        </p:nvCxnSpPr>
        <p:spPr>
          <a:xfrm>
            <a:off x="6629400" y="2057400"/>
            <a:ext cx="1524000" cy="15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025" name="Google Shape;3025;p76"/>
          <p:cNvSpPr/>
          <p:nvPr/>
        </p:nvSpPr>
        <p:spPr>
          <a:xfrm>
            <a:off x="1066800" y="2209800"/>
            <a:ext cx="1524000" cy="3810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7DB6"/>
              </a:gs>
              <a:gs pos="80000">
                <a:srgbClr val="00A4F0"/>
              </a:gs>
              <a:gs pos="100000">
                <a:srgbClr val="00A8F6"/>
              </a:gs>
            </a:gsLst>
            <a:lin ang="16200000" scaled="0"/>
          </a:gradFill>
          <a:ln cap="flat" cmpd="sng" w="9525">
            <a:solidFill>
              <a:srgbClr val="009B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6" name="Google Shape;3026;p76"/>
          <p:cNvSpPr/>
          <p:nvPr/>
        </p:nvSpPr>
        <p:spPr>
          <a:xfrm>
            <a:off x="6629400" y="2209800"/>
            <a:ext cx="1524000" cy="3810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7DB6"/>
              </a:gs>
              <a:gs pos="80000">
                <a:srgbClr val="00A4F0"/>
              </a:gs>
              <a:gs pos="100000">
                <a:srgbClr val="00A8F6"/>
              </a:gs>
            </a:gsLst>
            <a:lin ang="16200000" scaled="0"/>
          </a:gradFill>
          <a:ln cap="flat" cmpd="sng" w="9525">
            <a:solidFill>
              <a:srgbClr val="009B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7" name="Google Shape;3027;p76"/>
          <p:cNvSpPr/>
          <p:nvPr/>
        </p:nvSpPr>
        <p:spPr>
          <a:xfrm rot="-1193622">
            <a:off x="3048000" y="1524000"/>
            <a:ext cx="15240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7DB6"/>
              </a:gs>
              <a:gs pos="80000">
                <a:srgbClr val="00A4F0"/>
              </a:gs>
              <a:gs pos="100000">
                <a:srgbClr val="00A8F6"/>
              </a:gs>
            </a:gsLst>
            <a:lin ang="16200000" scaled="0"/>
          </a:gradFill>
          <a:ln cap="flat" cmpd="sng" w="9525">
            <a:solidFill>
              <a:srgbClr val="009B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8" name="Google Shape;3028;p76"/>
          <p:cNvSpPr/>
          <p:nvPr/>
        </p:nvSpPr>
        <p:spPr>
          <a:xfrm rot="-1193622">
            <a:off x="4705350" y="2463800"/>
            <a:ext cx="15240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7DB6"/>
              </a:gs>
              <a:gs pos="80000">
                <a:srgbClr val="00A4F0"/>
              </a:gs>
              <a:gs pos="100000">
                <a:srgbClr val="00A8F6"/>
              </a:gs>
            </a:gsLst>
            <a:lin ang="16200000" scaled="0"/>
          </a:gradFill>
          <a:ln cap="flat" cmpd="sng" w="9525">
            <a:solidFill>
              <a:srgbClr val="009B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9" name="Google Shape;3029;p76"/>
          <p:cNvSpPr/>
          <p:nvPr/>
        </p:nvSpPr>
        <p:spPr>
          <a:xfrm rot="1174454">
            <a:off x="4705350" y="1546225"/>
            <a:ext cx="15240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7DB6"/>
              </a:gs>
              <a:gs pos="80000">
                <a:srgbClr val="00A4F0"/>
              </a:gs>
              <a:gs pos="100000">
                <a:srgbClr val="00A8F6"/>
              </a:gs>
            </a:gsLst>
            <a:lin ang="16200000" scaled="0"/>
          </a:gradFill>
          <a:ln cap="flat" cmpd="sng" w="9525">
            <a:solidFill>
              <a:srgbClr val="009B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0" name="Google Shape;3030;p76"/>
          <p:cNvSpPr/>
          <p:nvPr/>
        </p:nvSpPr>
        <p:spPr>
          <a:xfrm rot="1174454">
            <a:off x="3028950" y="2460625"/>
            <a:ext cx="15240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7DB6"/>
              </a:gs>
              <a:gs pos="80000">
                <a:srgbClr val="00A4F0"/>
              </a:gs>
              <a:gs pos="100000">
                <a:srgbClr val="00A8F6"/>
              </a:gs>
            </a:gsLst>
            <a:lin ang="16200000" scaled="0"/>
          </a:gradFill>
          <a:ln cap="flat" cmpd="sng" w="9525">
            <a:solidFill>
              <a:srgbClr val="009B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1" name="Google Shape;3031;p76"/>
          <p:cNvSpPr txBox="1"/>
          <p:nvPr>
            <p:ph idx="12" type="sldNum"/>
          </p:nvPr>
        </p:nvSpPr>
        <p:spPr>
          <a:xfrm>
            <a:off x="6950075" y="-76200"/>
            <a:ext cx="21939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898989"/>
                </a:solidFill>
                <a:latin typeface="Courier New"/>
                <a:ea typeface="Courier New"/>
                <a:cs typeface="Courier New"/>
                <a:sym typeface="Courier New"/>
              </a:rPr>
              <a:t>‹#›</a:t>
            </a:fld>
            <a:endParaRPr b="1" sz="1200">
              <a:solidFill>
                <a:srgbClr val="89898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2" name="Google Shape;3032;p76"/>
          <p:cNvSpPr txBox="1"/>
          <p:nvPr>
            <p:ph type="title"/>
          </p:nvPr>
        </p:nvSpPr>
        <p:spPr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ECMP Hashing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6" name="Shape 3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7" name="Google Shape;3037;p77"/>
          <p:cNvSpPr txBox="1"/>
          <p:nvPr>
            <p:ph idx="1" type="body"/>
          </p:nvPr>
        </p:nvSpPr>
        <p:spPr>
          <a:xfrm>
            <a:off x="457200" y="3505200"/>
            <a:ext cx="8458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Path-selection via hashing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# buckets = # outgoing links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Hash network information (source/dest IP addrs) to select outgoing link:  preserves flow affinity</a:t>
            </a:r>
            <a:endParaRPr/>
          </a:p>
        </p:txBody>
      </p:sp>
      <p:cxnSp>
        <p:nvCxnSpPr>
          <p:cNvPr id="3038" name="Google Shape;3038;p77"/>
          <p:cNvCxnSpPr>
            <a:endCxn id="3039" idx="2"/>
          </p:cNvCxnSpPr>
          <p:nvPr/>
        </p:nvCxnSpPr>
        <p:spPr>
          <a:xfrm>
            <a:off x="1066800" y="2055900"/>
            <a:ext cx="1524000" cy="15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039" name="Google Shape;3039;p77"/>
          <p:cNvSpPr/>
          <p:nvPr/>
        </p:nvSpPr>
        <p:spPr>
          <a:xfrm>
            <a:off x="2590800" y="1828800"/>
            <a:ext cx="533400" cy="457200"/>
          </a:xfrm>
          <a:prstGeom prst="can">
            <a:avLst>
              <a:gd fmla="val 25000" name="adj"/>
            </a:avLst>
          </a:prstGeom>
          <a:gradFill>
            <a:gsLst>
              <a:gs pos="0">
                <a:srgbClr val="0051A5"/>
              </a:gs>
              <a:gs pos="80000">
                <a:srgbClr val="006CD9"/>
              </a:gs>
              <a:gs pos="100000">
                <a:srgbClr val="006CDF"/>
              </a:gs>
            </a:gsLst>
            <a:lin ang="16200000" scaled="0"/>
          </a:gradFill>
          <a:ln cap="flat" cmpd="sng" w="9525">
            <a:solidFill>
              <a:srgbClr val="096C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40" name="Google Shape;3040;p77"/>
          <p:cNvCxnSpPr>
            <a:stCxn id="3039" idx="4"/>
            <a:endCxn id="3041" idx="2"/>
          </p:cNvCxnSpPr>
          <p:nvPr/>
        </p:nvCxnSpPr>
        <p:spPr>
          <a:xfrm flipH="1" rot="10800000">
            <a:off x="3124200" y="1676400"/>
            <a:ext cx="1219200" cy="381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42" name="Google Shape;3042;p77"/>
          <p:cNvCxnSpPr>
            <a:stCxn id="3039" idx="4"/>
            <a:endCxn id="3043" idx="2"/>
          </p:cNvCxnSpPr>
          <p:nvPr/>
        </p:nvCxnSpPr>
        <p:spPr>
          <a:xfrm>
            <a:off x="3124200" y="2057400"/>
            <a:ext cx="1219200" cy="457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044" name="Google Shape;3044;p77"/>
          <p:cNvSpPr/>
          <p:nvPr/>
        </p:nvSpPr>
        <p:spPr>
          <a:xfrm>
            <a:off x="6096000" y="1828800"/>
            <a:ext cx="533400" cy="457200"/>
          </a:xfrm>
          <a:prstGeom prst="can">
            <a:avLst>
              <a:gd fmla="val 25000" name="adj"/>
            </a:avLst>
          </a:prstGeom>
          <a:gradFill>
            <a:gsLst>
              <a:gs pos="0">
                <a:srgbClr val="0051A5"/>
              </a:gs>
              <a:gs pos="80000">
                <a:srgbClr val="006CD9"/>
              </a:gs>
              <a:gs pos="100000">
                <a:srgbClr val="006CDF"/>
              </a:gs>
            </a:gsLst>
            <a:lin ang="16200000" scaled="0"/>
          </a:gradFill>
          <a:ln cap="flat" cmpd="sng" w="9525">
            <a:solidFill>
              <a:srgbClr val="096C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45" name="Google Shape;3045;p77"/>
          <p:cNvCxnSpPr>
            <a:stCxn id="3041" idx="4"/>
            <a:endCxn id="3044" idx="2"/>
          </p:cNvCxnSpPr>
          <p:nvPr/>
        </p:nvCxnSpPr>
        <p:spPr>
          <a:xfrm>
            <a:off x="4876800" y="1676400"/>
            <a:ext cx="1219200" cy="381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3046" name="Google Shape;3046;p77"/>
          <p:cNvCxnSpPr>
            <a:stCxn id="3043" idx="4"/>
            <a:endCxn id="3044" idx="2"/>
          </p:cNvCxnSpPr>
          <p:nvPr/>
        </p:nvCxnSpPr>
        <p:spPr>
          <a:xfrm flipH="1" rot="10800000">
            <a:off x="4876800" y="2057400"/>
            <a:ext cx="1219200" cy="457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041" name="Google Shape;3041;p77"/>
          <p:cNvSpPr/>
          <p:nvPr/>
        </p:nvSpPr>
        <p:spPr>
          <a:xfrm>
            <a:off x="4343400" y="1447800"/>
            <a:ext cx="533400" cy="457200"/>
          </a:xfrm>
          <a:prstGeom prst="can">
            <a:avLst>
              <a:gd fmla="val 25000" name="adj"/>
            </a:avLst>
          </a:prstGeom>
          <a:gradFill>
            <a:gsLst>
              <a:gs pos="0">
                <a:srgbClr val="0051A5"/>
              </a:gs>
              <a:gs pos="80000">
                <a:srgbClr val="006CD9"/>
              </a:gs>
              <a:gs pos="100000">
                <a:srgbClr val="006CDF"/>
              </a:gs>
            </a:gsLst>
            <a:lin ang="16200000" scaled="0"/>
          </a:gradFill>
          <a:ln cap="flat" cmpd="sng" w="9525">
            <a:solidFill>
              <a:srgbClr val="096C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3" name="Google Shape;3043;p77"/>
          <p:cNvSpPr/>
          <p:nvPr/>
        </p:nvSpPr>
        <p:spPr>
          <a:xfrm>
            <a:off x="4343400" y="2286000"/>
            <a:ext cx="533400" cy="457200"/>
          </a:xfrm>
          <a:prstGeom prst="can">
            <a:avLst>
              <a:gd fmla="val 25000" name="adj"/>
            </a:avLst>
          </a:prstGeom>
          <a:gradFill>
            <a:gsLst>
              <a:gs pos="0">
                <a:srgbClr val="0051A5"/>
              </a:gs>
              <a:gs pos="80000">
                <a:srgbClr val="006CD9"/>
              </a:gs>
              <a:gs pos="100000">
                <a:srgbClr val="006CDF"/>
              </a:gs>
            </a:gsLst>
            <a:lin ang="16200000" scaled="0"/>
          </a:gradFill>
          <a:ln cap="flat" cmpd="sng" w="9525">
            <a:solidFill>
              <a:srgbClr val="096C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 u="sng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47" name="Google Shape;3047;p77"/>
          <p:cNvCxnSpPr>
            <a:stCxn id="3044" idx="4"/>
          </p:cNvCxnSpPr>
          <p:nvPr/>
        </p:nvCxnSpPr>
        <p:spPr>
          <a:xfrm>
            <a:off x="6629400" y="2057400"/>
            <a:ext cx="1524000" cy="15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3048" name="Google Shape;3048;p77"/>
          <p:cNvSpPr/>
          <p:nvPr/>
        </p:nvSpPr>
        <p:spPr>
          <a:xfrm>
            <a:off x="1066800" y="2209800"/>
            <a:ext cx="1524000" cy="3810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7DB6"/>
              </a:gs>
              <a:gs pos="80000">
                <a:srgbClr val="00A4F0"/>
              </a:gs>
              <a:gs pos="100000">
                <a:srgbClr val="00A8F6"/>
              </a:gs>
            </a:gsLst>
            <a:lin ang="16200000" scaled="0"/>
          </a:gradFill>
          <a:ln cap="flat" cmpd="sng" w="9525">
            <a:solidFill>
              <a:srgbClr val="009B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9" name="Google Shape;3049;p77"/>
          <p:cNvSpPr/>
          <p:nvPr/>
        </p:nvSpPr>
        <p:spPr>
          <a:xfrm>
            <a:off x="6629400" y="2209800"/>
            <a:ext cx="1524000" cy="3810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7DB6"/>
              </a:gs>
              <a:gs pos="80000">
                <a:srgbClr val="00A4F0"/>
              </a:gs>
              <a:gs pos="100000">
                <a:srgbClr val="00A8F6"/>
              </a:gs>
            </a:gsLst>
            <a:lin ang="16200000" scaled="0"/>
          </a:gradFill>
          <a:ln cap="flat" cmpd="sng" w="9525">
            <a:solidFill>
              <a:srgbClr val="009B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0" name="Google Shape;3050;p77"/>
          <p:cNvSpPr/>
          <p:nvPr/>
        </p:nvSpPr>
        <p:spPr>
          <a:xfrm rot="-1193622">
            <a:off x="3048000" y="1524000"/>
            <a:ext cx="15240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7DB6"/>
              </a:gs>
              <a:gs pos="80000">
                <a:srgbClr val="00A4F0"/>
              </a:gs>
              <a:gs pos="100000">
                <a:srgbClr val="00A8F6"/>
              </a:gs>
            </a:gsLst>
            <a:lin ang="16200000" scaled="0"/>
          </a:gradFill>
          <a:ln cap="flat" cmpd="sng" w="9525">
            <a:solidFill>
              <a:srgbClr val="009B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1" name="Google Shape;3051;p77"/>
          <p:cNvSpPr/>
          <p:nvPr/>
        </p:nvSpPr>
        <p:spPr>
          <a:xfrm rot="-1193622">
            <a:off x="4705350" y="2463800"/>
            <a:ext cx="15240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7DB6"/>
              </a:gs>
              <a:gs pos="80000">
                <a:srgbClr val="00A4F0"/>
              </a:gs>
              <a:gs pos="100000">
                <a:srgbClr val="00A8F6"/>
              </a:gs>
            </a:gsLst>
            <a:lin ang="16200000" scaled="0"/>
          </a:gradFill>
          <a:ln cap="flat" cmpd="sng" w="9525">
            <a:solidFill>
              <a:srgbClr val="009B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2" name="Google Shape;3052;p77"/>
          <p:cNvSpPr/>
          <p:nvPr/>
        </p:nvSpPr>
        <p:spPr>
          <a:xfrm rot="1174454">
            <a:off x="4705350" y="1546225"/>
            <a:ext cx="15240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7DB6"/>
              </a:gs>
              <a:gs pos="80000">
                <a:srgbClr val="00A4F0"/>
              </a:gs>
              <a:gs pos="100000">
                <a:srgbClr val="00A8F6"/>
              </a:gs>
            </a:gsLst>
            <a:lin ang="16200000" scaled="0"/>
          </a:gradFill>
          <a:ln cap="flat" cmpd="sng" w="9525">
            <a:solidFill>
              <a:srgbClr val="009B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3" name="Google Shape;3053;p77"/>
          <p:cNvSpPr/>
          <p:nvPr/>
        </p:nvSpPr>
        <p:spPr>
          <a:xfrm rot="1174454">
            <a:off x="3028950" y="2460625"/>
            <a:ext cx="1524000" cy="1524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7DB6"/>
              </a:gs>
              <a:gs pos="80000">
                <a:srgbClr val="00A4F0"/>
              </a:gs>
              <a:gs pos="100000">
                <a:srgbClr val="00A8F6"/>
              </a:gs>
            </a:gsLst>
            <a:lin ang="16200000" scaled="0"/>
          </a:gradFill>
          <a:ln cap="flat" cmpd="sng" w="9525">
            <a:solidFill>
              <a:srgbClr val="009BD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4" name="Google Shape;3054;p77"/>
          <p:cNvSpPr txBox="1"/>
          <p:nvPr>
            <p:ph idx="12" type="sldNum"/>
          </p:nvPr>
        </p:nvSpPr>
        <p:spPr>
          <a:xfrm>
            <a:off x="6950075" y="-76200"/>
            <a:ext cx="21939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898989"/>
                </a:solidFill>
                <a:latin typeface="Courier New"/>
                <a:ea typeface="Courier New"/>
                <a:cs typeface="Courier New"/>
                <a:sym typeface="Courier New"/>
              </a:rPr>
              <a:t>‹#›</a:t>
            </a:fld>
            <a:endParaRPr b="1" sz="1200">
              <a:solidFill>
                <a:srgbClr val="89898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5" name="Google Shape;3055;p77"/>
          <p:cNvSpPr txBox="1"/>
          <p:nvPr>
            <p:ph type="title"/>
          </p:nvPr>
        </p:nvSpPr>
        <p:spPr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27430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ECMP Hashing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8"/>
          <p:cNvGrpSpPr/>
          <p:nvPr/>
        </p:nvGrpSpPr>
        <p:grpSpPr>
          <a:xfrm>
            <a:off x="3043859" y="2426908"/>
            <a:ext cx="3142960" cy="3458070"/>
            <a:chOff x="909664" y="53924"/>
            <a:chExt cx="4469986" cy="4918142"/>
          </a:xfrm>
        </p:grpSpPr>
        <p:sp>
          <p:nvSpPr>
            <p:cNvPr id="331" name="Google Shape;331;p8"/>
            <p:cNvSpPr/>
            <p:nvPr/>
          </p:nvSpPr>
          <p:spPr>
            <a:xfrm>
              <a:off x="5102195" y="1927113"/>
              <a:ext cx="277455" cy="2924643"/>
            </a:xfrm>
            <a:custGeom>
              <a:rect b="b" l="l" r="r" t="t"/>
              <a:pathLst>
                <a:path extrusionOk="0" h="21600" w="16200">
                  <a:moveTo>
                    <a:pt x="0" y="21600"/>
                  </a:moveTo>
                  <a:cubicBezTo>
                    <a:pt x="21600" y="14592"/>
                    <a:pt x="21600" y="7392"/>
                    <a:pt x="0" y="0"/>
                  </a:cubicBezTo>
                </a:path>
              </a:pathLst>
            </a:custGeom>
            <a:noFill/>
            <a:ln cap="flat" cmpd="sng" w="25400">
              <a:solidFill>
                <a:srgbClr val="E638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909664" y="250446"/>
              <a:ext cx="315238" cy="2924642"/>
            </a:xfrm>
            <a:custGeom>
              <a:rect b="b" l="l" r="r" t="t"/>
              <a:pathLst>
                <a:path extrusionOk="0" h="21600" w="16200">
                  <a:moveTo>
                    <a:pt x="16200" y="21600"/>
                  </a:moveTo>
                  <a:cubicBezTo>
                    <a:pt x="-5400" y="14400"/>
                    <a:pt x="-5400" y="7200"/>
                    <a:pt x="16200" y="0"/>
                  </a:cubicBezTo>
                </a:path>
              </a:pathLst>
            </a:custGeom>
            <a:noFill/>
            <a:ln cap="flat" cmpd="sng" w="25400">
              <a:solidFill>
                <a:srgbClr val="E63800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3" name="Google Shape;333;p8"/>
            <p:cNvCxnSpPr/>
            <p:nvPr/>
          </p:nvCxnSpPr>
          <p:spPr>
            <a:xfrm>
              <a:off x="1394034" y="247208"/>
              <a:ext cx="3588597" cy="799559"/>
            </a:xfrm>
            <a:prstGeom prst="straightConnector1">
              <a:avLst/>
            </a:prstGeom>
            <a:noFill/>
            <a:ln cap="flat" cmpd="sng" w="25400">
              <a:solidFill>
                <a:srgbClr val="5A5F5E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334" name="Google Shape;334;p8"/>
            <p:cNvCxnSpPr/>
            <p:nvPr/>
          </p:nvCxnSpPr>
          <p:spPr>
            <a:xfrm>
              <a:off x="1241610" y="1051008"/>
              <a:ext cx="3893445" cy="799559"/>
            </a:xfrm>
            <a:prstGeom prst="straightConnector1">
              <a:avLst/>
            </a:prstGeom>
            <a:noFill/>
            <a:ln cap="flat" cmpd="sng" w="25400">
              <a:solidFill>
                <a:srgbClr val="5A5F5E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335" name="Google Shape;335;p8"/>
            <p:cNvCxnSpPr/>
            <p:nvPr/>
          </p:nvCxnSpPr>
          <p:spPr>
            <a:xfrm flipH="1" rot="10800000">
              <a:off x="1224901" y="1041676"/>
              <a:ext cx="1" cy="815942"/>
            </a:xfrm>
            <a:prstGeom prst="straightConnector1">
              <a:avLst/>
            </a:prstGeom>
            <a:noFill/>
            <a:ln cap="flat" cmpd="sng" w="25400">
              <a:solidFill>
                <a:srgbClr val="5A5F5E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336" name="Google Shape;336;p8"/>
            <p:cNvCxnSpPr/>
            <p:nvPr/>
          </p:nvCxnSpPr>
          <p:spPr>
            <a:xfrm flipH="1" rot="10800000">
              <a:off x="5073615" y="3167231"/>
              <a:ext cx="1" cy="815941"/>
            </a:xfrm>
            <a:prstGeom prst="straightConnector1">
              <a:avLst/>
            </a:prstGeom>
            <a:noFill/>
            <a:ln cap="flat" cmpd="sng" w="25400">
              <a:solidFill>
                <a:srgbClr val="5A5F5E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337" name="Google Shape;337;p8"/>
            <p:cNvCxnSpPr/>
            <p:nvPr/>
          </p:nvCxnSpPr>
          <p:spPr>
            <a:xfrm flipH="1" rot="10800000">
              <a:off x="5073615" y="234733"/>
              <a:ext cx="1" cy="815941"/>
            </a:xfrm>
            <a:prstGeom prst="straightConnector1">
              <a:avLst/>
            </a:prstGeom>
            <a:noFill/>
            <a:ln cap="flat" cmpd="sng" w="25400">
              <a:solidFill>
                <a:srgbClr val="5A5F5E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338" name="Google Shape;338;p8"/>
            <p:cNvCxnSpPr/>
            <p:nvPr/>
          </p:nvCxnSpPr>
          <p:spPr>
            <a:xfrm flipH="1" rot="10800000">
              <a:off x="1298769" y="1859037"/>
              <a:ext cx="3779127" cy="2108143"/>
            </a:xfrm>
            <a:prstGeom prst="straightConnector1">
              <a:avLst/>
            </a:prstGeom>
            <a:noFill/>
            <a:ln cap="flat" cmpd="sng" w="25400">
              <a:solidFill>
                <a:srgbClr val="E63800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339" name="Google Shape;339;p8"/>
            <p:cNvCxnSpPr/>
            <p:nvPr/>
          </p:nvCxnSpPr>
          <p:spPr>
            <a:xfrm>
              <a:off x="1203504" y="3071686"/>
              <a:ext cx="3825271" cy="1807259"/>
            </a:xfrm>
            <a:prstGeom prst="straightConnector1">
              <a:avLst/>
            </a:prstGeom>
            <a:noFill/>
            <a:ln cap="flat" cmpd="sng" w="25400">
              <a:solidFill>
                <a:srgbClr val="5A5F5E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340" name="Google Shape;340;p8"/>
            <p:cNvCxnSpPr/>
            <p:nvPr/>
          </p:nvCxnSpPr>
          <p:spPr>
            <a:xfrm flipH="1" rot="10800000">
              <a:off x="1252625" y="3174575"/>
              <a:ext cx="3871415" cy="1601481"/>
            </a:xfrm>
            <a:prstGeom prst="straightConnector1">
              <a:avLst/>
            </a:prstGeom>
            <a:noFill/>
            <a:ln cap="flat" cmpd="sng" w="25400">
              <a:solidFill>
                <a:srgbClr val="5A5F5E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341" name="Google Shape;341;p8"/>
            <p:cNvCxnSpPr/>
            <p:nvPr/>
          </p:nvCxnSpPr>
          <p:spPr>
            <a:xfrm>
              <a:off x="1298769" y="306805"/>
              <a:ext cx="3779127" cy="3650184"/>
            </a:xfrm>
            <a:prstGeom prst="straightConnector1">
              <a:avLst/>
            </a:prstGeom>
            <a:noFill/>
            <a:ln cap="flat" cmpd="sng" w="25400">
              <a:solidFill>
                <a:srgbClr val="E63800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cxnSp>
          <p:nvCxnSpPr>
            <p:cNvPr id="342" name="Google Shape;342;p8"/>
            <p:cNvCxnSpPr/>
            <p:nvPr/>
          </p:nvCxnSpPr>
          <p:spPr>
            <a:xfrm flipH="1">
              <a:off x="1229627" y="348763"/>
              <a:ext cx="3773025" cy="4313188"/>
            </a:xfrm>
            <a:prstGeom prst="straightConnector1">
              <a:avLst/>
            </a:prstGeom>
            <a:noFill/>
            <a:ln cap="flat" cmpd="sng" w="25400">
              <a:solidFill>
                <a:srgbClr val="E63800"/>
              </a:solidFill>
              <a:prstDash val="solid"/>
              <a:miter lim="400000"/>
              <a:headEnd len="sm" w="sm" type="none"/>
              <a:tailEnd len="sm" w="sm" type="none"/>
            </a:ln>
          </p:spPr>
        </p:cxnSp>
        <p:sp>
          <p:nvSpPr>
            <p:cNvPr id="343" name="Google Shape;343;p8"/>
            <p:cNvSpPr/>
            <p:nvPr/>
          </p:nvSpPr>
          <p:spPr>
            <a:xfrm>
              <a:off x="1025886" y="53924"/>
              <a:ext cx="398031" cy="393044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47FB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1025886" y="854152"/>
              <a:ext cx="398031" cy="393044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47FB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1025886" y="1654379"/>
              <a:ext cx="398031" cy="393045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47FB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1025886" y="2978566"/>
              <a:ext cx="398031" cy="393044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45B90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1025886" y="3778793"/>
              <a:ext cx="398031" cy="393045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45B90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1025886" y="4579021"/>
              <a:ext cx="398031" cy="393045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45B90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4874600" y="53924"/>
              <a:ext cx="398031" cy="393044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47FB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4874600" y="854152"/>
              <a:ext cx="398031" cy="393044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47FB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4874600" y="1654379"/>
              <a:ext cx="398031" cy="393045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547FBD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4874600" y="2978566"/>
              <a:ext cx="398031" cy="393044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45B90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4874600" y="3778793"/>
              <a:ext cx="398031" cy="393045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45B90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4874600" y="4579021"/>
              <a:ext cx="398031" cy="393045"/>
            </a:xfrm>
            <a:custGeom>
              <a:rect b="b" l="l" r="r" t="t"/>
              <a:pathLst>
                <a:path extrusionOk="0" h="19679" w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45B90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1134616" y="2146064"/>
              <a:ext cx="180572" cy="733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535353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535353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535353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4983330" y="2140844"/>
              <a:ext cx="180572" cy="7335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535353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535353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535353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</p:grpSp>
      <p:sp>
        <p:nvSpPr>
          <p:cNvPr id="357" name="Google Shape;357;p8"/>
          <p:cNvSpPr txBox="1"/>
          <p:nvPr>
            <p:ph type="title"/>
          </p:nvPr>
        </p:nvSpPr>
        <p:spPr>
          <a:xfrm>
            <a:off x="0" y="-45347"/>
            <a:ext cx="9144000" cy="1703818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cap="none">
                <a:solidFill>
                  <a:srgbClr val="535353"/>
                </a:solidFill>
              </a:rPr>
              <a:t>BISECTION BANDWIDTH</a:t>
            </a:r>
            <a:endParaRPr sz="4600" cap="none">
              <a:solidFill>
                <a:srgbClr val="53535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9"/>
          <p:cNvSpPr txBox="1"/>
          <p:nvPr>
            <p:ph type="title"/>
          </p:nvPr>
        </p:nvSpPr>
        <p:spPr>
          <a:xfrm>
            <a:off x="0" y="0"/>
            <a:ext cx="8001000" cy="1295400"/>
          </a:xfrm>
          <a:prstGeom prst="rect">
            <a:avLst/>
          </a:prstGeom>
          <a:solidFill>
            <a:srgbClr val="F699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 cap="none">
                <a:solidFill>
                  <a:srgbClr val="53535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BISECTION BANDWIDTH</a:t>
            </a:r>
            <a:endParaRPr/>
          </a:p>
        </p:txBody>
      </p:sp>
      <p:sp>
        <p:nvSpPr>
          <p:cNvPr id="363" name="Google Shape;363;p9"/>
          <p:cNvSpPr/>
          <p:nvPr/>
        </p:nvSpPr>
        <p:spPr>
          <a:xfrm>
            <a:off x="409904" y="1825465"/>
            <a:ext cx="8324194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53535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Is bisection bandwidth a good enough measure?</a:t>
            </a:r>
            <a:endParaRPr/>
          </a:p>
        </p:txBody>
      </p:sp>
      <p:sp>
        <p:nvSpPr>
          <p:cNvPr id="364" name="Google Shape;364;p9"/>
          <p:cNvSpPr/>
          <p:nvPr/>
        </p:nvSpPr>
        <p:spPr>
          <a:xfrm>
            <a:off x="225659" y="5861684"/>
            <a:ext cx="8692685" cy="492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5" name="Google Shape;36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8728" y="2702133"/>
            <a:ext cx="4186544" cy="2543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8083" y="2711378"/>
            <a:ext cx="344073" cy="2524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6741844" y="2711378"/>
            <a:ext cx="344073" cy="2524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62490" y="3549094"/>
            <a:ext cx="277362" cy="849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30750" y="3549094"/>
            <a:ext cx="450761" cy="8492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0" name="Google Shape;370;p9"/>
          <p:cNvCxnSpPr/>
          <p:nvPr/>
        </p:nvCxnSpPr>
        <p:spPr>
          <a:xfrm rot="10800000">
            <a:off x="3580839" y="2495220"/>
            <a:ext cx="1982322" cy="2668233"/>
          </a:xfrm>
          <a:prstGeom prst="straightConnector1">
            <a:avLst/>
          </a:prstGeom>
          <a:noFill/>
          <a:ln cap="rnd" cmpd="sng" w="88900">
            <a:solidFill>
              <a:srgbClr val="EA2C00"/>
            </a:solidFill>
            <a:prstDash val="dashDot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VID">
  <a:themeElements>
    <a:clrScheme name="Custom 1">
      <a:dk1>
        <a:srgbClr val="000000"/>
      </a:dk1>
      <a:lt1>
        <a:srgbClr val="FFFFFF"/>
      </a:lt1>
      <a:dk2>
        <a:srgbClr val="FF9600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Custom 1">
    <a:dk1>
      <a:srgbClr val="000000"/>
    </a:dk1>
    <a:lt1>
      <a:srgbClr val="FFFFFF"/>
    </a:lt1>
    <a:dk2>
      <a:srgbClr val="FF9600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2011-10-17T17:34:50Z</dcterms:created>
  <dc:creator>David</dc:creator>
</cp:coreProperties>
</file>