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2"/>
    <p:restoredTop sz="94833"/>
  </p:normalViewPr>
  <p:slideViewPr>
    <p:cSldViewPr snapToObjects="1">
      <p:cViewPr varScale="1">
        <p:scale>
          <a:sx n="93" d="100"/>
          <a:sy n="93" d="100"/>
        </p:scale>
        <p:origin x="107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608E-1730-7E47-9D74-2F6B91ADB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D149-6ECC-7A4A-9593-AF33C6AD6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E49C-7C6B-8A4F-AFE3-75C353F2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0A0C-9771-474A-82FD-EF86A691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36CB-1AA4-D940-9EBB-C43572A4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0AF-8FBA-F14C-BB5F-D58C3BCF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8DEEC-183D-C149-9522-314B05B2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0EC0-1B28-2845-BEF5-D679DF82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5029-C572-B748-B227-1B61A675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6BF6-B97B-964B-AFE8-14261645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D090-1CFF-F341-A997-862002D0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36B8B-C1B3-7A4E-ABF6-D06E3196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7218-C80B-F944-AD73-E48B3B68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9042-D0C3-6E4E-9664-FBC40FC4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E21B-11E1-2742-853A-62CA24FE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D97D-A44D-8A46-B5EE-640A6C0D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1FC3-9821-AC4D-BAF4-967C7D8C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05E1-14EC-4844-B81E-B39D4F7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0FBD-47D2-A54F-BEAC-CB65A3A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4B19-E1C9-0B40-89E0-78186D07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E7B8-FE2B-DF4D-A62E-1F2BC716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FE93-71D7-BC47-AF32-E04C3FD4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A91-0693-F043-AB33-D202A294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CE83-78C8-DF44-A6A4-E4C0F68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061A-7E90-E94A-B4AB-101D91EA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3EF-4586-AD48-80FE-7DD12042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B575-4056-D041-9D38-215A3063F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8401A-C12B-9D43-9A24-D4021A39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28FA-416E-7846-BE39-999E83D6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BABFF-9CB5-EB49-A95C-409C18F7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C54D-7FEC-E34A-9F9E-64BD6094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240D-861F-9B4A-9EFF-E809C75D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6A9BF-74E1-DD40-A18F-EA17B511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C95D3-4956-5C4B-968A-5D6C3CA8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86907-E887-EE41-B6C2-EA3C92040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95E34-BD56-0F4E-A9E5-6E3AD8B3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CB308-6262-9648-B4C4-2AB222D2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AF1C0-76A5-4B49-B744-A2AC2833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6ADAE-E40E-3147-B784-64CD220D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F079-ECC3-1544-9140-96EC579D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6090-B203-7245-9545-F0A888A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1F733-3D92-4A40-9DC1-46F0E898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4F38-29CA-A044-A844-F78E8C7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81EA7-358E-DD49-B910-9D8C20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020C8-E97B-E646-868B-0EE1CC92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051C9-C68C-F04C-9A6E-8F75194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4ACB-85C5-5744-9AC9-FE0272CF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351F-8C2E-A243-BC17-D6B6D160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64FB-28F8-C348-9631-3D7B9C5B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73CC-CCEB-B940-A074-8228AE8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4777-7988-324C-A184-D2240E04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E8C9-45F4-BF4A-9996-5FB8BA6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5C8B-5AEF-B04D-BF3E-D0FBB25F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2BC3D-3B17-F64A-89A8-19110B9F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22BB-A975-7E4D-9847-C9F8E1422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B9B75-5631-EA4A-8C3E-41D326F3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602B3-E058-6D43-A905-9A302B3E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145D5-4B0A-1442-B114-C2D7EC3D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4D100-4493-144F-8955-5A99FA47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07D8-D3DE-FB43-B19F-7C546390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6A7A-A9E8-8947-91C1-BC5105548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6228-5075-4C45-A5AF-2160BA1C6120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C83A-694F-2442-AAB8-B29E40B5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FB13-76A6-5B41-B3FF-594C35A16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A684-C3FB-3349-BF01-86BD7071B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19EE-EF24-7048-9235-A061AEE2D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/>
              <a:t>Unicorn: analysis</a:t>
            </a:r>
            <a:br>
              <a:rPr lang="en-US" dirty="0"/>
            </a:br>
            <a:r>
              <a:rPr lang="en-US" sz="4400" dirty="0"/>
              <a:t>by </a:t>
            </a:r>
            <a:r>
              <a:rPr lang="en-US" sz="4400" dirty="0" err="1"/>
              <a:t>Erez</a:t>
            </a:r>
            <a:r>
              <a:rPr lang="en-US" sz="4400"/>
              <a:t> </a:t>
            </a:r>
            <a:r>
              <a:rPr lang="en-US" sz="4400" err="1"/>
              <a:t>Uriely</a:t>
            </a:r>
            <a:r>
              <a:rPr lang="en-US" sz="4400"/>
              <a:t>, October 2022 DA-cohort</a:t>
            </a:r>
            <a:br>
              <a:rPr lang="he-IL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061D-4B00-4C4E-98FB-EBB07F3B9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Analysis of data available on Unicorn's activities for the period November 2015 - December 2018.</a:t>
            </a:r>
          </a:p>
          <a:p>
            <a:r>
              <a:rPr lang="en-US"/>
              <a:t> </a:t>
            </a:r>
          </a:p>
          <a:p>
            <a:r>
              <a:rPr lang="en-US"/>
              <a:t>The following are my main points.</a:t>
            </a:r>
          </a:p>
        </p:txBody>
      </p:sp>
    </p:spTree>
    <p:extLst>
      <p:ext uri="{BB962C8B-B14F-4D97-AF65-F5344CB8AC3E}">
        <p14:creationId xmlns:p14="http://schemas.microsoft.com/office/powerpoint/2010/main" val="67361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9B45C-B83C-A84E-BD02-086A8F6D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439708"/>
            <a:ext cx="9145016" cy="61576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BE0AB2-3B9B-8A45-A4C6-8C191CAF3346}"/>
              </a:ext>
            </a:extLst>
          </p:cNvPr>
          <p:cNvSpPr/>
          <p:nvPr/>
        </p:nvSpPr>
        <p:spPr>
          <a:xfrm>
            <a:off x="119336" y="1573618"/>
            <a:ext cx="5472608" cy="17113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vast majority of products are very little profitable.  Few are highly profitable. There are far too many products that cost Unicorn a lot of money. (I would advise studying what products should not be offered).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FF16E-5207-CA48-BDA5-80D8F384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472" y="1497732"/>
            <a:ext cx="97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5BBC20-F383-3648-8247-EBDFBC90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48" y="215900"/>
            <a:ext cx="9550400" cy="6426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1E61EB-BC75-E74D-8670-82465965D4B9}"/>
              </a:ext>
            </a:extLst>
          </p:cNvPr>
          <p:cNvSpPr/>
          <p:nvPr/>
        </p:nvSpPr>
        <p:spPr>
          <a:xfrm>
            <a:off x="335360" y="1340768"/>
            <a:ext cx="4464496" cy="29578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Few products, that are not profitable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should not be sold.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concerns all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the profitability of a product varies from year to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Unicorn should analyze why it looses money on them.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1CCC1-EC53-D348-8944-233517B7F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2132856"/>
            <a:ext cx="965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43ECFE-5058-D24B-98CB-E784C4C17327}"/>
              </a:ext>
            </a:extLst>
          </p:cNvPr>
          <p:cNvSpPr/>
          <p:nvPr/>
        </p:nvSpPr>
        <p:spPr>
          <a:xfrm>
            <a:off x="263352" y="1109643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Looking at the average profitability, the median profit/customer is 20$.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Although most of the customers are profitable, far too many are not, and some cost Unicorn a lot of money.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Unicorn should terminate working with them, or alternatively demand a higher price to cover the expenses.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96CC3-74CC-314E-9F64-FBC3305B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203200"/>
            <a:ext cx="1206500" cy="645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32D87-625B-B749-A966-26D0DE7F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036" y="1196752"/>
            <a:ext cx="952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2D252-5970-2C49-9025-35892F27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32656"/>
            <a:ext cx="9145016" cy="61332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535DDB-BECC-F043-8559-DEA4C90A6F05}"/>
              </a:ext>
            </a:extLst>
          </p:cNvPr>
          <p:cNvSpPr/>
          <p:nvPr/>
        </p:nvSpPr>
        <p:spPr>
          <a:xfrm>
            <a:off x="0" y="3063427"/>
            <a:ext cx="6096000" cy="295786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Unicorn makes a small profit from most of the manufacturers of it’s products. Some of them brings Unicorn nice profit, and a few of them were uneconomical.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suggest not selling products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Cubify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Bevis, Bretford.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most of the loss-making manufacturers performed differently from year to year.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Suggestion: Not much to save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E5238-831C-8F45-B8E8-8C11A4DE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2420888"/>
            <a:ext cx="977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576448-14B0-3F45-9990-E362516D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47650"/>
            <a:ext cx="9512300" cy="6362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BB3E3B-B09E-AD44-93B1-6D8B0799AD20}"/>
              </a:ext>
            </a:extLst>
          </p:cNvPr>
          <p:cNvSpPr/>
          <p:nvPr/>
        </p:nvSpPr>
        <p:spPr>
          <a:xfrm>
            <a:off x="5231904" y="764704"/>
            <a:ext cx="6624736" cy="21268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selling to most of the states is profitable, selling to some of them cost Unicorn money.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E.g. Texas, Pennsylvania, Ohio.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Suggestion: we should learn why, and either correct the mistakes or consider selling in these states for higher delivery prices.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95E3A-5F73-734C-ADA9-AF8EF1CEA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4236109"/>
            <a:ext cx="977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89684-AEBF-6E4D-96B2-7CD06415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00" y="673100"/>
            <a:ext cx="8191500" cy="551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98BDE-1618-7A44-8C62-CEA38E35EF9D}"/>
              </a:ext>
            </a:extLst>
          </p:cNvPr>
          <p:cNvSpPr/>
          <p:nvPr/>
        </p:nvSpPr>
        <p:spPr>
          <a:xfrm>
            <a:off x="7992" y="1485060"/>
            <a:ext cx="3297108" cy="12958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algn="l" defTabSz="914400" eaLnBrk="1" latinLnBrk="0" hangingPunct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The geographical distribution of profitability doesn’t show any pattern I recognize.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9C7BA-6798-3447-B8EA-1159A1E9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76" y="5542880"/>
            <a:ext cx="952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76F1A-B909-B44F-A914-520608246EBF}"/>
              </a:ext>
            </a:extLst>
          </p:cNvPr>
          <p:cNvSpPr txBox="1"/>
          <p:nvPr/>
        </p:nvSpPr>
        <p:spPr>
          <a:xfrm>
            <a:off x="210019" y="920249"/>
            <a:ext cx="6029997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b-NO" dirty="0"/>
              <a:t>During 2015-2018, </a:t>
            </a:r>
            <a:r>
              <a:rPr lang="en-US" dirty="0"/>
              <a:t>Unicorn sold 1,850 different products, divided into almost equal shares in the categories of technology, office supplies, and furniture.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Unicorn sells and ships products to 49 of the USA's 50 states.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201</a:t>
            </a:r>
            <a:r>
              <a:rPr lang="he-IL" dirty="0"/>
              <a:t>5</a:t>
            </a:r>
            <a:r>
              <a:rPr lang="en-US" dirty="0"/>
              <a:t>-18, Unicorn delivered almost 10,000 orders to 793 unique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EC589-2BC1-F843-98D3-5E0B70FB5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14" y="228600"/>
            <a:ext cx="2696914" cy="63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76F1A-B909-B44F-A914-520608246EBF}"/>
              </a:ext>
            </a:extLst>
          </p:cNvPr>
          <p:cNvSpPr txBox="1"/>
          <p:nvPr/>
        </p:nvSpPr>
        <p:spPr>
          <a:xfrm>
            <a:off x="210019" y="920249"/>
            <a:ext cx="602999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sales (in USD) of Unicorn are almost equal in the categories of technology, office supplies and furniture.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20164-6C27-E346-A72C-C67D6989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228600"/>
            <a:ext cx="2108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04FFB8-9D7E-D745-9C07-3CDBF6335B75}"/>
              </a:ext>
            </a:extLst>
          </p:cNvPr>
          <p:cNvSpPr/>
          <p:nvPr/>
        </p:nvSpPr>
        <p:spPr>
          <a:xfrm>
            <a:off x="423746" y="980728"/>
            <a:ext cx="567225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 50% of the customers belongs to the consumer segment, 30% to corporate and 20% to home Office users.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CDEC2-7B0A-0D44-B158-0321CA79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16" y="332509"/>
            <a:ext cx="2812824" cy="59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3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B31586-8963-6940-A177-EE1C7935466A}"/>
              </a:ext>
            </a:extLst>
          </p:cNvPr>
          <p:cNvSpPr/>
          <p:nvPr/>
        </p:nvSpPr>
        <p:spPr>
          <a:xfrm>
            <a:off x="412144" y="1052736"/>
            <a:ext cx="404613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three segments are more or less as profitable as their share of the sales.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A7AEF-EB10-7C48-8EBD-BC85373E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91" y="429542"/>
            <a:ext cx="3113044" cy="59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2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BDC5F-A5D4-CE48-B8B5-4860C43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93" y="548680"/>
            <a:ext cx="3405759" cy="60932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621395-8F23-AC43-B05E-B5DD699029D6}"/>
              </a:ext>
            </a:extLst>
          </p:cNvPr>
          <p:cNvSpPr/>
          <p:nvPr/>
        </p:nvSpPr>
        <p:spPr>
          <a:xfrm>
            <a:off x="304800" y="980728"/>
            <a:ext cx="449505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trend of profit seems to show growth from year to year, with the exception of 2018. However...(next slide)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993F5-1348-B04F-AFDB-91C6E73C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292" y="692696"/>
            <a:ext cx="1003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ED043-998E-4F45-8E68-8B7C1213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40" y="620688"/>
            <a:ext cx="7675616" cy="52117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0E4DA-408B-3A43-BD7F-F082EDCE2E0B}"/>
              </a:ext>
            </a:extLst>
          </p:cNvPr>
          <p:cNvSpPr/>
          <p:nvPr/>
        </p:nvSpPr>
        <p:spPr>
          <a:xfrm>
            <a:off x="263352" y="476672"/>
            <a:ext cx="4104456" cy="361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 the profit is growing, but not linearly.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Dividing the profit per month, shows that there is a cycle that is independent on years, but perhaps closer to a two-year’s cycle.</a:t>
            </a:r>
            <a:r>
              <a:rPr lang="en-US" dirty="0">
                <a:effectLst/>
              </a:rPr>
              <a:t> </a:t>
            </a:r>
            <a:endParaRPr lang="he-IL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he-IL" sz="1400" dirty="0"/>
              <a:t>)</a:t>
            </a:r>
            <a:r>
              <a:rPr lang="en-US" sz="1400" dirty="0"/>
              <a:t>The December 2016’s sales column (highest, middle)  seems to be unnaturally high and might be a mistake.</a:t>
            </a:r>
            <a:r>
              <a:rPr lang="he-IL" sz="1400" dirty="0"/>
              <a:t>(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64065-9A28-9343-9104-90225D3E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600" y="1124744"/>
            <a:ext cx="1016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5D424-FBC0-744B-BCDC-3BA6E5F5D89C}"/>
              </a:ext>
            </a:extLst>
          </p:cNvPr>
          <p:cNvSpPr/>
          <p:nvPr/>
        </p:nvSpPr>
        <p:spPr>
          <a:xfrm>
            <a:off x="119336" y="980728"/>
            <a:ext cx="518457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 segment of customers purchases ca. the same portion of products from each category as the others.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140A-2B53-FC48-802F-BE435BE7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228600"/>
            <a:ext cx="28956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89804-22C0-4C44-99B3-E3FCBC51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729" y="1585656"/>
            <a:ext cx="890791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8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16A400-264B-E749-9411-133EE9614643}"/>
              </a:ext>
            </a:extLst>
          </p:cNvPr>
          <p:cNvSpPr/>
          <p:nvPr/>
        </p:nvSpPr>
        <p:spPr>
          <a:xfrm>
            <a:off x="0" y="1030653"/>
            <a:ext cx="6096000" cy="2542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most profitable product category is technology, followed by office supply, with a small gap between them.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Furniture is far less profitable product category (*).</a:t>
            </a:r>
          </a:p>
          <a:p>
            <a:pPr>
              <a:lnSpc>
                <a:spcPct val="150000"/>
              </a:lnSpc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(*) Is it because of the higher cost of shipment, because of the weight and volume of the products, or other factors?).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60D73-65C3-9C4F-A241-75D5F01B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247650"/>
            <a:ext cx="2832100" cy="636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148BA-66DB-3841-93CA-45D376E9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84" y="883568"/>
            <a:ext cx="1028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555</Words>
  <Application>Microsoft Macintosh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Unicorn: analysis by Erez Uriely, October 2022 DA-cohort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</cp:revision>
  <dcterms:created xsi:type="dcterms:W3CDTF">2023-03-20T12:06:51Z</dcterms:created>
  <dcterms:modified xsi:type="dcterms:W3CDTF">2023-03-26T15:11:26Z</dcterms:modified>
</cp:coreProperties>
</file>