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360" r:id="rId2"/>
    <p:sldId id="361" r:id="rId3"/>
    <p:sldId id="362" r:id="rId4"/>
    <p:sldId id="363" r:id="rId5"/>
    <p:sldId id="364" r:id="rId6"/>
    <p:sldId id="365" r:id="rId7"/>
    <p:sldId id="374" r:id="rId8"/>
    <p:sldId id="379" r:id="rId9"/>
    <p:sldId id="366" r:id="rId10"/>
    <p:sldId id="369" r:id="rId11"/>
    <p:sldId id="367" r:id="rId12"/>
    <p:sldId id="372" r:id="rId13"/>
    <p:sldId id="368" r:id="rId14"/>
    <p:sldId id="371" r:id="rId15"/>
    <p:sldId id="370" r:id="rId16"/>
    <p:sldId id="373" r:id="rId17"/>
    <p:sldId id="375" r:id="rId18"/>
    <p:sldId id="376" r:id="rId19"/>
    <p:sldId id="377" r:id="rId20"/>
    <p:sldId id="378" r:id="rId21"/>
    <p:sldId id="380" r:id="rId22"/>
    <p:sldId id="387" r:id="rId23"/>
    <p:sldId id="381" r:id="rId24"/>
    <p:sldId id="382" r:id="rId25"/>
    <p:sldId id="383" r:id="rId26"/>
    <p:sldId id="384" r:id="rId27"/>
    <p:sldId id="385" r:id="rId28"/>
    <p:sldId id="386" r:id="rId29"/>
  </p:sldIdLst>
  <p:sldSz cx="9144000" cy="6858000" type="screen4x3"/>
  <p:notesSz cx="6858000" cy="9144000"/>
  <p:defaultTextStyle>
    <a:defPPr>
      <a:defRPr lang="fa-IR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rfan Tavakoly" initials="ET" lastIdx="1" clrIdx="0">
    <p:extLst>
      <p:ext uri="{19B8F6BF-5375-455C-9EA6-DF929625EA0E}">
        <p15:presenceInfo xmlns:p15="http://schemas.microsoft.com/office/powerpoint/2012/main" userId="81152a4380c145ad" providerId="Windows Live"/>
      </p:ext>
    </p:extLst>
  </p:cmAuthor>
  <p:cmAuthor id="2" name="alireza sanaee" initials="as" lastIdx="1" clrIdx="1">
    <p:extLst>
      <p:ext uri="{19B8F6BF-5375-455C-9EA6-DF929625EA0E}">
        <p15:presenceInfo xmlns:p15="http://schemas.microsoft.com/office/powerpoint/2012/main" userId="cc6612d3b762e6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660066"/>
    <a:srgbClr val="FFFF00"/>
    <a:srgbClr val="D00054"/>
    <a:srgbClr val="00FF00"/>
    <a:srgbClr val="BF0152"/>
    <a:srgbClr val="0000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478" autoAdjust="0"/>
    <p:restoredTop sz="87451" autoAdjust="0"/>
  </p:normalViewPr>
  <p:slideViewPr>
    <p:cSldViewPr>
      <p:cViewPr varScale="1">
        <p:scale>
          <a:sx n="75" d="100"/>
          <a:sy n="75" d="100"/>
        </p:scale>
        <p:origin x="1085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17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2760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6919C2F6-82E1-4CC2-9116-0A32191EC7F3}" type="datetimeFigureOut">
              <a:rPr lang="fa-IR" smtClean="0"/>
              <a:t>19/05/1439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5431456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85BCFB98-5D6F-45B6-BDC1-DE0D3842A8CE}" type="datetimeFigureOut">
              <a:rPr lang="fa-IR" smtClean="0"/>
              <a:t>19/05/1439</a:t>
            </a:fld>
            <a:endParaRPr lang="fa-I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fa-I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8909067B-25AE-4F7F-A18D-2B385BF06C9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016800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 txBox="1">
            <a:spLocks/>
          </p:cNvSpPr>
          <p:nvPr userDrawn="1"/>
        </p:nvSpPr>
        <p:spPr>
          <a:xfrm>
            <a:off x="1428598" y="497768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cs typeface="B Koodak" pitchFamily="2" charset="-78"/>
              </a:rPr>
              <a:t>Iran University of Science and Technology</a:t>
            </a:r>
            <a:endParaRPr lang="fa-IR" dirty="0">
              <a:solidFill>
                <a:schemeClr val="tx1"/>
              </a:solidFill>
              <a:cs typeface="B Koodak" pitchFamily="2" charset="-78"/>
            </a:endParaRPr>
          </a:p>
          <a:p>
            <a:r>
              <a:rPr lang="en-US" sz="2400" dirty="0">
                <a:solidFill>
                  <a:schemeClr val="tx1"/>
                </a:solidFill>
                <a:cs typeface="B Koodak" pitchFamily="2" charset="-78"/>
              </a:rPr>
              <a:t>Computer Engineering Faculty</a:t>
            </a:r>
            <a:endParaRPr lang="fa-IR" sz="2400" dirty="0">
              <a:solidFill>
                <a:schemeClr val="tx1"/>
              </a:solidFill>
              <a:cs typeface="B Koodak" pitchFamily="2" charset="-78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53173" y="5157192"/>
            <a:ext cx="8209160" cy="1483229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aseline="0">
                <a:solidFill>
                  <a:schemeClr val="accent6">
                    <a:lumMod val="75000"/>
                  </a:schemeClr>
                </a:solidFill>
                <a:cs typeface="B Koodak" panose="00000700000000000000" pitchFamily="2" charset="-78"/>
              </a:defRPr>
            </a:lvl1pPr>
            <a:lvl2pPr>
              <a:defRPr>
                <a:cs typeface="B Koodak" panose="00000700000000000000" pitchFamily="2" charset="-78"/>
              </a:defRPr>
            </a:lvl2pPr>
            <a:lvl3pPr>
              <a:defRPr>
                <a:cs typeface="B Koodak" panose="00000700000000000000" pitchFamily="2" charset="-78"/>
              </a:defRPr>
            </a:lvl3pPr>
            <a:lvl4pPr>
              <a:defRPr>
                <a:cs typeface="B Koodak" panose="00000700000000000000" pitchFamily="2" charset="-78"/>
              </a:defRPr>
            </a:lvl4pPr>
            <a:lvl5pPr>
              <a:defRPr>
                <a:cs typeface="B Koodak" panose="00000700000000000000" pitchFamily="2" charset="-78"/>
              </a:defRPr>
            </a:lvl5pPr>
          </a:lstStyle>
          <a:p>
            <a:pPr lvl="0"/>
            <a:r>
              <a:rPr lang="en-US" dirty="0"/>
              <a:t>By:</a:t>
            </a:r>
          </a:p>
          <a:p>
            <a:pPr lvl="0"/>
            <a:r>
              <a:rPr lang="en-US" dirty="0"/>
              <a:t>Advisor:</a:t>
            </a:r>
          </a:p>
          <a:p>
            <a:pPr lvl="0"/>
            <a:r>
              <a:rPr lang="en-US" dirty="0"/>
              <a:t>Date:</a:t>
            </a:r>
            <a:endParaRPr lang="fa-IR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67420" y="2687385"/>
            <a:ext cx="8209160" cy="1483229"/>
          </a:xfrm>
        </p:spPr>
        <p:txBody>
          <a:bodyPr anchor="ctr">
            <a:normAutofit/>
          </a:bodyPr>
          <a:lstStyle>
            <a:lvl1pPr marL="0" indent="0" algn="ctr" rtl="0">
              <a:buNone/>
              <a:defRPr sz="2800">
                <a:cs typeface="B Koodak" panose="00000700000000000000" pitchFamily="2" charset="-78"/>
              </a:defRPr>
            </a:lvl1pPr>
            <a:lvl2pPr>
              <a:defRPr>
                <a:cs typeface="B Koodak" panose="00000700000000000000" pitchFamily="2" charset="-78"/>
              </a:defRPr>
            </a:lvl2pPr>
            <a:lvl3pPr>
              <a:defRPr>
                <a:cs typeface="B Koodak" panose="00000700000000000000" pitchFamily="2" charset="-78"/>
              </a:defRPr>
            </a:lvl3pPr>
            <a:lvl4pPr>
              <a:defRPr>
                <a:cs typeface="B Koodak" panose="00000700000000000000" pitchFamily="2" charset="-78"/>
              </a:defRPr>
            </a:lvl4pPr>
            <a:lvl5pPr>
              <a:defRPr>
                <a:cs typeface="B Koodak" panose="00000700000000000000" pitchFamily="2" charset="-78"/>
              </a:defRPr>
            </a:lvl5pPr>
          </a:lstStyle>
          <a:p>
            <a:pPr lvl="0"/>
            <a:r>
              <a:rPr lang="en-US" dirty="0"/>
              <a:t>Subject</a:t>
            </a:r>
          </a:p>
        </p:txBody>
      </p:sp>
    </p:spTree>
    <p:extLst>
      <p:ext uri="{BB962C8B-B14F-4D97-AF65-F5344CB8AC3E}">
        <p14:creationId xmlns:p14="http://schemas.microsoft.com/office/powerpoint/2010/main" val="390452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 userDrawn="1"/>
        </p:nvSpPr>
        <p:spPr>
          <a:xfrm>
            <a:off x="-36512" y="6386480"/>
            <a:ext cx="1224136" cy="33126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reflection endPos="0" dist="50800" dir="5400000" sy="-100000" algn="bl" rotWithShape="0"/>
          </a:effectLst>
          <a:scene3d>
            <a:camera prst="perspectiveFront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1" anchor="ctr"/>
          <a:lstStyle/>
          <a:p>
            <a:pPr algn="ctr"/>
            <a:fld id="{B46ECB1B-C0CD-4928-A206-65AA0D461CF3}" type="slidenum">
              <a:rPr lang="fa-IR" sz="2000" b="1" smtClean="0">
                <a:solidFill>
                  <a:srgbClr val="FF0000"/>
                </a:solidFill>
                <a:latin typeface="+mj-lt"/>
                <a:cs typeface="+mj-cs"/>
              </a:rPr>
              <a:pPr/>
              <a:t>‹#›</a:t>
            </a:fld>
            <a:r>
              <a:rPr lang="fa-IR" sz="2000" b="1" dirty="0">
                <a:solidFill>
                  <a:srgbClr val="FF0000"/>
                </a:solidFill>
                <a:cs typeface="B Nazanin" pitchFamily="2" charset="-78"/>
              </a:rPr>
              <a:t>/</a:t>
            </a:r>
            <a:r>
              <a:rPr lang="en-US" sz="2000" b="1" dirty="0">
                <a:solidFill>
                  <a:schemeClr val="tx1"/>
                </a:solidFill>
                <a:cs typeface="B Nazanin" pitchFamily="2" charset="-78"/>
              </a:rPr>
              <a:t>25</a:t>
            </a:r>
            <a:endParaRPr lang="fa-IR" sz="2000" b="1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557338"/>
            <a:ext cx="8229600" cy="4535487"/>
          </a:xfrm>
        </p:spPr>
        <p:txBody>
          <a:bodyPr>
            <a:normAutofit/>
          </a:bodyPr>
          <a:lstStyle>
            <a:lvl1pPr marL="342900" indent="-342900" algn="justLow" rtl="0">
              <a:buClr>
                <a:srgbClr val="00B0F0"/>
              </a:buClr>
              <a:buSzPct val="12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cs typeface="B Koodak" panose="00000700000000000000" pitchFamily="2" charset="-78"/>
              </a:defRPr>
            </a:lvl1pPr>
            <a:lvl2pPr marL="742950" indent="-285750" algn="justLow" rtl="0">
              <a:buClr>
                <a:srgbClr val="7030A0"/>
              </a:buClr>
              <a:buSzPct val="100000"/>
              <a:buFont typeface="Arial" panose="020B0604020202020204" pitchFamily="34" charset="0"/>
              <a:buChar char="•"/>
              <a:defRPr sz="2800" baseline="0">
                <a:solidFill>
                  <a:srgbClr val="0070C0"/>
                </a:solidFill>
                <a:cs typeface="B Koodak" panose="00000700000000000000" pitchFamily="2" charset="-78"/>
              </a:defRPr>
            </a:lvl2pPr>
            <a:lvl3pPr marL="1257300" indent="-342900" algn="justLow" rtl="0">
              <a:buClr>
                <a:schemeClr val="accent6"/>
              </a:buClr>
              <a:buSzPct val="75000"/>
              <a:buFont typeface="Arial" panose="020B0604020202020204" pitchFamily="34" charset="0"/>
              <a:buChar char="•"/>
              <a:defRPr sz="2400" baseline="0">
                <a:solidFill>
                  <a:srgbClr val="BF0152"/>
                </a:solidFill>
                <a:cs typeface="B Koodak" panose="00000700000000000000" pitchFamily="2" charset="-78"/>
              </a:defRPr>
            </a:lvl3pPr>
            <a:lvl4pPr marL="1600200" indent="-228600" algn="justLow" rtl="0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 sz="2000" baseline="0">
                <a:solidFill>
                  <a:schemeClr val="accent4"/>
                </a:solidFill>
                <a:cs typeface="B Koodak" panose="00000700000000000000" pitchFamily="2" charset="-78"/>
              </a:defRPr>
            </a:lvl4pPr>
            <a:lvl5pPr marL="2057400" indent="-228600" algn="justLow" rtl="0"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2000" baseline="0">
                <a:solidFill>
                  <a:schemeClr val="accent6"/>
                </a:solidFill>
                <a:cs typeface="B Koodak" panose="00000700000000000000" pitchFamily="2" charset="-78"/>
              </a:defRPr>
            </a:lvl5pPr>
          </a:lstStyle>
          <a:p>
            <a:pPr lvl="0"/>
            <a:r>
              <a:rPr lang="fa-IR" dirty="0"/>
              <a:t>تیتر1</a:t>
            </a:r>
          </a:p>
          <a:p>
            <a:pPr lvl="1"/>
            <a:r>
              <a:rPr lang="fa-IR" dirty="0"/>
              <a:t>تیتر 2</a:t>
            </a:r>
          </a:p>
          <a:p>
            <a:pPr lvl="2"/>
            <a:r>
              <a:rPr lang="fa-IR" dirty="0"/>
              <a:t>تیتر 2 </a:t>
            </a:r>
          </a:p>
          <a:p>
            <a:pPr lvl="3"/>
            <a:r>
              <a:rPr lang="fa-IR" dirty="0"/>
              <a:t>تیتر 4</a:t>
            </a:r>
          </a:p>
          <a:p>
            <a:pPr lvl="4"/>
            <a:r>
              <a:rPr lang="fa-IR" dirty="0"/>
              <a:t>تیتر 5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1116013" y="332656"/>
            <a:ext cx="7570787" cy="1050586"/>
          </a:xfrm>
        </p:spPr>
        <p:txBody>
          <a:bodyPr anchor="ctr"/>
          <a:lstStyle>
            <a:lvl1pPr marL="0" indent="0" algn="l" rtl="0">
              <a:buNone/>
              <a:defRPr sz="4000" b="1">
                <a:solidFill>
                  <a:schemeClr val="accent1">
                    <a:lumMod val="75000"/>
                  </a:schemeClr>
                </a:solidFill>
                <a:cs typeface="B Titr" panose="00000700000000000000" pitchFamily="2" charset="-78"/>
              </a:defRPr>
            </a:lvl1pPr>
          </a:lstStyle>
          <a:p>
            <a:pPr lvl="0"/>
            <a:r>
              <a:rPr lang="fa-IR" dirty="0">
                <a:cs typeface="B Titr" panose="00000700000000000000" pitchFamily="2" charset="-78"/>
              </a:rPr>
              <a:t>عنوان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7624" y="6386480"/>
            <a:ext cx="7704856" cy="365125"/>
          </a:xfrm>
        </p:spPr>
        <p:txBody>
          <a:bodyPr vert="horz" lIns="91440" tIns="45720" rIns="91440" bIns="45720" rtlCol="1" anchor="ctr"/>
          <a:lstStyle>
            <a:lvl1pPr rtl="0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b="1" dirty="0"/>
              <a:t>Tower Defense Game Framework – December 2017</a:t>
            </a:r>
            <a:endParaRPr lang="fa-IR" dirty="0">
              <a:cs typeface="B Koodak" pitchFamily="2" charset="-78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9144000" cy="1886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84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 userDrawn="1"/>
        </p:nvSpPr>
        <p:spPr>
          <a:xfrm>
            <a:off x="-36512" y="6386480"/>
            <a:ext cx="1224136" cy="33126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reflection endPos="0" dist="50800" dir="5400000" sy="-100000" algn="bl" rotWithShape="0"/>
          </a:effectLst>
          <a:scene3d>
            <a:camera prst="perspectiveFront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1" anchor="ctr"/>
          <a:lstStyle/>
          <a:p>
            <a:pPr algn="ctr"/>
            <a:fld id="{B46ECB1B-C0CD-4928-A206-65AA0D461CF3}" type="slidenum">
              <a:rPr lang="fa-IR" sz="2000" b="1" smtClean="0">
                <a:solidFill>
                  <a:srgbClr val="FF0000"/>
                </a:solidFill>
                <a:cs typeface="B Nazanin" pitchFamily="2" charset="-78"/>
              </a:rPr>
              <a:pPr algn="ctr"/>
              <a:t>‹#›</a:t>
            </a:fld>
            <a:r>
              <a:rPr lang="fa-IR" sz="2000" b="1" dirty="0">
                <a:solidFill>
                  <a:srgbClr val="FF0000"/>
                </a:solidFill>
                <a:cs typeface="B Nazanin" pitchFamily="2" charset="-78"/>
              </a:rPr>
              <a:t>/</a:t>
            </a:r>
            <a:r>
              <a:rPr lang="fa-IR" sz="2000" b="1" dirty="0">
                <a:solidFill>
                  <a:schemeClr val="tx1"/>
                </a:solidFill>
                <a:cs typeface="B Nazanin" pitchFamily="2" charset="-78"/>
              </a:rPr>
              <a:t>۲۹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557338"/>
            <a:ext cx="8229600" cy="4535487"/>
          </a:xfrm>
        </p:spPr>
        <p:txBody>
          <a:bodyPr>
            <a:normAutofit/>
          </a:bodyPr>
          <a:lstStyle>
            <a:lvl1pPr marL="342900" indent="-342900" algn="justLow" rtl="0">
              <a:buClr>
                <a:srgbClr val="00B0F0"/>
              </a:buClr>
              <a:buSzPct val="12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cs typeface="B Koodak" panose="00000700000000000000" pitchFamily="2" charset="-78"/>
              </a:defRPr>
            </a:lvl1pPr>
            <a:lvl2pPr marL="742950" indent="-285750" algn="justLow" rtl="0">
              <a:buClr>
                <a:srgbClr val="7030A0"/>
              </a:buClr>
              <a:buSzPct val="100000"/>
              <a:buFont typeface="Arial" panose="020B0604020202020204" pitchFamily="34" charset="0"/>
              <a:buChar char="•"/>
              <a:defRPr sz="2800" baseline="0">
                <a:solidFill>
                  <a:srgbClr val="0070C0"/>
                </a:solidFill>
                <a:cs typeface="B Koodak" panose="00000700000000000000" pitchFamily="2" charset="-78"/>
              </a:defRPr>
            </a:lvl2pPr>
            <a:lvl3pPr marL="1257300" indent="-342900" algn="justLow" rtl="0">
              <a:buClr>
                <a:schemeClr val="accent6"/>
              </a:buClr>
              <a:buSzPct val="75000"/>
              <a:buFont typeface="Arial" panose="020B0604020202020204" pitchFamily="34" charset="0"/>
              <a:buChar char="•"/>
              <a:defRPr sz="2400" baseline="0">
                <a:solidFill>
                  <a:srgbClr val="BF0152"/>
                </a:solidFill>
                <a:cs typeface="B Koodak" panose="00000700000000000000" pitchFamily="2" charset="-78"/>
              </a:defRPr>
            </a:lvl3pPr>
            <a:lvl4pPr marL="1600200" indent="-228600" algn="justLow" rtl="0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 sz="2000" baseline="0">
                <a:solidFill>
                  <a:schemeClr val="accent4"/>
                </a:solidFill>
                <a:cs typeface="B Koodak" panose="00000700000000000000" pitchFamily="2" charset="-78"/>
              </a:defRPr>
            </a:lvl4pPr>
            <a:lvl5pPr marL="2057400" indent="-228600" algn="justLow" rtl="0"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2000" baseline="0">
                <a:solidFill>
                  <a:schemeClr val="accent6"/>
                </a:solidFill>
                <a:cs typeface="B Koodak" panose="00000700000000000000" pitchFamily="2" charset="-78"/>
              </a:defRPr>
            </a:lvl5pPr>
          </a:lstStyle>
          <a:p>
            <a:pPr lvl="0"/>
            <a:r>
              <a:rPr lang="fa-IR" dirty="0"/>
              <a:t>تیتر1</a:t>
            </a:r>
          </a:p>
          <a:p>
            <a:pPr lvl="1"/>
            <a:r>
              <a:rPr lang="fa-IR" dirty="0"/>
              <a:t>تیتر 2</a:t>
            </a:r>
          </a:p>
          <a:p>
            <a:pPr lvl="2"/>
            <a:r>
              <a:rPr lang="fa-IR" dirty="0"/>
              <a:t>تیتر 2 </a:t>
            </a:r>
          </a:p>
          <a:p>
            <a:pPr lvl="3"/>
            <a:r>
              <a:rPr lang="fa-IR" dirty="0"/>
              <a:t>تیتر 4</a:t>
            </a:r>
          </a:p>
          <a:p>
            <a:pPr lvl="4"/>
            <a:r>
              <a:rPr lang="fa-IR" dirty="0"/>
              <a:t>تیتر 5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1116013" y="332656"/>
            <a:ext cx="7570787" cy="1050586"/>
          </a:xfrm>
        </p:spPr>
        <p:txBody>
          <a:bodyPr anchor="ctr"/>
          <a:lstStyle>
            <a:lvl1pPr marL="0" indent="0" algn="l" rtl="0">
              <a:buNone/>
              <a:defRPr sz="4000" b="1">
                <a:solidFill>
                  <a:schemeClr val="accent1">
                    <a:lumMod val="75000"/>
                  </a:schemeClr>
                </a:solidFill>
                <a:cs typeface="B Titr" panose="00000700000000000000" pitchFamily="2" charset="-78"/>
              </a:defRPr>
            </a:lvl1pPr>
          </a:lstStyle>
          <a:p>
            <a:pPr lvl="0"/>
            <a:r>
              <a:rPr lang="fa-IR" dirty="0">
                <a:cs typeface="B Titr" panose="00000700000000000000" pitchFamily="2" charset="-78"/>
              </a:rPr>
              <a:t>عنوان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7624" y="6386480"/>
            <a:ext cx="7632848" cy="365125"/>
          </a:xfrm>
        </p:spPr>
        <p:txBody>
          <a:bodyPr vert="horz" lIns="91440" tIns="45720" rIns="91440" bIns="45720" rtlCol="1" anchor="ctr"/>
          <a:lstStyle>
            <a:lvl1pPr>
              <a:defRPr sz="1600"/>
            </a:lvl1pPr>
          </a:lstStyle>
          <a:p>
            <a:r>
              <a:rPr lang="en-US" b="1" dirty="0"/>
              <a:t>Hadoop Distributed Filesystem: an Architectural Overview – December 2017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9144000" cy="1886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189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 userDrawn="1"/>
        </p:nvSpPr>
        <p:spPr>
          <a:xfrm>
            <a:off x="-36512" y="6386480"/>
            <a:ext cx="1224136" cy="33126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reflection endPos="0" dist="50800" dir="5400000" sy="-100000" algn="bl" rotWithShape="0"/>
          </a:effectLst>
          <a:scene3d>
            <a:camera prst="perspectiveFront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1" anchor="ctr"/>
          <a:lstStyle/>
          <a:p>
            <a:pPr algn="ctr"/>
            <a:fld id="{B46ECB1B-C0CD-4928-A206-65AA0D461CF3}" type="slidenum">
              <a:rPr lang="fa-IR" sz="2000" b="1" smtClean="0">
                <a:solidFill>
                  <a:srgbClr val="FF0000"/>
                </a:solidFill>
                <a:cs typeface="B Nazanin" pitchFamily="2" charset="-78"/>
              </a:rPr>
              <a:pPr algn="ctr"/>
              <a:t>‹#›</a:t>
            </a:fld>
            <a:r>
              <a:rPr lang="fa-IR" sz="2000" b="1" dirty="0">
                <a:solidFill>
                  <a:srgbClr val="FF0000"/>
                </a:solidFill>
                <a:cs typeface="B Nazanin" pitchFamily="2" charset="-78"/>
              </a:rPr>
              <a:t>/</a:t>
            </a:r>
            <a:r>
              <a:rPr lang="fa-IR" sz="2000" b="1" dirty="0">
                <a:solidFill>
                  <a:schemeClr val="tx1"/>
                </a:solidFill>
                <a:cs typeface="B Nazanin" pitchFamily="2" charset="-78"/>
              </a:rPr>
              <a:t>۲۹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557338"/>
            <a:ext cx="8229600" cy="4535487"/>
          </a:xfrm>
        </p:spPr>
        <p:txBody>
          <a:bodyPr>
            <a:normAutofit/>
          </a:bodyPr>
          <a:lstStyle>
            <a:lvl1pPr marL="342900" indent="-342900" algn="justLow" rtl="0">
              <a:buClr>
                <a:srgbClr val="00B0F0"/>
              </a:buClr>
              <a:buSzPct val="12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cs typeface="B Koodak" panose="00000700000000000000" pitchFamily="2" charset="-78"/>
              </a:defRPr>
            </a:lvl1pPr>
            <a:lvl2pPr marL="742950" indent="-285750" algn="justLow" rtl="0">
              <a:buClr>
                <a:srgbClr val="7030A0"/>
              </a:buClr>
              <a:buSzPct val="100000"/>
              <a:buFont typeface="Arial" panose="020B0604020202020204" pitchFamily="34" charset="0"/>
              <a:buChar char="•"/>
              <a:defRPr sz="2800" baseline="0">
                <a:solidFill>
                  <a:srgbClr val="0070C0"/>
                </a:solidFill>
                <a:cs typeface="B Koodak" panose="00000700000000000000" pitchFamily="2" charset="-78"/>
              </a:defRPr>
            </a:lvl2pPr>
            <a:lvl3pPr marL="1257300" indent="-342900" algn="justLow" rtl="0">
              <a:buClr>
                <a:schemeClr val="accent6"/>
              </a:buClr>
              <a:buSzPct val="75000"/>
              <a:buFont typeface="Arial" panose="020B0604020202020204" pitchFamily="34" charset="0"/>
              <a:buChar char="•"/>
              <a:defRPr sz="2400" baseline="0">
                <a:solidFill>
                  <a:srgbClr val="BF0152"/>
                </a:solidFill>
                <a:cs typeface="B Koodak" panose="00000700000000000000" pitchFamily="2" charset="-78"/>
              </a:defRPr>
            </a:lvl3pPr>
            <a:lvl4pPr marL="1600200" indent="-228600" algn="justLow" rtl="0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 sz="2000" baseline="0">
                <a:solidFill>
                  <a:schemeClr val="accent4"/>
                </a:solidFill>
                <a:cs typeface="B Koodak" panose="00000700000000000000" pitchFamily="2" charset="-78"/>
              </a:defRPr>
            </a:lvl4pPr>
            <a:lvl5pPr marL="2057400" indent="-228600" algn="justLow" rtl="0"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2000" baseline="0">
                <a:solidFill>
                  <a:schemeClr val="accent6"/>
                </a:solidFill>
                <a:cs typeface="B Koodak" panose="00000700000000000000" pitchFamily="2" charset="-78"/>
              </a:defRPr>
            </a:lvl5pPr>
          </a:lstStyle>
          <a:p>
            <a:pPr lvl="0"/>
            <a:r>
              <a:rPr lang="fa-IR" dirty="0"/>
              <a:t>تیتر1</a:t>
            </a:r>
          </a:p>
          <a:p>
            <a:pPr lvl="1"/>
            <a:r>
              <a:rPr lang="fa-IR" dirty="0"/>
              <a:t>تیتر 2</a:t>
            </a:r>
          </a:p>
          <a:p>
            <a:pPr lvl="2"/>
            <a:r>
              <a:rPr lang="fa-IR" dirty="0"/>
              <a:t>تیتر 2 </a:t>
            </a:r>
          </a:p>
          <a:p>
            <a:pPr lvl="3"/>
            <a:r>
              <a:rPr lang="fa-IR" dirty="0"/>
              <a:t>تیتر 4</a:t>
            </a:r>
          </a:p>
          <a:p>
            <a:pPr lvl="4"/>
            <a:r>
              <a:rPr lang="fa-IR" dirty="0"/>
              <a:t>تیتر 5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1116013" y="332656"/>
            <a:ext cx="7570787" cy="1050586"/>
          </a:xfrm>
        </p:spPr>
        <p:txBody>
          <a:bodyPr anchor="ctr"/>
          <a:lstStyle>
            <a:lvl1pPr marL="0" indent="0" algn="l" rtl="0">
              <a:buNone/>
              <a:defRPr sz="4000" b="1">
                <a:solidFill>
                  <a:schemeClr val="accent1">
                    <a:lumMod val="75000"/>
                  </a:schemeClr>
                </a:solidFill>
                <a:cs typeface="B Titr" panose="00000700000000000000" pitchFamily="2" charset="-78"/>
              </a:defRPr>
            </a:lvl1pPr>
          </a:lstStyle>
          <a:p>
            <a:pPr lvl="0"/>
            <a:r>
              <a:rPr lang="fa-IR" dirty="0">
                <a:cs typeface="B Titr" panose="00000700000000000000" pitchFamily="2" charset="-78"/>
              </a:rPr>
              <a:t>عنوان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7624" y="6386480"/>
            <a:ext cx="7632848" cy="365125"/>
          </a:xfrm>
        </p:spPr>
        <p:txBody>
          <a:bodyPr vert="horz" lIns="91440" tIns="45720" rIns="91440" bIns="45720" rtlCol="1" anchor="ctr"/>
          <a:lstStyle>
            <a:lvl1pPr>
              <a:defRPr/>
            </a:lvl1pPr>
          </a:lstStyle>
          <a:p>
            <a:r>
              <a:rPr lang="en-US" sz="1600" dirty="0">
                <a:solidFill>
                  <a:schemeClr val="tx1"/>
                </a:solidFill>
                <a:cs typeface="B Koodak" pitchFamily="2" charset="-78"/>
              </a:rPr>
              <a:t>Hadoop Distributed Filesystem: an Architectural Overview – December 2017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9144000" cy="188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225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 userDrawn="1"/>
        </p:nvSpPr>
        <p:spPr>
          <a:xfrm>
            <a:off x="-36512" y="6386480"/>
            <a:ext cx="1224136" cy="33126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reflection endPos="0" dist="50800" dir="5400000" sy="-100000" algn="bl" rotWithShape="0"/>
          </a:effectLst>
          <a:scene3d>
            <a:camera prst="perspectiveFront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1" anchor="ctr"/>
          <a:lstStyle/>
          <a:p>
            <a:pPr algn="ctr"/>
            <a:fld id="{B46ECB1B-C0CD-4928-A206-65AA0D461CF3}" type="slidenum">
              <a:rPr lang="fa-IR" sz="2000" b="1" smtClean="0">
                <a:solidFill>
                  <a:srgbClr val="FF0000"/>
                </a:solidFill>
                <a:cs typeface="B Nazanin" pitchFamily="2" charset="-78"/>
              </a:rPr>
              <a:pPr algn="ctr"/>
              <a:t>‹#›</a:t>
            </a:fld>
            <a:r>
              <a:rPr lang="fa-IR" sz="2000" b="1" dirty="0">
                <a:solidFill>
                  <a:srgbClr val="FF0000"/>
                </a:solidFill>
                <a:cs typeface="B Nazanin" pitchFamily="2" charset="-78"/>
              </a:rPr>
              <a:t>/</a:t>
            </a:r>
            <a:r>
              <a:rPr lang="fa-IR" sz="2000" b="1" dirty="0">
                <a:solidFill>
                  <a:schemeClr val="tx1"/>
                </a:solidFill>
                <a:cs typeface="B Nazanin" pitchFamily="2" charset="-78"/>
              </a:rPr>
              <a:t>۲۹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557338"/>
            <a:ext cx="8229600" cy="4535487"/>
          </a:xfrm>
        </p:spPr>
        <p:txBody>
          <a:bodyPr>
            <a:normAutofit/>
          </a:bodyPr>
          <a:lstStyle>
            <a:lvl1pPr marL="342900" indent="-342900" algn="justLow" rtl="0">
              <a:buClr>
                <a:srgbClr val="00B0F0"/>
              </a:buClr>
              <a:buSzPct val="12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cs typeface="B Koodak" panose="00000700000000000000" pitchFamily="2" charset="-78"/>
              </a:defRPr>
            </a:lvl1pPr>
            <a:lvl2pPr marL="742950" indent="-285750" algn="justLow" rtl="0">
              <a:buClr>
                <a:srgbClr val="7030A0"/>
              </a:buClr>
              <a:buSzPct val="100000"/>
              <a:buFont typeface="Arial" panose="020B0604020202020204" pitchFamily="34" charset="0"/>
              <a:buChar char="•"/>
              <a:defRPr sz="2800" baseline="0">
                <a:solidFill>
                  <a:srgbClr val="0070C0"/>
                </a:solidFill>
                <a:cs typeface="B Koodak" panose="00000700000000000000" pitchFamily="2" charset="-78"/>
              </a:defRPr>
            </a:lvl2pPr>
            <a:lvl3pPr marL="1257300" indent="-342900" algn="justLow" rtl="0">
              <a:buClr>
                <a:schemeClr val="accent6"/>
              </a:buClr>
              <a:buSzPct val="75000"/>
              <a:buFont typeface="Arial" panose="020B0604020202020204" pitchFamily="34" charset="0"/>
              <a:buChar char="•"/>
              <a:defRPr sz="2400" baseline="0">
                <a:solidFill>
                  <a:srgbClr val="BF0152"/>
                </a:solidFill>
                <a:cs typeface="B Koodak" panose="00000700000000000000" pitchFamily="2" charset="-78"/>
              </a:defRPr>
            </a:lvl3pPr>
            <a:lvl4pPr marL="1600200" indent="-228600" algn="justLow" rtl="0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 sz="2000" baseline="0">
                <a:solidFill>
                  <a:schemeClr val="accent4"/>
                </a:solidFill>
                <a:cs typeface="B Koodak" panose="00000700000000000000" pitchFamily="2" charset="-78"/>
              </a:defRPr>
            </a:lvl4pPr>
            <a:lvl5pPr marL="2057400" indent="-228600" algn="justLow" rtl="0"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2000" baseline="0">
                <a:solidFill>
                  <a:schemeClr val="accent6"/>
                </a:solidFill>
                <a:cs typeface="B Koodak" panose="00000700000000000000" pitchFamily="2" charset="-78"/>
              </a:defRPr>
            </a:lvl5pPr>
          </a:lstStyle>
          <a:p>
            <a:pPr lvl="0"/>
            <a:r>
              <a:rPr lang="fa-IR" dirty="0"/>
              <a:t>تیتر1</a:t>
            </a:r>
          </a:p>
          <a:p>
            <a:pPr lvl="1"/>
            <a:r>
              <a:rPr lang="fa-IR" dirty="0"/>
              <a:t>تیتر 2</a:t>
            </a:r>
          </a:p>
          <a:p>
            <a:pPr lvl="2"/>
            <a:r>
              <a:rPr lang="fa-IR" dirty="0"/>
              <a:t>تیتر 2 </a:t>
            </a:r>
          </a:p>
          <a:p>
            <a:pPr lvl="3"/>
            <a:r>
              <a:rPr lang="fa-IR" dirty="0"/>
              <a:t>تیتر 4</a:t>
            </a:r>
          </a:p>
          <a:p>
            <a:pPr lvl="4"/>
            <a:r>
              <a:rPr lang="fa-IR" dirty="0"/>
              <a:t>تیتر 5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1116013" y="332656"/>
            <a:ext cx="7570787" cy="1050586"/>
          </a:xfrm>
        </p:spPr>
        <p:txBody>
          <a:bodyPr anchor="ctr"/>
          <a:lstStyle>
            <a:lvl1pPr marL="0" indent="0" algn="l" rtl="0">
              <a:buNone/>
              <a:defRPr sz="4000" b="1">
                <a:solidFill>
                  <a:schemeClr val="accent1">
                    <a:lumMod val="75000"/>
                  </a:schemeClr>
                </a:solidFill>
                <a:cs typeface="B Titr" panose="00000700000000000000" pitchFamily="2" charset="-78"/>
              </a:defRPr>
            </a:lvl1pPr>
          </a:lstStyle>
          <a:p>
            <a:pPr lvl="0"/>
            <a:r>
              <a:rPr lang="fa-IR" dirty="0">
                <a:cs typeface="B Titr" panose="00000700000000000000" pitchFamily="2" charset="-78"/>
              </a:rPr>
              <a:t>عنوان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7624" y="6386480"/>
            <a:ext cx="7704856" cy="365125"/>
          </a:xfrm>
        </p:spPr>
        <p:txBody>
          <a:bodyPr vert="horz" lIns="91440" tIns="45720" rIns="91440" bIns="45720" rtlCol="1" anchor="ctr"/>
          <a:lstStyle>
            <a:lvl1pPr>
              <a:defRPr/>
            </a:lvl1pPr>
          </a:lstStyle>
          <a:p>
            <a:r>
              <a:rPr lang="en-US" sz="1600" dirty="0">
                <a:solidFill>
                  <a:schemeClr val="tx1"/>
                </a:solidFill>
                <a:cs typeface="B Koodak" pitchFamily="2" charset="-78"/>
              </a:rPr>
              <a:t>Hadoop Distributed Filesystem: an Architectural Overview – December 2017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9144000" cy="188640"/>
          </a:xfrm>
          <a:prstGeom prst="rect">
            <a:avLst/>
          </a:prstGeom>
          <a:solidFill>
            <a:srgbClr val="D0005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357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 userDrawn="1"/>
        </p:nvSpPr>
        <p:spPr>
          <a:xfrm>
            <a:off x="-36512" y="6386480"/>
            <a:ext cx="1224136" cy="33126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reflection endPos="0" dist="50800" dir="5400000" sy="-100000" algn="bl" rotWithShape="0"/>
          </a:effectLst>
          <a:scene3d>
            <a:camera prst="perspectiveFront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1" anchor="ctr"/>
          <a:lstStyle/>
          <a:p>
            <a:pPr algn="ctr"/>
            <a:fld id="{B46ECB1B-C0CD-4928-A206-65AA0D461CF3}" type="slidenum">
              <a:rPr lang="fa-IR" sz="2000" b="1" smtClean="0">
                <a:solidFill>
                  <a:srgbClr val="FF0000"/>
                </a:solidFill>
                <a:cs typeface="B Nazanin" pitchFamily="2" charset="-78"/>
              </a:rPr>
              <a:pPr algn="ctr"/>
              <a:t>‹#›</a:t>
            </a:fld>
            <a:r>
              <a:rPr lang="fa-IR" sz="2000" b="1" dirty="0">
                <a:solidFill>
                  <a:srgbClr val="FF0000"/>
                </a:solidFill>
                <a:cs typeface="B Nazanin" pitchFamily="2" charset="-78"/>
              </a:rPr>
              <a:t>/</a:t>
            </a:r>
            <a:r>
              <a:rPr lang="fa-IR" sz="2000" b="1" dirty="0">
                <a:solidFill>
                  <a:schemeClr val="tx1"/>
                </a:solidFill>
                <a:cs typeface="B Nazanin" pitchFamily="2" charset="-78"/>
              </a:rPr>
              <a:t>۲۹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557338"/>
            <a:ext cx="8229600" cy="4535487"/>
          </a:xfrm>
        </p:spPr>
        <p:txBody>
          <a:bodyPr>
            <a:normAutofit/>
          </a:bodyPr>
          <a:lstStyle>
            <a:lvl1pPr marL="342900" indent="-342900" algn="justLow" rtl="0">
              <a:buClr>
                <a:srgbClr val="00B0F0"/>
              </a:buClr>
              <a:buSzPct val="12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cs typeface="B Koodak" panose="00000700000000000000" pitchFamily="2" charset="-78"/>
              </a:defRPr>
            </a:lvl1pPr>
            <a:lvl2pPr marL="742950" indent="-285750" algn="justLow" rtl="0">
              <a:buClr>
                <a:srgbClr val="7030A0"/>
              </a:buClr>
              <a:buSzPct val="100000"/>
              <a:buFont typeface="Arial" panose="020B0604020202020204" pitchFamily="34" charset="0"/>
              <a:buChar char="•"/>
              <a:defRPr sz="2800" baseline="0">
                <a:solidFill>
                  <a:srgbClr val="0070C0"/>
                </a:solidFill>
                <a:cs typeface="B Koodak" panose="00000700000000000000" pitchFamily="2" charset="-78"/>
              </a:defRPr>
            </a:lvl2pPr>
            <a:lvl3pPr marL="1257300" indent="-342900" algn="justLow" rtl="0">
              <a:buClr>
                <a:schemeClr val="accent6"/>
              </a:buClr>
              <a:buSzPct val="75000"/>
              <a:buFont typeface="Arial" panose="020B0604020202020204" pitchFamily="34" charset="0"/>
              <a:buChar char="•"/>
              <a:defRPr sz="2400" baseline="0">
                <a:solidFill>
                  <a:srgbClr val="BF0152"/>
                </a:solidFill>
                <a:cs typeface="B Koodak" panose="00000700000000000000" pitchFamily="2" charset="-78"/>
              </a:defRPr>
            </a:lvl3pPr>
            <a:lvl4pPr marL="1600200" indent="-228600" algn="justLow" rtl="0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 sz="2000" baseline="0">
                <a:solidFill>
                  <a:schemeClr val="accent4"/>
                </a:solidFill>
                <a:cs typeface="B Koodak" panose="00000700000000000000" pitchFamily="2" charset="-78"/>
              </a:defRPr>
            </a:lvl4pPr>
            <a:lvl5pPr marL="2057400" indent="-228600" algn="justLow" rtl="0"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2000" baseline="0">
                <a:solidFill>
                  <a:schemeClr val="accent6"/>
                </a:solidFill>
                <a:cs typeface="B Koodak" panose="00000700000000000000" pitchFamily="2" charset="-78"/>
              </a:defRPr>
            </a:lvl5pPr>
          </a:lstStyle>
          <a:p>
            <a:pPr lvl="0"/>
            <a:r>
              <a:rPr lang="fa-IR" dirty="0"/>
              <a:t>تیتر1</a:t>
            </a:r>
          </a:p>
          <a:p>
            <a:pPr lvl="1"/>
            <a:r>
              <a:rPr lang="fa-IR" dirty="0"/>
              <a:t>تیتر 2</a:t>
            </a:r>
          </a:p>
          <a:p>
            <a:pPr lvl="2"/>
            <a:r>
              <a:rPr lang="fa-IR" dirty="0"/>
              <a:t>تیتر 2 </a:t>
            </a:r>
          </a:p>
          <a:p>
            <a:pPr lvl="3"/>
            <a:r>
              <a:rPr lang="fa-IR" dirty="0"/>
              <a:t>تیتر 4</a:t>
            </a:r>
          </a:p>
          <a:p>
            <a:pPr lvl="4"/>
            <a:r>
              <a:rPr lang="fa-IR" dirty="0"/>
              <a:t>تیتر 5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1116013" y="332656"/>
            <a:ext cx="7570787" cy="1050586"/>
          </a:xfrm>
        </p:spPr>
        <p:txBody>
          <a:bodyPr anchor="ctr"/>
          <a:lstStyle>
            <a:lvl1pPr marL="0" indent="0" algn="l" rtl="0">
              <a:buNone/>
              <a:defRPr sz="4000" b="1">
                <a:solidFill>
                  <a:schemeClr val="accent1">
                    <a:lumMod val="75000"/>
                  </a:schemeClr>
                </a:solidFill>
                <a:cs typeface="B Titr" panose="00000700000000000000" pitchFamily="2" charset="-78"/>
              </a:defRPr>
            </a:lvl1pPr>
          </a:lstStyle>
          <a:p>
            <a:pPr lvl="0"/>
            <a:r>
              <a:rPr lang="fa-IR" dirty="0">
                <a:cs typeface="B Titr" panose="00000700000000000000" pitchFamily="2" charset="-78"/>
              </a:rPr>
              <a:t>عنوان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7624" y="6386480"/>
            <a:ext cx="7704856" cy="365125"/>
          </a:xfrm>
        </p:spPr>
        <p:txBody>
          <a:bodyPr vert="horz" lIns="91440" tIns="45720" rIns="91440" bIns="45720" rtlCol="1" anchor="ctr"/>
          <a:lstStyle>
            <a:lvl1pPr>
              <a:defRPr/>
            </a:lvl1pPr>
          </a:lstStyle>
          <a:p>
            <a:r>
              <a:rPr lang="en-US" sz="1600" dirty="0">
                <a:solidFill>
                  <a:schemeClr val="tx1"/>
                </a:solidFill>
                <a:cs typeface="B Koodak" pitchFamily="2" charset="-78"/>
              </a:rPr>
              <a:t>Hadoop Distributed Filesystem: an Architectural Overview – December 2017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9144000" cy="1886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292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 userDrawn="1"/>
        </p:nvSpPr>
        <p:spPr>
          <a:xfrm>
            <a:off x="-36512" y="6386480"/>
            <a:ext cx="1224136" cy="33126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reflection endPos="0" dist="50800" dir="5400000" sy="-100000" algn="bl" rotWithShape="0"/>
          </a:effectLst>
          <a:scene3d>
            <a:camera prst="perspectiveFront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1" anchor="ctr"/>
          <a:lstStyle/>
          <a:p>
            <a:pPr algn="ctr"/>
            <a:fld id="{B46ECB1B-C0CD-4928-A206-65AA0D461CF3}" type="slidenum">
              <a:rPr lang="fa-IR" sz="2000" b="1" smtClean="0">
                <a:solidFill>
                  <a:srgbClr val="FF0000"/>
                </a:solidFill>
                <a:cs typeface="B Nazanin" pitchFamily="2" charset="-78"/>
              </a:rPr>
              <a:pPr algn="ctr"/>
              <a:t>‹#›</a:t>
            </a:fld>
            <a:r>
              <a:rPr lang="fa-IR" sz="2000" b="1" dirty="0">
                <a:solidFill>
                  <a:srgbClr val="FF0000"/>
                </a:solidFill>
                <a:cs typeface="B Nazanin" pitchFamily="2" charset="-78"/>
              </a:rPr>
              <a:t>/</a:t>
            </a:r>
            <a:r>
              <a:rPr lang="fa-IR" sz="2000" b="1" dirty="0">
                <a:solidFill>
                  <a:schemeClr val="tx1"/>
                </a:solidFill>
                <a:cs typeface="B Nazanin" pitchFamily="2" charset="-78"/>
              </a:rPr>
              <a:t>۲۹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557338"/>
            <a:ext cx="8229600" cy="4535487"/>
          </a:xfrm>
        </p:spPr>
        <p:txBody>
          <a:bodyPr>
            <a:normAutofit/>
          </a:bodyPr>
          <a:lstStyle>
            <a:lvl1pPr marL="342900" indent="-342900" algn="justLow" rtl="0">
              <a:buClr>
                <a:srgbClr val="00B0F0"/>
              </a:buClr>
              <a:buSzPct val="12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cs typeface="B Koodak" panose="00000700000000000000" pitchFamily="2" charset="-78"/>
              </a:defRPr>
            </a:lvl1pPr>
            <a:lvl2pPr marL="742950" indent="-285750" algn="justLow" rtl="0">
              <a:buClr>
                <a:srgbClr val="7030A0"/>
              </a:buClr>
              <a:buSzPct val="100000"/>
              <a:buFont typeface="Arial" panose="020B0604020202020204" pitchFamily="34" charset="0"/>
              <a:buChar char="•"/>
              <a:defRPr sz="2800" baseline="0">
                <a:solidFill>
                  <a:srgbClr val="0070C0"/>
                </a:solidFill>
                <a:cs typeface="B Koodak" panose="00000700000000000000" pitchFamily="2" charset="-78"/>
              </a:defRPr>
            </a:lvl2pPr>
            <a:lvl3pPr marL="1257300" indent="-342900" algn="justLow" rtl="0">
              <a:buClr>
                <a:schemeClr val="accent6"/>
              </a:buClr>
              <a:buSzPct val="75000"/>
              <a:buFont typeface="Arial" panose="020B0604020202020204" pitchFamily="34" charset="0"/>
              <a:buChar char="•"/>
              <a:defRPr sz="2400" baseline="0">
                <a:solidFill>
                  <a:srgbClr val="BF0152"/>
                </a:solidFill>
                <a:cs typeface="B Koodak" panose="00000700000000000000" pitchFamily="2" charset="-78"/>
              </a:defRPr>
            </a:lvl3pPr>
            <a:lvl4pPr marL="1600200" indent="-228600" algn="justLow" rtl="0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 sz="2000" baseline="0">
                <a:solidFill>
                  <a:schemeClr val="accent4"/>
                </a:solidFill>
                <a:cs typeface="B Koodak" panose="00000700000000000000" pitchFamily="2" charset="-78"/>
              </a:defRPr>
            </a:lvl4pPr>
            <a:lvl5pPr marL="2057400" indent="-228600" algn="justLow" rtl="0"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2000" baseline="0">
                <a:solidFill>
                  <a:schemeClr val="accent6"/>
                </a:solidFill>
                <a:cs typeface="B Koodak" panose="00000700000000000000" pitchFamily="2" charset="-78"/>
              </a:defRPr>
            </a:lvl5pPr>
          </a:lstStyle>
          <a:p>
            <a:pPr lvl="0"/>
            <a:r>
              <a:rPr lang="fa-IR" dirty="0"/>
              <a:t>تیتر1</a:t>
            </a:r>
          </a:p>
          <a:p>
            <a:pPr lvl="1"/>
            <a:r>
              <a:rPr lang="fa-IR" dirty="0"/>
              <a:t>تیتر 2</a:t>
            </a:r>
          </a:p>
          <a:p>
            <a:pPr lvl="2"/>
            <a:r>
              <a:rPr lang="fa-IR" dirty="0"/>
              <a:t>تیتر 2 </a:t>
            </a:r>
          </a:p>
          <a:p>
            <a:pPr lvl="3"/>
            <a:r>
              <a:rPr lang="fa-IR" dirty="0"/>
              <a:t>تیتر 4</a:t>
            </a:r>
          </a:p>
          <a:p>
            <a:pPr lvl="4"/>
            <a:r>
              <a:rPr lang="fa-IR" dirty="0"/>
              <a:t>تیتر 5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1116013" y="332656"/>
            <a:ext cx="7570787" cy="1050586"/>
          </a:xfrm>
        </p:spPr>
        <p:txBody>
          <a:bodyPr anchor="ctr"/>
          <a:lstStyle>
            <a:lvl1pPr marL="0" indent="0" algn="l" rtl="0">
              <a:buNone/>
              <a:defRPr sz="4000" b="1">
                <a:solidFill>
                  <a:schemeClr val="accent1">
                    <a:lumMod val="75000"/>
                  </a:schemeClr>
                </a:solidFill>
                <a:cs typeface="B Titr" panose="00000700000000000000" pitchFamily="2" charset="-78"/>
              </a:defRPr>
            </a:lvl1pPr>
          </a:lstStyle>
          <a:p>
            <a:pPr lvl="0"/>
            <a:r>
              <a:rPr lang="fa-IR" dirty="0">
                <a:cs typeface="B Titr" panose="00000700000000000000" pitchFamily="2" charset="-78"/>
              </a:rPr>
              <a:t>عنوان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7624" y="6386480"/>
            <a:ext cx="7632848" cy="365125"/>
          </a:xfrm>
        </p:spPr>
        <p:txBody>
          <a:bodyPr vert="horz" lIns="91440" tIns="45720" rIns="91440" bIns="45720" rtlCol="1" anchor="ctr"/>
          <a:lstStyle>
            <a:lvl1pPr>
              <a:defRPr/>
            </a:lvl1pPr>
          </a:lstStyle>
          <a:p>
            <a:r>
              <a:rPr lang="en-US" sz="1600" dirty="0">
                <a:solidFill>
                  <a:schemeClr val="tx1"/>
                </a:solidFill>
                <a:cs typeface="B Koodak" pitchFamily="2" charset="-78"/>
              </a:rPr>
              <a:t>Hadoop Distributed Filesystem: an Architectural Overview – December 2017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9144000" cy="188640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218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 userDrawn="1"/>
        </p:nvSpPr>
        <p:spPr>
          <a:xfrm>
            <a:off x="-36512" y="6386480"/>
            <a:ext cx="1224136" cy="33126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reflection endPos="0" dist="50800" dir="5400000" sy="-100000" algn="bl" rotWithShape="0"/>
          </a:effectLst>
          <a:scene3d>
            <a:camera prst="perspectiveFront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1" anchor="ctr"/>
          <a:lstStyle/>
          <a:p>
            <a:pPr algn="ctr"/>
            <a:fld id="{B46ECB1B-C0CD-4928-A206-65AA0D461CF3}" type="slidenum">
              <a:rPr lang="fa-IR" sz="2000" b="1" smtClean="0">
                <a:solidFill>
                  <a:srgbClr val="FF0000"/>
                </a:solidFill>
                <a:cs typeface="B Nazanin" pitchFamily="2" charset="-78"/>
              </a:rPr>
              <a:pPr algn="ctr"/>
              <a:t>‹#›</a:t>
            </a:fld>
            <a:r>
              <a:rPr lang="fa-IR" sz="2000" b="1" dirty="0">
                <a:solidFill>
                  <a:srgbClr val="FF0000"/>
                </a:solidFill>
                <a:cs typeface="B Nazanin" pitchFamily="2" charset="-78"/>
              </a:rPr>
              <a:t>/</a:t>
            </a:r>
            <a:r>
              <a:rPr lang="fa-IR" sz="2000" b="1" dirty="0">
                <a:solidFill>
                  <a:schemeClr val="tx1"/>
                </a:solidFill>
                <a:cs typeface="B Nazanin" pitchFamily="2" charset="-78"/>
              </a:rPr>
              <a:t>۲۹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557338"/>
            <a:ext cx="8229600" cy="4535487"/>
          </a:xfrm>
        </p:spPr>
        <p:txBody>
          <a:bodyPr>
            <a:normAutofit/>
          </a:bodyPr>
          <a:lstStyle>
            <a:lvl1pPr marL="342900" indent="-342900" algn="justLow" rtl="0">
              <a:buClr>
                <a:srgbClr val="00B0F0"/>
              </a:buClr>
              <a:buSzPct val="12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cs typeface="B Koodak" panose="00000700000000000000" pitchFamily="2" charset="-78"/>
              </a:defRPr>
            </a:lvl1pPr>
            <a:lvl2pPr marL="742950" indent="-285750" algn="justLow" rtl="0">
              <a:buClr>
                <a:srgbClr val="7030A0"/>
              </a:buClr>
              <a:buSzPct val="100000"/>
              <a:buFont typeface="Arial" panose="020B0604020202020204" pitchFamily="34" charset="0"/>
              <a:buChar char="•"/>
              <a:defRPr sz="2800" baseline="0">
                <a:solidFill>
                  <a:srgbClr val="0070C0"/>
                </a:solidFill>
                <a:cs typeface="B Koodak" panose="00000700000000000000" pitchFamily="2" charset="-78"/>
              </a:defRPr>
            </a:lvl2pPr>
            <a:lvl3pPr marL="1257300" indent="-342900" algn="justLow" rtl="0">
              <a:buClr>
                <a:schemeClr val="accent6"/>
              </a:buClr>
              <a:buSzPct val="75000"/>
              <a:buFont typeface="Arial" panose="020B0604020202020204" pitchFamily="34" charset="0"/>
              <a:buChar char="•"/>
              <a:defRPr sz="2400" baseline="0">
                <a:solidFill>
                  <a:srgbClr val="BF0152"/>
                </a:solidFill>
                <a:cs typeface="B Koodak" panose="00000700000000000000" pitchFamily="2" charset="-78"/>
              </a:defRPr>
            </a:lvl3pPr>
            <a:lvl4pPr marL="1600200" indent="-228600" algn="justLow" rtl="0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 sz="2000" baseline="0">
                <a:solidFill>
                  <a:schemeClr val="accent4"/>
                </a:solidFill>
                <a:cs typeface="B Koodak" panose="00000700000000000000" pitchFamily="2" charset="-78"/>
              </a:defRPr>
            </a:lvl4pPr>
            <a:lvl5pPr marL="2057400" indent="-228600" algn="justLow" rtl="0"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2000" baseline="0">
                <a:solidFill>
                  <a:schemeClr val="accent6"/>
                </a:solidFill>
                <a:cs typeface="B Koodak" panose="00000700000000000000" pitchFamily="2" charset="-78"/>
              </a:defRPr>
            </a:lvl5pPr>
          </a:lstStyle>
          <a:p>
            <a:pPr lvl="0"/>
            <a:r>
              <a:rPr lang="fa-IR" dirty="0"/>
              <a:t>تیتر1</a:t>
            </a:r>
          </a:p>
          <a:p>
            <a:pPr lvl="1"/>
            <a:r>
              <a:rPr lang="fa-IR" dirty="0"/>
              <a:t>تیتر 2</a:t>
            </a:r>
          </a:p>
          <a:p>
            <a:pPr lvl="2"/>
            <a:r>
              <a:rPr lang="fa-IR" dirty="0"/>
              <a:t>تیتر 2 </a:t>
            </a:r>
          </a:p>
          <a:p>
            <a:pPr lvl="3"/>
            <a:r>
              <a:rPr lang="fa-IR" dirty="0"/>
              <a:t>تیتر 4</a:t>
            </a:r>
          </a:p>
          <a:p>
            <a:pPr lvl="4"/>
            <a:r>
              <a:rPr lang="fa-IR" dirty="0"/>
              <a:t>تیتر 5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1116013" y="332656"/>
            <a:ext cx="7570787" cy="1050586"/>
          </a:xfrm>
        </p:spPr>
        <p:txBody>
          <a:bodyPr anchor="ctr"/>
          <a:lstStyle>
            <a:lvl1pPr marL="0" indent="0" algn="l" rtl="0">
              <a:buNone/>
              <a:defRPr sz="4000" b="1">
                <a:solidFill>
                  <a:schemeClr val="accent1">
                    <a:lumMod val="75000"/>
                  </a:schemeClr>
                </a:solidFill>
                <a:cs typeface="B Titr" panose="00000700000000000000" pitchFamily="2" charset="-78"/>
              </a:defRPr>
            </a:lvl1pPr>
          </a:lstStyle>
          <a:p>
            <a:pPr lvl="0"/>
            <a:r>
              <a:rPr lang="fa-IR" dirty="0">
                <a:cs typeface="B Titr" panose="00000700000000000000" pitchFamily="2" charset="-78"/>
              </a:rPr>
              <a:t>عنوان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7624" y="6386480"/>
            <a:ext cx="7704856" cy="365125"/>
          </a:xfrm>
        </p:spPr>
        <p:txBody>
          <a:bodyPr vert="horz" lIns="91440" tIns="45720" rIns="91440" bIns="45720" rtlCol="1" anchor="ctr"/>
          <a:lstStyle>
            <a:lvl1pPr>
              <a:defRPr/>
            </a:lvl1pPr>
          </a:lstStyle>
          <a:p>
            <a:r>
              <a:rPr lang="en-US" sz="1600" dirty="0">
                <a:solidFill>
                  <a:schemeClr val="tx1"/>
                </a:solidFill>
                <a:cs typeface="B Koodak" pitchFamily="2" charset="-78"/>
              </a:rPr>
              <a:t>Hadoop Distributed Filesystem: an Architectural Overview – December 2017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9144000" cy="1886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070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a-I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Hadoop Distributed Filesystem: an Architectural Overview – December 2017</a:t>
            </a:r>
            <a:endParaRPr lang="fa-I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51AD5-666D-457A-B8C9-23ED526BB833}" type="slidenum">
              <a:rPr lang="fa-IR" smtClean="0"/>
              <a:t>‹#›</a:t>
            </a:fld>
            <a:endParaRPr lang="fa-IR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504" y="203297"/>
            <a:ext cx="1104900" cy="10974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03517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</p:sldLayoutIdLst>
  <p:hf sldNum="0" hdr="0" dt="0"/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a-IR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A7DFBA-9684-47C7-9824-AF84546A61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By: </a:t>
            </a:r>
            <a:r>
              <a:rPr lang="en-US" dirty="0" err="1"/>
              <a:t>Erfan</a:t>
            </a:r>
            <a:r>
              <a:rPr lang="en-US" dirty="0"/>
              <a:t> </a:t>
            </a:r>
            <a:r>
              <a:rPr lang="en-US" dirty="0" err="1"/>
              <a:t>Tavakoly</a:t>
            </a:r>
            <a:r>
              <a:rPr lang="en-US" dirty="0"/>
              <a:t>, </a:t>
            </a:r>
            <a:r>
              <a:rPr lang="en-US" dirty="0" err="1"/>
              <a:t>Alireza</a:t>
            </a:r>
            <a:r>
              <a:rPr lang="en-US" dirty="0"/>
              <a:t> </a:t>
            </a:r>
            <a:r>
              <a:rPr lang="en-US" dirty="0" err="1"/>
              <a:t>Sanaee</a:t>
            </a:r>
            <a:endParaRPr lang="en-US" dirty="0"/>
          </a:p>
          <a:p>
            <a:r>
              <a:rPr lang="en-US" dirty="0"/>
              <a:t>Course: Software Architecture</a:t>
            </a:r>
          </a:p>
          <a:p>
            <a:r>
              <a:rPr lang="en-US" dirty="0"/>
              <a:t>Date</a:t>
            </a:r>
            <a:r>
              <a:rPr lang="en-US"/>
              <a:t>: 29/12/2017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2B470-175C-4BF1-8C88-8EFA3008AF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Tower Defense Game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927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Use Cases – Level - Economy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Tower Defense Game Framework – December 2017</a:t>
            </a:r>
            <a:endParaRPr lang="fa-IR" dirty="0">
              <a:cs typeface="B Koodak" pitchFamily="2" charset="-78"/>
            </a:endParaRPr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7704" y="2060848"/>
            <a:ext cx="4875796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078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Use Cases – Level - Statistics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Tower Defense Game Framework – December 2017</a:t>
            </a:r>
            <a:endParaRPr lang="fa-IR" dirty="0">
              <a:cs typeface="B Koodak" pitchFamily="2" charset="-7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2204864"/>
            <a:ext cx="353377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74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Cases – Level - Status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Tower Defense Game Framework – December 2017</a:t>
            </a:r>
            <a:endParaRPr lang="fa-IR" dirty="0">
              <a:cs typeface="B Koodak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1557338"/>
            <a:ext cx="3744416" cy="428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715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Use Cases – </a:t>
            </a:r>
            <a:r>
              <a:rPr lang="en-US" dirty="0" err="1"/>
              <a:t>Attackwave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Tower Defense Game Framework – December 2017</a:t>
            </a:r>
            <a:endParaRPr lang="fa-IR" dirty="0">
              <a:cs typeface="B Koodak" pitchFamily="2" charset="-78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2415381"/>
            <a:ext cx="325755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689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Use Cases – Enemy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Tower Defense Game Framework – December 2017</a:t>
            </a:r>
            <a:endParaRPr lang="fa-IR" dirty="0">
              <a:cs typeface="B Koodak" pitchFamily="2" charset="-78"/>
            </a:endParaRPr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7744" y="1844824"/>
            <a:ext cx="406717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008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Use Cases – Tower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Tower Defense Game Framework – December 2017</a:t>
            </a:r>
            <a:endParaRPr lang="fa-IR" dirty="0">
              <a:cs typeface="B Koodak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105818"/>
            <a:ext cx="706755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6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Use Cases – Game Management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Tower Defense Game Framework – December 2017</a:t>
            </a:r>
            <a:endParaRPr lang="fa-IR" dirty="0">
              <a:cs typeface="B Koodak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1684909"/>
            <a:ext cx="4752528" cy="411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212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Level_Package</a:t>
            </a:r>
            <a:r>
              <a:rPr lang="en-US" dirty="0"/>
              <a:t> Class Diagram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Tower Defense Game Framework – December 2017</a:t>
            </a:r>
            <a:endParaRPr lang="fa-IR" dirty="0">
              <a:cs typeface="B Koodak" pitchFamily="2" charset="-7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2A30C3-8F6D-4C57-AD32-9125BF65A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4784"/>
            <a:ext cx="9144000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50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Tower_Package</a:t>
            </a:r>
            <a:r>
              <a:rPr lang="en-US" dirty="0"/>
              <a:t> Class Diagram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Tower Defense Game Framework – December 2017</a:t>
            </a:r>
            <a:endParaRPr lang="fa-IR" dirty="0">
              <a:cs typeface="B Koodak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5A4AB8-D07E-4B7E-A98B-69E1BBF7D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36" y="1484784"/>
            <a:ext cx="8898563" cy="399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126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Class Diagram_ Note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Tower Defense Game Framework – December 2017</a:t>
            </a:r>
            <a:endParaRPr lang="fa-IR" dirty="0">
              <a:cs typeface="B Koodak" pitchFamily="2" charset="-78"/>
            </a:endParaRP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A448CECF-8850-405B-BE46-5DB56684E80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7200" y="1557338"/>
            <a:ext cx="8229600" cy="4535487"/>
          </a:xfrm>
        </p:spPr>
        <p:txBody>
          <a:bodyPr/>
          <a:lstStyle/>
          <a:p>
            <a:r>
              <a:rPr lang="en-US" dirty="0"/>
              <a:t>Refer to visual paradigm for better visual quality</a:t>
            </a:r>
          </a:p>
          <a:p>
            <a:r>
              <a:rPr lang="en-US" dirty="0"/>
              <a:t>Source codes are also generated</a:t>
            </a:r>
          </a:p>
        </p:txBody>
      </p:sp>
    </p:spTree>
    <p:extLst>
      <p:ext uri="{BB962C8B-B14F-4D97-AF65-F5344CB8AC3E}">
        <p14:creationId xmlns:p14="http://schemas.microsoft.com/office/powerpoint/2010/main" val="2182286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is Tower Defense Game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Tower Defense Game Framework – December 2017</a:t>
            </a:r>
            <a:endParaRPr lang="fa-IR" dirty="0">
              <a:cs typeface="B Koodak" pitchFamily="2" charset="-78"/>
            </a:endParaRPr>
          </a:p>
        </p:txBody>
      </p:sp>
      <p:pic>
        <p:nvPicPr>
          <p:cNvPr id="5" name="Picture 2" descr="Related 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349210"/>
            <a:ext cx="7128792" cy="485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3425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Future works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Tower Defense Game Framework – December 2017</a:t>
            </a:r>
            <a:endParaRPr lang="fa-IR" dirty="0">
              <a:cs typeface="B Koodak" pitchFamily="2" charset="-78"/>
            </a:endParaRP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A448CECF-8850-405B-BE46-5DB56684E80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7200" y="1557338"/>
            <a:ext cx="8229600" cy="4535487"/>
          </a:xfrm>
        </p:spPr>
        <p:txBody>
          <a:bodyPr/>
          <a:lstStyle/>
          <a:p>
            <a:r>
              <a:rPr lang="en-US" dirty="0"/>
              <a:t>Complete the rest of the classes</a:t>
            </a:r>
          </a:p>
          <a:p>
            <a:pPr lvl="1"/>
            <a:r>
              <a:rPr lang="en-US" dirty="0"/>
              <a:t>Enemies</a:t>
            </a:r>
          </a:p>
          <a:p>
            <a:pPr lvl="1"/>
            <a:r>
              <a:rPr lang="en-US" dirty="0"/>
              <a:t>Attack Waves</a:t>
            </a:r>
          </a:p>
          <a:p>
            <a:pPr lvl="1"/>
            <a:r>
              <a:rPr lang="en-US" dirty="0"/>
              <a:t>Path</a:t>
            </a:r>
          </a:p>
          <a:p>
            <a:pPr lvl="1"/>
            <a:r>
              <a:rPr lang="en-US" dirty="0"/>
              <a:t>Store</a:t>
            </a:r>
          </a:p>
          <a:p>
            <a:r>
              <a:rPr lang="en-US" dirty="0"/>
              <a:t>Implement the base functionality </a:t>
            </a:r>
          </a:p>
          <a:p>
            <a:pPr lvl="1"/>
            <a:r>
              <a:rPr lang="en-US" dirty="0"/>
              <a:t>Unity Plugin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0286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E7EC99-E630-4276-A335-E8F3BAAB60D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Enemy</a:t>
            </a:r>
          </a:p>
          <a:p>
            <a:pPr lvl="1"/>
            <a:r>
              <a:rPr lang="en-US" dirty="0" err="1"/>
              <a:t>Attackwave</a:t>
            </a:r>
            <a:endParaRPr lang="en-US" dirty="0"/>
          </a:p>
          <a:p>
            <a:pPr lvl="1"/>
            <a:r>
              <a:rPr lang="en-US" dirty="0"/>
              <a:t>Invade Round</a:t>
            </a:r>
          </a:p>
          <a:p>
            <a:pPr lvl="1"/>
            <a:r>
              <a:rPr lang="en-US" dirty="0"/>
              <a:t>Enemy</a:t>
            </a:r>
          </a:p>
          <a:p>
            <a:r>
              <a:rPr lang="en-US" dirty="0"/>
              <a:t>Tower</a:t>
            </a:r>
          </a:p>
          <a:p>
            <a:pPr lvl="1"/>
            <a:r>
              <a:rPr lang="en-US" dirty="0"/>
              <a:t>Tower</a:t>
            </a:r>
          </a:p>
          <a:p>
            <a:pPr lvl="1"/>
            <a:r>
              <a:rPr lang="en-US" dirty="0" err="1"/>
              <a:t>TowerScope</a:t>
            </a:r>
            <a:endParaRPr lang="en-US" dirty="0"/>
          </a:p>
          <a:p>
            <a:pPr lvl="1"/>
            <a:r>
              <a:rPr lang="en-US" dirty="0"/>
              <a:t>Bullet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C9A06-2030-4EEA-B769-0B8BDC2E20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we have done?!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12EC6C-D58D-4218-AF2D-FB4368B01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Tower Defense Game Framework – December 2017</a:t>
            </a:r>
            <a:endParaRPr lang="fa-IR" dirty="0">
              <a:cs typeface="B Koodak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288876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63B9B0-C8B0-4FAA-A143-5B28FB57A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997" y="476672"/>
            <a:ext cx="7570787" cy="5690515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83B80-AC31-4312-A745-9177B258F7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Packaging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A7DADC-F346-444E-B03C-9A4B31B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Tower Defense Game Framework – December 2017</a:t>
            </a:r>
            <a:endParaRPr lang="fa-IR" dirty="0">
              <a:cs typeface="B Koodak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379743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E7EC99-E630-4276-A335-E8F3BAAB60D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Level</a:t>
            </a:r>
          </a:p>
          <a:p>
            <a:pPr lvl="1"/>
            <a:r>
              <a:rPr lang="en-US" dirty="0"/>
              <a:t>Status</a:t>
            </a:r>
          </a:p>
          <a:p>
            <a:pPr lvl="1"/>
            <a:r>
              <a:rPr lang="en-US" dirty="0"/>
              <a:t>Map</a:t>
            </a:r>
          </a:p>
          <a:p>
            <a:pPr lvl="1"/>
            <a:r>
              <a:rPr lang="en-US" dirty="0"/>
              <a:t>Place</a:t>
            </a:r>
          </a:p>
          <a:p>
            <a:pPr lvl="1"/>
            <a:r>
              <a:rPr lang="en-US" dirty="0" err="1"/>
              <a:t>TowerHudManger</a:t>
            </a:r>
            <a:endParaRPr lang="en-US" dirty="0"/>
          </a:p>
          <a:p>
            <a:pPr lvl="1"/>
            <a:r>
              <a:rPr lang="en-US" dirty="0" err="1"/>
              <a:t>TowerHud</a:t>
            </a:r>
            <a:endParaRPr lang="en-US" dirty="0"/>
          </a:p>
          <a:p>
            <a:r>
              <a:rPr lang="en-US" dirty="0"/>
              <a:t>Miscellaneous </a:t>
            </a:r>
          </a:p>
          <a:p>
            <a:pPr lvl="1"/>
            <a:r>
              <a:rPr lang="en-US" dirty="0" err="1"/>
              <a:t>AssetManger</a:t>
            </a:r>
            <a:endParaRPr lang="en-US" dirty="0"/>
          </a:p>
          <a:p>
            <a:pPr lvl="1"/>
            <a:r>
              <a:rPr lang="en-US" dirty="0"/>
              <a:t>Game</a:t>
            </a:r>
          </a:p>
          <a:p>
            <a:pPr lvl="1"/>
            <a:r>
              <a:rPr lang="en-US" dirty="0"/>
              <a:t>Statistics</a:t>
            </a:r>
          </a:p>
          <a:p>
            <a:pPr lvl="1"/>
            <a:r>
              <a:rPr lang="en-US" dirty="0" err="1"/>
              <a:t>LevelState</a:t>
            </a:r>
            <a:endParaRPr lang="en-US" dirty="0"/>
          </a:p>
          <a:p>
            <a:pPr lvl="1"/>
            <a:r>
              <a:rPr lang="en-US" dirty="0"/>
              <a:t>Resource</a:t>
            </a:r>
          </a:p>
          <a:p>
            <a:pPr lvl="1"/>
            <a:r>
              <a:rPr lang="en-US" dirty="0"/>
              <a:t>Resource</a:t>
            </a:r>
          </a:p>
          <a:p>
            <a:pPr lvl="1"/>
            <a:r>
              <a:rPr lang="en-US" dirty="0" err="1"/>
              <a:t>ResourceType</a:t>
            </a:r>
            <a:r>
              <a:rPr lang="en-US" dirty="0"/>
              <a:t>	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C9A06-2030-4EEA-B769-0B8BDC2E20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we have done?! – Cont.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12EC6C-D58D-4218-AF2D-FB4368B01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Tower Defense Game Framework – December 2017</a:t>
            </a:r>
            <a:endParaRPr lang="fa-IR" dirty="0">
              <a:cs typeface="B Koodak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454444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F27DDC-B428-4D0D-BAEB-BBFA72F3A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46" y="1534614"/>
            <a:ext cx="8083508" cy="4700493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50A07-DA78-437F-96AB-9819BF88C1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CC25B9-58DE-4E37-B611-E25107499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Tower Defense Game Framework – December 2017</a:t>
            </a:r>
            <a:endParaRPr lang="fa-IR" dirty="0">
              <a:cs typeface="B Koodak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668010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5F4698-CEB7-448F-B9C9-0DE8B4DE9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346" y="624534"/>
            <a:ext cx="2223307" cy="5608932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DF326-155D-4E5D-A472-5E12494DA1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Demo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BE98DD-8968-4225-8B82-61D63D42E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Tower Defense Game Framework – December 2017</a:t>
            </a:r>
            <a:endParaRPr lang="fa-IR" dirty="0">
              <a:cs typeface="B Koodak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731259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E01339-CF85-4F5F-AE8C-DEA1ADCDB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322" y="1124744"/>
            <a:ext cx="5184168" cy="4968552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87069-A830-4A7B-9C9B-970FDB6DC7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Demo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E50615-E9E6-4658-8491-9B6C9B9A5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Tower Defense Game Framework – December 2017</a:t>
            </a:r>
            <a:endParaRPr lang="fa-IR" dirty="0">
              <a:cs typeface="B Koodak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899977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A4E24-52B5-4C91-AD6A-677C651278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50E252-0FFA-4BB4-A29E-D779FF8F8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Tower Defense Game Framework – December 2017</a:t>
            </a:r>
            <a:endParaRPr lang="fa-IR" dirty="0">
              <a:cs typeface="B Koodak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9F9D34-FA62-4B0E-87F9-C142A4A16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058" y="1772816"/>
            <a:ext cx="6697883" cy="384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8767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F8EB69-CAAE-49EF-B62F-C6BC88116BD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005C3-7396-47A1-A151-18E641A255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Demo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B70D8D-3979-4D40-BCE4-4C462BBC3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Tower Defense Game Framework – December 2017</a:t>
            </a:r>
            <a:endParaRPr lang="fa-IR" dirty="0">
              <a:cs typeface="B Koodak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27B12B-7744-4EF2-AF1F-5E87D1486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013" y="1557338"/>
            <a:ext cx="7081255" cy="408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755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Stop enemies from reaching the endpoints.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Goal of the Game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Tower Defense Game Framework – December 2017</a:t>
            </a:r>
            <a:endParaRPr lang="fa-IR" dirty="0">
              <a:cs typeface="B Koodak" pitchFamily="2" charset="-78"/>
            </a:endParaRPr>
          </a:p>
        </p:txBody>
      </p:sp>
      <p:pic>
        <p:nvPicPr>
          <p:cNvPr id="5" name="Picture 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903" y="2341033"/>
            <a:ext cx="6202193" cy="372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4659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 Map with Start Points and End Points and at least one path approaching endpoints</a:t>
            </a:r>
          </a:p>
          <a:p>
            <a:r>
              <a:rPr lang="en-US" dirty="0"/>
              <a:t>Putting towers and instruments throughout the way of the enemies</a:t>
            </a:r>
          </a:p>
          <a:p>
            <a:r>
              <a:rPr lang="en-US" dirty="0"/>
              <a:t>Enemy comes in finite waves and troops(there are also endless games)</a:t>
            </a:r>
          </a:p>
          <a:p>
            <a:r>
              <a:rPr lang="en-US" dirty="0"/>
              <a:t>Tower building, removing, and upgrading are available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Game Mechanics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Tower Defense Game Framework – December 2017</a:t>
            </a:r>
            <a:endParaRPr lang="fa-IR" dirty="0">
              <a:cs typeface="B Koodak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86469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Design Enemies</a:t>
            </a:r>
            <a:endParaRPr lang="fa-IR" dirty="0"/>
          </a:p>
          <a:p>
            <a:r>
              <a:rPr lang="en-US" dirty="0"/>
              <a:t>Design Towers</a:t>
            </a:r>
          </a:p>
          <a:p>
            <a:pPr lvl="1"/>
            <a:r>
              <a:rPr lang="en-US" dirty="0"/>
              <a:t>Design Upgrades</a:t>
            </a:r>
          </a:p>
          <a:p>
            <a:r>
              <a:rPr lang="en-US" dirty="0"/>
              <a:t>Design Levels</a:t>
            </a:r>
          </a:p>
          <a:p>
            <a:pPr lvl="1"/>
            <a:r>
              <a:rPr lang="en-US" dirty="0"/>
              <a:t>Design Maps</a:t>
            </a:r>
          </a:p>
          <a:p>
            <a:r>
              <a:rPr lang="en-US" dirty="0"/>
              <a:t>Design </a:t>
            </a:r>
            <a:r>
              <a:rPr lang="en-US" dirty="0" err="1"/>
              <a:t>PowerUp</a:t>
            </a:r>
            <a:endParaRPr lang="en-US" dirty="0"/>
          </a:p>
          <a:p>
            <a:r>
              <a:rPr lang="en-US" dirty="0"/>
              <a:t>Some Game managements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Tower Defense Framework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Tower Defense Game Framework – December 2017</a:t>
            </a:r>
            <a:endParaRPr lang="fa-IR" dirty="0">
              <a:cs typeface="B Koodak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33918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Primitive Entities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Tower Defense Game Framework – December 2017</a:t>
            </a:r>
            <a:endParaRPr lang="fa-IR" dirty="0">
              <a:cs typeface="B Koodak" pitchFamily="2" charset="-7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71F17B-02F6-45F4-8338-794FA444F2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84" y="2924944"/>
            <a:ext cx="8651832" cy="125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745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Tower Defense Game Framework – December 2017</a:t>
            </a:r>
            <a:endParaRPr lang="fa-IR" dirty="0">
              <a:cs typeface="B Koodak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322" y="1388719"/>
            <a:ext cx="3630167" cy="462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432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PowerUps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Tower Defense Game Framework – December 2017</a:t>
            </a:r>
            <a:endParaRPr lang="fa-IR" dirty="0">
              <a:cs typeface="B Koodak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093" y="1676897"/>
            <a:ext cx="4125813" cy="381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868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Cases – Level - Map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Tower Defense Game Framework – December 2017</a:t>
            </a:r>
            <a:endParaRPr lang="fa-IR" dirty="0">
              <a:cs typeface="B Koodak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112" y="2132856"/>
            <a:ext cx="353377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17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10482</TotalTime>
  <Words>425</Words>
  <Application>Microsoft Office PowerPoint</Application>
  <PresentationFormat>On-screen Show (4:3)</PresentationFormat>
  <Paragraphs>101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B Koodak</vt:lpstr>
      <vt:lpstr>B Nazanin</vt:lpstr>
      <vt:lpstr>B Titr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</dc:creator>
  <cp:lastModifiedBy>alireza sanaee</cp:lastModifiedBy>
  <cp:revision>929</cp:revision>
  <dcterms:created xsi:type="dcterms:W3CDTF">2013-10-12T09:25:19Z</dcterms:created>
  <dcterms:modified xsi:type="dcterms:W3CDTF">2018-02-04T13:46:18Z</dcterms:modified>
</cp:coreProperties>
</file>