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2" r:id="rId1"/>
  </p:sldMasterIdLst>
  <p:notesMasterIdLst>
    <p:notesMasterId r:id="rId19"/>
  </p:notesMasterIdLst>
  <p:sldIdLst>
    <p:sldId id="256" r:id="rId2"/>
    <p:sldId id="257" r:id="rId3"/>
    <p:sldId id="258" r:id="rId4"/>
    <p:sldId id="260" r:id="rId5"/>
    <p:sldId id="261" r:id="rId6"/>
    <p:sldId id="263" r:id="rId7"/>
    <p:sldId id="262" r:id="rId8"/>
    <p:sldId id="264" r:id="rId9"/>
    <p:sldId id="265" r:id="rId10"/>
    <p:sldId id="266" r:id="rId11"/>
    <p:sldId id="267" r:id="rId12"/>
    <p:sldId id="268" r:id="rId13"/>
    <p:sldId id="270" r:id="rId14"/>
    <p:sldId id="269" r:id="rId15"/>
    <p:sldId id="259"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57AA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196"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1171FB-B0AC-4988-B540-0839948E9DD1}" type="datetimeFigureOut">
              <a:rPr lang="en-US" smtClean="0"/>
              <a:t>2/14/2024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5A200D-7462-442D-80A2-E5ACDB2FB326}" type="slidenum">
              <a:rPr lang="en-US" smtClean="0"/>
              <a:t>‹#›</a:t>
            </a:fld>
            <a:endParaRPr lang="en-US"/>
          </a:p>
        </p:txBody>
      </p:sp>
    </p:spTree>
    <p:extLst>
      <p:ext uri="{BB962C8B-B14F-4D97-AF65-F5344CB8AC3E}">
        <p14:creationId xmlns:p14="http://schemas.microsoft.com/office/powerpoint/2010/main" val="714521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t>
            </a:r>
          </a:p>
        </p:txBody>
      </p:sp>
      <p:sp>
        <p:nvSpPr>
          <p:cNvPr id="4" name="Slide Number Placeholder 3"/>
          <p:cNvSpPr>
            <a:spLocks noGrp="1"/>
          </p:cNvSpPr>
          <p:nvPr>
            <p:ph type="sldNum" sz="quarter" idx="5"/>
          </p:nvPr>
        </p:nvSpPr>
        <p:spPr/>
        <p:txBody>
          <a:bodyPr/>
          <a:lstStyle/>
          <a:p>
            <a:fld id="{1F5A200D-7462-442D-80A2-E5ACDB2FB326}" type="slidenum">
              <a:rPr lang="en-US" smtClean="0"/>
              <a:t>5</a:t>
            </a:fld>
            <a:endParaRPr lang="en-US"/>
          </a:p>
        </p:txBody>
      </p:sp>
    </p:spTree>
    <p:extLst>
      <p:ext uri="{BB962C8B-B14F-4D97-AF65-F5344CB8AC3E}">
        <p14:creationId xmlns:p14="http://schemas.microsoft.com/office/powerpoint/2010/main" val="1984707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5A200D-7462-442D-80A2-E5ACDB2FB326}" type="slidenum">
              <a:rPr lang="en-US" smtClean="0"/>
              <a:t>12</a:t>
            </a:fld>
            <a:endParaRPr lang="en-US"/>
          </a:p>
        </p:txBody>
      </p:sp>
    </p:spTree>
    <p:extLst>
      <p:ext uri="{BB962C8B-B14F-4D97-AF65-F5344CB8AC3E}">
        <p14:creationId xmlns:p14="http://schemas.microsoft.com/office/powerpoint/2010/main" val="3391106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5A200D-7462-442D-80A2-E5ACDB2FB326}" type="slidenum">
              <a:rPr lang="en-US" smtClean="0"/>
              <a:t>14</a:t>
            </a:fld>
            <a:endParaRPr lang="en-US"/>
          </a:p>
        </p:txBody>
      </p:sp>
    </p:spTree>
    <p:extLst>
      <p:ext uri="{BB962C8B-B14F-4D97-AF65-F5344CB8AC3E}">
        <p14:creationId xmlns:p14="http://schemas.microsoft.com/office/powerpoint/2010/main" val="3111197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5A200D-7462-442D-80A2-E5ACDB2FB326}" type="slidenum">
              <a:rPr lang="en-US" smtClean="0"/>
              <a:t>15</a:t>
            </a:fld>
            <a:endParaRPr lang="en-US"/>
          </a:p>
        </p:txBody>
      </p:sp>
    </p:spTree>
    <p:extLst>
      <p:ext uri="{BB962C8B-B14F-4D97-AF65-F5344CB8AC3E}">
        <p14:creationId xmlns:p14="http://schemas.microsoft.com/office/powerpoint/2010/main" val="120795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853FC4-389F-402E-AFA0-5AAD1674FA73}" type="datetimeFigureOut">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CC1D36-8D8A-450F-A392-EB83D11C3A6A}" type="slidenum">
              <a:rPr lang="en-US" smtClean="0"/>
              <a:t>‹#›</a:t>
            </a:fld>
            <a:endParaRPr lang="en-US"/>
          </a:p>
        </p:txBody>
      </p:sp>
    </p:spTree>
    <p:extLst>
      <p:ext uri="{BB962C8B-B14F-4D97-AF65-F5344CB8AC3E}">
        <p14:creationId xmlns:p14="http://schemas.microsoft.com/office/powerpoint/2010/main" val="913353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853FC4-389F-402E-AFA0-5AAD1674FA73}" type="datetimeFigureOut">
              <a:rPr lang="en-US" smtClean="0"/>
              <a:t>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CC1D36-8D8A-450F-A392-EB83D11C3A6A}" type="slidenum">
              <a:rPr lang="en-US" smtClean="0"/>
              <a:t>‹#›</a:t>
            </a:fld>
            <a:endParaRPr lang="en-US"/>
          </a:p>
        </p:txBody>
      </p:sp>
    </p:spTree>
    <p:extLst>
      <p:ext uri="{BB962C8B-B14F-4D97-AF65-F5344CB8AC3E}">
        <p14:creationId xmlns:p14="http://schemas.microsoft.com/office/powerpoint/2010/main" val="247725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853FC4-389F-402E-AFA0-5AAD1674FA73}" type="datetimeFigureOut">
              <a:rPr lang="en-US" smtClean="0"/>
              <a:t>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CC1D36-8D8A-450F-A392-EB83D11C3A6A}" type="slidenum">
              <a:rPr lang="en-US" smtClean="0"/>
              <a:t>‹#›</a:t>
            </a:fld>
            <a:endParaRPr lang="en-US"/>
          </a:p>
        </p:txBody>
      </p:sp>
    </p:spTree>
    <p:extLst>
      <p:ext uri="{BB962C8B-B14F-4D97-AF65-F5344CB8AC3E}">
        <p14:creationId xmlns:p14="http://schemas.microsoft.com/office/powerpoint/2010/main" val="38372448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853FC4-389F-402E-AFA0-5AAD1674FA73}" type="datetimeFigureOut">
              <a:rPr lang="en-US" smtClean="0"/>
              <a:t>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CC1D36-8D8A-450F-A392-EB83D11C3A6A}"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186086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853FC4-389F-402E-AFA0-5AAD1674FA73}" type="datetimeFigureOut">
              <a:rPr lang="en-US" smtClean="0"/>
              <a:t>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CC1D36-8D8A-450F-A392-EB83D11C3A6A}" type="slidenum">
              <a:rPr lang="en-US" smtClean="0"/>
              <a:t>‹#›</a:t>
            </a:fld>
            <a:endParaRPr lang="en-US"/>
          </a:p>
        </p:txBody>
      </p:sp>
    </p:spTree>
    <p:extLst>
      <p:ext uri="{BB962C8B-B14F-4D97-AF65-F5344CB8AC3E}">
        <p14:creationId xmlns:p14="http://schemas.microsoft.com/office/powerpoint/2010/main" val="1249586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E853FC4-389F-402E-AFA0-5AAD1674FA73}" type="datetimeFigureOut">
              <a:rPr lang="en-US" smtClean="0"/>
              <a:t>2/14/2024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CC1D36-8D8A-450F-A392-EB83D11C3A6A}" type="slidenum">
              <a:rPr lang="en-US" smtClean="0"/>
              <a:t>‹#›</a:t>
            </a:fld>
            <a:endParaRPr lang="en-US"/>
          </a:p>
        </p:txBody>
      </p:sp>
    </p:spTree>
    <p:extLst>
      <p:ext uri="{BB962C8B-B14F-4D97-AF65-F5344CB8AC3E}">
        <p14:creationId xmlns:p14="http://schemas.microsoft.com/office/powerpoint/2010/main" val="22629703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E853FC4-389F-402E-AFA0-5AAD1674FA73}" type="datetimeFigureOut">
              <a:rPr lang="en-US" smtClean="0"/>
              <a:t>2/14/2024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CC1D36-8D8A-450F-A392-EB83D11C3A6A}" type="slidenum">
              <a:rPr lang="en-US" smtClean="0"/>
              <a:t>‹#›</a:t>
            </a:fld>
            <a:endParaRPr lang="en-US"/>
          </a:p>
        </p:txBody>
      </p:sp>
    </p:spTree>
    <p:extLst>
      <p:ext uri="{BB962C8B-B14F-4D97-AF65-F5344CB8AC3E}">
        <p14:creationId xmlns:p14="http://schemas.microsoft.com/office/powerpoint/2010/main" val="33919700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853FC4-389F-402E-AFA0-5AAD1674FA73}" type="datetimeFigureOut">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CC1D36-8D8A-450F-A392-EB83D11C3A6A}" type="slidenum">
              <a:rPr lang="en-US" smtClean="0"/>
              <a:t>‹#›</a:t>
            </a:fld>
            <a:endParaRPr lang="en-US"/>
          </a:p>
        </p:txBody>
      </p:sp>
    </p:spTree>
    <p:extLst>
      <p:ext uri="{BB962C8B-B14F-4D97-AF65-F5344CB8AC3E}">
        <p14:creationId xmlns:p14="http://schemas.microsoft.com/office/powerpoint/2010/main" val="616588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853FC4-389F-402E-AFA0-5AAD1674FA73}" type="datetimeFigureOut">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CC1D36-8D8A-450F-A392-EB83D11C3A6A}" type="slidenum">
              <a:rPr lang="en-US" smtClean="0"/>
              <a:t>‹#›</a:t>
            </a:fld>
            <a:endParaRPr lang="en-US"/>
          </a:p>
        </p:txBody>
      </p:sp>
    </p:spTree>
    <p:extLst>
      <p:ext uri="{BB962C8B-B14F-4D97-AF65-F5344CB8AC3E}">
        <p14:creationId xmlns:p14="http://schemas.microsoft.com/office/powerpoint/2010/main" val="849736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853FC4-389F-402E-AFA0-5AAD1674FA73}" type="datetimeFigureOut">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CC1D36-8D8A-450F-A392-EB83D11C3A6A}" type="slidenum">
              <a:rPr lang="en-US" smtClean="0"/>
              <a:t>‹#›</a:t>
            </a:fld>
            <a:endParaRPr lang="en-US"/>
          </a:p>
        </p:txBody>
      </p:sp>
    </p:spTree>
    <p:extLst>
      <p:ext uri="{BB962C8B-B14F-4D97-AF65-F5344CB8AC3E}">
        <p14:creationId xmlns:p14="http://schemas.microsoft.com/office/powerpoint/2010/main" val="499832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853FC4-389F-402E-AFA0-5AAD1674FA73}" type="datetimeFigureOut">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CC1D36-8D8A-450F-A392-EB83D11C3A6A}" type="slidenum">
              <a:rPr lang="en-US" smtClean="0"/>
              <a:t>‹#›</a:t>
            </a:fld>
            <a:endParaRPr lang="en-US"/>
          </a:p>
        </p:txBody>
      </p:sp>
    </p:spTree>
    <p:extLst>
      <p:ext uri="{BB962C8B-B14F-4D97-AF65-F5344CB8AC3E}">
        <p14:creationId xmlns:p14="http://schemas.microsoft.com/office/powerpoint/2010/main" val="6481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853FC4-389F-402E-AFA0-5AAD1674FA73}" type="datetimeFigureOut">
              <a:rPr lang="en-US" smtClean="0"/>
              <a:t>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CC1D36-8D8A-450F-A392-EB83D11C3A6A}" type="slidenum">
              <a:rPr lang="en-US" smtClean="0"/>
              <a:t>‹#›</a:t>
            </a:fld>
            <a:endParaRPr lang="en-US"/>
          </a:p>
        </p:txBody>
      </p:sp>
    </p:spTree>
    <p:extLst>
      <p:ext uri="{BB962C8B-B14F-4D97-AF65-F5344CB8AC3E}">
        <p14:creationId xmlns:p14="http://schemas.microsoft.com/office/powerpoint/2010/main" val="2930461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853FC4-389F-402E-AFA0-5AAD1674FA73}" type="datetimeFigureOut">
              <a:rPr lang="en-US" smtClean="0"/>
              <a:t>2/14/2024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CC1D36-8D8A-450F-A392-EB83D11C3A6A}" type="slidenum">
              <a:rPr lang="en-US" smtClean="0"/>
              <a:t>‹#›</a:t>
            </a:fld>
            <a:endParaRPr lang="en-US"/>
          </a:p>
        </p:txBody>
      </p:sp>
    </p:spTree>
    <p:extLst>
      <p:ext uri="{BB962C8B-B14F-4D97-AF65-F5344CB8AC3E}">
        <p14:creationId xmlns:p14="http://schemas.microsoft.com/office/powerpoint/2010/main" val="3239599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853FC4-389F-402E-AFA0-5AAD1674FA73}" type="datetimeFigureOut">
              <a:rPr lang="en-US" smtClean="0"/>
              <a:t>2/14/2024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CC1D36-8D8A-450F-A392-EB83D11C3A6A}" type="slidenum">
              <a:rPr lang="en-US" smtClean="0"/>
              <a:t>‹#›</a:t>
            </a:fld>
            <a:endParaRPr lang="en-US"/>
          </a:p>
        </p:txBody>
      </p:sp>
    </p:spTree>
    <p:extLst>
      <p:ext uri="{BB962C8B-B14F-4D97-AF65-F5344CB8AC3E}">
        <p14:creationId xmlns:p14="http://schemas.microsoft.com/office/powerpoint/2010/main" val="48743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853FC4-389F-402E-AFA0-5AAD1674FA73}" type="datetimeFigureOut">
              <a:rPr lang="en-US" smtClean="0"/>
              <a:t>2/14/2024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CC1D36-8D8A-450F-A392-EB83D11C3A6A}" type="slidenum">
              <a:rPr lang="en-US" smtClean="0"/>
              <a:t>‹#›</a:t>
            </a:fld>
            <a:endParaRPr lang="en-US"/>
          </a:p>
        </p:txBody>
      </p:sp>
    </p:spTree>
    <p:extLst>
      <p:ext uri="{BB962C8B-B14F-4D97-AF65-F5344CB8AC3E}">
        <p14:creationId xmlns:p14="http://schemas.microsoft.com/office/powerpoint/2010/main" val="3814218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853FC4-389F-402E-AFA0-5AAD1674FA73}" type="datetimeFigureOut">
              <a:rPr lang="en-US" smtClean="0"/>
              <a:t>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CC1D36-8D8A-450F-A392-EB83D11C3A6A}" type="slidenum">
              <a:rPr lang="en-US" smtClean="0"/>
              <a:t>‹#›</a:t>
            </a:fld>
            <a:endParaRPr lang="en-US"/>
          </a:p>
        </p:txBody>
      </p:sp>
    </p:spTree>
    <p:extLst>
      <p:ext uri="{BB962C8B-B14F-4D97-AF65-F5344CB8AC3E}">
        <p14:creationId xmlns:p14="http://schemas.microsoft.com/office/powerpoint/2010/main" val="903685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853FC4-389F-402E-AFA0-5AAD1674FA73}" type="datetimeFigureOut">
              <a:rPr lang="en-US" smtClean="0"/>
              <a:t>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CC1D36-8D8A-450F-A392-EB83D11C3A6A}" type="slidenum">
              <a:rPr lang="en-US" smtClean="0"/>
              <a:t>‹#›</a:t>
            </a:fld>
            <a:endParaRPr lang="en-US"/>
          </a:p>
        </p:txBody>
      </p:sp>
    </p:spTree>
    <p:extLst>
      <p:ext uri="{BB962C8B-B14F-4D97-AF65-F5344CB8AC3E}">
        <p14:creationId xmlns:p14="http://schemas.microsoft.com/office/powerpoint/2010/main" val="1259737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E853FC4-389F-402E-AFA0-5AAD1674FA73}" type="datetimeFigureOut">
              <a:rPr lang="en-US" smtClean="0"/>
              <a:t>2/14/2024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BCC1D36-8D8A-450F-A392-EB83D11C3A6A}" type="slidenum">
              <a:rPr lang="en-US" smtClean="0"/>
              <a:t>‹#›</a:t>
            </a:fld>
            <a:endParaRPr lang="en-US"/>
          </a:p>
        </p:txBody>
      </p:sp>
    </p:spTree>
    <p:extLst>
      <p:ext uri="{BB962C8B-B14F-4D97-AF65-F5344CB8AC3E}">
        <p14:creationId xmlns:p14="http://schemas.microsoft.com/office/powerpoint/2010/main" val="1122311446"/>
      </p:ext>
    </p:extLst>
  </p:cSld>
  <p:clrMap bg1="dk1" tx1="lt1" bg2="dk2" tx2="lt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 id="2147483904" r:id="rId12"/>
    <p:sldLayoutId id="2147483905" r:id="rId13"/>
    <p:sldLayoutId id="2147483906" r:id="rId14"/>
    <p:sldLayoutId id="2147483907" r:id="rId15"/>
    <p:sldLayoutId id="2147483908" r:id="rId16"/>
    <p:sldLayoutId id="214748390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E5EDA-856A-4D77-8545-0E79CEF895B5}"/>
              </a:ext>
            </a:extLst>
          </p:cNvPr>
          <p:cNvSpPr>
            <a:spLocks noGrp="1"/>
          </p:cNvSpPr>
          <p:nvPr>
            <p:ph type="ctrTitle"/>
          </p:nvPr>
        </p:nvSpPr>
        <p:spPr>
          <a:xfrm>
            <a:off x="767142" y="1683209"/>
            <a:ext cx="10647136" cy="1745791"/>
          </a:xfrm>
        </p:spPr>
        <p:txBody>
          <a:bodyPr>
            <a:normAutofit/>
          </a:bodyPr>
          <a:lstStyle/>
          <a:p>
            <a:r>
              <a:rPr lang="en-US" sz="4400" dirty="0"/>
              <a:t>Mondrian Multidimensional K-Anonymity</a:t>
            </a:r>
          </a:p>
        </p:txBody>
      </p:sp>
      <p:sp>
        <p:nvSpPr>
          <p:cNvPr id="3" name="Subtitle 2">
            <a:extLst>
              <a:ext uri="{FF2B5EF4-FFF2-40B4-BE49-F238E27FC236}">
                <a16:creationId xmlns:a16="http://schemas.microsoft.com/office/drawing/2014/main" id="{46AAE808-1CB4-4054-9213-E87BC3C764A5}"/>
              </a:ext>
            </a:extLst>
          </p:cNvPr>
          <p:cNvSpPr>
            <a:spLocks noGrp="1"/>
          </p:cNvSpPr>
          <p:nvPr>
            <p:ph type="subTitle" idx="1"/>
          </p:nvPr>
        </p:nvSpPr>
        <p:spPr>
          <a:xfrm>
            <a:off x="1370693" y="4251599"/>
            <a:ext cx="9440034" cy="1579303"/>
          </a:xfrm>
        </p:spPr>
        <p:txBody>
          <a:bodyPr>
            <a:normAutofit fontScale="85000" lnSpcReduction="20000"/>
          </a:bodyPr>
          <a:lstStyle/>
          <a:p>
            <a:r>
              <a:rPr lang="en-US" dirty="0"/>
              <a:t>Students:</a:t>
            </a:r>
          </a:p>
          <a:p>
            <a:r>
              <a:rPr lang="en-US" dirty="0"/>
              <a:t>Alireza </a:t>
            </a:r>
            <a:r>
              <a:rPr lang="en-US" dirty="0" err="1"/>
              <a:t>Ghorbani</a:t>
            </a:r>
            <a:endParaRPr lang="en-US" dirty="0"/>
          </a:p>
          <a:p>
            <a:r>
              <a:rPr lang="en-US" dirty="0"/>
              <a:t> Farshad Moradi Shahrbabak</a:t>
            </a:r>
          </a:p>
          <a:p>
            <a:r>
              <a:rPr lang="en-US" dirty="0"/>
              <a:t> </a:t>
            </a:r>
            <a:r>
              <a:rPr lang="en-US" dirty="0" err="1"/>
              <a:t>Sobhan</a:t>
            </a:r>
            <a:r>
              <a:rPr lang="en-US" dirty="0"/>
              <a:t> </a:t>
            </a:r>
            <a:r>
              <a:rPr lang="en-US" dirty="0" err="1"/>
              <a:t>Bazoubandi</a:t>
            </a:r>
            <a:br>
              <a:rPr lang="en-US" dirty="0"/>
            </a:br>
            <a:endParaRPr lang="en-US" dirty="0"/>
          </a:p>
        </p:txBody>
      </p:sp>
      <p:sp>
        <p:nvSpPr>
          <p:cNvPr id="5" name="TextBox 4">
            <a:extLst>
              <a:ext uri="{FF2B5EF4-FFF2-40B4-BE49-F238E27FC236}">
                <a16:creationId xmlns:a16="http://schemas.microsoft.com/office/drawing/2014/main" id="{56ADC27B-9FC2-4CD1-B091-5C8121F5E0CC}"/>
              </a:ext>
            </a:extLst>
          </p:cNvPr>
          <p:cNvSpPr txBox="1"/>
          <p:nvPr/>
        </p:nvSpPr>
        <p:spPr>
          <a:xfrm>
            <a:off x="5934" y="5744184"/>
            <a:ext cx="5823364" cy="1107996"/>
          </a:xfrm>
          <a:prstGeom prst="rect">
            <a:avLst/>
          </a:prstGeom>
          <a:noFill/>
        </p:spPr>
        <p:txBody>
          <a:bodyPr wrap="square">
            <a:spAutoFit/>
          </a:bodyPr>
          <a:lstStyle/>
          <a:p>
            <a:pPr marL="36900" indent="0" algn="ctr">
              <a:buNone/>
            </a:pPr>
            <a:r>
              <a:rPr lang="en-US" sz="2000" dirty="0">
                <a:solidFill>
                  <a:schemeClr val="accent1">
                    <a:lumMod val="60000"/>
                    <a:lumOff val="40000"/>
                  </a:schemeClr>
                </a:solidFill>
              </a:rPr>
              <a:t>Based on:</a:t>
            </a:r>
          </a:p>
          <a:p>
            <a:pPr marL="36900" indent="0" algn="ctr">
              <a:buNone/>
            </a:pPr>
            <a:r>
              <a:rPr lang="en-US" b="0" i="0" dirty="0">
                <a:solidFill>
                  <a:srgbClr val="FFC000"/>
                </a:solidFill>
                <a:effectLst/>
              </a:rPr>
              <a:t>Mondrian Multidimensional K-Anonymity</a:t>
            </a:r>
            <a:br>
              <a:rPr lang="en-US" sz="1400" b="0" i="0" dirty="0">
                <a:solidFill>
                  <a:srgbClr val="FFC000"/>
                </a:solidFill>
                <a:effectLst/>
              </a:rPr>
            </a:br>
            <a:r>
              <a:rPr lang="en-US" sz="1400" b="0" i="0" dirty="0">
                <a:solidFill>
                  <a:srgbClr val="FFC000"/>
                </a:solidFill>
                <a:effectLst/>
              </a:rPr>
              <a:t> (Kristen LeFevre David J. DeWitt Raghu Ramakrishnan University of Wisconsin, </a:t>
            </a:r>
            <a:r>
              <a:rPr lang="en-US" sz="1400" b="0" i="0" dirty="0" err="1">
                <a:solidFill>
                  <a:srgbClr val="FFC000"/>
                </a:solidFill>
                <a:effectLst/>
              </a:rPr>
              <a:t>Madiso</a:t>
            </a:r>
            <a:r>
              <a:rPr lang="en-US" sz="1400" b="0" i="0" dirty="0">
                <a:solidFill>
                  <a:srgbClr val="FFC000"/>
                </a:solidFill>
                <a:effectLst/>
              </a:rPr>
              <a:t>) </a:t>
            </a:r>
            <a:endParaRPr lang="en-US" sz="2400" b="0" i="0" dirty="0">
              <a:solidFill>
                <a:srgbClr val="FFC000"/>
              </a:solidFill>
              <a:effectLst/>
            </a:endParaRPr>
          </a:p>
        </p:txBody>
      </p:sp>
    </p:spTree>
    <p:extLst>
      <p:ext uri="{BB962C8B-B14F-4D97-AF65-F5344CB8AC3E}">
        <p14:creationId xmlns:p14="http://schemas.microsoft.com/office/powerpoint/2010/main" val="2893412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5A1B810-8A09-4887-A2F0-D6F4D92CCB87}"/>
              </a:ext>
            </a:extLst>
          </p:cNvPr>
          <p:cNvPicPr>
            <a:picLocks noChangeAspect="1"/>
          </p:cNvPicPr>
          <p:nvPr/>
        </p:nvPicPr>
        <p:blipFill>
          <a:blip r:embed="rId2"/>
          <a:stretch>
            <a:fillRect/>
          </a:stretch>
        </p:blipFill>
        <p:spPr>
          <a:xfrm>
            <a:off x="1520473" y="43298"/>
            <a:ext cx="7572727" cy="269693"/>
          </a:xfrm>
          <a:prstGeom prst="rect">
            <a:avLst/>
          </a:prstGeom>
        </p:spPr>
      </p:pic>
      <p:sp>
        <p:nvSpPr>
          <p:cNvPr id="12" name="Oval 11">
            <a:extLst>
              <a:ext uri="{FF2B5EF4-FFF2-40B4-BE49-F238E27FC236}">
                <a16:creationId xmlns:a16="http://schemas.microsoft.com/office/drawing/2014/main" id="{BA13EEFF-86BB-4D02-882F-5AF91FDBF238}"/>
              </a:ext>
            </a:extLst>
          </p:cNvPr>
          <p:cNvSpPr/>
          <p:nvPr/>
        </p:nvSpPr>
        <p:spPr>
          <a:xfrm>
            <a:off x="10056017" y="1360712"/>
            <a:ext cx="340360" cy="325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pic>
        <p:nvPicPr>
          <p:cNvPr id="13" name="Picture 12">
            <a:extLst>
              <a:ext uri="{FF2B5EF4-FFF2-40B4-BE49-F238E27FC236}">
                <a16:creationId xmlns:a16="http://schemas.microsoft.com/office/drawing/2014/main" id="{4E542D6B-1595-49F1-A066-F647D4F4C29A}"/>
              </a:ext>
            </a:extLst>
          </p:cNvPr>
          <p:cNvPicPr>
            <a:picLocks noChangeAspect="1"/>
          </p:cNvPicPr>
          <p:nvPr/>
        </p:nvPicPr>
        <p:blipFill>
          <a:blip r:embed="rId3"/>
          <a:stretch>
            <a:fillRect/>
          </a:stretch>
        </p:blipFill>
        <p:spPr>
          <a:xfrm>
            <a:off x="1505989" y="361964"/>
            <a:ext cx="8121178" cy="6464300"/>
          </a:xfrm>
          <a:prstGeom prst="rect">
            <a:avLst/>
          </a:prstGeom>
        </p:spPr>
      </p:pic>
      <p:sp>
        <p:nvSpPr>
          <p:cNvPr id="14" name="Callout: Left Arrow 13">
            <a:extLst>
              <a:ext uri="{FF2B5EF4-FFF2-40B4-BE49-F238E27FC236}">
                <a16:creationId xmlns:a16="http://schemas.microsoft.com/office/drawing/2014/main" id="{733A42D3-1807-4DBF-AA72-98819D5B2C06}"/>
              </a:ext>
            </a:extLst>
          </p:cNvPr>
          <p:cNvSpPr/>
          <p:nvPr/>
        </p:nvSpPr>
        <p:spPr>
          <a:xfrm>
            <a:off x="7712137" y="5175878"/>
            <a:ext cx="1640234" cy="871004"/>
          </a:xfrm>
          <a:prstGeom prst="leftArrowCallo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solidFill>
                <a:effectLst/>
                <a:latin typeface="Arial" panose="020B0604020202020204" pitchFamily="34" charset="0"/>
              </a:rPr>
              <a:t> </a:t>
            </a:r>
            <a:r>
              <a:rPr lang="en-US" sz="1200" dirty="0">
                <a:solidFill>
                  <a:schemeClr val="bg2"/>
                </a:solidFill>
                <a:latin typeface="Arial" panose="020B0604020202020204" pitchFamily="34" charset="0"/>
              </a:rPr>
              <a:t>Check </a:t>
            </a:r>
            <a:r>
              <a:rPr lang="en-US" sz="1200" dirty="0">
                <a:solidFill>
                  <a:schemeClr val="bg2"/>
                </a:solidFill>
                <a:effectLst/>
                <a:latin typeface="Arial" panose="020B0604020202020204" pitchFamily="34" charset="0"/>
              </a:rPr>
              <a:t>A</a:t>
            </a:r>
            <a:r>
              <a:rPr lang="en-US" sz="1200" b="0" i="0" dirty="0">
                <a:solidFill>
                  <a:schemeClr val="bg2"/>
                </a:solidFill>
                <a:effectLst/>
                <a:latin typeface="Arial" panose="020B0604020202020204" pitchFamily="34" charset="0"/>
              </a:rPr>
              <a:t>llowable multidimensional cut for partition</a:t>
            </a:r>
            <a:endParaRPr lang="en-US" sz="1200" dirty="0">
              <a:solidFill>
                <a:schemeClr val="bg2"/>
              </a:solidFill>
            </a:endParaRPr>
          </a:p>
        </p:txBody>
      </p:sp>
      <p:sp>
        <p:nvSpPr>
          <p:cNvPr id="16" name="Right Brace 15">
            <a:extLst>
              <a:ext uri="{FF2B5EF4-FFF2-40B4-BE49-F238E27FC236}">
                <a16:creationId xmlns:a16="http://schemas.microsoft.com/office/drawing/2014/main" id="{730CFB56-B1CE-4A01-800E-9998B54CAE89}"/>
              </a:ext>
            </a:extLst>
          </p:cNvPr>
          <p:cNvSpPr/>
          <p:nvPr/>
        </p:nvSpPr>
        <p:spPr>
          <a:xfrm>
            <a:off x="9668237" y="465997"/>
            <a:ext cx="340359" cy="2114550"/>
          </a:xfrm>
          <a:prstGeom prst="rightBrace">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p>
        </p:txBody>
      </p:sp>
      <p:sp>
        <p:nvSpPr>
          <p:cNvPr id="17" name="Oval 16">
            <a:extLst>
              <a:ext uri="{FF2B5EF4-FFF2-40B4-BE49-F238E27FC236}">
                <a16:creationId xmlns:a16="http://schemas.microsoft.com/office/drawing/2014/main" id="{97DCF584-27FB-4E61-B25C-F1C0F0BE33DF}"/>
              </a:ext>
            </a:extLst>
          </p:cNvPr>
          <p:cNvSpPr/>
          <p:nvPr/>
        </p:nvSpPr>
        <p:spPr>
          <a:xfrm>
            <a:off x="10049667" y="5502159"/>
            <a:ext cx="340360" cy="325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9" name="Right Brace 18">
            <a:extLst>
              <a:ext uri="{FF2B5EF4-FFF2-40B4-BE49-F238E27FC236}">
                <a16:creationId xmlns:a16="http://schemas.microsoft.com/office/drawing/2014/main" id="{0E397154-2F25-476E-9A58-0F7D1E18E191}"/>
              </a:ext>
            </a:extLst>
          </p:cNvPr>
          <p:cNvSpPr/>
          <p:nvPr/>
        </p:nvSpPr>
        <p:spPr>
          <a:xfrm>
            <a:off x="9670503" y="2763487"/>
            <a:ext cx="340359" cy="1648553"/>
          </a:xfrm>
          <a:prstGeom prst="rightBrace">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p>
        </p:txBody>
      </p:sp>
      <p:sp>
        <p:nvSpPr>
          <p:cNvPr id="20" name="Oval 19">
            <a:extLst>
              <a:ext uri="{FF2B5EF4-FFF2-40B4-BE49-F238E27FC236}">
                <a16:creationId xmlns:a16="http://schemas.microsoft.com/office/drawing/2014/main" id="{F6617E79-E89E-485C-A1F1-9334C6DC742F}"/>
              </a:ext>
            </a:extLst>
          </p:cNvPr>
          <p:cNvSpPr/>
          <p:nvPr/>
        </p:nvSpPr>
        <p:spPr>
          <a:xfrm>
            <a:off x="10053046" y="3431554"/>
            <a:ext cx="340360" cy="325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2896507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2089B23-EE94-4FC5-A397-2CEF4044AD21}"/>
              </a:ext>
            </a:extLst>
          </p:cNvPr>
          <p:cNvSpPr txBox="1">
            <a:spLocks/>
          </p:cNvSpPr>
          <p:nvPr/>
        </p:nvSpPr>
        <p:spPr>
          <a:xfrm>
            <a:off x="471020" y="1602834"/>
            <a:ext cx="6203576" cy="4677316"/>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Font typeface="Wingdings 2" charset="2"/>
              <a:buNone/>
            </a:pPr>
            <a:r>
              <a:rPr lang="en-US" dirty="0">
                <a:effectLst/>
                <a:latin typeface="Arial" panose="020B0604020202020204" pitchFamily="34" charset="0"/>
              </a:rPr>
              <a:t>if (no allowable multidimensional cut for partition)</a:t>
            </a:r>
            <a:br>
              <a:rPr lang="en-US" dirty="0">
                <a:effectLst/>
                <a:latin typeface="Arial" panose="020B0604020202020204" pitchFamily="34" charset="0"/>
              </a:rPr>
            </a:br>
            <a:r>
              <a:rPr lang="en-US" dirty="0">
                <a:effectLst/>
                <a:latin typeface="Arial" panose="020B0604020202020204" pitchFamily="34" charset="0"/>
              </a:rPr>
              <a:t>return </a:t>
            </a:r>
            <a:r>
              <a:rPr lang="el-GR" dirty="0">
                <a:effectLst/>
                <a:latin typeface="Arial" panose="020B0604020202020204" pitchFamily="34" charset="0"/>
              </a:rPr>
              <a:t>φ : </a:t>
            </a:r>
            <a:r>
              <a:rPr lang="en-US" dirty="0">
                <a:effectLst/>
                <a:latin typeface="Arial" panose="020B0604020202020204" pitchFamily="34" charset="0"/>
              </a:rPr>
              <a:t>partition →summary</a:t>
            </a:r>
          </a:p>
          <a:p>
            <a:pPr marL="36900" indent="0">
              <a:buFont typeface="Wingdings 2" charset="2"/>
              <a:buNone/>
            </a:pPr>
            <a:br>
              <a:rPr lang="en-US" dirty="0"/>
            </a:br>
            <a:r>
              <a:rPr lang="en-US" dirty="0">
                <a:effectLst/>
                <a:latin typeface="Arial" panose="020B0604020202020204" pitchFamily="34" charset="0"/>
              </a:rPr>
              <a:t>else</a:t>
            </a:r>
          </a:p>
          <a:p>
            <a:pPr marL="36900" indent="0">
              <a:buFont typeface="Wingdings 2" charset="2"/>
              <a:buNone/>
            </a:pPr>
            <a:br>
              <a:rPr lang="en-US" dirty="0"/>
            </a:br>
            <a:r>
              <a:rPr lang="en-US" dirty="0">
                <a:effectLst/>
                <a:latin typeface="Arial" panose="020B0604020202020204" pitchFamily="34" charset="0"/>
              </a:rPr>
              <a:t>dim ← choose dimension()</a:t>
            </a:r>
            <a:br>
              <a:rPr lang="en-US" dirty="0">
                <a:effectLst/>
                <a:latin typeface="Arial" panose="020B0604020202020204" pitchFamily="34" charset="0"/>
              </a:rPr>
            </a:br>
            <a:br>
              <a:rPr lang="en-US" dirty="0"/>
            </a:br>
            <a:r>
              <a:rPr lang="en-US" dirty="0">
                <a:effectLst/>
                <a:latin typeface="Arial" panose="020B0604020202020204" pitchFamily="34" charset="0"/>
              </a:rPr>
              <a:t>fs ← frequency set(partition, dim)</a:t>
            </a:r>
            <a:br>
              <a:rPr lang="en-US" dirty="0">
                <a:effectLst/>
                <a:latin typeface="Arial" panose="020B0604020202020204" pitchFamily="34" charset="0"/>
              </a:rPr>
            </a:br>
            <a:r>
              <a:rPr lang="en-US" dirty="0">
                <a:effectLst/>
                <a:latin typeface="Arial" panose="020B0604020202020204" pitchFamily="34" charset="0"/>
              </a:rPr>
              <a:t>splitVal ← find median(fs)</a:t>
            </a:r>
            <a:br>
              <a:rPr lang="en-US" dirty="0">
                <a:effectLst/>
                <a:latin typeface="Arial" panose="020B0604020202020204" pitchFamily="34" charset="0"/>
              </a:rPr>
            </a:br>
            <a:br>
              <a:rPr lang="en-US" dirty="0"/>
            </a:br>
            <a:r>
              <a:rPr lang="en-US" dirty="0" err="1">
                <a:effectLst/>
                <a:latin typeface="Arial" panose="020B0604020202020204" pitchFamily="34" charset="0"/>
              </a:rPr>
              <a:t>lhs</a:t>
            </a:r>
            <a:r>
              <a:rPr lang="en-US" dirty="0">
                <a:effectLst/>
                <a:latin typeface="Arial" panose="020B0604020202020204" pitchFamily="34" charset="0"/>
              </a:rPr>
              <a:t> ← {t ∈ partition : </a:t>
            </a:r>
            <a:r>
              <a:rPr lang="en-US" dirty="0" err="1">
                <a:effectLst/>
                <a:latin typeface="Arial" panose="020B0604020202020204" pitchFamily="34" charset="0"/>
              </a:rPr>
              <a:t>t.dim</a:t>
            </a:r>
            <a:r>
              <a:rPr lang="en-US" dirty="0">
                <a:effectLst/>
                <a:latin typeface="Arial" panose="020B0604020202020204" pitchFamily="34" charset="0"/>
              </a:rPr>
              <a:t> ≤ splitVal}</a:t>
            </a:r>
            <a:br>
              <a:rPr lang="en-US" dirty="0"/>
            </a:br>
            <a:r>
              <a:rPr lang="en-US" dirty="0" err="1">
                <a:effectLst/>
                <a:latin typeface="Arial" panose="020B0604020202020204" pitchFamily="34" charset="0"/>
              </a:rPr>
              <a:t>rhs</a:t>
            </a:r>
            <a:r>
              <a:rPr lang="en-US" dirty="0">
                <a:effectLst/>
                <a:latin typeface="Arial" panose="020B0604020202020204" pitchFamily="34" charset="0"/>
              </a:rPr>
              <a:t> ← {t ∈ partition : </a:t>
            </a:r>
            <a:r>
              <a:rPr lang="en-US" dirty="0" err="1">
                <a:effectLst/>
                <a:latin typeface="Arial" panose="020B0604020202020204" pitchFamily="34" charset="0"/>
              </a:rPr>
              <a:t>t.dim</a:t>
            </a:r>
            <a:r>
              <a:rPr lang="en-US" dirty="0">
                <a:effectLst/>
                <a:latin typeface="Arial" panose="020B0604020202020204" pitchFamily="34" charset="0"/>
              </a:rPr>
              <a:t> &gt; splitVal}</a:t>
            </a:r>
            <a:br>
              <a:rPr lang="en-US" dirty="0"/>
            </a:br>
            <a:r>
              <a:rPr lang="en-US" dirty="0">
                <a:effectLst/>
                <a:latin typeface="Arial" panose="020B0604020202020204" pitchFamily="34" charset="0"/>
              </a:rPr>
              <a:t>return Anonymize(</a:t>
            </a:r>
            <a:r>
              <a:rPr lang="en-US" dirty="0" err="1">
                <a:effectLst/>
                <a:latin typeface="Arial" panose="020B0604020202020204" pitchFamily="34" charset="0"/>
              </a:rPr>
              <a:t>rhs</a:t>
            </a:r>
            <a:r>
              <a:rPr lang="en-US" dirty="0">
                <a:effectLst/>
                <a:latin typeface="Arial" panose="020B0604020202020204" pitchFamily="34" charset="0"/>
              </a:rPr>
              <a:t>) ∪ Anonymize(</a:t>
            </a:r>
            <a:r>
              <a:rPr lang="en-US" dirty="0" err="1">
                <a:effectLst/>
                <a:latin typeface="Arial" panose="020B0604020202020204" pitchFamily="34" charset="0"/>
              </a:rPr>
              <a:t>lhs</a:t>
            </a:r>
            <a:r>
              <a:rPr lang="en-US" dirty="0">
                <a:effectLst/>
                <a:latin typeface="Arial" panose="020B0604020202020204" pitchFamily="34" charset="0"/>
              </a:rPr>
              <a:t>)</a:t>
            </a:r>
            <a:endParaRPr lang="en-US" dirty="0"/>
          </a:p>
        </p:txBody>
      </p:sp>
      <p:sp>
        <p:nvSpPr>
          <p:cNvPr id="5" name="Oval 4">
            <a:extLst>
              <a:ext uri="{FF2B5EF4-FFF2-40B4-BE49-F238E27FC236}">
                <a16:creationId xmlns:a16="http://schemas.microsoft.com/office/drawing/2014/main" id="{4E1CB166-D6CF-4A7F-A8E9-909E16525B5F}"/>
              </a:ext>
            </a:extLst>
          </p:cNvPr>
          <p:cNvSpPr/>
          <p:nvPr/>
        </p:nvSpPr>
        <p:spPr>
          <a:xfrm>
            <a:off x="130660" y="1844817"/>
            <a:ext cx="340360" cy="325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Oval 5">
            <a:extLst>
              <a:ext uri="{FF2B5EF4-FFF2-40B4-BE49-F238E27FC236}">
                <a16:creationId xmlns:a16="http://schemas.microsoft.com/office/drawing/2014/main" id="{4AD60B4F-1F1C-4FDE-A9E8-ADEE99B44B03}"/>
              </a:ext>
            </a:extLst>
          </p:cNvPr>
          <p:cNvSpPr/>
          <p:nvPr/>
        </p:nvSpPr>
        <p:spPr>
          <a:xfrm>
            <a:off x="130660" y="3438852"/>
            <a:ext cx="340360" cy="325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a:extLst>
              <a:ext uri="{FF2B5EF4-FFF2-40B4-BE49-F238E27FC236}">
                <a16:creationId xmlns:a16="http://schemas.microsoft.com/office/drawing/2014/main" id="{00937CAA-6C8F-49E1-B2DE-081F15343CAE}"/>
              </a:ext>
            </a:extLst>
          </p:cNvPr>
          <p:cNvSpPr/>
          <p:nvPr/>
        </p:nvSpPr>
        <p:spPr>
          <a:xfrm>
            <a:off x="130660" y="4179956"/>
            <a:ext cx="340360" cy="325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Oval 7">
            <a:extLst>
              <a:ext uri="{FF2B5EF4-FFF2-40B4-BE49-F238E27FC236}">
                <a16:creationId xmlns:a16="http://schemas.microsoft.com/office/drawing/2014/main" id="{55F87D45-6678-4512-AA45-48CDEBAE523B}"/>
              </a:ext>
            </a:extLst>
          </p:cNvPr>
          <p:cNvSpPr/>
          <p:nvPr/>
        </p:nvSpPr>
        <p:spPr>
          <a:xfrm>
            <a:off x="130660" y="5242507"/>
            <a:ext cx="340360" cy="325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12" name="Picture 11">
            <a:extLst>
              <a:ext uri="{FF2B5EF4-FFF2-40B4-BE49-F238E27FC236}">
                <a16:creationId xmlns:a16="http://schemas.microsoft.com/office/drawing/2014/main" id="{3E9F4DDE-8B14-4E6C-B1DE-0400ECCC4273}"/>
              </a:ext>
            </a:extLst>
          </p:cNvPr>
          <p:cNvPicPr>
            <a:picLocks noChangeAspect="1"/>
          </p:cNvPicPr>
          <p:nvPr/>
        </p:nvPicPr>
        <p:blipFill>
          <a:blip r:embed="rId2"/>
          <a:stretch>
            <a:fillRect/>
          </a:stretch>
        </p:blipFill>
        <p:spPr>
          <a:xfrm>
            <a:off x="6146621" y="1602834"/>
            <a:ext cx="6045379" cy="4801260"/>
          </a:xfrm>
          <a:prstGeom prst="rect">
            <a:avLst/>
          </a:prstGeom>
        </p:spPr>
      </p:pic>
      <p:sp>
        <p:nvSpPr>
          <p:cNvPr id="13" name="Oval 12">
            <a:extLst>
              <a:ext uri="{FF2B5EF4-FFF2-40B4-BE49-F238E27FC236}">
                <a16:creationId xmlns:a16="http://schemas.microsoft.com/office/drawing/2014/main" id="{01A404A3-2294-483A-9A71-BEABB433AD21}"/>
              </a:ext>
            </a:extLst>
          </p:cNvPr>
          <p:cNvSpPr/>
          <p:nvPr/>
        </p:nvSpPr>
        <p:spPr>
          <a:xfrm>
            <a:off x="6283810" y="2058811"/>
            <a:ext cx="224940" cy="2222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a:t>
            </a:r>
            <a:endParaRPr lang="en-US" dirty="0"/>
          </a:p>
        </p:txBody>
      </p:sp>
      <p:sp>
        <p:nvSpPr>
          <p:cNvPr id="14" name="Oval 13">
            <a:extLst>
              <a:ext uri="{FF2B5EF4-FFF2-40B4-BE49-F238E27FC236}">
                <a16:creationId xmlns:a16="http://schemas.microsoft.com/office/drawing/2014/main" id="{0607826D-967D-48FC-90D8-AFD3434CAD39}"/>
              </a:ext>
            </a:extLst>
          </p:cNvPr>
          <p:cNvSpPr/>
          <p:nvPr/>
        </p:nvSpPr>
        <p:spPr>
          <a:xfrm>
            <a:off x="6283810" y="2584637"/>
            <a:ext cx="224940" cy="2222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t>1</a:t>
            </a:r>
            <a:endParaRPr lang="en-US" dirty="0"/>
          </a:p>
        </p:txBody>
      </p:sp>
      <p:sp>
        <p:nvSpPr>
          <p:cNvPr id="15" name="Oval 14">
            <a:extLst>
              <a:ext uri="{FF2B5EF4-FFF2-40B4-BE49-F238E27FC236}">
                <a16:creationId xmlns:a16="http://schemas.microsoft.com/office/drawing/2014/main" id="{CABC0174-B70D-4F42-AA9B-44FE0ADBBEE5}"/>
              </a:ext>
            </a:extLst>
          </p:cNvPr>
          <p:cNvSpPr/>
          <p:nvPr/>
        </p:nvSpPr>
        <p:spPr>
          <a:xfrm>
            <a:off x="6636496" y="2991037"/>
            <a:ext cx="224940" cy="2222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t>3</a:t>
            </a:r>
            <a:endParaRPr lang="en-US" dirty="0"/>
          </a:p>
        </p:txBody>
      </p:sp>
      <p:sp>
        <p:nvSpPr>
          <p:cNvPr id="16" name="Oval 15">
            <a:extLst>
              <a:ext uri="{FF2B5EF4-FFF2-40B4-BE49-F238E27FC236}">
                <a16:creationId xmlns:a16="http://schemas.microsoft.com/office/drawing/2014/main" id="{5E15A41D-4BB9-4A86-9205-82D0D0B62191}"/>
              </a:ext>
            </a:extLst>
          </p:cNvPr>
          <p:cNvSpPr/>
          <p:nvPr/>
        </p:nvSpPr>
        <p:spPr>
          <a:xfrm>
            <a:off x="6636496" y="3558987"/>
            <a:ext cx="224940" cy="2222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t>4</a:t>
            </a:r>
            <a:endParaRPr lang="en-US" dirty="0"/>
          </a:p>
        </p:txBody>
      </p:sp>
      <p:sp>
        <p:nvSpPr>
          <p:cNvPr id="17" name="Title 1">
            <a:extLst>
              <a:ext uri="{FF2B5EF4-FFF2-40B4-BE49-F238E27FC236}">
                <a16:creationId xmlns:a16="http://schemas.microsoft.com/office/drawing/2014/main" id="{B3086C1F-9C4D-4276-A959-AEC172BF5ADA}"/>
              </a:ext>
            </a:extLst>
          </p:cNvPr>
          <p:cNvSpPr>
            <a:spLocks noGrp="1"/>
          </p:cNvSpPr>
          <p:nvPr>
            <p:ph type="title"/>
          </p:nvPr>
        </p:nvSpPr>
        <p:spPr>
          <a:xfrm>
            <a:off x="913795" y="609600"/>
            <a:ext cx="10353762" cy="970450"/>
          </a:xfrm>
        </p:spPr>
        <p:txBody>
          <a:bodyPr/>
          <a:lstStyle/>
          <a:p>
            <a:r>
              <a:rPr lang="en-US" dirty="0">
                <a:effectLst/>
              </a:rPr>
              <a:t>Anonymize</a:t>
            </a:r>
            <a:endParaRPr lang="en-US" dirty="0"/>
          </a:p>
        </p:txBody>
      </p:sp>
    </p:spTree>
    <p:extLst>
      <p:ext uri="{BB962C8B-B14F-4D97-AF65-F5344CB8AC3E}">
        <p14:creationId xmlns:p14="http://schemas.microsoft.com/office/powerpoint/2010/main" val="642688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8D0DF-2473-4E48-A4A2-4BF4BAFAB18A}"/>
              </a:ext>
            </a:extLst>
          </p:cNvPr>
          <p:cNvSpPr>
            <a:spLocks noGrp="1"/>
          </p:cNvSpPr>
          <p:nvPr>
            <p:ph type="title"/>
          </p:nvPr>
        </p:nvSpPr>
        <p:spPr>
          <a:xfrm>
            <a:off x="617069" y="478158"/>
            <a:ext cx="10353762" cy="970450"/>
          </a:xfrm>
        </p:spPr>
        <p:txBody>
          <a:bodyPr/>
          <a:lstStyle/>
          <a:p>
            <a:r>
              <a:rPr lang="en-US" dirty="0"/>
              <a:t>Generalize</a:t>
            </a:r>
          </a:p>
        </p:txBody>
      </p:sp>
      <p:pic>
        <p:nvPicPr>
          <p:cNvPr id="6" name="Picture 5">
            <a:extLst>
              <a:ext uri="{FF2B5EF4-FFF2-40B4-BE49-F238E27FC236}">
                <a16:creationId xmlns:a16="http://schemas.microsoft.com/office/drawing/2014/main" id="{D823D04F-EE69-4E27-8D24-6AD0A2468EC6}"/>
              </a:ext>
            </a:extLst>
          </p:cNvPr>
          <p:cNvPicPr>
            <a:picLocks noChangeAspect="1"/>
          </p:cNvPicPr>
          <p:nvPr/>
        </p:nvPicPr>
        <p:blipFill>
          <a:blip r:embed="rId3"/>
          <a:stretch>
            <a:fillRect/>
          </a:stretch>
        </p:blipFill>
        <p:spPr>
          <a:xfrm>
            <a:off x="5547527" y="1623952"/>
            <a:ext cx="6644473" cy="4992635"/>
          </a:xfrm>
          <a:prstGeom prst="rect">
            <a:avLst/>
          </a:prstGeom>
        </p:spPr>
      </p:pic>
      <p:sp>
        <p:nvSpPr>
          <p:cNvPr id="9" name="Content Placeholder 2">
            <a:extLst>
              <a:ext uri="{FF2B5EF4-FFF2-40B4-BE49-F238E27FC236}">
                <a16:creationId xmlns:a16="http://schemas.microsoft.com/office/drawing/2014/main" id="{7F8C4F20-4973-4B41-A4D6-2E17D20ABFA6}"/>
              </a:ext>
            </a:extLst>
          </p:cNvPr>
          <p:cNvSpPr txBox="1">
            <a:spLocks/>
          </p:cNvSpPr>
          <p:nvPr/>
        </p:nvSpPr>
        <p:spPr>
          <a:xfrm>
            <a:off x="248455" y="6080271"/>
            <a:ext cx="4911374" cy="989504"/>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None/>
            </a:pPr>
            <a:endParaRPr lang="en-US" b="0" i="0" dirty="0">
              <a:solidFill>
                <a:schemeClr val="tx1"/>
              </a:solidFill>
              <a:effectLst/>
            </a:endParaRPr>
          </a:p>
        </p:txBody>
      </p:sp>
      <p:sp>
        <p:nvSpPr>
          <p:cNvPr id="10" name="Content Placeholder 2">
            <a:extLst>
              <a:ext uri="{FF2B5EF4-FFF2-40B4-BE49-F238E27FC236}">
                <a16:creationId xmlns:a16="http://schemas.microsoft.com/office/drawing/2014/main" id="{D8BE0D46-F9C2-4921-B109-55076FB63303}"/>
              </a:ext>
            </a:extLst>
          </p:cNvPr>
          <p:cNvSpPr txBox="1">
            <a:spLocks/>
          </p:cNvSpPr>
          <p:nvPr/>
        </p:nvSpPr>
        <p:spPr>
          <a:xfrm>
            <a:off x="71252" y="1965262"/>
            <a:ext cx="5532429" cy="1757653"/>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n-US" sz="1800" dirty="0">
                <a:solidFill>
                  <a:schemeClr val="tx1"/>
                </a:solidFill>
                <a:effectLst/>
              </a:rPr>
              <a:t>In this project we represent two type of generalization:</a:t>
            </a:r>
          </a:p>
          <a:p>
            <a:pPr marL="379800" indent="-342900">
              <a:buAutoNum type="arabicParenR"/>
            </a:pPr>
            <a:r>
              <a:rPr lang="en-US" sz="1800" dirty="0">
                <a:solidFill>
                  <a:schemeClr val="tx1"/>
                </a:solidFill>
                <a:effectLst/>
              </a:rPr>
              <a:t>Categorical*</a:t>
            </a:r>
          </a:p>
          <a:p>
            <a:pPr marL="379800" indent="-342900">
              <a:buAutoNum type="arabicParenR"/>
            </a:pPr>
            <a:r>
              <a:rPr lang="en-US" sz="1800" dirty="0">
                <a:solidFill>
                  <a:schemeClr val="tx1"/>
                </a:solidFill>
                <a:effectLst/>
              </a:rPr>
              <a:t>Numerical</a:t>
            </a:r>
            <a:endParaRPr lang="en-US" sz="1800" b="0" i="0" dirty="0">
              <a:solidFill>
                <a:schemeClr val="tx1"/>
              </a:solidFill>
              <a:effectLst/>
            </a:endParaRPr>
          </a:p>
        </p:txBody>
      </p:sp>
      <p:sp>
        <p:nvSpPr>
          <p:cNvPr id="11" name="Content Placeholder 2">
            <a:extLst>
              <a:ext uri="{FF2B5EF4-FFF2-40B4-BE49-F238E27FC236}">
                <a16:creationId xmlns:a16="http://schemas.microsoft.com/office/drawing/2014/main" id="{5BBC855F-A8B0-4EA5-9908-D386D9C57AE0}"/>
              </a:ext>
            </a:extLst>
          </p:cNvPr>
          <p:cNvSpPr txBox="1">
            <a:spLocks/>
          </p:cNvSpPr>
          <p:nvPr/>
        </p:nvSpPr>
        <p:spPr>
          <a:xfrm>
            <a:off x="-62073" y="5392610"/>
            <a:ext cx="5532429" cy="1757653"/>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None/>
            </a:pPr>
            <a:r>
              <a:rPr lang="en-US" sz="1800" b="0" i="0" dirty="0">
                <a:solidFill>
                  <a:schemeClr val="tx1"/>
                </a:solidFill>
                <a:effectLst/>
              </a:rPr>
              <a:t>* : </a:t>
            </a:r>
            <a:r>
              <a:rPr lang="en-US" sz="1400" b="0" i="0" dirty="0">
                <a:solidFill>
                  <a:srgbClr val="F9F9F9"/>
                </a:solidFill>
                <a:effectLst/>
              </a:rPr>
              <a:t>The reference article did not mention any methods for anonymizing data through categorical generalization; however, we have developed a method to reduce the probability of attacks</a:t>
            </a:r>
            <a:r>
              <a:rPr lang="en-US" sz="1600" b="0" i="0" dirty="0">
                <a:solidFill>
                  <a:srgbClr val="F9F9F9"/>
                </a:solidFill>
                <a:effectLst/>
              </a:rPr>
              <a:t>.</a:t>
            </a:r>
          </a:p>
          <a:p>
            <a:pPr marL="36900" indent="0" algn="ctr">
              <a:buNone/>
            </a:pPr>
            <a:r>
              <a:rPr lang="en-US" sz="1200" b="0" i="0" dirty="0">
                <a:solidFill>
                  <a:srgbClr val="FFC000"/>
                </a:solidFill>
                <a:effectLst/>
                <a:latin typeface="Arial" panose="020B0604020202020204" pitchFamily="34" charset="0"/>
              </a:rPr>
              <a:t>Mondrian Multidimensional K-Anonymity</a:t>
            </a:r>
            <a:br>
              <a:rPr lang="en-US" sz="1050" b="0" i="0" dirty="0">
                <a:solidFill>
                  <a:srgbClr val="FFC000"/>
                </a:solidFill>
                <a:effectLst/>
                <a:latin typeface="Arial" panose="020B0604020202020204" pitchFamily="34" charset="0"/>
              </a:rPr>
            </a:br>
            <a:r>
              <a:rPr lang="en-US" sz="1050" b="0" i="0" dirty="0">
                <a:solidFill>
                  <a:srgbClr val="FFC000"/>
                </a:solidFill>
                <a:effectLst/>
                <a:latin typeface="Arial" panose="020B0604020202020204" pitchFamily="34" charset="0"/>
              </a:rPr>
              <a:t> (Kristen LeFevre David J. DeWitt Raghu Ramakrishnan University of Wisconsin, </a:t>
            </a:r>
            <a:r>
              <a:rPr lang="en-US" sz="1050" b="0" i="0" dirty="0" err="1">
                <a:solidFill>
                  <a:srgbClr val="FFC000"/>
                </a:solidFill>
                <a:effectLst/>
                <a:latin typeface="Arial" panose="020B0604020202020204" pitchFamily="34" charset="0"/>
              </a:rPr>
              <a:t>Madiso</a:t>
            </a:r>
            <a:r>
              <a:rPr lang="en-US" sz="1050" b="0" i="0" dirty="0">
                <a:solidFill>
                  <a:srgbClr val="FFC000"/>
                </a:solidFill>
                <a:effectLst/>
                <a:latin typeface="Arial" panose="020B0604020202020204" pitchFamily="34" charset="0"/>
              </a:rPr>
              <a:t>) </a:t>
            </a:r>
            <a:endParaRPr lang="en-US" sz="1600" b="0" i="0" dirty="0">
              <a:solidFill>
                <a:srgbClr val="FFC000"/>
              </a:solidFill>
              <a:effectLst/>
            </a:endParaRPr>
          </a:p>
        </p:txBody>
      </p:sp>
    </p:spTree>
    <p:extLst>
      <p:ext uri="{BB962C8B-B14F-4D97-AF65-F5344CB8AC3E}">
        <p14:creationId xmlns:p14="http://schemas.microsoft.com/office/powerpoint/2010/main" val="1625760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568D656-683B-4735-862E-304BE980D1E2}"/>
              </a:ext>
            </a:extLst>
          </p:cNvPr>
          <p:cNvSpPr txBox="1">
            <a:spLocks/>
          </p:cNvSpPr>
          <p:nvPr/>
        </p:nvSpPr>
        <p:spPr>
          <a:xfrm>
            <a:off x="516577" y="1947449"/>
            <a:ext cx="11418124" cy="1770325"/>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n-US" dirty="0">
                <a:solidFill>
                  <a:schemeClr val="tx1"/>
                </a:solidFill>
                <a:effectLst/>
              </a:rPr>
              <a:t>Important : </a:t>
            </a:r>
            <a:r>
              <a:rPr lang="en-US" b="0" i="0" dirty="0">
                <a:solidFill>
                  <a:schemeClr val="tx1"/>
                </a:solidFill>
                <a:effectLst/>
              </a:rPr>
              <a:t>In this approach, there is no need to anonymize the </a:t>
            </a:r>
            <a:r>
              <a:rPr lang="en-US" b="0" dirty="0">
                <a:solidFill>
                  <a:schemeClr val="accent2"/>
                </a:solidFill>
                <a:effectLst/>
              </a:rPr>
              <a:t>Explicit</a:t>
            </a:r>
            <a:r>
              <a:rPr lang="en-US" dirty="0">
                <a:solidFill>
                  <a:schemeClr val="accent2"/>
                </a:solidFill>
                <a:effectLst/>
              </a:rPr>
              <a:t> </a:t>
            </a:r>
            <a:r>
              <a:rPr lang="en-US" b="0" dirty="0">
                <a:solidFill>
                  <a:schemeClr val="accent2"/>
                </a:solidFill>
                <a:effectLst/>
              </a:rPr>
              <a:t>Identifier</a:t>
            </a:r>
            <a:r>
              <a:rPr lang="en-US" b="0" dirty="0">
                <a:solidFill>
                  <a:schemeClr val="tx1"/>
                </a:solidFill>
                <a:effectLst/>
              </a:rPr>
              <a:t> and</a:t>
            </a:r>
            <a:r>
              <a:rPr lang="en-US" b="0" i="0" dirty="0">
                <a:solidFill>
                  <a:schemeClr val="tx1"/>
                </a:solidFill>
                <a:effectLst/>
              </a:rPr>
              <a:t> </a:t>
            </a:r>
            <a:r>
              <a:rPr lang="en-US" b="0" i="0" dirty="0">
                <a:solidFill>
                  <a:schemeClr val="accent2"/>
                </a:solidFill>
                <a:effectLst/>
              </a:rPr>
              <a:t>Sensitive Data</a:t>
            </a:r>
            <a:r>
              <a:rPr lang="en-US" dirty="0">
                <a:solidFill>
                  <a:schemeClr val="accent2"/>
                </a:solidFill>
                <a:effectLst/>
              </a:rPr>
              <a:t> </a:t>
            </a:r>
            <a:r>
              <a:rPr lang="en-US" dirty="0">
                <a:solidFill>
                  <a:schemeClr val="tx1"/>
                </a:solidFill>
                <a:effectLst/>
              </a:rPr>
              <a:t>*</a:t>
            </a:r>
            <a:r>
              <a:rPr lang="en-US" b="0" i="0" dirty="0">
                <a:solidFill>
                  <a:schemeClr val="tx1"/>
                </a:solidFill>
                <a:effectLst/>
              </a:rPr>
              <a:t>.</a:t>
            </a:r>
          </a:p>
          <a:p>
            <a:pPr marL="36900" indent="0">
              <a:buNone/>
            </a:pPr>
            <a:r>
              <a:rPr lang="en-US" b="0" dirty="0">
                <a:solidFill>
                  <a:schemeClr val="accent2"/>
                </a:solidFill>
                <a:effectLst/>
              </a:rPr>
              <a:t>Explicit</a:t>
            </a:r>
            <a:r>
              <a:rPr lang="en-US" dirty="0">
                <a:solidFill>
                  <a:schemeClr val="accent2"/>
                </a:solidFill>
                <a:effectLst/>
              </a:rPr>
              <a:t> </a:t>
            </a:r>
            <a:r>
              <a:rPr lang="en-US" b="0" dirty="0">
                <a:solidFill>
                  <a:schemeClr val="accent2"/>
                </a:solidFill>
                <a:effectLst/>
              </a:rPr>
              <a:t>Identifier</a:t>
            </a:r>
            <a:r>
              <a:rPr lang="en-US" dirty="0">
                <a:solidFill>
                  <a:schemeClr val="tx1"/>
                </a:solidFill>
                <a:effectLst/>
              </a:rPr>
              <a:t>: </a:t>
            </a:r>
            <a:r>
              <a:rPr lang="en-US" b="0" i="0" dirty="0">
                <a:solidFill>
                  <a:srgbClr val="F9F9F9"/>
                </a:solidFill>
                <a:effectLst/>
                <a:latin typeface="Söhne"/>
              </a:rPr>
              <a:t>Must be removed from the dataset</a:t>
            </a:r>
          </a:p>
          <a:p>
            <a:pPr marL="36900" indent="0">
              <a:buNone/>
            </a:pPr>
            <a:r>
              <a:rPr lang="en-US" b="0" i="0" dirty="0">
                <a:solidFill>
                  <a:schemeClr val="accent2"/>
                </a:solidFill>
                <a:effectLst/>
              </a:rPr>
              <a:t>Sensitive Data: </a:t>
            </a:r>
            <a:r>
              <a:rPr lang="en-US" b="0" i="0" dirty="0">
                <a:solidFill>
                  <a:srgbClr val="F9F9F9"/>
                </a:solidFill>
                <a:effectLst/>
                <a:latin typeface="Söhne"/>
              </a:rPr>
              <a:t>To maintain utility, the value must be preserved and not anonymized</a:t>
            </a:r>
            <a:endParaRPr lang="en-US" b="0" i="0" dirty="0">
              <a:solidFill>
                <a:schemeClr val="tx1"/>
              </a:solidFill>
              <a:effectLst/>
            </a:endParaRPr>
          </a:p>
        </p:txBody>
      </p:sp>
      <p:pic>
        <p:nvPicPr>
          <p:cNvPr id="5" name="Picture 4">
            <a:extLst>
              <a:ext uri="{FF2B5EF4-FFF2-40B4-BE49-F238E27FC236}">
                <a16:creationId xmlns:a16="http://schemas.microsoft.com/office/drawing/2014/main" id="{EEDD48DB-C0F7-489A-8480-C8BF61D7F279}"/>
              </a:ext>
            </a:extLst>
          </p:cNvPr>
          <p:cNvPicPr>
            <a:picLocks noChangeAspect="1"/>
          </p:cNvPicPr>
          <p:nvPr/>
        </p:nvPicPr>
        <p:blipFill>
          <a:blip r:embed="rId2"/>
          <a:stretch>
            <a:fillRect/>
          </a:stretch>
        </p:blipFill>
        <p:spPr>
          <a:xfrm>
            <a:off x="1868224" y="4196692"/>
            <a:ext cx="7252025" cy="1495803"/>
          </a:xfrm>
          <a:prstGeom prst="rect">
            <a:avLst/>
          </a:prstGeom>
        </p:spPr>
      </p:pic>
      <p:sp>
        <p:nvSpPr>
          <p:cNvPr id="6" name="Content Placeholder 2">
            <a:extLst>
              <a:ext uri="{FF2B5EF4-FFF2-40B4-BE49-F238E27FC236}">
                <a16:creationId xmlns:a16="http://schemas.microsoft.com/office/drawing/2014/main" id="{4858B470-0116-450F-8354-53B7C088947F}"/>
              </a:ext>
            </a:extLst>
          </p:cNvPr>
          <p:cNvSpPr txBox="1">
            <a:spLocks/>
          </p:cNvSpPr>
          <p:nvPr/>
        </p:nvSpPr>
        <p:spPr>
          <a:xfrm>
            <a:off x="1345710" y="3717774"/>
            <a:ext cx="8415807" cy="478918"/>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None/>
            </a:pPr>
            <a:r>
              <a:rPr lang="en-US" b="0" i="0" dirty="0">
                <a:solidFill>
                  <a:schemeClr val="tx1"/>
                </a:solidFill>
                <a:effectLst/>
              </a:rPr>
              <a:t>Resolve this issue by obtaining input from the command line</a:t>
            </a:r>
          </a:p>
        </p:txBody>
      </p:sp>
    </p:spTree>
    <p:extLst>
      <p:ext uri="{BB962C8B-B14F-4D97-AF65-F5344CB8AC3E}">
        <p14:creationId xmlns:p14="http://schemas.microsoft.com/office/powerpoint/2010/main" val="1948276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BA47F-C8F2-4E46-AB3E-CFF0416B10C2}"/>
              </a:ext>
            </a:extLst>
          </p:cNvPr>
          <p:cNvSpPr>
            <a:spLocks noGrp="1"/>
          </p:cNvSpPr>
          <p:nvPr>
            <p:ph type="title"/>
          </p:nvPr>
        </p:nvSpPr>
        <p:spPr>
          <a:xfrm>
            <a:off x="3907913" y="60924"/>
            <a:ext cx="4244497" cy="526795"/>
          </a:xfrm>
        </p:spPr>
        <p:txBody>
          <a:bodyPr>
            <a:noAutofit/>
          </a:bodyPr>
          <a:lstStyle/>
          <a:p>
            <a:r>
              <a:rPr lang="en-US" sz="2800" dirty="0">
                <a:effectLst/>
              </a:rPr>
              <a:t>Datasets</a:t>
            </a:r>
            <a:endParaRPr lang="en-US" sz="2800" dirty="0"/>
          </a:p>
        </p:txBody>
      </p:sp>
      <p:pic>
        <p:nvPicPr>
          <p:cNvPr id="5" name="Picture 4">
            <a:extLst>
              <a:ext uri="{FF2B5EF4-FFF2-40B4-BE49-F238E27FC236}">
                <a16:creationId xmlns:a16="http://schemas.microsoft.com/office/drawing/2014/main" id="{22B7DB96-8074-421B-A902-B9C7807FE187}"/>
              </a:ext>
            </a:extLst>
          </p:cNvPr>
          <p:cNvPicPr>
            <a:picLocks noChangeAspect="1"/>
          </p:cNvPicPr>
          <p:nvPr/>
        </p:nvPicPr>
        <p:blipFill>
          <a:blip r:embed="rId3"/>
          <a:stretch>
            <a:fillRect/>
          </a:stretch>
        </p:blipFill>
        <p:spPr>
          <a:xfrm>
            <a:off x="431139" y="1012693"/>
            <a:ext cx="4483330" cy="3001583"/>
          </a:xfrm>
          <a:prstGeom prst="rect">
            <a:avLst/>
          </a:prstGeom>
        </p:spPr>
      </p:pic>
      <p:sp>
        <p:nvSpPr>
          <p:cNvPr id="6" name="Title 1">
            <a:extLst>
              <a:ext uri="{FF2B5EF4-FFF2-40B4-BE49-F238E27FC236}">
                <a16:creationId xmlns:a16="http://schemas.microsoft.com/office/drawing/2014/main" id="{074410D3-9C89-4599-8A6E-771E2AB3E160}"/>
              </a:ext>
            </a:extLst>
          </p:cNvPr>
          <p:cNvSpPr txBox="1">
            <a:spLocks/>
          </p:cNvSpPr>
          <p:nvPr/>
        </p:nvSpPr>
        <p:spPr>
          <a:xfrm>
            <a:off x="117979" y="587719"/>
            <a:ext cx="5453560" cy="424975"/>
          </a:xfrm>
          <a:prstGeom prst="rect">
            <a:avLst/>
          </a:prstGeom>
          <a:effectLst>
            <a:outerShdw blurRad="25400" dir="17880000">
              <a:srgbClr val="000000">
                <a:alpha val="46000"/>
              </a:srgbClr>
            </a:outerShdw>
          </a:effectLst>
        </p:spPr>
        <p:txBody>
          <a:bodyPr vert="horz" lIns="91440" tIns="45720" rIns="91440" bIns="45720" rtlCol="0" anchor="ctr">
            <a:normAutofit fontScale="77500" lnSpcReduction="2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t>Making fake dataset with faker library (used to test project)</a:t>
            </a:r>
          </a:p>
        </p:txBody>
      </p:sp>
      <p:sp>
        <p:nvSpPr>
          <p:cNvPr id="7" name="Title 1">
            <a:extLst>
              <a:ext uri="{FF2B5EF4-FFF2-40B4-BE49-F238E27FC236}">
                <a16:creationId xmlns:a16="http://schemas.microsoft.com/office/drawing/2014/main" id="{1F797AD2-6FAE-4D82-88F8-18EA5DFE2410}"/>
              </a:ext>
            </a:extLst>
          </p:cNvPr>
          <p:cNvSpPr txBox="1">
            <a:spLocks/>
          </p:cNvSpPr>
          <p:nvPr/>
        </p:nvSpPr>
        <p:spPr>
          <a:xfrm>
            <a:off x="5817227" y="616562"/>
            <a:ext cx="5594997" cy="424974"/>
          </a:xfrm>
          <a:prstGeom prst="rect">
            <a:avLst/>
          </a:prstGeom>
          <a:effectLst>
            <a:outerShdw blurRad="25400" dir="17880000">
              <a:srgbClr val="000000">
                <a:alpha val="46000"/>
              </a:srgbClr>
            </a:outerShdw>
          </a:effectLst>
        </p:spPr>
        <p:txBody>
          <a:bodyPr vert="horz" lIns="91440" tIns="45720" rIns="91440" bIns="45720" rtlCol="0" anchor="ctr">
            <a:normAutofit fontScale="62500" lnSpcReduction="2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0" i="0" dirty="0">
                <a:solidFill>
                  <a:srgbClr val="F9F9F9"/>
                </a:solidFill>
                <a:effectLst/>
                <a:latin typeface="Söhne"/>
              </a:rPr>
              <a:t>Actual dataset</a:t>
            </a:r>
            <a:r>
              <a:rPr lang="en-US" dirty="0">
                <a:solidFill>
                  <a:srgbClr val="F9F9F9"/>
                </a:solidFill>
                <a:effectLst/>
                <a:latin typeface="Söhne"/>
              </a:rPr>
              <a:t>(adult dataset)</a:t>
            </a:r>
            <a:endParaRPr lang="en-US" dirty="0"/>
          </a:p>
        </p:txBody>
      </p:sp>
      <p:pic>
        <p:nvPicPr>
          <p:cNvPr id="9" name="Picture 8">
            <a:extLst>
              <a:ext uri="{FF2B5EF4-FFF2-40B4-BE49-F238E27FC236}">
                <a16:creationId xmlns:a16="http://schemas.microsoft.com/office/drawing/2014/main" id="{A64F2B75-4A42-49BA-8A56-1A33A4B7B04A}"/>
              </a:ext>
            </a:extLst>
          </p:cNvPr>
          <p:cNvPicPr>
            <a:picLocks noChangeAspect="1"/>
          </p:cNvPicPr>
          <p:nvPr/>
        </p:nvPicPr>
        <p:blipFill>
          <a:blip r:embed="rId4"/>
          <a:stretch>
            <a:fillRect/>
          </a:stretch>
        </p:blipFill>
        <p:spPr>
          <a:xfrm>
            <a:off x="5682212" y="1070379"/>
            <a:ext cx="5975701" cy="4357366"/>
          </a:xfrm>
          <a:prstGeom prst="rect">
            <a:avLst/>
          </a:prstGeom>
        </p:spPr>
      </p:pic>
      <p:pic>
        <p:nvPicPr>
          <p:cNvPr id="11" name="Picture 10">
            <a:extLst>
              <a:ext uri="{FF2B5EF4-FFF2-40B4-BE49-F238E27FC236}">
                <a16:creationId xmlns:a16="http://schemas.microsoft.com/office/drawing/2014/main" id="{6F2091EA-066E-499B-A96E-89C928601383}"/>
              </a:ext>
            </a:extLst>
          </p:cNvPr>
          <p:cNvPicPr>
            <a:picLocks noChangeAspect="1"/>
          </p:cNvPicPr>
          <p:nvPr/>
        </p:nvPicPr>
        <p:blipFill>
          <a:blip r:embed="rId5"/>
          <a:stretch>
            <a:fillRect/>
          </a:stretch>
        </p:blipFill>
        <p:spPr>
          <a:xfrm>
            <a:off x="431139" y="4727808"/>
            <a:ext cx="4483330" cy="2000353"/>
          </a:xfrm>
          <a:prstGeom prst="rect">
            <a:avLst/>
          </a:prstGeom>
        </p:spPr>
      </p:pic>
      <p:sp>
        <p:nvSpPr>
          <p:cNvPr id="12" name="Arrow: Down 11">
            <a:extLst>
              <a:ext uri="{FF2B5EF4-FFF2-40B4-BE49-F238E27FC236}">
                <a16:creationId xmlns:a16="http://schemas.microsoft.com/office/drawing/2014/main" id="{F97AFF30-3D6F-47B7-ABD2-254C6ED103EA}"/>
              </a:ext>
            </a:extLst>
          </p:cNvPr>
          <p:cNvSpPr/>
          <p:nvPr/>
        </p:nvSpPr>
        <p:spPr>
          <a:xfrm>
            <a:off x="2214276" y="4067417"/>
            <a:ext cx="654843" cy="607251"/>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DF6D3E53-596F-4FA1-BF18-A145E79B779F}"/>
              </a:ext>
            </a:extLst>
          </p:cNvPr>
          <p:cNvSpPr txBox="1">
            <a:spLocks/>
          </p:cNvSpPr>
          <p:nvPr/>
        </p:nvSpPr>
        <p:spPr>
          <a:xfrm>
            <a:off x="5122809" y="5619976"/>
            <a:ext cx="6875247" cy="580857"/>
          </a:xfrm>
          <a:prstGeom prst="rect">
            <a:avLst/>
          </a:prstGeom>
          <a:effectLst>
            <a:outerShdw blurRad="25400" dir="17880000">
              <a:srgbClr val="000000">
                <a:alpha val="46000"/>
              </a:srgbClr>
            </a:outerShdw>
          </a:effectLst>
        </p:spPr>
        <p:txBody>
          <a:bodyPr vert="horz" lIns="91440" tIns="45720" rIns="91440" bIns="45720" rtlCol="0" anchor="ctr">
            <a:normAutofit fontScale="925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b="0" i="0" dirty="0">
                <a:solidFill>
                  <a:srgbClr val="F9F9F9"/>
                </a:solidFill>
                <a:effectLst/>
                <a:latin typeface="+mn-lt"/>
              </a:rPr>
              <a:t>Prepared a command line option to input the path of the custom dataset</a:t>
            </a:r>
            <a:endParaRPr lang="en-US" sz="3200" dirty="0">
              <a:latin typeface="+mn-lt"/>
            </a:endParaRPr>
          </a:p>
        </p:txBody>
      </p:sp>
      <p:pic>
        <p:nvPicPr>
          <p:cNvPr id="17" name="Picture 16">
            <a:extLst>
              <a:ext uri="{FF2B5EF4-FFF2-40B4-BE49-F238E27FC236}">
                <a16:creationId xmlns:a16="http://schemas.microsoft.com/office/drawing/2014/main" id="{D25F7F02-3C8A-459C-9BD4-1CC7A839FBF8}"/>
              </a:ext>
            </a:extLst>
          </p:cNvPr>
          <p:cNvPicPr>
            <a:picLocks noChangeAspect="1"/>
          </p:cNvPicPr>
          <p:nvPr/>
        </p:nvPicPr>
        <p:blipFill>
          <a:blip r:embed="rId6"/>
          <a:stretch>
            <a:fillRect/>
          </a:stretch>
        </p:blipFill>
        <p:spPr>
          <a:xfrm>
            <a:off x="5122809" y="6097347"/>
            <a:ext cx="6954396" cy="345867"/>
          </a:xfrm>
          <a:prstGeom prst="rect">
            <a:avLst/>
          </a:prstGeom>
        </p:spPr>
      </p:pic>
    </p:spTree>
    <p:extLst>
      <p:ext uri="{BB962C8B-B14F-4D97-AF65-F5344CB8AC3E}">
        <p14:creationId xmlns:p14="http://schemas.microsoft.com/office/powerpoint/2010/main" val="3954471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animBg="1"/>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ADBC1-045D-4AEB-955C-2BB0710B6C24}"/>
              </a:ext>
            </a:extLst>
          </p:cNvPr>
          <p:cNvSpPr>
            <a:spLocks noGrp="1"/>
          </p:cNvSpPr>
          <p:nvPr>
            <p:ph type="title"/>
          </p:nvPr>
        </p:nvSpPr>
        <p:spPr/>
        <p:txBody>
          <a:bodyPr/>
          <a:lstStyle/>
          <a:p>
            <a:r>
              <a:rPr lang="en-US" dirty="0"/>
              <a:t>General-Purpose Quality Metrics</a:t>
            </a:r>
          </a:p>
        </p:txBody>
      </p:sp>
      <p:pic>
        <p:nvPicPr>
          <p:cNvPr id="5" name="Content Placeholder 4">
            <a:extLst>
              <a:ext uri="{FF2B5EF4-FFF2-40B4-BE49-F238E27FC236}">
                <a16:creationId xmlns:a16="http://schemas.microsoft.com/office/drawing/2014/main" id="{897F847D-CAB7-4351-8EFA-63EB619BBCE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384" y="2795552"/>
            <a:ext cx="7619231" cy="2418803"/>
          </a:xfrm>
        </p:spPr>
      </p:pic>
      <p:sp>
        <p:nvSpPr>
          <p:cNvPr id="6" name="Content Placeholder 2">
            <a:extLst>
              <a:ext uri="{FF2B5EF4-FFF2-40B4-BE49-F238E27FC236}">
                <a16:creationId xmlns:a16="http://schemas.microsoft.com/office/drawing/2014/main" id="{A98971C4-EC9E-4DDE-BA08-D0BA3B65E40A}"/>
              </a:ext>
            </a:extLst>
          </p:cNvPr>
          <p:cNvSpPr txBox="1">
            <a:spLocks/>
          </p:cNvSpPr>
          <p:nvPr/>
        </p:nvSpPr>
        <p:spPr>
          <a:xfrm>
            <a:off x="1341913" y="1951826"/>
            <a:ext cx="9684326" cy="90122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None/>
            </a:pPr>
            <a:r>
              <a:rPr lang="en-US" dirty="0"/>
              <a:t>The anonymization process should generalize or perturb the original data as little as is necessary to satisfy the k-anonymity</a:t>
            </a:r>
          </a:p>
        </p:txBody>
      </p:sp>
      <p:sp>
        <p:nvSpPr>
          <p:cNvPr id="7" name="Title 1">
            <a:extLst>
              <a:ext uri="{FF2B5EF4-FFF2-40B4-BE49-F238E27FC236}">
                <a16:creationId xmlns:a16="http://schemas.microsoft.com/office/drawing/2014/main" id="{79E4ED89-512B-467D-80B5-8E095C57BB23}"/>
              </a:ext>
            </a:extLst>
          </p:cNvPr>
          <p:cNvSpPr txBox="1">
            <a:spLocks/>
          </p:cNvSpPr>
          <p:nvPr/>
        </p:nvSpPr>
        <p:spPr>
          <a:xfrm>
            <a:off x="2800744" y="5569582"/>
            <a:ext cx="6766663" cy="580857"/>
          </a:xfrm>
          <a:prstGeom prst="rect">
            <a:avLst/>
          </a:prstGeom>
          <a:effectLst>
            <a:outerShdw blurRad="25400" dir="17880000">
              <a:srgbClr val="000000">
                <a:alpha val="46000"/>
              </a:srgbClr>
            </a:outerShdw>
          </a:effectLst>
        </p:spPr>
        <p:txBody>
          <a:bodyPr vert="horz" lIns="91440" tIns="45720" rIns="91440" bIns="45720" rtlCol="0" anchor="ctr">
            <a:normAutofit fontScale="47500" lnSpcReduction="2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effectLst/>
              </a:rPr>
              <a:t>Created a command line option to input the custom </a:t>
            </a:r>
            <a:r>
              <a:rPr lang="en-US" dirty="0">
                <a:solidFill>
                  <a:schemeClr val="accent2"/>
                </a:solidFill>
                <a:effectLst/>
              </a:rPr>
              <a:t>k-value</a:t>
            </a:r>
            <a:endParaRPr lang="en-US" sz="3200" dirty="0">
              <a:solidFill>
                <a:schemeClr val="accent2"/>
              </a:solidFill>
              <a:latin typeface="+mn-lt"/>
            </a:endParaRPr>
          </a:p>
        </p:txBody>
      </p:sp>
      <p:pic>
        <p:nvPicPr>
          <p:cNvPr id="4" name="Picture 3">
            <a:extLst>
              <a:ext uri="{FF2B5EF4-FFF2-40B4-BE49-F238E27FC236}">
                <a16:creationId xmlns:a16="http://schemas.microsoft.com/office/drawing/2014/main" id="{1A8E7D3E-1AAF-4E52-A770-1BE55C0EE11D}"/>
              </a:ext>
            </a:extLst>
          </p:cNvPr>
          <p:cNvPicPr>
            <a:picLocks noChangeAspect="1"/>
          </p:cNvPicPr>
          <p:nvPr/>
        </p:nvPicPr>
        <p:blipFill>
          <a:blip r:embed="rId4"/>
          <a:stretch>
            <a:fillRect/>
          </a:stretch>
        </p:blipFill>
        <p:spPr>
          <a:xfrm>
            <a:off x="2558612" y="6080024"/>
            <a:ext cx="7735112" cy="536972"/>
          </a:xfrm>
          <a:prstGeom prst="rect">
            <a:avLst/>
          </a:prstGeom>
        </p:spPr>
      </p:pic>
      <p:sp>
        <p:nvSpPr>
          <p:cNvPr id="8" name="Title 1">
            <a:extLst>
              <a:ext uri="{FF2B5EF4-FFF2-40B4-BE49-F238E27FC236}">
                <a16:creationId xmlns:a16="http://schemas.microsoft.com/office/drawing/2014/main" id="{D1FC4779-6B00-45DA-A255-FBE0A70C9277}"/>
              </a:ext>
            </a:extLst>
          </p:cNvPr>
          <p:cNvSpPr txBox="1">
            <a:spLocks/>
          </p:cNvSpPr>
          <p:nvPr/>
        </p:nvSpPr>
        <p:spPr>
          <a:xfrm>
            <a:off x="2558612" y="6058081"/>
            <a:ext cx="7367238" cy="580857"/>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3200" dirty="0">
              <a:solidFill>
                <a:schemeClr val="accent2"/>
              </a:solidFill>
              <a:latin typeface="+mn-lt"/>
            </a:endParaRPr>
          </a:p>
        </p:txBody>
      </p:sp>
    </p:spTree>
    <p:extLst>
      <p:ext uri="{BB962C8B-B14F-4D97-AF65-F5344CB8AC3E}">
        <p14:creationId xmlns:p14="http://schemas.microsoft.com/office/powerpoint/2010/main" val="1514709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0D29C-D8FD-4949-90AE-ECF92F4C9352}"/>
              </a:ext>
            </a:extLst>
          </p:cNvPr>
          <p:cNvSpPr>
            <a:spLocks noGrp="1"/>
          </p:cNvSpPr>
          <p:nvPr>
            <p:ph type="title"/>
          </p:nvPr>
        </p:nvSpPr>
        <p:spPr/>
        <p:txBody>
          <a:bodyPr/>
          <a:lstStyle/>
          <a:p>
            <a:r>
              <a:rPr lang="en-US" b="0" i="0" dirty="0">
                <a:effectLst/>
                <a:cs typeface="Arial" panose="020B0604020202020204" pitchFamily="34" charset="0"/>
              </a:rPr>
              <a:t>Bounds on Quality</a:t>
            </a:r>
            <a:endParaRPr lang="en-US" dirty="0">
              <a:cs typeface="Arial" panose="020B0604020202020204"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81D34E7-1391-4E75-9368-FCC640C22660}"/>
                  </a:ext>
                </a:extLst>
              </p:cNvPr>
              <p:cNvSpPr>
                <a:spLocks noGrp="1"/>
              </p:cNvSpPr>
              <p:nvPr>
                <p:ph idx="1"/>
              </p:nvPr>
            </p:nvSpPr>
            <p:spPr>
              <a:xfrm>
                <a:off x="913795" y="1540044"/>
                <a:ext cx="10704464" cy="3128682"/>
              </a:xfrm>
            </p:spPr>
            <p:txBody>
              <a:bodyPr>
                <a:normAutofit/>
              </a:bodyPr>
              <a:lstStyle/>
              <a:p>
                <a:pPr marL="36900" indent="0">
                  <a:buNone/>
                </a:pPr>
                <a:r>
                  <a:rPr lang="en-US" b="0" i="0" dirty="0">
                    <a:effectLst/>
                  </a:rPr>
                  <a:t>By definition, k-anonymity requires that every equivalence class contain at least k records. </a:t>
                </a:r>
              </a:p>
              <a:p>
                <a:pPr marL="36900" indent="0">
                  <a:buNone/>
                </a:pPr>
                <a:r>
                  <a:rPr lang="en-US" b="0" i="0" dirty="0">
                    <a:effectLst/>
                  </a:rPr>
                  <a:t>For this reason, the optimal achievable value of </a:t>
                </a:r>
                <a:br>
                  <a:rPr lang="en-US" b="0" i="0" dirty="0">
                    <a:effectLst/>
                  </a:rPr>
                </a:br>
                <a:endParaRPr lang="en-US" b="0" i="0" dirty="0">
                  <a:effectLst/>
                </a:endParaRPr>
              </a:p>
              <a:p>
                <a:pPr marL="36900" indent="0" algn="ctr">
                  <a:buNone/>
                </a:pPr>
                <a:r>
                  <a:rPr lang="en-US" b="0" i="0" dirty="0">
                    <a:effectLst/>
                  </a:rPr>
                  <a:t> </a:t>
                </a:r>
                <a14:m>
                  <m:oMath xmlns:m="http://schemas.openxmlformats.org/officeDocument/2006/math">
                    <m:sSub>
                      <m:sSubPr>
                        <m:ctrlPr>
                          <a:rPr lang="en-US" i="1" dirty="0">
                            <a:effectLst/>
                            <a:latin typeface="Cambria Math" panose="02040503050406030204" pitchFamily="18" charset="0"/>
                          </a:rPr>
                        </m:ctrlPr>
                      </m:sSubPr>
                      <m:e>
                        <m:r>
                          <a:rPr lang="en-US" b="0" i="1" dirty="0" smtClean="0">
                            <a:effectLst/>
                            <a:latin typeface="Cambria Math" panose="02040503050406030204" pitchFamily="18" charset="0"/>
                          </a:rPr>
                          <m:t>𝐶</m:t>
                        </m:r>
                      </m:e>
                      <m:sub>
                        <m:r>
                          <m:rPr>
                            <m:nor/>
                          </m:rPr>
                          <a:rPr lang="en-US" dirty="0" smtClean="0">
                            <a:effectLst/>
                            <a:latin typeface="Cambria Math" panose="02040503050406030204" pitchFamily="18" charset="0"/>
                            <a:ea typeface="Cambria Math" panose="02040503050406030204" pitchFamily="18" charset="0"/>
                          </a:rPr>
                          <m:t>DM</m:t>
                        </m:r>
                      </m:sub>
                    </m:sSub>
                  </m:oMath>
                </a14:m>
                <a:r>
                  <a:rPr lang="en-US" dirty="0">
                    <a:effectLst/>
                  </a:rPr>
                  <a:t> </a:t>
                </a:r>
                <a:r>
                  <a:rPr lang="en-US" b="0" i="0" dirty="0">
                    <a:effectLst/>
                  </a:rPr>
                  <a:t>≥ k ∗ total records</a:t>
                </a:r>
                <a:br>
                  <a:rPr lang="en-US" b="0" i="0" dirty="0">
                    <a:effectLst/>
                  </a:rPr>
                </a:br>
                <a:br>
                  <a:rPr lang="en-US" b="0" i="0" dirty="0">
                    <a:effectLst/>
                  </a:rPr>
                </a:br>
                <a:r>
                  <a:rPr lang="en-US" dirty="0">
                    <a:effectLst/>
                  </a:rPr>
                  <a:t>A</a:t>
                </a:r>
                <a:r>
                  <a:rPr lang="en-US" b="0" i="0" dirty="0">
                    <a:effectLst/>
                  </a:rPr>
                  <a:t>nd</a:t>
                </a:r>
                <a:br>
                  <a:rPr lang="en-US" b="0" i="0" dirty="0">
                    <a:effectLst/>
                  </a:rPr>
                </a:br>
                <a:br>
                  <a:rPr lang="en-US" dirty="0"/>
                </a:br>
                <a14:m>
                  <m:oMath xmlns:m="http://schemas.openxmlformats.org/officeDocument/2006/math">
                    <m:sSub>
                      <m:sSubPr>
                        <m:ctrlPr>
                          <a:rPr lang="en-US" b="0" i="1" dirty="0" smtClean="0">
                            <a:effectLst/>
                            <a:latin typeface="Cambria Math" panose="02040503050406030204" pitchFamily="18" charset="0"/>
                          </a:rPr>
                        </m:ctrlPr>
                      </m:sSubPr>
                      <m:e>
                        <m:r>
                          <a:rPr lang="en-US" i="1" dirty="0">
                            <a:effectLst/>
                            <a:latin typeface="Cambria Math" panose="02040503050406030204" pitchFamily="18" charset="0"/>
                          </a:rPr>
                          <m:t>𝐶</m:t>
                        </m:r>
                      </m:e>
                      <m:sub>
                        <m:r>
                          <a:rPr lang="en-US" i="1" dirty="0">
                            <a:effectLst/>
                            <a:latin typeface="Cambria Math" panose="02040503050406030204" pitchFamily="18" charset="0"/>
                          </a:rPr>
                          <m:t>𝐴𝑉𝐺</m:t>
                        </m:r>
                      </m:sub>
                    </m:sSub>
                  </m:oMath>
                </a14:m>
                <a:r>
                  <a:rPr lang="en-US" b="0" i="0" dirty="0">
                    <a:effectLst/>
                  </a:rPr>
                  <a:t> ≥ 1</a:t>
                </a:r>
                <a:endParaRPr lang="en-US" dirty="0"/>
              </a:p>
            </p:txBody>
          </p:sp>
        </mc:Choice>
        <mc:Fallback xmlns="">
          <p:sp>
            <p:nvSpPr>
              <p:cNvPr id="3" name="Content Placeholder 2">
                <a:extLst>
                  <a:ext uri="{FF2B5EF4-FFF2-40B4-BE49-F238E27FC236}">
                    <a16:creationId xmlns:a16="http://schemas.microsoft.com/office/drawing/2014/main" id="{D81D34E7-1391-4E75-9368-FCC640C22660}"/>
                  </a:ext>
                </a:extLst>
              </p:cNvPr>
              <p:cNvSpPr>
                <a:spLocks noGrp="1" noRot="1" noChangeAspect="1" noMove="1" noResize="1" noEditPoints="1" noAdjustHandles="1" noChangeArrowheads="1" noChangeShapeType="1" noTextEdit="1"/>
              </p:cNvSpPr>
              <p:nvPr>
                <p:ph idx="1"/>
              </p:nvPr>
            </p:nvSpPr>
            <p:spPr>
              <a:xfrm>
                <a:off x="913795" y="1540044"/>
                <a:ext cx="10704464" cy="3128682"/>
              </a:xfrm>
              <a:blipFill>
                <a:blip r:embed="rId2"/>
                <a:stretch>
                  <a:fillRect/>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78FF9A1D-165C-4278-AFCB-A81D2C56C3E3}"/>
              </a:ext>
            </a:extLst>
          </p:cNvPr>
          <p:cNvPicPr>
            <a:picLocks noChangeAspect="1"/>
          </p:cNvPicPr>
          <p:nvPr/>
        </p:nvPicPr>
        <p:blipFill>
          <a:blip r:embed="rId3"/>
          <a:stretch>
            <a:fillRect/>
          </a:stretch>
        </p:blipFill>
        <p:spPr>
          <a:xfrm>
            <a:off x="6722736" y="4698889"/>
            <a:ext cx="5378726" cy="2159111"/>
          </a:xfrm>
          <a:prstGeom prst="rect">
            <a:avLst/>
          </a:prstGeom>
        </p:spPr>
      </p:pic>
      <p:pic>
        <p:nvPicPr>
          <p:cNvPr id="9" name="Picture 8">
            <a:extLst>
              <a:ext uri="{FF2B5EF4-FFF2-40B4-BE49-F238E27FC236}">
                <a16:creationId xmlns:a16="http://schemas.microsoft.com/office/drawing/2014/main" id="{F7181052-9E7C-4224-888F-3D59A940D903}"/>
              </a:ext>
            </a:extLst>
          </p:cNvPr>
          <p:cNvPicPr>
            <a:picLocks noChangeAspect="1"/>
          </p:cNvPicPr>
          <p:nvPr/>
        </p:nvPicPr>
        <p:blipFill>
          <a:blip r:embed="rId4"/>
          <a:stretch>
            <a:fillRect/>
          </a:stretch>
        </p:blipFill>
        <p:spPr>
          <a:xfrm>
            <a:off x="34834" y="5719577"/>
            <a:ext cx="5604991" cy="806171"/>
          </a:xfrm>
          <a:prstGeom prst="rect">
            <a:avLst/>
          </a:prstGeom>
        </p:spPr>
      </p:pic>
      <p:sp>
        <p:nvSpPr>
          <p:cNvPr id="10" name="Oval 9">
            <a:extLst>
              <a:ext uri="{FF2B5EF4-FFF2-40B4-BE49-F238E27FC236}">
                <a16:creationId xmlns:a16="http://schemas.microsoft.com/office/drawing/2014/main" id="{886D5DEB-D078-4D85-A752-D9DA3EC5ED3A}"/>
              </a:ext>
            </a:extLst>
          </p:cNvPr>
          <p:cNvSpPr/>
          <p:nvPr/>
        </p:nvSpPr>
        <p:spPr>
          <a:xfrm>
            <a:off x="11571194" y="5778444"/>
            <a:ext cx="530268" cy="434097"/>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034D089C-954C-41FD-92B7-7D6E3CDD22B1}"/>
              </a:ext>
            </a:extLst>
          </p:cNvPr>
          <p:cNvPicPr>
            <a:picLocks noChangeAspect="1"/>
          </p:cNvPicPr>
          <p:nvPr/>
        </p:nvPicPr>
        <p:blipFill>
          <a:blip r:embed="rId5"/>
          <a:stretch>
            <a:fillRect/>
          </a:stretch>
        </p:blipFill>
        <p:spPr>
          <a:xfrm>
            <a:off x="645905" y="5070346"/>
            <a:ext cx="4153113" cy="666784"/>
          </a:xfrm>
          <a:prstGeom prst="rect">
            <a:avLst/>
          </a:prstGeom>
        </p:spPr>
      </p:pic>
      <p:sp>
        <p:nvSpPr>
          <p:cNvPr id="13" name="Arrow: Right 12">
            <a:extLst>
              <a:ext uri="{FF2B5EF4-FFF2-40B4-BE49-F238E27FC236}">
                <a16:creationId xmlns:a16="http://schemas.microsoft.com/office/drawing/2014/main" id="{14431253-45A3-4070-9FD0-9AC9487D4D5A}"/>
              </a:ext>
            </a:extLst>
          </p:cNvPr>
          <p:cNvSpPr/>
          <p:nvPr/>
        </p:nvSpPr>
        <p:spPr>
          <a:xfrm>
            <a:off x="5886447" y="5466330"/>
            <a:ext cx="728895" cy="50649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07110BC-C6CB-4096-AD02-1CA3AB6676D8}"/>
              </a:ext>
            </a:extLst>
          </p:cNvPr>
          <p:cNvSpPr/>
          <p:nvPr/>
        </p:nvSpPr>
        <p:spPr>
          <a:xfrm>
            <a:off x="34834" y="5008422"/>
            <a:ext cx="5604990" cy="15400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5054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1D1BE-B0F6-48FD-9964-D66803973F32}"/>
              </a:ext>
            </a:extLst>
          </p:cNvPr>
          <p:cNvSpPr>
            <a:spLocks noGrp="1"/>
          </p:cNvSpPr>
          <p:nvPr>
            <p:ph type="title"/>
          </p:nvPr>
        </p:nvSpPr>
        <p:spPr/>
        <p:txBody>
          <a:bodyPr/>
          <a:lstStyle/>
          <a:p>
            <a:r>
              <a:rPr lang="en-US" b="0" i="0" dirty="0">
                <a:effectLst/>
                <a:cs typeface="Arial" panose="020B0604020202020204" pitchFamily="34" charset="0"/>
              </a:rPr>
              <a:t>Experimental Evaluation</a:t>
            </a:r>
            <a:endParaRPr lang="en-US" dirty="0">
              <a:cs typeface="Arial" panose="020B0604020202020204" pitchFamily="34" charset="0"/>
            </a:endParaRPr>
          </a:p>
        </p:txBody>
      </p:sp>
      <p:pic>
        <p:nvPicPr>
          <p:cNvPr id="5" name="Content Placeholder 4">
            <a:extLst>
              <a:ext uri="{FF2B5EF4-FFF2-40B4-BE49-F238E27FC236}">
                <a16:creationId xmlns:a16="http://schemas.microsoft.com/office/drawing/2014/main" id="{B5FD3B65-8E16-4F91-918F-EBCF1EA9A34B}"/>
              </a:ext>
            </a:extLst>
          </p:cNvPr>
          <p:cNvPicPr>
            <a:picLocks noGrp="1" noChangeAspect="1"/>
          </p:cNvPicPr>
          <p:nvPr>
            <p:ph idx="1"/>
          </p:nvPr>
        </p:nvPicPr>
        <p:blipFill>
          <a:blip r:embed="rId2"/>
          <a:stretch>
            <a:fillRect/>
          </a:stretch>
        </p:blipFill>
        <p:spPr>
          <a:xfrm>
            <a:off x="924530" y="1580050"/>
            <a:ext cx="10353675" cy="456136"/>
          </a:xfrm>
        </p:spPr>
      </p:pic>
      <p:pic>
        <p:nvPicPr>
          <p:cNvPr id="7" name="Picture 6">
            <a:extLst>
              <a:ext uri="{FF2B5EF4-FFF2-40B4-BE49-F238E27FC236}">
                <a16:creationId xmlns:a16="http://schemas.microsoft.com/office/drawing/2014/main" id="{5412616C-50A2-4A4F-8595-953D465820D6}"/>
              </a:ext>
            </a:extLst>
          </p:cNvPr>
          <p:cNvPicPr>
            <a:picLocks noChangeAspect="1"/>
          </p:cNvPicPr>
          <p:nvPr/>
        </p:nvPicPr>
        <p:blipFill>
          <a:blip r:embed="rId3"/>
          <a:stretch>
            <a:fillRect/>
          </a:stretch>
        </p:blipFill>
        <p:spPr>
          <a:xfrm>
            <a:off x="3112428" y="2134671"/>
            <a:ext cx="5977878" cy="4527221"/>
          </a:xfrm>
          <a:prstGeom prst="rect">
            <a:avLst/>
          </a:prstGeom>
        </p:spPr>
      </p:pic>
    </p:spTree>
    <p:extLst>
      <p:ext uri="{BB962C8B-B14F-4D97-AF65-F5344CB8AC3E}">
        <p14:creationId xmlns:p14="http://schemas.microsoft.com/office/powerpoint/2010/main" val="2756094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3B1C-A6C8-44CF-9E1C-336B0F244C2F}"/>
              </a:ext>
            </a:extLst>
          </p:cNvPr>
          <p:cNvSpPr>
            <a:spLocks noGrp="1"/>
          </p:cNvSpPr>
          <p:nvPr>
            <p:ph type="title"/>
          </p:nvPr>
        </p:nvSpPr>
        <p:spPr>
          <a:xfrm>
            <a:off x="916229" y="847423"/>
            <a:ext cx="9186169" cy="970450"/>
          </a:xfrm>
        </p:spPr>
        <p:txBody>
          <a:bodyPr/>
          <a:lstStyle/>
          <a:p>
            <a:r>
              <a:rPr lang="en-US" dirty="0"/>
              <a:t>Motivation</a:t>
            </a:r>
          </a:p>
        </p:txBody>
      </p:sp>
      <p:sp>
        <p:nvSpPr>
          <p:cNvPr id="3" name="Content Placeholder 2">
            <a:extLst>
              <a:ext uri="{FF2B5EF4-FFF2-40B4-BE49-F238E27FC236}">
                <a16:creationId xmlns:a16="http://schemas.microsoft.com/office/drawing/2014/main" id="{ADB67238-42D9-456A-800F-C7A7884DAD79}"/>
              </a:ext>
            </a:extLst>
          </p:cNvPr>
          <p:cNvSpPr>
            <a:spLocks noGrp="1"/>
          </p:cNvSpPr>
          <p:nvPr>
            <p:ph idx="1"/>
          </p:nvPr>
        </p:nvSpPr>
        <p:spPr>
          <a:xfrm>
            <a:off x="2333315" y="1951826"/>
            <a:ext cx="6454338" cy="4058751"/>
          </a:xfrm>
        </p:spPr>
        <p:txBody>
          <a:bodyPr anchor="ctr"/>
          <a:lstStyle/>
          <a:p>
            <a:pPr marL="36900" indent="0" algn="ctr">
              <a:buNone/>
            </a:pPr>
            <a:r>
              <a:rPr lang="en-US" sz="2400" dirty="0">
                <a:effectLst/>
                <a:latin typeface="Calibri" panose="020F0502020204030204" pitchFamily="34" charset="0"/>
                <a:ea typeface="Calibri" panose="020F0502020204030204" pitchFamily="34" charset="0"/>
                <a:cs typeface="Arial" panose="020B0604020202020204" pitchFamily="34" charset="0"/>
              </a:rPr>
              <a:t>Research on data privacy have lasted for more than ten years, lots of great papers have been published. However, only a few open source projects are available on Internet and most of them are using algorithms proposed before 2004! Fewer projects have been used in real life. Worse more, most people don’t even hear about it. </a:t>
            </a:r>
          </a:p>
          <a:p>
            <a:pPr marL="36900" indent="0" algn="ctr">
              <a:buNone/>
            </a:pPr>
            <a:r>
              <a:rPr lang="en-US" sz="2400" dirty="0">
                <a:effectLst/>
                <a:latin typeface="Calibri" panose="020F0502020204030204" pitchFamily="34" charset="0"/>
                <a:ea typeface="Calibri" panose="020F0502020204030204" pitchFamily="34" charset="0"/>
                <a:cs typeface="Arial" panose="020B0604020202020204" pitchFamily="34" charset="0"/>
              </a:rPr>
              <a:t>Such a tragedy!</a:t>
            </a:r>
          </a:p>
          <a:p>
            <a:pPr algn="ctr"/>
            <a:endParaRPr lang="en-US" dirty="0"/>
          </a:p>
        </p:txBody>
      </p:sp>
    </p:spTree>
    <p:extLst>
      <p:ext uri="{BB962C8B-B14F-4D97-AF65-F5344CB8AC3E}">
        <p14:creationId xmlns:p14="http://schemas.microsoft.com/office/powerpoint/2010/main" val="3226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11846-2012-412E-B6AA-633B53878B57}"/>
              </a:ext>
            </a:extLst>
          </p:cNvPr>
          <p:cNvSpPr>
            <a:spLocks noGrp="1"/>
          </p:cNvSpPr>
          <p:nvPr>
            <p:ph type="title"/>
          </p:nvPr>
        </p:nvSpPr>
        <p:spPr/>
        <p:txBody>
          <a:bodyPr/>
          <a:lstStyle/>
          <a:p>
            <a:r>
              <a:rPr lang="en-US" dirty="0">
                <a:effectLst/>
                <a:ea typeface="Calibri" panose="020F0502020204030204" pitchFamily="34" charset="0"/>
                <a:cs typeface="Arial" panose="020B0604020202020204" pitchFamily="34" charset="0"/>
              </a:rPr>
              <a:t>Introduction</a:t>
            </a:r>
            <a:r>
              <a:rPr lang="en-US" sz="1800" dirty="0">
                <a:effectLst/>
                <a:ea typeface="Calibri" panose="020F0502020204030204" pitchFamily="34" charset="0"/>
                <a:cs typeface="Arial" panose="020B0604020202020204" pitchFamily="34" charset="0"/>
              </a:rPr>
              <a:t> </a:t>
            </a:r>
            <a:endParaRPr lang="en-US" dirty="0"/>
          </a:p>
        </p:txBody>
      </p:sp>
      <p:sp>
        <p:nvSpPr>
          <p:cNvPr id="7" name="Content Placeholder 2">
            <a:extLst>
              <a:ext uri="{FF2B5EF4-FFF2-40B4-BE49-F238E27FC236}">
                <a16:creationId xmlns:a16="http://schemas.microsoft.com/office/drawing/2014/main" id="{BD8F4DA8-2B01-4E58-B9A2-8C070AB4DE67}"/>
              </a:ext>
            </a:extLst>
          </p:cNvPr>
          <p:cNvSpPr>
            <a:spLocks noGrp="1"/>
          </p:cNvSpPr>
          <p:nvPr>
            <p:ph idx="1"/>
          </p:nvPr>
        </p:nvSpPr>
        <p:spPr>
          <a:xfrm>
            <a:off x="1508165" y="1951827"/>
            <a:ext cx="9518073" cy="3453892"/>
          </a:xfrm>
        </p:spPr>
        <p:txBody>
          <a:bodyPr anchor="t"/>
          <a:lstStyle/>
          <a:p>
            <a:r>
              <a:rPr lang="en-US" dirty="0"/>
              <a:t>Optimal multidimensional anonymization is NP-hard</a:t>
            </a:r>
          </a:p>
          <a:p>
            <a:r>
              <a:rPr lang="en-US" dirty="0">
                <a:effectLst/>
                <a:ea typeface="Calibri" panose="020F0502020204030204" pitchFamily="34" charset="0"/>
                <a:cs typeface="Arial" panose="020B0604020202020204" pitchFamily="34" charset="0"/>
              </a:rPr>
              <a:t>There is no efficient algorithm that can guarantee finding the optimal solution quickly for all possible datasets as they grow in size and complexity.</a:t>
            </a:r>
          </a:p>
          <a:p>
            <a:r>
              <a:rPr lang="en-US" dirty="0"/>
              <a:t>However, we introduce a simple greedy approximation algorithm, and experimental results.</a:t>
            </a:r>
          </a:p>
          <a:p>
            <a:pPr indent="-342900">
              <a:lnSpc>
                <a:spcPct val="107000"/>
              </a:lnSpc>
              <a:spcBef>
                <a:spcPts val="0"/>
              </a:spcBef>
              <a:spcAft>
                <a:spcPts val="800"/>
              </a:spcAft>
            </a:pPr>
            <a:r>
              <a:rPr lang="en-US" dirty="0">
                <a:effectLst/>
                <a:ea typeface="Calibri" panose="020F0502020204030204" pitchFamily="34" charset="0"/>
                <a:cs typeface="Arial" panose="020B0604020202020204" pitchFamily="34" charset="0"/>
              </a:rPr>
              <a:t>This presentation covers the process of protecting users privacy and avoid joining table attacks in datasets while maintaining its utility using Mondrian k-anonymity anonymization technique.</a:t>
            </a:r>
          </a:p>
          <a:p>
            <a:endParaRPr lang="en-US" dirty="0"/>
          </a:p>
        </p:txBody>
      </p:sp>
    </p:spTree>
    <p:extLst>
      <p:ext uri="{BB962C8B-B14F-4D97-AF65-F5344CB8AC3E}">
        <p14:creationId xmlns:p14="http://schemas.microsoft.com/office/powerpoint/2010/main" val="41389814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75F85-0FB8-46BE-B55B-B31D32BEB9A1}"/>
              </a:ext>
            </a:extLst>
          </p:cNvPr>
          <p:cNvSpPr>
            <a:spLocks noGrp="1"/>
          </p:cNvSpPr>
          <p:nvPr>
            <p:ph type="title"/>
          </p:nvPr>
        </p:nvSpPr>
        <p:spPr/>
        <p:txBody>
          <a:bodyPr/>
          <a:lstStyle/>
          <a:p>
            <a:r>
              <a:rPr lang="en-US" dirty="0"/>
              <a:t>Main algorithm</a:t>
            </a:r>
          </a:p>
        </p:txBody>
      </p:sp>
      <p:sp>
        <p:nvSpPr>
          <p:cNvPr id="3" name="Content Placeholder 2">
            <a:extLst>
              <a:ext uri="{FF2B5EF4-FFF2-40B4-BE49-F238E27FC236}">
                <a16:creationId xmlns:a16="http://schemas.microsoft.com/office/drawing/2014/main" id="{88EFE321-867A-4B8A-B495-5DC4263C9AB4}"/>
              </a:ext>
            </a:extLst>
          </p:cNvPr>
          <p:cNvSpPr>
            <a:spLocks noGrp="1"/>
          </p:cNvSpPr>
          <p:nvPr>
            <p:ph idx="1"/>
          </p:nvPr>
        </p:nvSpPr>
        <p:spPr>
          <a:xfrm>
            <a:off x="1963270" y="1750378"/>
            <a:ext cx="6203576" cy="4677316"/>
          </a:xfrm>
        </p:spPr>
        <p:txBody>
          <a:bodyPr>
            <a:normAutofit lnSpcReduction="10000"/>
          </a:bodyPr>
          <a:lstStyle/>
          <a:p>
            <a:pPr marL="36900" indent="0">
              <a:buNone/>
            </a:pPr>
            <a:r>
              <a:rPr lang="en-US" dirty="0"/>
              <a:t>Anonymize(partition)</a:t>
            </a:r>
            <a:endParaRPr lang="en-US" b="0" i="0" dirty="0">
              <a:effectLst/>
              <a:latin typeface="Arial" panose="020B0604020202020204" pitchFamily="34" charset="0"/>
            </a:endParaRPr>
          </a:p>
          <a:p>
            <a:pPr marL="36900" indent="0">
              <a:buNone/>
            </a:pPr>
            <a:r>
              <a:rPr lang="en-US" b="0" i="0" dirty="0">
                <a:effectLst/>
                <a:latin typeface="Arial" panose="020B0604020202020204" pitchFamily="34" charset="0"/>
              </a:rPr>
              <a:t>if (no allowable multidimensional cut for partition)</a:t>
            </a:r>
            <a:br>
              <a:rPr lang="en-US" b="0" i="0" dirty="0">
                <a:effectLst/>
                <a:latin typeface="Arial" panose="020B0604020202020204" pitchFamily="34" charset="0"/>
              </a:rPr>
            </a:br>
            <a:r>
              <a:rPr lang="en-US" b="0" i="0" dirty="0">
                <a:effectLst/>
                <a:latin typeface="Arial" panose="020B0604020202020204" pitchFamily="34" charset="0"/>
              </a:rPr>
              <a:t>	return </a:t>
            </a:r>
            <a:r>
              <a:rPr lang="el-GR" b="0" i="0" dirty="0">
                <a:effectLst/>
                <a:latin typeface="Arial" panose="020B0604020202020204" pitchFamily="34" charset="0"/>
              </a:rPr>
              <a:t>φ : </a:t>
            </a:r>
            <a:r>
              <a:rPr lang="en-US" b="0" i="0" dirty="0">
                <a:effectLst/>
                <a:latin typeface="Arial" panose="020B0604020202020204" pitchFamily="34" charset="0"/>
              </a:rPr>
              <a:t>partition →summary</a:t>
            </a:r>
          </a:p>
          <a:p>
            <a:pPr marL="36900" indent="0">
              <a:buNone/>
            </a:pPr>
            <a:br>
              <a:rPr lang="en-US" dirty="0"/>
            </a:br>
            <a:r>
              <a:rPr lang="en-US" b="0" i="0" dirty="0">
                <a:effectLst/>
                <a:latin typeface="Arial" panose="020B0604020202020204" pitchFamily="34" charset="0"/>
              </a:rPr>
              <a:t>else</a:t>
            </a:r>
          </a:p>
          <a:p>
            <a:pPr marL="36900" indent="0">
              <a:buNone/>
            </a:pPr>
            <a:br>
              <a:rPr lang="en-US" dirty="0"/>
            </a:br>
            <a:r>
              <a:rPr lang="en-US" dirty="0"/>
              <a:t>	</a:t>
            </a:r>
            <a:r>
              <a:rPr lang="en-US" b="0" i="0" dirty="0">
                <a:effectLst/>
                <a:latin typeface="Arial" panose="020B0604020202020204" pitchFamily="34" charset="0"/>
              </a:rPr>
              <a:t>dim ← choose dimension()</a:t>
            </a:r>
            <a:br>
              <a:rPr lang="en-US" b="0" i="0" dirty="0">
                <a:effectLst/>
                <a:latin typeface="Arial" panose="020B0604020202020204" pitchFamily="34" charset="0"/>
              </a:rPr>
            </a:br>
            <a:br>
              <a:rPr lang="en-US" dirty="0"/>
            </a:br>
            <a:r>
              <a:rPr lang="en-US" dirty="0"/>
              <a:t>	</a:t>
            </a:r>
            <a:r>
              <a:rPr lang="en-US" b="0" i="0" dirty="0">
                <a:effectLst/>
                <a:latin typeface="Arial" panose="020B0604020202020204" pitchFamily="34" charset="0"/>
              </a:rPr>
              <a:t>fs ← frequency set(partition, dim)</a:t>
            </a:r>
            <a:br>
              <a:rPr lang="en-US" b="0" i="0" dirty="0">
                <a:effectLst/>
                <a:latin typeface="Arial" panose="020B0604020202020204" pitchFamily="34" charset="0"/>
              </a:rPr>
            </a:br>
            <a:r>
              <a:rPr lang="en-US" b="0" i="0" dirty="0">
                <a:effectLst/>
                <a:latin typeface="Arial" panose="020B0604020202020204" pitchFamily="34" charset="0"/>
              </a:rPr>
              <a:t>	</a:t>
            </a:r>
            <a:r>
              <a:rPr lang="en-US" b="0" i="0" dirty="0" err="1">
                <a:effectLst/>
                <a:latin typeface="Arial" panose="020B0604020202020204" pitchFamily="34" charset="0"/>
              </a:rPr>
              <a:t>splitVal</a:t>
            </a:r>
            <a:r>
              <a:rPr lang="en-US" b="0" i="0" dirty="0">
                <a:effectLst/>
                <a:latin typeface="Arial" panose="020B0604020202020204" pitchFamily="34" charset="0"/>
              </a:rPr>
              <a:t> ← find median(fs)</a:t>
            </a:r>
            <a:br>
              <a:rPr lang="en-US" b="0" i="0" dirty="0">
                <a:effectLst/>
                <a:latin typeface="Arial" panose="020B0604020202020204" pitchFamily="34" charset="0"/>
              </a:rPr>
            </a:br>
            <a:br>
              <a:rPr lang="en-US" dirty="0"/>
            </a:br>
            <a:r>
              <a:rPr lang="en-US" dirty="0"/>
              <a:t>	</a:t>
            </a:r>
            <a:r>
              <a:rPr lang="en-US" b="0" i="0" dirty="0" err="1">
                <a:effectLst/>
                <a:latin typeface="Arial" panose="020B0604020202020204" pitchFamily="34" charset="0"/>
              </a:rPr>
              <a:t>lhs</a:t>
            </a:r>
            <a:r>
              <a:rPr lang="en-US" b="0" i="0" dirty="0">
                <a:effectLst/>
                <a:latin typeface="Arial" panose="020B0604020202020204" pitchFamily="34" charset="0"/>
              </a:rPr>
              <a:t> ← {t ∈ partition : t.dim ≤ splitVal}</a:t>
            </a:r>
            <a:br>
              <a:rPr lang="en-US" dirty="0"/>
            </a:br>
            <a:r>
              <a:rPr lang="en-US" dirty="0"/>
              <a:t>	</a:t>
            </a:r>
            <a:r>
              <a:rPr lang="en-US" b="0" i="0" dirty="0" err="1">
                <a:effectLst/>
                <a:latin typeface="Arial" panose="020B0604020202020204" pitchFamily="34" charset="0"/>
              </a:rPr>
              <a:t>rhs</a:t>
            </a:r>
            <a:r>
              <a:rPr lang="en-US" b="0" i="0" dirty="0">
                <a:effectLst/>
                <a:latin typeface="Arial" panose="020B0604020202020204" pitchFamily="34" charset="0"/>
              </a:rPr>
              <a:t> ← {t ∈ partition : t.dim &gt; splitVal}</a:t>
            </a:r>
            <a:br>
              <a:rPr lang="en-US" dirty="0"/>
            </a:br>
            <a:r>
              <a:rPr lang="en-US" dirty="0"/>
              <a:t>	</a:t>
            </a:r>
            <a:r>
              <a:rPr lang="en-US" b="0" i="0" dirty="0">
                <a:effectLst/>
                <a:latin typeface="Arial" panose="020B0604020202020204" pitchFamily="34" charset="0"/>
              </a:rPr>
              <a:t>return Anonymize(rhs) ∪ Anonymize(lhs)</a:t>
            </a:r>
            <a:endParaRPr lang="en-US" dirty="0"/>
          </a:p>
        </p:txBody>
      </p:sp>
      <p:sp>
        <p:nvSpPr>
          <p:cNvPr id="4" name="Content Placeholder 2">
            <a:extLst>
              <a:ext uri="{FF2B5EF4-FFF2-40B4-BE49-F238E27FC236}">
                <a16:creationId xmlns:a16="http://schemas.microsoft.com/office/drawing/2014/main" id="{A600ECAF-4790-4D2B-A8CE-61FC1DF00BAB}"/>
              </a:ext>
            </a:extLst>
          </p:cNvPr>
          <p:cNvSpPr txBox="1">
            <a:spLocks/>
          </p:cNvSpPr>
          <p:nvPr/>
        </p:nvSpPr>
        <p:spPr>
          <a:xfrm>
            <a:off x="9054353" y="4419601"/>
            <a:ext cx="2348754" cy="970450"/>
          </a:xfrm>
          <a:prstGeom prst="rect">
            <a:avLst/>
          </a:prstGeom>
          <a:solidFill>
            <a:schemeClr val="tx1"/>
          </a:solidFill>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Font typeface="Wingdings 2" charset="2"/>
              <a:buNone/>
            </a:pPr>
            <a:r>
              <a:rPr lang="en-US" dirty="0">
                <a:solidFill>
                  <a:schemeClr val="bg1"/>
                </a:solidFill>
              </a:rPr>
              <a:t>lhs=left hand side</a:t>
            </a:r>
          </a:p>
          <a:p>
            <a:pPr marL="36900" indent="0">
              <a:buFont typeface="Wingdings 2" charset="2"/>
              <a:buNone/>
            </a:pPr>
            <a:r>
              <a:rPr lang="en-US" dirty="0">
                <a:solidFill>
                  <a:schemeClr val="bg1"/>
                </a:solidFill>
              </a:rPr>
              <a:t>rhs=right hand side</a:t>
            </a:r>
          </a:p>
        </p:txBody>
      </p:sp>
      <p:sp>
        <p:nvSpPr>
          <p:cNvPr id="5" name="Content Placeholder 2">
            <a:extLst>
              <a:ext uri="{FF2B5EF4-FFF2-40B4-BE49-F238E27FC236}">
                <a16:creationId xmlns:a16="http://schemas.microsoft.com/office/drawing/2014/main" id="{2022B04C-D19F-4F9F-9550-E7455DE8C11A}"/>
              </a:ext>
            </a:extLst>
          </p:cNvPr>
          <p:cNvSpPr txBox="1">
            <a:spLocks/>
          </p:cNvSpPr>
          <p:nvPr/>
        </p:nvSpPr>
        <p:spPr>
          <a:xfrm>
            <a:off x="8462682" y="1669696"/>
            <a:ext cx="3433483" cy="970450"/>
          </a:xfrm>
          <a:prstGeom prst="rect">
            <a:avLst/>
          </a:prstGeom>
          <a:solidFill>
            <a:schemeClr val="tx1"/>
          </a:solidFill>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Font typeface="Wingdings 2" charset="2"/>
              <a:buNone/>
            </a:pPr>
            <a:r>
              <a:rPr lang="el-GR" b="0" i="0" dirty="0">
                <a:solidFill>
                  <a:schemeClr val="bg1"/>
                </a:solidFill>
                <a:effectLst/>
                <a:latin typeface="Arial" panose="020B0604020202020204" pitchFamily="34" charset="0"/>
              </a:rPr>
              <a:t>Φ</a:t>
            </a:r>
            <a:r>
              <a:rPr lang="en-US" b="0" i="0" dirty="0">
                <a:solidFill>
                  <a:schemeClr val="bg1"/>
                </a:solidFill>
                <a:effectLst/>
                <a:latin typeface="Arial" panose="020B0604020202020204" pitchFamily="34" charset="0"/>
              </a:rPr>
              <a:t> = domain of value vectors associated with the set of quasi-identifier attributes </a:t>
            </a:r>
            <a:endParaRPr lang="en-US" dirty="0">
              <a:solidFill>
                <a:schemeClr val="bg1"/>
              </a:solidFill>
            </a:endParaRPr>
          </a:p>
        </p:txBody>
      </p:sp>
      <p:sp>
        <p:nvSpPr>
          <p:cNvPr id="6" name="Oval 5">
            <a:extLst>
              <a:ext uri="{FF2B5EF4-FFF2-40B4-BE49-F238E27FC236}">
                <a16:creationId xmlns:a16="http://schemas.microsoft.com/office/drawing/2014/main" id="{1382DA79-0563-40A8-B235-FBE3330DF6D7}"/>
              </a:ext>
            </a:extLst>
          </p:cNvPr>
          <p:cNvSpPr/>
          <p:nvPr/>
        </p:nvSpPr>
        <p:spPr>
          <a:xfrm>
            <a:off x="1646662" y="2194240"/>
            <a:ext cx="340360" cy="325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 name="Oval 6">
            <a:extLst>
              <a:ext uri="{FF2B5EF4-FFF2-40B4-BE49-F238E27FC236}">
                <a16:creationId xmlns:a16="http://schemas.microsoft.com/office/drawing/2014/main" id="{C66DEED7-5F9D-41B0-94AC-48E866A32391}"/>
              </a:ext>
            </a:extLst>
          </p:cNvPr>
          <p:cNvSpPr/>
          <p:nvPr/>
        </p:nvSpPr>
        <p:spPr>
          <a:xfrm>
            <a:off x="2050430" y="3817965"/>
            <a:ext cx="340360" cy="325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Oval 7">
            <a:extLst>
              <a:ext uri="{FF2B5EF4-FFF2-40B4-BE49-F238E27FC236}">
                <a16:creationId xmlns:a16="http://schemas.microsoft.com/office/drawing/2014/main" id="{B9C62799-D7DB-4C1B-9142-67108E9E9D79}"/>
              </a:ext>
            </a:extLst>
          </p:cNvPr>
          <p:cNvSpPr/>
          <p:nvPr/>
        </p:nvSpPr>
        <p:spPr>
          <a:xfrm>
            <a:off x="2038554" y="4529379"/>
            <a:ext cx="340360" cy="325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9" name="Oval 8">
            <a:extLst>
              <a:ext uri="{FF2B5EF4-FFF2-40B4-BE49-F238E27FC236}">
                <a16:creationId xmlns:a16="http://schemas.microsoft.com/office/drawing/2014/main" id="{B218E0FE-1D6D-4124-821B-FBD2180C1BC3}"/>
              </a:ext>
            </a:extLst>
          </p:cNvPr>
          <p:cNvSpPr/>
          <p:nvPr/>
        </p:nvSpPr>
        <p:spPr>
          <a:xfrm>
            <a:off x="2038554" y="5395982"/>
            <a:ext cx="340360" cy="325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208406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4CD5B-411A-4820-B4C1-7F0ACABC4CD3}"/>
              </a:ext>
            </a:extLst>
          </p:cNvPr>
          <p:cNvSpPr>
            <a:spLocks noGrp="1"/>
          </p:cNvSpPr>
          <p:nvPr>
            <p:ph type="title"/>
          </p:nvPr>
        </p:nvSpPr>
        <p:spPr/>
        <p:txBody>
          <a:bodyPr/>
          <a:lstStyle/>
          <a:p>
            <a:r>
              <a:rPr lang="en-US" dirty="0">
                <a:effectLst/>
              </a:rPr>
              <a:t>A</a:t>
            </a:r>
            <a:r>
              <a:rPr lang="en-US" b="0" i="0" dirty="0">
                <a:effectLst/>
              </a:rPr>
              <a:t>llowable multidimensional cut for partition</a:t>
            </a:r>
            <a:endParaRPr lang="en-US" dirty="0"/>
          </a:p>
        </p:txBody>
      </p:sp>
      <p:sp>
        <p:nvSpPr>
          <p:cNvPr id="3" name="Content Placeholder 2">
            <a:extLst>
              <a:ext uri="{FF2B5EF4-FFF2-40B4-BE49-F238E27FC236}">
                <a16:creationId xmlns:a16="http://schemas.microsoft.com/office/drawing/2014/main" id="{26AF2FFB-4C4D-4376-A4C6-11FBA21C7A54}"/>
              </a:ext>
            </a:extLst>
          </p:cNvPr>
          <p:cNvSpPr>
            <a:spLocks noGrp="1"/>
          </p:cNvSpPr>
          <p:nvPr>
            <p:ph idx="1"/>
          </p:nvPr>
        </p:nvSpPr>
        <p:spPr>
          <a:xfrm>
            <a:off x="2672469" y="3618116"/>
            <a:ext cx="6606242" cy="665964"/>
          </a:xfrm>
        </p:spPr>
        <p:txBody>
          <a:bodyPr>
            <a:normAutofit fontScale="92500" lnSpcReduction="20000"/>
          </a:bodyPr>
          <a:lstStyle/>
          <a:p>
            <a:pPr marL="36900" indent="0" algn="ctr">
              <a:buNone/>
            </a:pPr>
            <a:r>
              <a:rPr lang="en-US" sz="2400" dirty="0">
                <a:effectLst/>
                <a:latin typeface="Calibri" panose="020F0502020204030204" pitchFamily="34" charset="0"/>
                <a:ea typeface="Calibri" panose="020F0502020204030204" pitchFamily="34" charset="0"/>
                <a:cs typeface="Arial" panose="020B0604020202020204" pitchFamily="34" charset="0"/>
              </a:rPr>
              <a:t>If this condition was true, we have the right to cut our data (partition) again.</a:t>
            </a:r>
          </a:p>
        </p:txBody>
      </p:sp>
      <p:sp>
        <p:nvSpPr>
          <p:cNvPr id="4" name="Arrow: Down 3">
            <a:extLst>
              <a:ext uri="{FF2B5EF4-FFF2-40B4-BE49-F238E27FC236}">
                <a16:creationId xmlns:a16="http://schemas.microsoft.com/office/drawing/2014/main" id="{E9E5912A-A323-4FD6-A1A9-988B1ED9380A}"/>
              </a:ext>
            </a:extLst>
          </p:cNvPr>
          <p:cNvSpPr/>
          <p:nvPr/>
        </p:nvSpPr>
        <p:spPr>
          <a:xfrm>
            <a:off x="5321167" y="2347727"/>
            <a:ext cx="1308847" cy="1178859"/>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3B0500C8-F511-4573-B0B1-C398E6A10D93}"/>
              </a:ext>
            </a:extLst>
          </p:cNvPr>
          <p:cNvCxnSpPr>
            <a:cxnSpLocks/>
          </p:cNvCxnSpPr>
          <p:nvPr/>
        </p:nvCxnSpPr>
        <p:spPr>
          <a:xfrm flipV="1">
            <a:off x="2940419" y="5804089"/>
            <a:ext cx="1606550" cy="3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4DB438F6-913A-46C1-A8F5-64A329F18F1D}"/>
              </a:ext>
            </a:extLst>
          </p:cNvPr>
          <p:cNvSpPr txBox="1">
            <a:spLocks/>
          </p:cNvSpPr>
          <p:nvPr/>
        </p:nvSpPr>
        <p:spPr>
          <a:xfrm>
            <a:off x="2756921" y="5510142"/>
            <a:ext cx="1890060" cy="279588"/>
          </a:xfrm>
          <a:prstGeom prst="rect">
            <a:avLst/>
          </a:prstGeom>
          <a:effectLst>
            <a:outerShdw blurRad="25400" dir="17880000">
              <a:srgbClr val="000000">
                <a:alpha val="46000"/>
              </a:srgbClr>
            </a:outerShdw>
          </a:effectLst>
        </p:spPr>
        <p:txBody>
          <a:bodyPr vert="horz" lIns="91440" tIns="45720" rIns="91440" bIns="45720" rtlCol="0" anchor="ctr">
            <a:normAutofit fontScale="92500" lnSpcReduction="2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Font typeface="Wingdings 2" charset="2"/>
              <a:buNone/>
            </a:pPr>
            <a:r>
              <a:rPr lang="en-US" sz="1600" dirty="0">
                <a:effectLst/>
                <a:latin typeface="Arial" panose="020B0604020202020204" pitchFamily="34" charset="0"/>
              </a:rPr>
              <a:t>Let assume k=2</a:t>
            </a:r>
          </a:p>
        </p:txBody>
      </p:sp>
      <p:sp>
        <p:nvSpPr>
          <p:cNvPr id="32" name="Content Placeholder 2">
            <a:extLst>
              <a:ext uri="{FF2B5EF4-FFF2-40B4-BE49-F238E27FC236}">
                <a16:creationId xmlns:a16="http://schemas.microsoft.com/office/drawing/2014/main" id="{68B9FE83-8C14-4E5A-B934-DE5091669856}"/>
              </a:ext>
            </a:extLst>
          </p:cNvPr>
          <p:cNvSpPr txBox="1">
            <a:spLocks/>
          </p:cNvSpPr>
          <p:nvPr/>
        </p:nvSpPr>
        <p:spPr>
          <a:xfrm>
            <a:off x="2741226" y="5753105"/>
            <a:ext cx="1890060" cy="783666"/>
          </a:xfrm>
          <a:prstGeom prst="rect">
            <a:avLst/>
          </a:prstGeom>
          <a:effectLst>
            <a:outerShdw blurRad="25400" dir="17880000">
              <a:srgbClr val="000000">
                <a:alpha val="46000"/>
              </a:srgbClr>
            </a:outerShdw>
          </a:effectLst>
        </p:spPr>
        <p:txBody>
          <a:bodyPr vert="horz" lIns="91440" tIns="45720" rIns="91440" bIns="45720" rtlCol="0" anchor="ctr">
            <a:normAutofit fontScale="92500"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Font typeface="Wingdings 2" charset="2"/>
              <a:buNone/>
            </a:pPr>
            <a:r>
              <a:rPr lang="en-US" sz="1600" dirty="0">
                <a:effectLst/>
                <a:latin typeface="Arial" panose="020B0604020202020204" pitchFamily="34" charset="0"/>
              </a:rPr>
              <a:t> </a:t>
            </a:r>
            <a:r>
              <a:rPr lang="en-US" sz="1300" dirty="0">
                <a:effectLst/>
                <a:latin typeface="Arial" panose="020B0604020202020204" pitchFamily="34" charset="0"/>
              </a:rPr>
              <a:t>we are allowed to cut</a:t>
            </a:r>
          </a:p>
          <a:p>
            <a:pPr marL="36900" indent="0" algn="ctr">
              <a:buFont typeface="Wingdings 2" charset="2"/>
              <a:buNone/>
            </a:pPr>
            <a:r>
              <a:rPr lang="en-US" sz="1300" dirty="0">
                <a:effectLst/>
                <a:latin typeface="Arial" panose="020B0604020202020204" pitchFamily="34" charset="0"/>
              </a:rPr>
              <a:t>Since after cut in each side </a:t>
            </a:r>
            <a:r>
              <a:rPr lang="en-US" sz="1200" dirty="0">
                <a:effectLst/>
                <a:latin typeface="Calibri" panose="020F0502020204030204" pitchFamily="34" charset="0"/>
                <a:ea typeface="Calibri" panose="020F0502020204030204" pitchFamily="34" charset="0"/>
                <a:cs typeface="Arial" panose="020B0604020202020204" pitchFamily="34" charset="0"/>
              </a:rPr>
              <a:t>Count(p)</a:t>
            </a:r>
            <a:r>
              <a:rPr lang="en-US" sz="1300" dirty="0">
                <a:effectLst/>
                <a:latin typeface="Arial" panose="020B0604020202020204" pitchFamily="34" charset="0"/>
              </a:rPr>
              <a:t> </a:t>
            </a:r>
            <a:r>
              <a:rPr lang="en-US" sz="1300" b="0" i="0" dirty="0">
                <a:effectLst/>
                <a:latin typeface="Arial" panose="020B0604020202020204" pitchFamily="34" charset="0"/>
              </a:rPr>
              <a:t>≥ k (2 ≥ 2)</a:t>
            </a:r>
            <a:endParaRPr lang="en-US" sz="1300" dirty="0">
              <a:effectLst/>
              <a:latin typeface="Arial" panose="020B0604020202020204" pitchFamily="34" charset="0"/>
            </a:endParaRPr>
          </a:p>
        </p:txBody>
      </p:sp>
      <mc:AlternateContent xmlns:mc="http://schemas.openxmlformats.org/markup-compatibility/2006">
        <mc:Choice xmlns:a14="http://schemas.microsoft.com/office/drawing/2010/main" Requires="a14">
          <p:sp>
            <p:nvSpPr>
              <p:cNvPr id="36" name="Content Placeholder 2">
                <a:extLst>
                  <a:ext uri="{FF2B5EF4-FFF2-40B4-BE49-F238E27FC236}">
                    <a16:creationId xmlns:a16="http://schemas.microsoft.com/office/drawing/2014/main" id="{684EB862-61D9-404F-BD2F-3E46AF9DADCA}"/>
                  </a:ext>
                </a:extLst>
              </p:cNvPr>
              <p:cNvSpPr txBox="1">
                <a:spLocks/>
              </p:cNvSpPr>
              <p:nvPr/>
            </p:nvSpPr>
            <p:spPr>
              <a:xfrm>
                <a:off x="7168770" y="5432258"/>
                <a:ext cx="2018555" cy="873854"/>
              </a:xfrm>
              <a:prstGeom prst="rect">
                <a:avLst/>
              </a:prstGeom>
              <a:effectLst>
                <a:outerShdw blurRad="25400" dir="17880000">
                  <a:srgbClr val="000000">
                    <a:alpha val="46000"/>
                  </a:srgbClr>
                </a:outerShdw>
              </a:effectLst>
            </p:spPr>
            <p:txBody>
              <a:bodyPr vert="horz" lIns="91440" tIns="45720" rIns="91440" bIns="45720" rtlCol="0" anchor="ctr">
                <a:normAutofit fontScale="925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Font typeface="Wingdings 2" charset="2"/>
                  <a:buNone/>
                </a:pPr>
                <a:r>
                  <a:rPr lang="en-US" sz="1600" dirty="0">
                    <a:effectLst/>
                    <a:latin typeface="Arial" panose="020B0604020202020204" pitchFamily="34" charset="0"/>
                  </a:rPr>
                  <a:t> </a:t>
                </a:r>
                <a:r>
                  <a:rPr lang="en-US" sz="1300" dirty="0">
                    <a:effectLst/>
                    <a:latin typeface="Arial" panose="020B0604020202020204" pitchFamily="34" charset="0"/>
                  </a:rPr>
                  <a:t>we are not allowed to cut</a:t>
                </a:r>
              </a:p>
              <a:p>
                <a:pPr marL="36900" indent="0" algn="ctr">
                  <a:buNone/>
                </a:pPr>
                <a:r>
                  <a:rPr lang="en-US" sz="1300" dirty="0">
                    <a:effectLst/>
                    <a:latin typeface="Arial" panose="020B0604020202020204" pitchFamily="34" charset="0"/>
                  </a:rPr>
                  <a:t>Since after cut in each side </a:t>
                </a:r>
                <a:r>
                  <a:rPr lang="en-US" sz="1400" dirty="0">
                    <a:effectLst/>
                    <a:latin typeface="Calibri" panose="020F0502020204030204" pitchFamily="34" charset="0"/>
                    <a:ea typeface="Calibri" panose="020F0502020204030204" pitchFamily="34" charset="0"/>
                    <a:cs typeface="Arial" panose="020B0604020202020204" pitchFamily="34" charset="0"/>
                  </a:rPr>
                  <a:t>Count(p) </a:t>
                </a:r>
                <a14:m>
                  <m:oMath xmlns:m="http://schemas.openxmlformats.org/officeDocument/2006/math">
                    <m:r>
                      <a:rPr lang="en-US" sz="1400" i="1" smtClean="0">
                        <a:effectLst/>
                        <a:latin typeface="Cambria Math" panose="02040503050406030204" pitchFamily="18" charset="0"/>
                        <a:ea typeface="Calibri" panose="020F0502020204030204" pitchFamily="34" charset="0"/>
                        <a:cs typeface="Arial" panose="020B0604020202020204" pitchFamily="34" charset="0"/>
                      </a:rPr>
                      <m:t>&lt;</m:t>
                    </m:r>
                  </m:oMath>
                </a14:m>
                <a:r>
                  <a:rPr lang="en-US" sz="1400" b="0" i="0" dirty="0">
                    <a:effectLst/>
                    <a:latin typeface="Arial" panose="020B0604020202020204" pitchFamily="34" charset="0"/>
                  </a:rPr>
                  <a:t> k </a:t>
                </a:r>
                <a:r>
                  <a:rPr lang="en-US" sz="1300" b="0" i="0" dirty="0">
                    <a:effectLst/>
                    <a:latin typeface="Arial" panose="020B0604020202020204" pitchFamily="34" charset="0"/>
                  </a:rPr>
                  <a:t>(1</a:t>
                </a:r>
                <a14:m>
                  <m:oMath xmlns:m="http://schemas.openxmlformats.org/officeDocument/2006/math">
                    <m:r>
                      <a:rPr lang="en-US" sz="1200" i="1">
                        <a:effectLst/>
                        <a:latin typeface="Cambria Math" panose="02040503050406030204" pitchFamily="18" charset="0"/>
                        <a:ea typeface="Calibri" panose="020F0502020204030204" pitchFamily="34" charset="0"/>
                        <a:cs typeface="Arial" panose="020B0604020202020204" pitchFamily="34" charset="0"/>
                      </a:rPr>
                      <m:t>&lt;</m:t>
                    </m:r>
                    <m:r>
                      <a:rPr lang="en-US" sz="1200" b="0" i="1" smtClean="0">
                        <a:effectLst/>
                        <a:latin typeface="Cambria Math" panose="02040503050406030204" pitchFamily="18" charset="0"/>
                        <a:ea typeface="Calibri" panose="020F0502020204030204" pitchFamily="34" charset="0"/>
                        <a:cs typeface="Arial" panose="020B0604020202020204" pitchFamily="34" charset="0"/>
                      </a:rPr>
                      <m:t> </m:t>
                    </m:r>
                  </m:oMath>
                </a14:m>
                <a:r>
                  <a:rPr lang="en-US" sz="1300" b="0" i="0" dirty="0">
                    <a:effectLst/>
                    <a:latin typeface="Arial" panose="020B0604020202020204" pitchFamily="34" charset="0"/>
                  </a:rPr>
                  <a:t>2)</a:t>
                </a:r>
                <a:endParaRPr lang="en-US" sz="1300" dirty="0">
                  <a:effectLst/>
                  <a:latin typeface="Arial" panose="020B0604020202020204" pitchFamily="34" charset="0"/>
                </a:endParaRPr>
              </a:p>
            </p:txBody>
          </p:sp>
        </mc:Choice>
        <mc:Fallback>
          <p:sp>
            <p:nvSpPr>
              <p:cNvPr id="36" name="Content Placeholder 2">
                <a:extLst>
                  <a:ext uri="{FF2B5EF4-FFF2-40B4-BE49-F238E27FC236}">
                    <a16:creationId xmlns:a16="http://schemas.microsoft.com/office/drawing/2014/main" id="{684EB862-61D9-404F-BD2F-3E46AF9DADCA}"/>
                  </a:ext>
                </a:extLst>
              </p:cNvPr>
              <p:cNvSpPr txBox="1">
                <a:spLocks noRot="1" noChangeAspect="1" noMove="1" noResize="1" noEditPoints="1" noAdjustHandles="1" noChangeArrowheads="1" noChangeShapeType="1" noTextEdit="1"/>
              </p:cNvSpPr>
              <p:nvPr/>
            </p:nvSpPr>
            <p:spPr>
              <a:xfrm>
                <a:off x="7168770" y="5432258"/>
                <a:ext cx="2018555" cy="873854"/>
              </a:xfrm>
              <a:prstGeom prst="rect">
                <a:avLst/>
              </a:prstGeom>
              <a:blipFill>
                <a:blip r:embed="rId3"/>
                <a:stretch>
                  <a:fillRect/>
                </a:stretch>
              </a:blipFill>
              <a:effectLst>
                <a:outerShdw blurRad="25400" dir="17880000">
                  <a:srgbClr val="000000">
                    <a:alpha val="46000"/>
                  </a:srgbClr>
                </a:outerShdw>
              </a:effectLst>
            </p:spPr>
            <p:txBody>
              <a:bodyPr/>
              <a:lstStyle/>
              <a:p>
                <a:r>
                  <a:rPr lang="en-US">
                    <a:noFill/>
                  </a:rPr>
                  <a:t> </a:t>
                </a:r>
              </a:p>
            </p:txBody>
          </p:sp>
        </mc:Fallback>
      </mc:AlternateContent>
      <p:cxnSp>
        <p:nvCxnSpPr>
          <p:cNvPr id="37" name="Straight Arrow Connector 36">
            <a:extLst>
              <a:ext uri="{FF2B5EF4-FFF2-40B4-BE49-F238E27FC236}">
                <a16:creationId xmlns:a16="http://schemas.microsoft.com/office/drawing/2014/main" id="{46E04934-C67C-4805-B4BF-3AE03F358BE8}"/>
              </a:ext>
            </a:extLst>
          </p:cNvPr>
          <p:cNvCxnSpPr>
            <a:cxnSpLocks/>
          </p:cNvCxnSpPr>
          <p:nvPr/>
        </p:nvCxnSpPr>
        <p:spPr>
          <a:xfrm flipV="1">
            <a:off x="7456756" y="5812116"/>
            <a:ext cx="1606550" cy="3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D37B3161-7EB0-4ADF-AE8E-B0122DCB4773}"/>
              </a:ext>
            </a:extLst>
          </p:cNvPr>
          <p:cNvSpPr/>
          <p:nvPr/>
        </p:nvSpPr>
        <p:spPr>
          <a:xfrm>
            <a:off x="9292295" y="5106875"/>
            <a:ext cx="2654297" cy="1552385"/>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7C388CBB-EDB0-420F-8413-6C186E674A44}"/>
              </a:ext>
            </a:extLst>
          </p:cNvPr>
          <p:cNvSpPr/>
          <p:nvPr/>
        </p:nvSpPr>
        <p:spPr>
          <a:xfrm>
            <a:off x="9404725" y="5236838"/>
            <a:ext cx="363814" cy="35298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5521345F-D750-4020-A427-117AB9ADE138}"/>
              </a:ext>
            </a:extLst>
          </p:cNvPr>
          <p:cNvSpPr/>
          <p:nvPr/>
        </p:nvSpPr>
        <p:spPr>
          <a:xfrm>
            <a:off x="9911231" y="5873333"/>
            <a:ext cx="363814" cy="35298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04B409C-4329-4A8B-8379-8559D4CE7B16}"/>
              </a:ext>
            </a:extLst>
          </p:cNvPr>
          <p:cNvSpPr/>
          <p:nvPr/>
        </p:nvSpPr>
        <p:spPr>
          <a:xfrm>
            <a:off x="11386300" y="5236838"/>
            <a:ext cx="363814" cy="35298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1FC964A6-CEF0-42B6-8DFB-3AECA3E1CF4F}"/>
              </a:ext>
            </a:extLst>
          </p:cNvPr>
          <p:cNvSpPr/>
          <p:nvPr/>
        </p:nvSpPr>
        <p:spPr>
          <a:xfrm>
            <a:off x="10897349" y="5864369"/>
            <a:ext cx="363814" cy="35298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A269F34F-2418-4C8B-A116-CC488E68756B}"/>
              </a:ext>
            </a:extLst>
          </p:cNvPr>
          <p:cNvCxnSpPr>
            <a:cxnSpLocks/>
            <a:stCxn id="39" idx="0"/>
            <a:endCxn id="39" idx="2"/>
          </p:cNvCxnSpPr>
          <p:nvPr/>
        </p:nvCxnSpPr>
        <p:spPr>
          <a:xfrm>
            <a:off x="10619444" y="5106875"/>
            <a:ext cx="0" cy="155238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671E4543-DB7D-41D2-AF6C-EEDCD06F58CF}"/>
              </a:ext>
            </a:extLst>
          </p:cNvPr>
          <p:cNvSpPr/>
          <p:nvPr/>
        </p:nvSpPr>
        <p:spPr>
          <a:xfrm>
            <a:off x="4605981" y="5125574"/>
            <a:ext cx="2654297" cy="1552385"/>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4ABF3120-14CE-405D-955C-576F6C897B93}"/>
              </a:ext>
            </a:extLst>
          </p:cNvPr>
          <p:cNvSpPr/>
          <p:nvPr/>
        </p:nvSpPr>
        <p:spPr>
          <a:xfrm>
            <a:off x="4718411" y="5255537"/>
            <a:ext cx="363814" cy="35298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B2EF0C9C-A0DF-4D5C-B36D-756E530C255A}"/>
              </a:ext>
            </a:extLst>
          </p:cNvPr>
          <p:cNvSpPr/>
          <p:nvPr/>
        </p:nvSpPr>
        <p:spPr>
          <a:xfrm>
            <a:off x="5224917" y="5892032"/>
            <a:ext cx="363814" cy="35298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F268D569-ED28-4E1F-9326-270C410CD51B}"/>
              </a:ext>
            </a:extLst>
          </p:cNvPr>
          <p:cNvSpPr/>
          <p:nvPr/>
        </p:nvSpPr>
        <p:spPr>
          <a:xfrm>
            <a:off x="6699986" y="5255537"/>
            <a:ext cx="363814" cy="35298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7738540A-1063-4837-A2D6-B93F8CF47F90}"/>
              </a:ext>
            </a:extLst>
          </p:cNvPr>
          <p:cNvSpPr/>
          <p:nvPr/>
        </p:nvSpPr>
        <p:spPr>
          <a:xfrm>
            <a:off x="6211035" y="5883068"/>
            <a:ext cx="363814" cy="35298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a:extLst>
              <a:ext uri="{FF2B5EF4-FFF2-40B4-BE49-F238E27FC236}">
                <a16:creationId xmlns:a16="http://schemas.microsoft.com/office/drawing/2014/main" id="{56AED59E-A1DF-4723-BDDE-099A3DE8B34D}"/>
              </a:ext>
            </a:extLst>
          </p:cNvPr>
          <p:cNvCxnSpPr>
            <a:cxnSpLocks/>
            <a:stCxn id="60" idx="0"/>
            <a:endCxn id="60" idx="2"/>
          </p:cNvCxnSpPr>
          <p:nvPr/>
        </p:nvCxnSpPr>
        <p:spPr>
          <a:xfrm>
            <a:off x="5933130" y="5125574"/>
            <a:ext cx="0" cy="155238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79CE1370-ACE2-418A-A9E3-C9C8754B7BBD}"/>
              </a:ext>
            </a:extLst>
          </p:cNvPr>
          <p:cNvSpPr/>
          <p:nvPr/>
        </p:nvSpPr>
        <p:spPr>
          <a:xfrm>
            <a:off x="178438" y="5125574"/>
            <a:ext cx="2654297" cy="1552385"/>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1D0F3D39-BC4C-46F6-AC8D-C7B41148050B}"/>
              </a:ext>
            </a:extLst>
          </p:cNvPr>
          <p:cNvSpPr/>
          <p:nvPr/>
        </p:nvSpPr>
        <p:spPr>
          <a:xfrm>
            <a:off x="293582" y="5255537"/>
            <a:ext cx="363814" cy="35298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CFA194BD-A0D6-4ABE-92CE-1EA304C7DD37}"/>
              </a:ext>
            </a:extLst>
          </p:cNvPr>
          <p:cNvSpPr/>
          <p:nvPr/>
        </p:nvSpPr>
        <p:spPr>
          <a:xfrm>
            <a:off x="796258" y="5892032"/>
            <a:ext cx="363814" cy="35298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9D020D1E-76B6-41E8-B86E-521A17D2C775}"/>
              </a:ext>
            </a:extLst>
          </p:cNvPr>
          <p:cNvSpPr/>
          <p:nvPr/>
        </p:nvSpPr>
        <p:spPr>
          <a:xfrm>
            <a:off x="2271327" y="5255537"/>
            <a:ext cx="363814" cy="35298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C46A40F2-4B53-4330-A216-94A02EE01F1F}"/>
              </a:ext>
            </a:extLst>
          </p:cNvPr>
          <p:cNvSpPr/>
          <p:nvPr/>
        </p:nvSpPr>
        <p:spPr>
          <a:xfrm>
            <a:off x="1782376" y="5883068"/>
            <a:ext cx="363814" cy="35298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0730F93B-B9F4-46C7-A990-411AB6D2C87A}"/>
              </a:ext>
            </a:extLst>
          </p:cNvPr>
          <p:cNvCxnSpPr>
            <a:cxnSpLocks/>
          </p:cNvCxnSpPr>
          <p:nvPr/>
        </p:nvCxnSpPr>
        <p:spPr>
          <a:xfrm>
            <a:off x="11338157" y="5106875"/>
            <a:ext cx="0" cy="155238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Content Placeholder 2">
            <a:extLst>
              <a:ext uri="{FF2B5EF4-FFF2-40B4-BE49-F238E27FC236}">
                <a16:creationId xmlns:a16="http://schemas.microsoft.com/office/drawing/2014/main" id="{E8292E2B-10A0-4B1B-BF23-E0369B9028DE}"/>
              </a:ext>
            </a:extLst>
          </p:cNvPr>
          <p:cNvSpPr txBox="1">
            <a:spLocks/>
          </p:cNvSpPr>
          <p:nvPr/>
        </p:nvSpPr>
        <p:spPr>
          <a:xfrm>
            <a:off x="2146190" y="1436071"/>
            <a:ext cx="7680828" cy="863757"/>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Font typeface="Wingdings 2" charset="2"/>
              <a:buNone/>
            </a:pPr>
            <a:r>
              <a:rPr lang="en-US" sz="2400" dirty="0">
                <a:effectLst/>
                <a:latin typeface="Calibri" panose="020F0502020204030204" pitchFamily="34" charset="0"/>
                <a:ea typeface="Calibri" panose="020F0502020204030204" pitchFamily="34" charset="0"/>
                <a:cs typeface="Arial" panose="020B0604020202020204" pitchFamily="34" charset="0"/>
              </a:rPr>
              <a:t>After cut, distribution of points must be higher or equal to K   ( Count(p) </a:t>
            </a:r>
            <a:r>
              <a:rPr lang="en-US" sz="2400" dirty="0">
                <a:effectLst/>
                <a:latin typeface="Arial" panose="020B0604020202020204" pitchFamily="34" charset="0"/>
              </a:rPr>
              <a:t>≥ k )</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9" name="Oval 28">
            <a:extLst>
              <a:ext uri="{FF2B5EF4-FFF2-40B4-BE49-F238E27FC236}">
                <a16:creationId xmlns:a16="http://schemas.microsoft.com/office/drawing/2014/main" id="{837993AD-32EB-4A8A-B392-FAA6132686FA}"/>
              </a:ext>
            </a:extLst>
          </p:cNvPr>
          <p:cNvSpPr/>
          <p:nvPr/>
        </p:nvSpPr>
        <p:spPr>
          <a:xfrm>
            <a:off x="573435" y="284480"/>
            <a:ext cx="340360" cy="325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Tree>
    <p:extLst>
      <p:ext uri="{BB962C8B-B14F-4D97-AF65-F5344CB8AC3E}">
        <p14:creationId xmlns:p14="http://schemas.microsoft.com/office/powerpoint/2010/main" val="324486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fade">
                                      <p:cBhvr>
                                        <p:cTn id="15" dur="500"/>
                                        <p:tgtEl>
                                          <p:spTgt spid="6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7"/>
                                        </p:tgtEl>
                                        <p:attrNameLst>
                                          <p:attrName>style.visibility</p:attrName>
                                        </p:attrNameLst>
                                      </p:cBhvr>
                                      <p:to>
                                        <p:strVal val="visible"/>
                                      </p:to>
                                    </p:set>
                                    <p:animEffect transition="in" filter="fade">
                                      <p:cBhvr>
                                        <p:cTn id="18" dur="500"/>
                                        <p:tgtEl>
                                          <p:spTgt spid="6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8"/>
                                        </p:tgtEl>
                                        <p:attrNameLst>
                                          <p:attrName>style.visibility</p:attrName>
                                        </p:attrNameLst>
                                      </p:cBhvr>
                                      <p:to>
                                        <p:strVal val="visible"/>
                                      </p:to>
                                    </p:set>
                                    <p:animEffect transition="in" filter="fade">
                                      <p:cBhvr>
                                        <p:cTn id="21" dur="500"/>
                                        <p:tgtEl>
                                          <p:spTgt spid="6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fade">
                                      <p:cBhvr>
                                        <p:cTn id="24" dur="500"/>
                                        <p:tgtEl>
                                          <p:spTgt spid="6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fade">
                                      <p:cBhvr>
                                        <p:cTn id="27" dur="500"/>
                                        <p:tgtEl>
                                          <p:spTgt spid="7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par>
                                <p:cTn id="33" presetID="10"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fade">
                                      <p:cBhvr>
                                        <p:cTn id="38" dur="500"/>
                                        <p:tgtEl>
                                          <p:spTgt spid="2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60"/>
                                        </p:tgtEl>
                                        <p:attrNameLst>
                                          <p:attrName>style.visibility</p:attrName>
                                        </p:attrNameLst>
                                      </p:cBhvr>
                                      <p:to>
                                        <p:strVal val="visible"/>
                                      </p:to>
                                    </p:set>
                                    <p:animEffect transition="in" filter="fade">
                                      <p:cBhvr>
                                        <p:cTn id="41" dur="500"/>
                                        <p:tgtEl>
                                          <p:spTgt spid="6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61"/>
                                        </p:tgtEl>
                                        <p:attrNameLst>
                                          <p:attrName>style.visibility</p:attrName>
                                        </p:attrNameLst>
                                      </p:cBhvr>
                                      <p:to>
                                        <p:strVal val="visible"/>
                                      </p:to>
                                    </p:set>
                                    <p:animEffect transition="in" filter="fade">
                                      <p:cBhvr>
                                        <p:cTn id="44" dur="500"/>
                                        <p:tgtEl>
                                          <p:spTgt spid="6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2"/>
                                        </p:tgtEl>
                                        <p:attrNameLst>
                                          <p:attrName>style.visibility</p:attrName>
                                        </p:attrNameLst>
                                      </p:cBhvr>
                                      <p:to>
                                        <p:strVal val="visible"/>
                                      </p:to>
                                    </p:set>
                                    <p:animEffect transition="in" filter="fade">
                                      <p:cBhvr>
                                        <p:cTn id="47" dur="500"/>
                                        <p:tgtEl>
                                          <p:spTgt spid="6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3"/>
                                        </p:tgtEl>
                                        <p:attrNameLst>
                                          <p:attrName>style.visibility</p:attrName>
                                        </p:attrNameLst>
                                      </p:cBhvr>
                                      <p:to>
                                        <p:strVal val="visible"/>
                                      </p:to>
                                    </p:set>
                                    <p:animEffect transition="in" filter="fade">
                                      <p:cBhvr>
                                        <p:cTn id="50" dur="500"/>
                                        <p:tgtEl>
                                          <p:spTgt spid="6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4"/>
                                        </p:tgtEl>
                                        <p:attrNameLst>
                                          <p:attrName>style.visibility</p:attrName>
                                        </p:attrNameLst>
                                      </p:cBhvr>
                                      <p:to>
                                        <p:strVal val="visible"/>
                                      </p:to>
                                    </p:set>
                                    <p:animEffect transition="in" filter="fade">
                                      <p:cBhvr>
                                        <p:cTn id="53" dur="500"/>
                                        <p:tgtEl>
                                          <p:spTgt spid="64"/>
                                        </p:tgtEl>
                                      </p:cBhvr>
                                    </p:animEffect>
                                  </p:childTnLst>
                                </p:cTn>
                              </p:par>
                              <p:par>
                                <p:cTn id="54" presetID="10" presetClass="entr" presetSubtype="0" fill="hold" nodeType="withEffect">
                                  <p:stCondLst>
                                    <p:cond delay="0"/>
                                  </p:stCondLst>
                                  <p:childTnLst>
                                    <p:set>
                                      <p:cBhvr>
                                        <p:cTn id="55" dur="1" fill="hold">
                                          <p:stCondLst>
                                            <p:cond delay="0"/>
                                          </p:stCondLst>
                                        </p:cTn>
                                        <p:tgtEl>
                                          <p:spTgt spid="65"/>
                                        </p:tgtEl>
                                        <p:attrNameLst>
                                          <p:attrName>style.visibility</p:attrName>
                                        </p:attrNameLst>
                                      </p:cBhvr>
                                      <p:to>
                                        <p:strVal val="visible"/>
                                      </p:to>
                                    </p:set>
                                    <p:animEffect transition="in" filter="fade">
                                      <p:cBhvr>
                                        <p:cTn id="56" dur="500"/>
                                        <p:tgtEl>
                                          <p:spTgt spid="65"/>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500"/>
                                        <p:tgtEl>
                                          <p:spTgt spid="37"/>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fade">
                                      <p:cBhvr>
                                        <p:cTn id="64" dur="500"/>
                                        <p:tgtEl>
                                          <p:spTgt spid="39"/>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fade">
                                      <p:cBhvr>
                                        <p:cTn id="67" dur="500"/>
                                        <p:tgtEl>
                                          <p:spTgt spid="40"/>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1"/>
                                        </p:tgtEl>
                                        <p:attrNameLst>
                                          <p:attrName>style.visibility</p:attrName>
                                        </p:attrNameLst>
                                      </p:cBhvr>
                                      <p:to>
                                        <p:strVal val="visible"/>
                                      </p:to>
                                    </p:set>
                                    <p:animEffect transition="in" filter="fade">
                                      <p:cBhvr>
                                        <p:cTn id="70" dur="500"/>
                                        <p:tgtEl>
                                          <p:spTgt spid="41"/>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fade">
                                      <p:cBhvr>
                                        <p:cTn id="73" dur="500"/>
                                        <p:tgtEl>
                                          <p:spTgt spid="4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3"/>
                                        </p:tgtEl>
                                        <p:attrNameLst>
                                          <p:attrName>style.visibility</p:attrName>
                                        </p:attrNameLst>
                                      </p:cBhvr>
                                      <p:to>
                                        <p:strVal val="visible"/>
                                      </p:to>
                                    </p:set>
                                    <p:animEffect transition="in" filter="fade">
                                      <p:cBhvr>
                                        <p:cTn id="76" dur="500"/>
                                        <p:tgtEl>
                                          <p:spTgt spid="43"/>
                                        </p:tgtEl>
                                      </p:cBhvr>
                                    </p:animEffect>
                                  </p:childTnLst>
                                </p:cTn>
                              </p:par>
                              <p:par>
                                <p:cTn id="77" presetID="10" presetClass="entr" presetSubtype="0" fill="hold" nodeType="withEffect">
                                  <p:stCondLst>
                                    <p:cond delay="0"/>
                                  </p:stCondLst>
                                  <p:childTnLst>
                                    <p:set>
                                      <p:cBhvr>
                                        <p:cTn id="78" dur="1" fill="hold">
                                          <p:stCondLst>
                                            <p:cond delay="0"/>
                                          </p:stCondLst>
                                        </p:cTn>
                                        <p:tgtEl>
                                          <p:spTgt spid="44"/>
                                        </p:tgtEl>
                                        <p:attrNameLst>
                                          <p:attrName>style.visibility</p:attrName>
                                        </p:attrNameLst>
                                      </p:cBhvr>
                                      <p:to>
                                        <p:strVal val="visible"/>
                                      </p:to>
                                    </p:set>
                                    <p:animEffect transition="in" filter="fade">
                                      <p:cBhvr>
                                        <p:cTn id="79" dur="500"/>
                                        <p:tgtEl>
                                          <p:spTgt spid="44"/>
                                        </p:tgtEl>
                                      </p:cBhvr>
                                    </p:animEffect>
                                  </p:childTnLst>
                                </p:cTn>
                              </p:par>
                              <p:par>
                                <p:cTn id="80" presetID="10" presetClass="entr" presetSubtype="0" fill="hold" nodeType="withEffect">
                                  <p:stCondLst>
                                    <p:cond delay="0"/>
                                  </p:stCondLst>
                                  <p:childTnLst>
                                    <p:set>
                                      <p:cBhvr>
                                        <p:cTn id="81" dur="1" fill="hold">
                                          <p:stCondLst>
                                            <p:cond delay="0"/>
                                          </p:stCondLst>
                                        </p:cTn>
                                        <p:tgtEl>
                                          <p:spTgt spid="73"/>
                                        </p:tgtEl>
                                        <p:attrNameLst>
                                          <p:attrName>style.visibility</p:attrName>
                                        </p:attrNameLst>
                                      </p:cBhvr>
                                      <p:to>
                                        <p:strVal val="visible"/>
                                      </p:to>
                                    </p:set>
                                    <p:animEffect transition="in" filter="fade">
                                      <p:cBhvr>
                                        <p:cTn id="82" dur="500"/>
                                        <p:tgtEl>
                                          <p:spTgt spid="73"/>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6"/>
                                        </p:tgtEl>
                                        <p:attrNameLst>
                                          <p:attrName>style.visibility</p:attrName>
                                        </p:attrNameLst>
                                      </p:cBhvr>
                                      <p:to>
                                        <p:strVal val="visible"/>
                                      </p:to>
                                    </p:set>
                                    <p:animEffect transition="in" filter="fade">
                                      <p:cBhvr>
                                        <p:cTn id="8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28" grpId="0"/>
      <p:bldP spid="32" grpId="0"/>
      <p:bldP spid="36" grpId="0"/>
      <p:bldP spid="39" grpId="0" animBg="1"/>
      <p:bldP spid="40" grpId="0" animBg="1"/>
      <p:bldP spid="41" grpId="0" animBg="1"/>
      <p:bldP spid="42" grpId="0" animBg="1"/>
      <p:bldP spid="43" grpId="0" animBg="1"/>
      <p:bldP spid="60" grpId="0" animBg="1"/>
      <p:bldP spid="61" grpId="0" animBg="1"/>
      <p:bldP spid="62" grpId="0" animBg="1"/>
      <p:bldP spid="63" grpId="0" animBg="1"/>
      <p:bldP spid="64" grpId="0" animBg="1"/>
      <p:bldP spid="66" grpId="0" animBg="1"/>
      <p:bldP spid="67" grpId="0" animBg="1"/>
      <p:bldP spid="68" grpId="0" animBg="1"/>
      <p:bldP spid="69" grpId="0" animBg="1"/>
      <p:bldP spid="7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EEDAB5E-E0D7-4EFC-B75A-9F134E19636F}"/>
              </a:ext>
            </a:extLst>
          </p:cNvPr>
          <p:cNvPicPr>
            <a:picLocks noChangeAspect="1"/>
          </p:cNvPicPr>
          <p:nvPr/>
        </p:nvPicPr>
        <p:blipFill>
          <a:blip r:embed="rId2"/>
          <a:stretch>
            <a:fillRect/>
          </a:stretch>
        </p:blipFill>
        <p:spPr>
          <a:xfrm>
            <a:off x="2445801" y="0"/>
            <a:ext cx="8615788" cy="6858000"/>
          </a:xfrm>
          <a:prstGeom prst="rect">
            <a:avLst/>
          </a:prstGeom>
        </p:spPr>
      </p:pic>
      <p:sp>
        <p:nvSpPr>
          <p:cNvPr id="12" name="Callout: Left Arrow 11">
            <a:extLst>
              <a:ext uri="{FF2B5EF4-FFF2-40B4-BE49-F238E27FC236}">
                <a16:creationId xmlns:a16="http://schemas.microsoft.com/office/drawing/2014/main" id="{42B18CF0-73A0-437C-B81B-EA67EAE62F66}"/>
              </a:ext>
            </a:extLst>
          </p:cNvPr>
          <p:cNvSpPr/>
          <p:nvPr/>
        </p:nvSpPr>
        <p:spPr>
          <a:xfrm>
            <a:off x="8937687" y="5099462"/>
            <a:ext cx="2123902" cy="1061720"/>
          </a:xfrm>
          <a:prstGeom prst="leftArrowCallo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solidFill>
                <a:effectLst/>
                <a:latin typeface="Arial" panose="020B0604020202020204" pitchFamily="34" charset="0"/>
              </a:rPr>
              <a:t> </a:t>
            </a:r>
            <a:r>
              <a:rPr lang="en-US" sz="1200" dirty="0">
                <a:solidFill>
                  <a:schemeClr val="bg2"/>
                </a:solidFill>
                <a:latin typeface="Arial" panose="020B0604020202020204" pitchFamily="34" charset="0"/>
              </a:rPr>
              <a:t>Check </a:t>
            </a:r>
            <a:r>
              <a:rPr lang="en-US" sz="1200" dirty="0">
                <a:solidFill>
                  <a:schemeClr val="bg2"/>
                </a:solidFill>
                <a:effectLst/>
                <a:latin typeface="Arial" panose="020B0604020202020204" pitchFamily="34" charset="0"/>
              </a:rPr>
              <a:t>A</a:t>
            </a:r>
            <a:r>
              <a:rPr lang="en-US" sz="1200" b="0" i="0" dirty="0">
                <a:solidFill>
                  <a:schemeClr val="bg2"/>
                </a:solidFill>
                <a:effectLst/>
                <a:latin typeface="Arial" panose="020B0604020202020204" pitchFamily="34" charset="0"/>
              </a:rPr>
              <a:t>llowable multidimensional cut for partition</a:t>
            </a:r>
            <a:endParaRPr lang="en-US" sz="1200" dirty="0">
              <a:solidFill>
                <a:schemeClr val="bg2"/>
              </a:solidFill>
            </a:endParaRPr>
          </a:p>
        </p:txBody>
      </p:sp>
      <p:sp>
        <p:nvSpPr>
          <p:cNvPr id="13" name="Oval 12">
            <a:extLst>
              <a:ext uri="{FF2B5EF4-FFF2-40B4-BE49-F238E27FC236}">
                <a16:creationId xmlns:a16="http://schemas.microsoft.com/office/drawing/2014/main" id="{DE6E7DF9-235A-4BA1-8BE7-E378F770A25D}"/>
              </a:ext>
            </a:extLst>
          </p:cNvPr>
          <p:cNvSpPr/>
          <p:nvPr/>
        </p:nvSpPr>
        <p:spPr>
          <a:xfrm>
            <a:off x="11182546" y="5467762"/>
            <a:ext cx="340360" cy="325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Tree>
    <p:extLst>
      <p:ext uri="{BB962C8B-B14F-4D97-AF65-F5344CB8AC3E}">
        <p14:creationId xmlns:p14="http://schemas.microsoft.com/office/powerpoint/2010/main" val="2327064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B0BEF-6CAA-4CCA-B56B-BC51699FF205}"/>
              </a:ext>
            </a:extLst>
          </p:cNvPr>
          <p:cNvSpPr>
            <a:spLocks noGrp="1"/>
          </p:cNvSpPr>
          <p:nvPr>
            <p:ph type="title"/>
          </p:nvPr>
        </p:nvSpPr>
        <p:spPr/>
        <p:txBody>
          <a:bodyPr/>
          <a:lstStyle/>
          <a:p>
            <a:r>
              <a:rPr lang="en-US" dirty="0">
                <a:effectLst/>
              </a:rPr>
              <a:t>C</a:t>
            </a:r>
            <a:r>
              <a:rPr lang="en-US" b="0" i="0" dirty="0">
                <a:effectLst/>
              </a:rPr>
              <a:t>hoose dimension</a:t>
            </a:r>
            <a:endParaRPr lang="en-US" dirty="0"/>
          </a:p>
        </p:txBody>
      </p:sp>
      <p:sp>
        <p:nvSpPr>
          <p:cNvPr id="3" name="Content Placeholder 2">
            <a:extLst>
              <a:ext uri="{FF2B5EF4-FFF2-40B4-BE49-F238E27FC236}">
                <a16:creationId xmlns:a16="http://schemas.microsoft.com/office/drawing/2014/main" id="{6DC7FF6D-DA49-4898-BDF6-977A6AF5689A}"/>
              </a:ext>
            </a:extLst>
          </p:cNvPr>
          <p:cNvSpPr>
            <a:spLocks noGrp="1"/>
          </p:cNvSpPr>
          <p:nvPr>
            <p:ph idx="1"/>
          </p:nvPr>
        </p:nvSpPr>
        <p:spPr>
          <a:xfrm>
            <a:off x="315869" y="3594101"/>
            <a:ext cx="7481931" cy="2362200"/>
          </a:xfrm>
        </p:spPr>
        <p:txBody>
          <a:bodyPr/>
          <a:lstStyle/>
          <a:p>
            <a:r>
              <a:rPr lang="en-US" dirty="0"/>
              <a:t>Step1) For each dimension choose the max value and min value</a:t>
            </a:r>
          </a:p>
          <a:p>
            <a:r>
              <a:rPr lang="en-US" dirty="0"/>
              <a:t>Step2) Normalize the max values and min values</a:t>
            </a:r>
          </a:p>
          <a:p>
            <a:r>
              <a:rPr lang="en-US" dirty="0"/>
              <a:t>Step3)</a:t>
            </a:r>
            <a:r>
              <a:rPr lang="en-US" b="0" i="0" dirty="0">
                <a:solidFill>
                  <a:srgbClr val="F9F9F9"/>
                </a:solidFill>
                <a:effectLst/>
                <a:latin typeface="Söhne"/>
              </a:rPr>
              <a:t> Calculate the </a:t>
            </a:r>
            <a:r>
              <a:rPr lang="en-US" dirty="0"/>
              <a:t>normalize </a:t>
            </a:r>
            <a:r>
              <a:rPr lang="en-US" b="0" i="0" dirty="0">
                <a:solidFill>
                  <a:srgbClr val="F9F9F9"/>
                </a:solidFill>
                <a:effectLst/>
                <a:latin typeface="Söhne"/>
              </a:rPr>
              <a:t>range between the maximum and minimum values in each dimension</a:t>
            </a:r>
          </a:p>
          <a:p>
            <a:r>
              <a:rPr lang="en-US" dirty="0">
                <a:solidFill>
                  <a:srgbClr val="F9F9F9"/>
                </a:solidFill>
                <a:effectLst/>
                <a:latin typeface="Söhne"/>
              </a:rPr>
              <a:t>Step4) </a:t>
            </a:r>
            <a:r>
              <a:rPr lang="en-US" b="0" i="0" dirty="0">
                <a:solidFill>
                  <a:srgbClr val="F9F9F9"/>
                </a:solidFill>
                <a:effectLst/>
                <a:latin typeface="Söhne"/>
              </a:rPr>
              <a:t>The dimension with widest range is considered our </a:t>
            </a:r>
            <a:r>
              <a:rPr lang="en-US" dirty="0">
                <a:solidFill>
                  <a:srgbClr val="F9F9F9"/>
                </a:solidFill>
                <a:effectLst/>
                <a:latin typeface="Söhne"/>
              </a:rPr>
              <a:t>chosen one.</a:t>
            </a:r>
            <a:endParaRPr lang="en-US" dirty="0"/>
          </a:p>
        </p:txBody>
      </p:sp>
      <p:sp>
        <p:nvSpPr>
          <p:cNvPr id="4" name="Title 1">
            <a:extLst>
              <a:ext uri="{FF2B5EF4-FFF2-40B4-BE49-F238E27FC236}">
                <a16:creationId xmlns:a16="http://schemas.microsoft.com/office/drawing/2014/main" id="{FD265712-89FC-48A5-A3B1-AEDB9523C6AE}"/>
              </a:ext>
            </a:extLst>
          </p:cNvPr>
          <p:cNvSpPr txBox="1">
            <a:spLocks/>
          </p:cNvSpPr>
          <p:nvPr/>
        </p:nvSpPr>
        <p:spPr>
          <a:xfrm>
            <a:off x="913795" y="581575"/>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b="1" dirty="0"/>
          </a:p>
        </p:txBody>
      </p:sp>
      <p:sp>
        <p:nvSpPr>
          <p:cNvPr id="5" name="Oval 4">
            <a:extLst>
              <a:ext uri="{FF2B5EF4-FFF2-40B4-BE49-F238E27FC236}">
                <a16:creationId xmlns:a16="http://schemas.microsoft.com/office/drawing/2014/main" id="{0176910B-6DC9-4367-BEDE-031FE39CCC87}"/>
              </a:ext>
            </a:extLst>
          </p:cNvPr>
          <p:cNvSpPr/>
          <p:nvPr/>
        </p:nvSpPr>
        <p:spPr>
          <a:xfrm>
            <a:off x="573435" y="256455"/>
            <a:ext cx="340360" cy="325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6" name="Content Placeholder 2">
            <a:extLst>
              <a:ext uri="{FF2B5EF4-FFF2-40B4-BE49-F238E27FC236}">
                <a16:creationId xmlns:a16="http://schemas.microsoft.com/office/drawing/2014/main" id="{8CCF927C-11C9-4E1C-90F9-E47BE427B7A9}"/>
              </a:ext>
            </a:extLst>
          </p:cNvPr>
          <p:cNvSpPr txBox="1">
            <a:spLocks/>
          </p:cNvSpPr>
          <p:nvPr/>
        </p:nvSpPr>
        <p:spPr>
          <a:xfrm>
            <a:off x="1123345" y="1746250"/>
            <a:ext cx="10353762" cy="1371600"/>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None/>
            </a:pPr>
            <a:r>
              <a:rPr lang="en-US" dirty="0"/>
              <a:t>Range-Based Heuristic: This approach involves selecting the dimension with the widest range of values at each partitioning step. The rationale is that a wider range might indicate a higher level of diversity in the data, and splitting along this dimension could lead to more natural groupings that better preserve data utility.</a:t>
            </a:r>
          </a:p>
        </p:txBody>
      </p:sp>
      <p:pic>
        <p:nvPicPr>
          <p:cNvPr id="8" name="Picture 7">
            <a:extLst>
              <a:ext uri="{FF2B5EF4-FFF2-40B4-BE49-F238E27FC236}">
                <a16:creationId xmlns:a16="http://schemas.microsoft.com/office/drawing/2014/main" id="{FBD2610F-6A17-4F42-9A47-E92CDE80AF87}"/>
              </a:ext>
            </a:extLst>
          </p:cNvPr>
          <p:cNvPicPr>
            <a:picLocks noChangeAspect="1"/>
          </p:cNvPicPr>
          <p:nvPr/>
        </p:nvPicPr>
        <p:blipFill>
          <a:blip r:embed="rId2"/>
          <a:stretch>
            <a:fillRect/>
          </a:stretch>
        </p:blipFill>
        <p:spPr>
          <a:xfrm>
            <a:off x="7731541" y="3971929"/>
            <a:ext cx="4401083" cy="1437379"/>
          </a:xfrm>
          <a:prstGeom prst="rect">
            <a:avLst/>
          </a:prstGeom>
        </p:spPr>
      </p:pic>
    </p:spTree>
    <p:extLst>
      <p:ext uri="{BB962C8B-B14F-4D97-AF65-F5344CB8AC3E}">
        <p14:creationId xmlns:p14="http://schemas.microsoft.com/office/powerpoint/2010/main" val="2275758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5263CE0-4A1A-4AB8-A99E-A47464741C79}"/>
              </a:ext>
            </a:extLst>
          </p:cNvPr>
          <p:cNvPicPr>
            <a:picLocks noChangeAspect="1"/>
          </p:cNvPicPr>
          <p:nvPr/>
        </p:nvPicPr>
        <p:blipFill>
          <a:blip r:embed="rId2"/>
          <a:stretch>
            <a:fillRect/>
          </a:stretch>
        </p:blipFill>
        <p:spPr>
          <a:xfrm>
            <a:off x="1441337" y="803714"/>
            <a:ext cx="9214324" cy="5416828"/>
          </a:xfrm>
          <a:prstGeom prst="rect">
            <a:avLst/>
          </a:prstGeom>
        </p:spPr>
      </p:pic>
      <p:sp>
        <p:nvSpPr>
          <p:cNvPr id="6" name="Oval 5">
            <a:extLst>
              <a:ext uri="{FF2B5EF4-FFF2-40B4-BE49-F238E27FC236}">
                <a16:creationId xmlns:a16="http://schemas.microsoft.com/office/drawing/2014/main" id="{02F44D99-491E-4000-8063-1F418E798E7C}"/>
              </a:ext>
            </a:extLst>
          </p:cNvPr>
          <p:cNvSpPr/>
          <p:nvPr/>
        </p:nvSpPr>
        <p:spPr>
          <a:xfrm>
            <a:off x="573435" y="256455"/>
            <a:ext cx="340360" cy="325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Tree>
    <p:extLst>
      <p:ext uri="{BB962C8B-B14F-4D97-AF65-F5344CB8AC3E}">
        <p14:creationId xmlns:p14="http://schemas.microsoft.com/office/powerpoint/2010/main" val="1776036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5FA44-BA3A-4480-8F81-AC4EBA3035DB}"/>
              </a:ext>
            </a:extLst>
          </p:cNvPr>
          <p:cNvSpPr>
            <a:spLocks noGrp="1"/>
          </p:cNvSpPr>
          <p:nvPr>
            <p:ph type="title"/>
          </p:nvPr>
        </p:nvSpPr>
        <p:spPr/>
        <p:txBody>
          <a:bodyPr/>
          <a:lstStyle/>
          <a:p>
            <a:r>
              <a:rPr lang="en-US" dirty="0">
                <a:effectLst/>
              </a:rPr>
              <a:t>F</a:t>
            </a:r>
            <a:r>
              <a:rPr lang="en-US" b="0" i="0" dirty="0">
                <a:effectLst/>
              </a:rPr>
              <a:t>requency </a:t>
            </a:r>
            <a:r>
              <a:rPr lang="en-US" dirty="0">
                <a:effectLst/>
              </a:rPr>
              <a:t>S</a:t>
            </a:r>
            <a:r>
              <a:rPr lang="en-US" b="0" i="0" dirty="0">
                <a:effectLst/>
              </a:rPr>
              <a:t>et and Find Median</a:t>
            </a:r>
            <a:endParaRPr lang="en-US" dirty="0"/>
          </a:p>
        </p:txBody>
      </p:sp>
      <p:sp>
        <p:nvSpPr>
          <p:cNvPr id="3" name="Content Placeholder 2">
            <a:extLst>
              <a:ext uri="{FF2B5EF4-FFF2-40B4-BE49-F238E27FC236}">
                <a16:creationId xmlns:a16="http://schemas.microsoft.com/office/drawing/2014/main" id="{F6DD35CF-4CB2-425C-8603-95C9D4E807AD}"/>
              </a:ext>
            </a:extLst>
          </p:cNvPr>
          <p:cNvSpPr>
            <a:spLocks noGrp="1"/>
          </p:cNvSpPr>
          <p:nvPr>
            <p:ph idx="1"/>
          </p:nvPr>
        </p:nvSpPr>
        <p:spPr>
          <a:xfrm>
            <a:off x="1026299" y="1514104"/>
            <a:ext cx="10139401" cy="411003"/>
          </a:xfrm>
        </p:spPr>
        <p:txBody>
          <a:bodyPr>
            <a:normAutofit/>
          </a:bodyPr>
          <a:lstStyle/>
          <a:p>
            <a:pPr marL="36900" indent="0">
              <a:buNone/>
            </a:pPr>
            <a:r>
              <a:rPr lang="en-US" dirty="0">
                <a:solidFill>
                  <a:srgbClr val="FFC000"/>
                </a:solidFill>
                <a:effectLst/>
              </a:rPr>
              <a:t>F</a:t>
            </a:r>
            <a:r>
              <a:rPr lang="en-US" b="0" i="0" dirty="0">
                <a:solidFill>
                  <a:srgbClr val="FFC000"/>
                </a:solidFill>
                <a:effectLst/>
              </a:rPr>
              <a:t>requency </a:t>
            </a:r>
            <a:r>
              <a:rPr lang="en-US" dirty="0">
                <a:solidFill>
                  <a:srgbClr val="FFC000"/>
                </a:solidFill>
                <a:effectLst/>
              </a:rPr>
              <a:t>S</a:t>
            </a:r>
            <a:r>
              <a:rPr lang="en-US" b="0" i="0" dirty="0">
                <a:solidFill>
                  <a:srgbClr val="FFC000"/>
                </a:solidFill>
                <a:effectLst/>
              </a:rPr>
              <a:t>et </a:t>
            </a:r>
            <a:r>
              <a:rPr lang="en-US" b="0" i="0" dirty="0">
                <a:effectLst/>
              </a:rPr>
              <a:t>: </a:t>
            </a:r>
            <a:r>
              <a:rPr lang="en-US" dirty="0">
                <a:solidFill>
                  <a:schemeClr val="tx1"/>
                </a:solidFill>
                <a:effectLst/>
              </a:rPr>
              <a:t>It </a:t>
            </a:r>
            <a:r>
              <a:rPr lang="en-US" b="0" dirty="0">
                <a:solidFill>
                  <a:schemeClr val="tx1"/>
                </a:solidFill>
                <a:effectLst/>
              </a:rPr>
              <a:t>counts all unique </a:t>
            </a:r>
            <a:r>
              <a:rPr lang="en-US" dirty="0">
                <a:solidFill>
                  <a:schemeClr val="tx1"/>
                </a:solidFill>
                <a:effectLst/>
              </a:rPr>
              <a:t>dimension values in a given partition</a:t>
            </a:r>
          </a:p>
        </p:txBody>
      </p:sp>
      <p:sp>
        <p:nvSpPr>
          <p:cNvPr id="4" name="Content Placeholder 2">
            <a:extLst>
              <a:ext uri="{FF2B5EF4-FFF2-40B4-BE49-F238E27FC236}">
                <a16:creationId xmlns:a16="http://schemas.microsoft.com/office/drawing/2014/main" id="{3AC5C860-F2AD-438C-8F34-F29D8042F31B}"/>
              </a:ext>
            </a:extLst>
          </p:cNvPr>
          <p:cNvSpPr txBox="1">
            <a:spLocks/>
          </p:cNvSpPr>
          <p:nvPr/>
        </p:nvSpPr>
        <p:spPr>
          <a:xfrm>
            <a:off x="1033152" y="3184650"/>
            <a:ext cx="10353762" cy="970450"/>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n-US" b="0" i="0" dirty="0">
                <a:solidFill>
                  <a:srgbClr val="FFC000"/>
                </a:solidFill>
                <a:effectLst/>
              </a:rPr>
              <a:t>Find Median </a:t>
            </a:r>
            <a:r>
              <a:rPr lang="en-US" b="0" i="0" dirty="0">
                <a:effectLst/>
              </a:rPr>
              <a:t>:</a:t>
            </a:r>
            <a:r>
              <a:rPr lang="en-US" b="0" dirty="0">
                <a:solidFill>
                  <a:schemeClr val="tx1"/>
                </a:solidFill>
                <a:effectLst/>
              </a:rPr>
              <a:t> The median is the central number of a data set. Arrange data points from smallest to largest and locate the central number.</a:t>
            </a:r>
          </a:p>
          <a:p>
            <a:pPr marL="36900" indent="0">
              <a:buNone/>
            </a:pPr>
            <a:endParaRPr lang="en-US" dirty="0"/>
          </a:p>
        </p:txBody>
      </p:sp>
      <p:sp>
        <p:nvSpPr>
          <p:cNvPr id="7" name="Rectangle 6">
            <a:extLst>
              <a:ext uri="{FF2B5EF4-FFF2-40B4-BE49-F238E27FC236}">
                <a16:creationId xmlns:a16="http://schemas.microsoft.com/office/drawing/2014/main" id="{333AD8FC-6FDD-4BAC-93F4-AABEEFBBAE47}"/>
              </a:ext>
            </a:extLst>
          </p:cNvPr>
          <p:cNvSpPr/>
          <p:nvPr/>
        </p:nvSpPr>
        <p:spPr>
          <a:xfrm>
            <a:off x="1549125" y="4964807"/>
            <a:ext cx="2654297" cy="1552385"/>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D7AC46B5-7F2D-45DF-8168-ABE8BD7DF57D}"/>
              </a:ext>
            </a:extLst>
          </p:cNvPr>
          <p:cNvSpPr/>
          <p:nvPr/>
        </p:nvSpPr>
        <p:spPr>
          <a:xfrm>
            <a:off x="1652872" y="5542867"/>
            <a:ext cx="363814" cy="35298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A2A08CD-B151-4278-BCE8-F0B85E9794F1}"/>
              </a:ext>
            </a:extLst>
          </p:cNvPr>
          <p:cNvSpPr/>
          <p:nvPr/>
        </p:nvSpPr>
        <p:spPr>
          <a:xfrm>
            <a:off x="2646513" y="5564510"/>
            <a:ext cx="363814" cy="35298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6F8D28D-EFF3-4238-8F5D-5D4A0DB74D81}"/>
              </a:ext>
            </a:extLst>
          </p:cNvPr>
          <p:cNvSpPr/>
          <p:nvPr/>
        </p:nvSpPr>
        <p:spPr>
          <a:xfrm>
            <a:off x="3684219" y="5542867"/>
            <a:ext cx="363814" cy="35298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63DC9B9-8A7B-4249-91DB-3D2A8101DD68}"/>
              </a:ext>
            </a:extLst>
          </p:cNvPr>
          <p:cNvSpPr/>
          <p:nvPr/>
        </p:nvSpPr>
        <p:spPr>
          <a:xfrm>
            <a:off x="3246475" y="5542867"/>
            <a:ext cx="363814" cy="35298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A8A871D-3A1C-4E23-8860-E6CA91B0B2F8}"/>
              </a:ext>
            </a:extLst>
          </p:cNvPr>
          <p:cNvSpPr/>
          <p:nvPr/>
        </p:nvSpPr>
        <p:spPr>
          <a:xfrm>
            <a:off x="7638470" y="4964808"/>
            <a:ext cx="2654297" cy="1552385"/>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44C64784-DD15-44B9-AF24-D6BE9E74017E}"/>
              </a:ext>
            </a:extLst>
          </p:cNvPr>
          <p:cNvSpPr/>
          <p:nvPr/>
        </p:nvSpPr>
        <p:spPr>
          <a:xfrm>
            <a:off x="7850137" y="5611038"/>
            <a:ext cx="363814" cy="35298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F2898D0-B52E-4E25-8554-CA13A7E51EF0}"/>
              </a:ext>
            </a:extLst>
          </p:cNvPr>
          <p:cNvSpPr/>
          <p:nvPr/>
        </p:nvSpPr>
        <p:spPr>
          <a:xfrm>
            <a:off x="8584065" y="5611038"/>
            <a:ext cx="363814" cy="35298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A92474FA-EE47-4BCC-BD97-EF05F062C773}"/>
              </a:ext>
            </a:extLst>
          </p:cNvPr>
          <p:cNvSpPr/>
          <p:nvPr/>
        </p:nvSpPr>
        <p:spPr>
          <a:xfrm>
            <a:off x="9749568" y="5611038"/>
            <a:ext cx="363814" cy="35298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68C21545-2352-4724-95A9-36725013E69E}"/>
              </a:ext>
            </a:extLst>
          </p:cNvPr>
          <p:cNvSpPr/>
          <p:nvPr/>
        </p:nvSpPr>
        <p:spPr>
          <a:xfrm>
            <a:off x="9060400" y="5611038"/>
            <a:ext cx="363814" cy="35298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CE9B037-34FE-45E6-9614-5A9823C2D918}"/>
              </a:ext>
            </a:extLst>
          </p:cNvPr>
          <p:cNvSpPr/>
          <p:nvPr/>
        </p:nvSpPr>
        <p:spPr>
          <a:xfrm>
            <a:off x="8484919" y="5232357"/>
            <a:ext cx="1085264" cy="111034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4194E1FA-08F9-49BB-AD18-D3D7104EE6B0}"/>
              </a:ext>
            </a:extLst>
          </p:cNvPr>
          <p:cNvSpPr/>
          <p:nvPr/>
        </p:nvSpPr>
        <p:spPr>
          <a:xfrm>
            <a:off x="2090616" y="5543916"/>
            <a:ext cx="363814" cy="35298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AD0EAA8-1ED7-4726-B798-44C7FCE0565A}"/>
              </a:ext>
            </a:extLst>
          </p:cNvPr>
          <p:cNvSpPr/>
          <p:nvPr/>
        </p:nvSpPr>
        <p:spPr>
          <a:xfrm>
            <a:off x="2502809" y="5255774"/>
            <a:ext cx="640883" cy="97045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Callout: Down Arrow 22">
            <a:extLst>
              <a:ext uri="{FF2B5EF4-FFF2-40B4-BE49-F238E27FC236}">
                <a16:creationId xmlns:a16="http://schemas.microsoft.com/office/drawing/2014/main" id="{DCDD16E1-7640-49E1-AFDC-CD7D52D03F3B}"/>
              </a:ext>
            </a:extLst>
          </p:cNvPr>
          <p:cNvSpPr/>
          <p:nvPr/>
        </p:nvSpPr>
        <p:spPr>
          <a:xfrm>
            <a:off x="2454430" y="4635478"/>
            <a:ext cx="750627" cy="579557"/>
          </a:xfrm>
          <a:prstGeom prst="downArrowCallo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solidFill>
              </a:rPr>
              <a:t>Median</a:t>
            </a:r>
          </a:p>
        </p:txBody>
      </p:sp>
      <p:cxnSp>
        <p:nvCxnSpPr>
          <p:cNvPr id="25" name="Straight Arrow Connector 24">
            <a:extLst>
              <a:ext uri="{FF2B5EF4-FFF2-40B4-BE49-F238E27FC236}">
                <a16:creationId xmlns:a16="http://schemas.microsoft.com/office/drawing/2014/main" id="{BC5C2D67-EC00-4269-83C7-6C6619857749}"/>
              </a:ext>
            </a:extLst>
          </p:cNvPr>
          <p:cNvCxnSpPr/>
          <p:nvPr/>
        </p:nvCxnSpPr>
        <p:spPr>
          <a:xfrm flipH="1">
            <a:off x="4248150" y="4155100"/>
            <a:ext cx="1123950" cy="8097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Callout: Down Arrow 25">
            <a:extLst>
              <a:ext uri="{FF2B5EF4-FFF2-40B4-BE49-F238E27FC236}">
                <a16:creationId xmlns:a16="http://schemas.microsoft.com/office/drawing/2014/main" id="{18D332F9-5E9D-4C32-9E51-9723D70F3237}"/>
              </a:ext>
            </a:extLst>
          </p:cNvPr>
          <p:cNvSpPr/>
          <p:nvPr/>
        </p:nvSpPr>
        <p:spPr>
          <a:xfrm>
            <a:off x="8282566" y="4646402"/>
            <a:ext cx="1555668" cy="579557"/>
          </a:xfrm>
          <a:prstGeom prst="downArrowCallo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2"/>
                </a:solidFill>
              </a:rPr>
              <a:t>Median=</a:t>
            </a:r>
          </a:p>
          <a:p>
            <a:pPr algn="ctr"/>
            <a:r>
              <a:rPr lang="en-US" sz="1100" dirty="0">
                <a:solidFill>
                  <a:schemeClr val="bg2"/>
                </a:solidFill>
              </a:rPr>
              <a:t>AVG These 2 points </a:t>
            </a:r>
          </a:p>
        </p:txBody>
      </p:sp>
      <p:sp>
        <p:nvSpPr>
          <p:cNvPr id="27" name="Rectangle: Rounded Corners 26">
            <a:extLst>
              <a:ext uri="{FF2B5EF4-FFF2-40B4-BE49-F238E27FC236}">
                <a16:creationId xmlns:a16="http://schemas.microsoft.com/office/drawing/2014/main" id="{541D6129-35C5-4C3A-BD26-A54B226E7A9B}"/>
              </a:ext>
            </a:extLst>
          </p:cNvPr>
          <p:cNvSpPr/>
          <p:nvPr/>
        </p:nvSpPr>
        <p:spPr>
          <a:xfrm rot="19432781">
            <a:off x="4036650" y="4307304"/>
            <a:ext cx="1420108" cy="240258"/>
          </a:xfrm>
          <a:prstGeom prst="roundRect">
            <a:avLst>
              <a:gd name="adj" fmla="val 14256"/>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en-US" sz="1200" dirty="0"/>
              <a:t>If our fs was odd</a:t>
            </a:r>
          </a:p>
        </p:txBody>
      </p:sp>
      <p:cxnSp>
        <p:nvCxnSpPr>
          <p:cNvPr id="28" name="Straight Arrow Connector 27">
            <a:extLst>
              <a:ext uri="{FF2B5EF4-FFF2-40B4-BE49-F238E27FC236}">
                <a16:creationId xmlns:a16="http://schemas.microsoft.com/office/drawing/2014/main" id="{7E20D6C0-BDCC-4A62-9AB6-346088A670B1}"/>
              </a:ext>
            </a:extLst>
          </p:cNvPr>
          <p:cNvCxnSpPr>
            <a:cxnSpLocks/>
          </p:cNvCxnSpPr>
          <p:nvPr/>
        </p:nvCxnSpPr>
        <p:spPr>
          <a:xfrm>
            <a:off x="6471790" y="4194651"/>
            <a:ext cx="1166680" cy="7785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Rounded Corners 28">
            <a:extLst>
              <a:ext uri="{FF2B5EF4-FFF2-40B4-BE49-F238E27FC236}">
                <a16:creationId xmlns:a16="http://schemas.microsoft.com/office/drawing/2014/main" id="{3B37E5A9-ABB8-43A8-AF26-E6AA31C17FAB}"/>
              </a:ext>
            </a:extLst>
          </p:cNvPr>
          <p:cNvSpPr/>
          <p:nvPr/>
        </p:nvSpPr>
        <p:spPr>
          <a:xfrm rot="2013997">
            <a:off x="6425264" y="4336177"/>
            <a:ext cx="1390735" cy="20580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If our fs was even</a:t>
            </a:r>
          </a:p>
        </p:txBody>
      </p:sp>
      <p:sp>
        <p:nvSpPr>
          <p:cNvPr id="38" name="Oval 37">
            <a:extLst>
              <a:ext uri="{FF2B5EF4-FFF2-40B4-BE49-F238E27FC236}">
                <a16:creationId xmlns:a16="http://schemas.microsoft.com/office/drawing/2014/main" id="{25F981D5-FA34-487C-B221-40E9953F3C02}"/>
              </a:ext>
            </a:extLst>
          </p:cNvPr>
          <p:cNvSpPr/>
          <p:nvPr/>
        </p:nvSpPr>
        <p:spPr>
          <a:xfrm>
            <a:off x="573435" y="284480"/>
            <a:ext cx="340360" cy="325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5" name="Arrow: Right 4">
            <a:extLst>
              <a:ext uri="{FF2B5EF4-FFF2-40B4-BE49-F238E27FC236}">
                <a16:creationId xmlns:a16="http://schemas.microsoft.com/office/drawing/2014/main" id="{82461F67-4E46-4903-A45F-01FFFA56F419}"/>
              </a:ext>
            </a:extLst>
          </p:cNvPr>
          <p:cNvSpPr/>
          <p:nvPr/>
        </p:nvSpPr>
        <p:spPr>
          <a:xfrm>
            <a:off x="2343261" y="1943363"/>
            <a:ext cx="1308405" cy="48463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D4AF226-D0C9-4126-B07F-50DB73E052F8}"/>
              </a:ext>
            </a:extLst>
          </p:cNvPr>
          <p:cNvSpPr/>
          <p:nvPr/>
        </p:nvSpPr>
        <p:spPr>
          <a:xfrm>
            <a:off x="1908857" y="2079736"/>
            <a:ext cx="1508167" cy="192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dirty="0">
              <a:solidFill>
                <a:schemeClr val="bg1"/>
              </a:solidFill>
              <a:effectLst/>
            </a:endParaRPr>
          </a:p>
        </p:txBody>
      </p:sp>
      <p:sp>
        <p:nvSpPr>
          <p:cNvPr id="30" name="Content Placeholder 2">
            <a:extLst>
              <a:ext uri="{FF2B5EF4-FFF2-40B4-BE49-F238E27FC236}">
                <a16:creationId xmlns:a16="http://schemas.microsoft.com/office/drawing/2014/main" id="{B07A6340-6166-4120-BED1-F5836A297494}"/>
              </a:ext>
            </a:extLst>
          </p:cNvPr>
          <p:cNvSpPr txBox="1">
            <a:spLocks/>
          </p:cNvSpPr>
          <p:nvPr/>
        </p:nvSpPr>
        <p:spPr>
          <a:xfrm>
            <a:off x="1288815" y="2071108"/>
            <a:ext cx="10139401" cy="1110343"/>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Font typeface="Wingdings 2" charset="2"/>
              <a:buNone/>
            </a:pPr>
            <a:endParaRPr lang="en-US" dirty="0"/>
          </a:p>
        </p:txBody>
      </p:sp>
      <p:sp>
        <p:nvSpPr>
          <p:cNvPr id="31" name="Content Placeholder 2">
            <a:extLst>
              <a:ext uri="{FF2B5EF4-FFF2-40B4-BE49-F238E27FC236}">
                <a16:creationId xmlns:a16="http://schemas.microsoft.com/office/drawing/2014/main" id="{07AF3B67-6565-46E8-BF0A-D1A7CBA104CB}"/>
              </a:ext>
            </a:extLst>
          </p:cNvPr>
          <p:cNvSpPr txBox="1">
            <a:spLocks/>
          </p:cNvSpPr>
          <p:nvPr/>
        </p:nvSpPr>
        <p:spPr>
          <a:xfrm>
            <a:off x="1128156" y="1940341"/>
            <a:ext cx="10139401" cy="536920"/>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n-US" sz="2000" dirty="0">
                <a:solidFill>
                  <a:schemeClr val="tx1"/>
                </a:solidFill>
                <a:effectLst/>
              </a:rPr>
              <a:t>Example</a:t>
            </a:r>
            <a:r>
              <a:rPr lang="en-US" dirty="0">
                <a:solidFill>
                  <a:schemeClr val="tx1"/>
                </a:solidFill>
                <a:effectLst/>
              </a:rPr>
              <a:t>   </a:t>
            </a:r>
            <a:r>
              <a:rPr lang="en-US" sz="1200" dirty="0">
                <a:solidFill>
                  <a:schemeClr val="bg1"/>
                </a:solidFill>
                <a:effectLst/>
              </a:rPr>
              <a:t>for age dimension 	</a:t>
            </a:r>
            <a:r>
              <a:rPr lang="en-US" sz="2000" dirty="0">
                <a:solidFill>
                  <a:schemeClr val="tx1"/>
                </a:solidFill>
                <a:effectLst/>
              </a:rPr>
              <a:t>Frequency:</a:t>
            </a:r>
            <a:r>
              <a:rPr lang="en-US" sz="2000" b="0" dirty="0">
                <a:solidFill>
                  <a:schemeClr val="tx1"/>
                </a:solidFill>
                <a:effectLst/>
              </a:rPr>
              <a:t>{30:4, 50:2, 20:1}</a:t>
            </a:r>
            <a:endParaRPr lang="en-US" dirty="0"/>
          </a:p>
        </p:txBody>
      </p:sp>
    </p:spTree>
    <p:extLst>
      <p:ext uri="{BB962C8B-B14F-4D97-AF65-F5344CB8AC3E}">
        <p14:creationId xmlns:p14="http://schemas.microsoft.com/office/powerpoint/2010/main" val="339727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par>
                                <p:cTn id="21" presetID="10"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500"/>
                                        <p:tgtEl>
                                          <p:spTgt spid="23"/>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fade">
                                      <p:cBhvr>
                                        <p:cTn id="56" dur="500"/>
                                        <p:tgtEl>
                                          <p:spTgt spid="29"/>
                                        </p:tgtEl>
                                      </p:cBhvr>
                                    </p:animEffect>
                                  </p:childTnLst>
                                </p:cTn>
                              </p:par>
                              <p:par>
                                <p:cTn id="57" presetID="10" presetClass="entr" presetSubtype="0" fill="hold" nodeType="with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fade">
                                      <p:cBhvr>
                                        <p:cTn id="59" dur="500"/>
                                        <p:tgtEl>
                                          <p:spTgt spid="28"/>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500"/>
                                        <p:tgtEl>
                                          <p:spTgt spid="1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fade">
                                      <p:cBhvr>
                                        <p:cTn id="67" dur="500"/>
                                        <p:tgtEl>
                                          <p:spTgt spid="15"/>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fade">
                                      <p:cBhvr>
                                        <p:cTn id="70" dur="500"/>
                                        <p:tgtEl>
                                          <p:spTgt spid="16"/>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fade">
                                      <p:cBhvr>
                                        <p:cTn id="73" dur="500"/>
                                        <p:tgtEl>
                                          <p:spTgt spid="13"/>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
                                        </p:tgtEl>
                                        <p:attrNameLst>
                                          <p:attrName>style.visibility</p:attrName>
                                        </p:attrNameLst>
                                      </p:cBhvr>
                                      <p:to>
                                        <p:strVal val="visible"/>
                                      </p:to>
                                    </p:set>
                                    <p:animEffect transition="in" filter="fade">
                                      <p:cBhvr>
                                        <p:cTn id="76" dur="500"/>
                                        <p:tgtEl>
                                          <p:spTgt spid="12"/>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17"/>
                                        </p:tgtEl>
                                        <p:attrNameLst>
                                          <p:attrName>style.visibility</p:attrName>
                                        </p:attrNameLst>
                                      </p:cBhvr>
                                      <p:to>
                                        <p:strVal val="visible"/>
                                      </p:to>
                                    </p:set>
                                    <p:animEffect transition="in" filter="fade">
                                      <p:cBhvr>
                                        <p:cTn id="81" dur="500"/>
                                        <p:tgtEl>
                                          <p:spTgt spid="17"/>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26"/>
                                        </p:tgtEl>
                                        <p:attrNameLst>
                                          <p:attrName>style.visibility</p:attrName>
                                        </p:attrNameLst>
                                      </p:cBhvr>
                                      <p:to>
                                        <p:strVal val="visible"/>
                                      </p:to>
                                    </p:set>
                                    <p:animEffect transition="in" filter="fade">
                                      <p:cBhvr>
                                        <p:cTn id="8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22" grpId="0" animBg="1"/>
      <p:bldP spid="23" grpId="0" animBg="1"/>
      <p:bldP spid="26" grpId="0" animBg="1"/>
      <p:bldP spid="27" grpId="0"/>
      <p:bldP spid="29" grpId="0"/>
      <p:bldP spid="5" grpId="0" animBg="1"/>
      <p:bldP spid="31"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Slate</Template>
  <TotalTime>795</TotalTime>
  <Words>924</Words>
  <Application>Microsoft Office PowerPoint</Application>
  <PresentationFormat>Widescreen</PresentationFormat>
  <Paragraphs>99</Paragraphs>
  <Slides>17</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Calisto MT</vt:lpstr>
      <vt:lpstr>Cambria Math</vt:lpstr>
      <vt:lpstr>Söhne</vt:lpstr>
      <vt:lpstr>Wingdings 2</vt:lpstr>
      <vt:lpstr>Slate</vt:lpstr>
      <vt:lpstr>Mondrian Multidimensional K-Anonymity</vt:lpstr>
      <vt:lpstr>Motivation</vt:lpstr>
      <vt:lpstr>Introduction </vt:lpstr>
      <vt:lpstr>Main algorithm</vt:lpstr>
      <vt:lpstr>Allowable multidimensional cut for partition</vt:lpstr>
      <vt:lpstr>PowerPoint Presentation</vt:lpstr>
      <vt:lpstr>Choose dimension</vt:lpstr>
      <vt:lpstr>PowerPoint Presentation</vt:lpstr>
      <vt:lpstr>Frequency Set and Find Median</vt:lpstr>
      <vt:lpstr>PowerPoint Presentation</vt:lpstr>
      <vt:lpstr>Anonymize</vt:lpstr>
      <vt:lpstr>Generalize</vt:lpstr>
      <vt:lpstr>PowerPoint Presentation</vt:lpstr>
      <vt:lpstr>Datasets</vt:lpstr>
      <vt:lpstr>General-Purpose Quality Metrics</vt:lpstr>
      <vt:lpstr>Bounds on Quality</vt:lpstr>
      <vt:lpstr>Experimental 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Mondrian-Multidimensional-K-Anonymity-main</dc:title>
  <dc:creator>farshad moradi shahrbabak</dc:creator>
  <cp:lastModifiedBy>farshad moradi shahrbabak</cp:lastModifiedBy>
  <cp:revision>141</cp:revision>
  <dcterms:created xsi:type="dcterms:W3CDTF">2024-02-09T13:50:37Z</dcterms:created>
  <dcterms:modified xsi:type="dcterms:W3CDTF">2024-02-14T15:38:28Z</dcterms:modified>
</cp:coreProperties>
</file>