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2"/>
  </p:notes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70" r:id="rId14"/>
    <p:sldId id="269" r:id="rId15"/>
    <p:sldId id="25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7A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171FB-B0AC-4988-B540-0839948E9DD1}"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A200D-7462-442D-80A2-E5ACDB2FB326}" type="slidenum">
              <a:rPr lang="en-US" smtClean="0"/>
              <a:t>‹#›</a:t>
            </a:fld>
            <a:endParaRPr lang="en-US"/>
          </a:p>
        </p:txBody>
      </p:sp>
    </p:spTree>
    <p:extLst>
      <p:ext uri="{BB962C8B-B14F-4D97-AF65-F5344CB8AC3E}">
        <p14:creationId xmlns:p14="http://schemas.microsoft.com/office/powerpoint/2010/main" val="714521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a:r>
          </a:p>
        </p:txBody>
      </p:sp>
      <p:sp>
        <p:nvSpPr>
          <p:cNvPr id="4" name="Slide Number Placeholder 3"/>
          <p:cNvSpPr>
            <a:spLocks noGrp="1"/>
          </p:cNvSpPr>
          <p:nvPr>
            <p:ph type="sldNum" sz="quarter" idx="5"/>
          </p:nvPr>
        </p:nvSpPr>
        <p:spPr/>
        <p:txBody>
          <a:bodyPr/>
          <a:lstStyle/>
          <a:p>
            <a:fld id="{1F5A200D-7462-442D-80A2-E5ACDB2FB326}" type="slidenum">
              <a:rPr lang="en-US" smtClean="0"/>
              <a:t>5</a:t>
            </a:fld>
            <a:endParaRPr lang="en-US"/>
          </a:p>
        </p:txBody>
      </p:sp>
    </p:spTree>
    <p:extLst>
      <p:ext uri="{BB962C8B-B14F-4D97-AF65-F5344CB8AC3E}">
        <p14:creationId xmlns:p14="http://schemas.microsoft.com/office/powerpoint/2010/main" val="198470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12</a:t>
            </a:fld>
            <a:endParaRPr lang="en-US"/>
          </a:p>
        </p:txBody>
      </p:sp>
    </p:spTree>
    <p:extLst>
      <p:ext uri="{BB962C8B-B14F-4D97-AF65-F5344CB8AC3E}">
        <p14:creationId xmlns:p14="http://schemas.microsoft.com/office/powerpoint/2010/main" val="339110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14</a:t>
            </a:fld>
            <a:endParaRPr lang="en-US"/>
          </a:p>
        </p:txBody>
      </p:sp>
    </p:spTree>
    <p:extLst>
      <p:ext uri="{BB962C8B-B14F-4D97-AF65-F5344CB8AC3E}">
        <p14:creationId xmlns:p14="http://schemas.microsoft.com/office/powerpoint/2010/main" val="31111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A200D-7462-442D-80A2-E5ACDB2FB326}" type="slidenum">
              <a:rPr lang="en-US" smtClean="0"/>
              <a:t>15</a:t>
            </a:fld>
            <a:endParaRPr lang="en-US"/>
          </a:p>
        </p:txBody>
      </p:sp>
    </p:spTree>
    <p:extLst>
      <p:ext uri="{BB962C8B-B14F-4D97-AF65-F5344CB8AC3E}">
        <p14:creationId xmlns:p14="http://schemas.microsoft.com/office/powerpoint/2010/main" val="120795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91335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4772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83724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8608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124958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853FC4-389F-402E-AFA0-5AAD1674FA73}"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262970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853FC4-389F-402E-AFA0-5AAD1674FA73}"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391970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61658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8497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53FC4-389F-402E-AFA0-5AAD1674FA73}"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49983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53FC4-389F-402E-AFA0-5AAD1674FA73}"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648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293046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53FC4-389F-402E-AFA0-5AAD1674FA73}"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23959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853FC4-389F-402E-AFA0-5AAD1674FA73}"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4874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53FC4-389F-402E-AFA0-5AAD1674FA73}"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381421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90368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53FC4-389F-402E-AFA0-5AAD1674FA73}"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1D36-8D8A-450F-A392-EB83D11C3A6A}" type="slidenum">
              <a:rPr lang="en-US" smtClean="0"/>
              <a:t>‹#›</a:t>
            </a:fld>
            <a:endParaRPr lang="en-US"/>
          </a:p>
        </p:txBody>
      </p:sp>
    </p:spTree>
    <p:extLst>
      <p:ext uri="{BB962C8B-B14F-4D97-AF65-F5344CB8AC3E}">
        <p14:creationId xmlns:p14="http://schemas.microsoft.com/office/powerpoint/2010/main" val="125973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853FC4-389F-402E-AFA0-5AAD1674FA73}" type="datetimeFigureOut">
              <a:rPr lang="en-US" smtClean="0"/>
              <a:t>2/19/2024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BCC1D36-8D8A-450F-A392-EB83D11C3A6A}" type="slidenum">
              <a:rPr lang="en-US" smtClean="0"/>
              <a:t>‹#›</a:t>
            </a:fld>
            <a:endParaRPr lang="en-US"/>
          </a:p>
        </p:txBody>
      </p:sp>
    </p:spTree>
    <p:extLst>
      <p:ext uri="{BB962C8B-B14F-4D97-AF65-F5344CB8AC3E}">
        <p14:creationId xmlns:p14="http://schemas.microsoft.com/office/powerpoint/2010/main" val="1122311446"/>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5EDA-856A-4D77-8545-0E79CEF895B5}"/>
              </a:ext>
            </a:extLst>
          </p:cNvPr>
          <p:cNvSpPr>
            <a:spLocks noGrp="1"/>
          </p:cNvSpPr>
          <p:nvPr>
            <p:ph type="ctrTitle"/>
          </p:nvPr>
        </p:nvSpPr>
        <p:spPr>
          <a:xfrm>
            <a:off x="767142" y="1683209"/>
            <a:ext cx="10647136" cy="1745791"/>
          </a:xfrm>
        </p:spPr>
        <p:txBody>
          <a:bodyPr>
            <a:normAutofit/>
          </a:bodyPr>
          <a:lstStyle/>
          <a:p>
            <a:r>
              <a:rPr lang="en-US" sz="4400" dirty="0"/>
              <a:t>Mondrian Multidimensional K-Anonymity</a:t>
            </a:r>
          </a:p>
        </p:txBody>
      </p:sp>
      <p:sp>
        <p:nvSpPr>
          <p:cNvPr id="3" name="Subtitle 2">
            <a:extLst>
              <a:ext uri="{FF2B5EF4-FFF2-40B4-BE49-F238E27FC236}">
                <a16:creationId xmlns:a16="http://schemas.microsoft.com/office/drawing/2014/main" id="{46AAE808-1CB4-4054-9213-E87BC3C764A5}"/>
              </a:ext>
            </a:extLst>
          </p:cNvPr>
          <p:cNvSpPr>
            <a:spLocks noGrp="1"/>
          </p:cNvSpPr>
          <p:nvPr>
            <p:ph type="subTitle" idx="1"/>
          </p:nvPr>
        </p:nvSpPr>
        <p:spPr>
          <a:xfrm>
            <a:off x="1370693" y="4251599"/>
            <a:ext cx="9440034" cy="1579303"/>
          </a:xfrm>
        </p:spPr>
        <p:txBody>
          <a:bodyPr>
            <a:normAutofit fontScale="85000" lnSpcReduction="20000"/>
          </a:bodyPr>
          <a:lstStyle/>
          <a:p>
            <a:r>
              <a:rPr lang="en-US" dirty="0"/>
              <a:t>Students:</a:t>
            </a:r>
          </a:p>
          <a:p>
            <a:r>
              <a:rPr lang="en-US" dirty="0"/>
              <a:t>Alireza </a:t>
            </a:r>
            <a:r>
              <a:rPr lang="en-US" dirty="0" err="1"/>
              <a:t>Ghorbani</a:t>
            </a:r>
            <a:endParaRPr lang="en-US" dirty="0"/>
          </a:p>
          <a:p>
            <a:r>
              <a:rPr lang="en-US" dirty="0"/>
              <a:t> Farshad Moradi Shahrbabak</a:t>
            </a:r>
          </a:p>
          <a:p>
            <a:r>
              <a:rPr lang="en-US" dirty="0"/>
              <a:t> </a:t>
            </a:r>
            <a:r>
              <a:rPr lang="en-US" dirty="0" err="1"/>
              <a:t>Sobhan</a:t>
            </a:r>
            <a:r>
              <a:rPr lang="en-US" dirty="0"/>
              <a:t> </a:t>
            </a:r>
            <a:r>
              <a:rPr lang="en-US" dirty="0" err="1"/>
              <a:t>Bazoubandi</a:t>
            </a:r>
            <a:br>
              <a:rPr lang="en-US" dirty="0"/>
            </a:br>
            <a:endParaRPr lang="en-US" dirty="0"/>
          </a:p>
        </p:txBody>
      </p:sp>
      <p:sp>
        <p:nvSpPr>
          <p:cNvPr id="5" name="TextBox 4">
            <a:extLst>
              <a:ext uri="{FF2B5EF4-FFF2-40B4-BE49-F238E27FC236}">
                <a16:creationId xmlns:a16="http://schemas.microsoft.com/office/drawing/2014/main" id="{56ADC27B-9FC2-4CD1-B091-5C8121F5E0CC}"/>
              </a:ext>
            </a:extLst>
          </p:cNvPr>
          <p:cNvSpPr txBox="1"/>
          <p:nvPr/>
        </p:nvSpPr>
        <p:spPr>
          <a:xfrm>
            <a:off x="5934" y="5744184"/>
            <a:ext cx="5823364" cy="1107996"/>
          </a:xfrm>
          <a:prstGeom prst="rect">
            <a:avLst/>
          </a:prstGeom>
          <a:noFill/>
        </p:spPr>
        <p:txBody>
          <a:bodyPr wrap="square">
            <a:spAutoFit/>
          </a:bodyPr>
          <a:lstStyle/>
          <a:p>
            <a:pPr marL="36900" indent="0" algn="ctr">
              <a:buNone/>
            </a:pPr>
            <a:r>
              <a:rPr lang="en-US" sz="2000" dirty="0">
                <a:solidFill>
                  <a:schemeClr val="accent1">
                    <a:lumMod val="60000"/>
                    <a:lumOff val="40000"/>
                  </a:schemeClr>
                </a:solidFill>
              </a:rPr>
              <a:t>Based on:</a:t>
            </a:r>
          </a:p>
          <a:p>
            <a:pPr marL="36900" indent="0" algn="ctr">
              <a:buNone/>
            </a:pPr>
            <a:r>
              <a:rPr lang="en-US" b="0" i="0" dirty="0">
                <a:solidFill>
                  <a:srgbClr val="FFC000"/>
                </a:solidFill>
                <a:effectLst/>
              </a:rPr>
              <a:t>Mondrian Multidimensional K-Anonymity</a:t>
            </a:r>
            <a:br>
              <a:rPr lang="en-US" sz="1400" b="0" i="0" dirty="0">
                <a:solidFill>
                  <a:srgbClr val="FFC000"/>
                </a:solidFill>
                <a:effectLst/>
              </a:rPr>
            </a:br>
            <a:r>
              <a:rPr lang="en-US" sz="1400" b="0" i="0" dirty="0">
                <a:solidFill>
                  <a:srgbClr val="FFC000"/>
                </a:solidFill>
                <a:effectLst/>
              </a:rPr>
              <a:t> (Kristen LeFevre David J. DeWitt Raghu Ramakrishnan University of Wisconsin, </a:t>
            </a:r>
            <a:r>
              <a:rPr lang="en-US" sz="1400" b="0" i="0" dirty="0" err="1">
                <a:solidFill>
                  <a:srgbClr val="FFC000"/>
                </a:solidFill>
                <a:effectLst/>
              </a:rPr>
              <a:t>Madiso</a:t>
            </a:r>
            <a:r>
              <a:rPr lang="en-US" sz="1400" b="0" i="0" dirty="0">
                <a:solidFill>
                  <a:srgbClr val="FFC000"/>
                </a:solidFill>
                <a:effectLst/>
              </a:rPr>
              <a:t>) </a:t>
            </a:r>
            <a:endParaRPr lang="en-US" sz="2400" b="0" i="0" dirty="0">
              <a:solidFill>
                <a:srgbClr val="FFC000"/>
              </a:solidFill>
              <a:effectLst/>
            </a:endParaRPr>
          </a:p>
        </p:txBody>
      </p:sp>
    </p:spTree>
    <p:extLst>
      <p:ext uri="{BB962C8B-B14F-4D97-AF65-F5344CB8AC3E}">
        <p14:creationId xmlns:p14="http://schemas.microsoft.com/office/powerpoint/2010/main" val="289341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A1B810-8A09-4887-A2F0-D6F4D92CCB87}"/>
              </a:ext>
            </a:extLst>
          </p:cNvPr>
          <p:cNvPicPr>
            <a:picLocks noChangeAspect="1"/>
          </p:cNvPicPr>
          <p:nvPr/>
        </p:nvPicPr>
        <p:blipFill>
          <a:blip r:embed="rId2"/>
          <a:stretch>
            <a:fillRect/>
          </a:stretch>
        </p:blipFill>
        <p:spPr>
          <a:xfrm>
            <a:off x="1520473" y="43298"/>
            <a:ext cx="7572727" cy="269693"/>
          </a:xfrm>
          <a:prstGeom prst="rect">
            <a:avLst/>
          </a:prstGeom>
        </p:spPr>
      </p:pic>
      <p:sp>
        <p:nvSpPr>
          <p:cNvPr id="12" name="Oval 11">
            <a:extLst>
              <a:ext uri="{FF2B5EF4-FFF2-40B4-BE49-F238E27FC236}">
                <a16:creationId xmlns:a16="http://schemas.microsoft.com/office/drawing/2014/main" id="{BA13EEFF-86BB-4D02-882F-5AF91FDBF238}"/>
              </a:ext>
            </a:extLst>
          </p:cNvPr>
          <p:cNvSpPr/>
          <p:nvPr/>
        </p:nvSpPr>
        <p:spPr>
          <a:xfrm>
            <a:off x="10056017" y="136071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3" name="Picture 12">
            <a:extLst>
              <a:ext uri="{FF2B5EF4-FFF2-40B4-BE49-F238E27FC236}">
                <a16:creationId xmlns:a16="http://schemas.microsoft.com/office/drawing/2014/main" id="{4E542D6B-1595-49F1-A066-F647D4F4C29A}"/>
              </a:ext>
            </a:extLst>
          </p:cNvPr>
          <p:cNvPicPr>
            <a:picLocks noChangeAspect="1"/>
          </p:cNvPicPr>
          <p:nvPr/>
        </p:nvPicPr>
        <p:blipFill>
          <a:blip r:embed="rId3"/>
          <a:stretch>
            <a:fillRect/>
          </a:stretch>
        </p:blipFill>
        <p:spPr>
          <a:xfrm>
            <a:off x="1505989" y="361964"/>
            <a:ext cx="8121178" cy="6464300"/>
          </a:xfrm>
          <a:prstGeom prst="rect">
            <a:avLst/>
          </a:prstGeom>
        </p:spPr>
      </p:pic>
      <p:sp>
        <p:nvSpPr>
          <p:cNvPr id="14" name="Callout: Left Arrow 13">
            <a:extLst>
              <a:ext uri="{FF2B5EF4-FFF2-40B4-BE49-F238E27FC236}">
                <a16:creationId xmlns:a16="http://schemas.microsoft.com/office/drawing/2014/main" id="{733A42D3-1807-4DBF-AA72-98819D5B2C06}"/>
              </a:ext>
            </a:extLst>
          </p:cNvPr>
          <p:cNvSpPr/>
          <p:nvPr/>
        </p:nvSpPr>
        <p:spPr>
          <a:xfrm>
            <a:off x="7712137" y="5175878"/>
            <a:ext cx="1640234" cy="871004"/>
          </a:xfrm>
          <a:prstGeom prst="leftArrow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effectLst/>
                <a:latin typeface="Arial" panose="020B0604020202020204" pitchFamily="34" charset="0"/>
              </a:rPr>
              <a:t> </a:t>
            </a:r>
            <a:r>
              <a:rPr lang="en-US" sz="1200" dirty="0">
                <a:solidFill>
                  <a:schemeClr val="bg2"/>
                </a:solidFill>
                <a:latin typeface="Arial" panose="020B0604020202020204" pitchFamily="34" charset="0"/>
              </a:rPr>
              <a:t>Check </a:t>
            </a:r>
            <a:r>
              <a:rPr lang="en-US" sz="1200" dirty="0">
                <a:solidFill>
                  <a:schemeClr val="bg2"/>
                </a:solidFill>
                <a:effectLst/>
                <a:latin typeface="Arial" panose="020B0604020202020204" pitchFamily="34" charset="0"/>
              </a:rPr>
              <a:t>A</a:t>
            </a:r>
            <a:r>
              <a:rPr lang="en-US" sz="1200" b="0" i="0" dirty="0">
                <a:solidFill>
                  <a:schemeClr val="bg2"/>
                </a:solidFill>
                <a:effectLst/>
                <a:latin typeface="Arial" panose="020B0604020202020204" pitchFamily="34" charset="0"/>
              </a:rPr>
              <a:t>llowable multidimensional cut for partition</a:t>
            </a:r>
            <a:endParaRPr lang="en-US" sz="1200" dirty="0">
              <a:solidFill>
                <a:schemeClr val="bg2"/>
              </a:solidFill>
            </a:endParaRPr>
          </a:p>
        </p:txBody>
      </p:sp>
      <p:sp>
        <p:nvSpPr>
          <p:cNvPr id="16" name="Right Brace 15">
            <a:extLst>
              <a:ext uri="{FF2B5EF4-FFF2-40B4-BE49-F238E27FC236}">
                <a16:creationId xmlns:a16="http://schemas.microsoft.com/office/drawing/2014/main" id="{730CFB56-B1CE-4A01-800E-9998B54CAE89}"/>
              </a:ext>
            </a:extLst>
          </p:cNvPr>
          <p:cNvSpPr/>
          <p:nvPr/>
        </p:nvSpPr>
        <p:spPr>
          <a:xfrm>
            <a:off x="9668237" y="465997"/>
            <a:ext cx="340359" cy="2114550"/>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97DCF584-27FB-4E61-B25C-F1C0F0BE33DF}"/>
              </a:ext>
            </a:extLst>
          </p:cNvPr>
          <p:cNvSpPr/>
          <p:nvPr/>
        </p:nvSpPr>
        <p:spPr>
          <a:xfrm>
            <a:off x="10049667" y="5502159"/>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ight Brace 18">
            <a:extLst>
              <a:ext uri="{FF2B5EF4-FFF2-40B4-BE49-F238E27FC236}">
                <a16:creationId xmlns:a16="http://schemas.microsoft.com/office/drawing/2014/main" id="{0E397154-2F25-476E-9A58-0F7D1E18E191}"/>
              </a:ext>
            </a:extLst>
          </p:cNvPr>
          <p:cNvSpPr/>
          <p:nvPr/>
        </p:nvSpPr>
        <p:spPr>
          <a:xfrm>
            <a:off x="9670503" y="2763487"/>
            <a:ext cx="340359" cy="1648553"/>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F6617E79-E89E-485C-A1F1-9334C6DC742F}"/>
              </a:ext>
            </a:extLst>
          </p:cNvPr>
          <p:cNvSpPr/>
          <p:nvPr/>
        </p:nvSpPr>
        <p:spPr>
          <a:xfrm>
            <a:off x="10053046" y="3431554"/>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89650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2089B23-EE94-4FC5-A397-2CEF4044AD21}"/>
              </a:ext>
            </a:extLst>
          </p:cNvPr>
          <p:cNvSpPr txBox="1">
            <a:spLocks/>
          </p:cNvSpPr>
          <p:nvPr/>
        </p:nvSpPr>
        <p:spPr>
          <a:xfrm>
            <a:off x="471020" y="1602834"/>
            <a:ext cx="6203576" cy="46773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dirty="0">
                <a:effectLst/>
                <a:latin typeface="Arial" panose="020B0604020202020204" pitchFamily="34" charset="0"/>
              </a:rPr>
              <a:t>if (no allowable multidimensional cut for partition)</a:t>
            </a:r>
            <a:br>
              <a:rPr lang="en-US" dirty="0">
                <a:effectLst/>
                <a:latin typeface="Arial" panose="020B0604020202020204" pitchFamily="34" charset="0"/>
              </a:rPr>
            </a:br>
            <a:r>
              <a:rPr lang="en-US" dirty="0">
                <a:effectLst/>
                <a:latin typeface="Arial" panose="020B0604020202020204" pitchFamily="34" charset="0"/>
              </a:rPr>
              <a:t>return </a:t>
            </a:r>
            <a:r>
              <a:rPr lang="el-GR" dirty="0">
                <a:effectLst/>
                <a:latin typeface="Arial" panose="020B0604020202020204" pitchFamily="34" charset="0"/>
              </a:rPr>
              <a:t>φ : </a:t>
            </a:r>
            <a:r>
              <a:rPr lang="en-US" dirty="0">
                <a:effectLst/>
                <a:latin typeface="Arial" panose="020B0604020202020204" pitchFamily="34" charset="0"/>
              </a:rPr>
              <a:t>partition →summary</a:t>
            </a:r>
          </a:p>
          <a:p>
            <a:pPr marL="36900" indent="0">
              <a:buFont typeface="Wingdings 2" charset="2"/>
              <a:buNone/>
            </a:pPr>
            <a:br>
              <a:rPr lang="en-US" dirty="0"/>
            </a:br>
            <a:r>
              <a:rPr lang="en-US" dirty="0">
                <a:effectLst/>
                <a:latin typeface="Arial" panose="020B0604020202020204" pitchFamily="34" charset="0"/>
              </a:rPr>
              <a:t>else</a:t>
            </a:r>
          </a:p>
          <a:p>
            <a:pPr marL="36900" indent="0">
              <a:buFont typeface="Wingdings 2" charset="2"/>
              <a:buNone/>
            </a:pPr>
            <a:br>
              <a:rPr lang="en-US" dirty="0"/>
            </a:br>
            <a:r>
              <a:rPr lang="en-US" dirty="0">
                <a:effectLst/>
                <a:latin typeface="Arial" panose="020B0604020202020204" pitchFamily="34" charset="0"/>
              </a:rPr>
              <a:t>dim ← choose dimension()</a:t>
            </a:r>
            <a:br>
              <a:rPr lang="en-US" dirty="0">
                <a:effectLst/>
                <a:latin typeface="Arial" panose="020B0604020202020204" pitchFamily="34" charset="0"/>
              </a:rPr>
            </a:br>
            <a:br>
              <a:rPr lang="en-US" dirty="0"/>
            </a:br>
            <a:r>
              <a:rPr lang="en-US" dirty="0">
                <a:effectLst/>
                <a:latin typeface="Arial" panose="020B0604020202020204" pitchFamily="34" charset="0"/>
              </a:rPr>
              <a:t>fs ← frequency set(partition, dim)</a:t>
            </a:r>
            <a:br>
              <a:rPr lang="en-US" dirty="0">
                <a:effectLst/>
                <a:latin typeface="Arial" panose="020B0604020202020204" pitchFamily="34" charset="0"/>
              </a:rPr>
            </a:br>
            <a:r>
              <a:rPr lang="en-US" dirty="0">
                <a:effectLst/>
                <a:latin typeface="Arial" panose="020B0604020202020204" pitchFamily="34" charset="0"/>
              </a:rPr>
              <a:t>splitVal ← find median(fs)</a:t>
            </a:r>
            <a:br>
              <a:rPr lang="en-US" dirty="0">
                <a:effectLst/>
                <a:latin typeface="Arial" panose="020B0604020202020204" pitchFamily="34" charset="0"/>
              </a:rPr>
            </a:br>
            <a:br>
              <a:rPr lang="en-US" dirty="0"/>
            </a:br>
            <a:r>
              <a:rPr lang="en-US" dirty="0" err="1">
                <a:effectLst/>
                <a:latin typeface="Arial" panose="020B0604020202020204" pitchFamily="34" charset="0"/>
              </a:rPr>
              <a:t>lhs</a:t>
            </a:r>
            <a:r>
              <a:rPr lang="en-US" dirty="0">
                <a:effectLst/>
                <a:latin typeface="Arial" panose="020B0604020202020204" pitchFamily="34" charset="0"/>
              </a:rPr>
              <a:t> ← {t ∈ partition : </a:t>
            </a:r>
            <a:r>
              <a:rPr lang="en-US" dirty="0" err="1">
                <a:effectLst/>
                <a:latin typeface="Arial" panose="020B0604020202020204" pitchFamily="34" charset="0"/>
              </a:rPr>
              <a:t>t.dim</a:t>
            </a:r>
            <a:r>
              <a:rPr lang="en-US" dirty="0">
                <a:effectLst/>
                <a:latin typeface="Arial" panose="020B0604020202020204" pitchFamily="34" charset="0"/>
              </a:rPr>
              <a:t> ≤ splitVal}</a:t>
            </a:r>
            <a:br>
              <a:rPr lang="en-US" dirty="0"/>
            </a:br>
            <a:r>
              <a:rPr lang="en-US" dirty="0" err="1">
                <a:effectLst/>
                <a:latin typeface="Arial" panose="020B0604020202020204" pitchFamily="34" charset="0"/>
              </a:rPr>
              <a:t>rhs</a:t>
            </a:r>
            <a:r>
              <a:rPr lang="en-US" dirty="0">
                <a:effectLst/>
                <a:latin typeface="Arial" panose="020B0604020202020204" pitchFamily="34" charset="0"/>
              </a:rPr>
              <a:t> ← {t ∈ partition : </a:t>
            </a:r>
            <a:r>
              <a:rPr lang="en-US" dirty="0" err="1">
                <a:effectLst/>
                <a:latin typeface="Arial" panose="020B0604020202020204" pitchFamily="34" charset="0"/>
              </a:rPr>
              <a:t>t.dim</a:t>
            </a:r>
            <a:r>
              <a:rPr lang="en-US" dirty="0">
                <a:effectLst/>
                <a:latin typeface="Arial" panose="020B0604020202020204" pitchFamily="34" charset="0"/>
              </a:rPr>
              <a:t> &gt; splitVal}</a:t>
            </a:r>
            <a:br>
              <a:rPr lang="en-US" dirty="0"/>
            </a:br>
            <a:r>
              <a:rPr lang="en-US" dirty="0">
                <a:effectLst/>
                <a:latin typeface="Arial" panose="020B0604020202020204" pitchFamily="34" charset="0"/>
              </a:rPr>
              <a:t>return Anonymize(</a:t>
            </a:r>
            <a:r>
              <a:rPr lang="en-US" dirty="0" err="1">
                <a:effectLst/>
                <a:latin typeface="Arial" panose="020B0604020202020204" pitchFamily="34" charset="0"/>
              </a:rPr>
              <a:t>rhs</a:t>
            </a:r>
            <a:r>
              <a:rPr lang="en-US" dirty="0">
                <a:effectLst/>
                <a:latin typeface="Arial" panose="020B0604020202020204" pitchFamily="34" charset="0"/>
              </a:rPr>
              <a:t>) ∪ Anonymize(</a:t>
            </a:r>
            <a:r>
              <a:rPr lang="en-US" dirty="0" err="1">
                <a:effectLst/>
                <a:latin typeface="Arial" panose="020B0604020202020204" pitchFamily="34" charset="0"/>
              </a:rPr>
              <a:t>lhs</a:t>
            </a:r>
            <a:r>
              <a:rPr lang="en-US" dirty="0">
                <a:effectLst/>
                <a:latin typeface="Arial" panose="020B0604020202020204" pitchFamily="34" charset="0"/>
              </a:rPr>
              <a:t>)</a:t>
            </a:r>
            <a:endParaRPr lang="en-US" dirty="0"/>
          </a:p>
        </p:txBody>
      </p:sp>
      <p:sp>
        <p:nvSpPr>
          <p:cNvPr id="5" name="Oval 4">
            <a:extLst>
              <a:ext uri="{FF2B5EF4-FFF2-40B4-BE49-F238E27FC236}">
                <a16:creationId xmlns:a16="http://schemas.microsoft.com/office/drawing/2014/main" id="{4E1CB166-D6CF-4A7F-A8E9-909E16525B5F}"/>
              </a:ext>
            </a:extLst>
          </p:cNvPr>
          <p:cNvSpPr/>
          <p:nvPr/>
        </p:nvSpPr>
        <p:spPr>
          <a:xfrm>
            <a:off x="130660" y="1844817"/>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AD60B4F-1F1C-4FDE-A9E8-ADEE99B44B03}"/>
              </a:ext>
            </a:extLst>
          </p:cNvPr>
          <p:cNvSpPr/>
          <p:nvPr/>
        </p:nvSpPr>
        <p:spPr>
          <a:xfrm>
            <a:off x="130660" y="343885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937CAA-6C8F-49E1-B2DE-081F15343CAE}"/>
              </a:ext>
            </a:extLst>
          </p:cNvPr>
          <p:cNvSpPr/>
          <p:nvPr/>
        </p:nvSpPr>
        <p:spPr>
          <a:xfrm>
            <a:off x="130660" y="4179956"/>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55F87D45-6678-4512-AA45-48CDEBAE523B}"/>
              </a:ext>
            </a:extLst>
          </p:cNvPr>
          <p:cNvSpPr/>
          <p:nvPr/>
        </p:nvSpPr>
        <p:spPr>
          <a:xfrm>
            <a:off x="130660" y="5242507"/>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2" name="Picture 11">
            <a:extLst>
              <a:ext uri="{FF2B5EF4-FFF2-40B4-BE49-F238E27FC236}">
                <a16:creationId xmlns:a16="http://schemas.microsoft.com/office/drawing/2014/main" id="{3E9F4DDE-8B14-4E6C-B1DE-0400ECCC4273}"/>
              </a:ext>
            </a:extLst>
          </p:cNvPr>
          <p:cNvPicPr>
            <a:picLocks noChangeAspect="1"/>
          </p:cNvPicPr>
          <p:nvPr/>
        </p:nvPicPr>
        <p:blipFill>
          <a:blip r:embed="rId2"/>
          <a:stretch>
            <a:fillRect/>
          </a:stretch>
        </p:blipFill>
        <p:spPr>
          <a:xfrm>
            <a:off x="6146621" y="1602834"/>
            <a:ext cx="6045379" cy="4801260"/>
          </a:xfrm>
          <a:prstGeom prst="rect">
            <a:avLst/>
          </a:prstGeom>
        </p:spPr>
      </p:pic>
      <p:sp>
        <p:nvSpPr>
          <p:cNvPr id="13" name="Oval 12">
            <a:extLst>
              <a:ext uri="{FF2B5EF4-FFF2-40B4-BE49-F238E27FC236}">
                <a16:creationId xmlns:a16="http://schemas.microsoft.com/office/drawing/2014/main" id="{01A404A3-2294-483A-9A71-BEABB433AD21}"/>
              </a:ext>
            </a:extLst>
          </p:cNvPr>
          <p:cNvSpPr/>
          <p:nvPr/>
        </p:nvSpPr>
        <p:spPr>
          <a:xfrm>
            <a:off x="6283810" y="2058811"/>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endParaRPr lang="en-US" dirty="0"/>
          </a:p>
        </p:txBody>
      </p:sp>
      <p:sp>
        <p:nvSpPr>
          <p:cNvPr id="14" name="Oval 13">
            <a:extLst>
              <a:ext uri="{FF2B5EF4-FFF2-40B4-BE49-F238E27FC236}">
                <a16:creationId xmlns:a16="http://schemas.microsoft.com/office/drawing/2014/main" id="{0607826D-967D-48FC-90D8-AFD3434CAD39}"/>
              </a:ext>
            </a:extLst>
          </p:cNvPr>
          <p:cNvSpPr/>
          <p:nvPr/>
        </p:nvSpPr>
        <p:spPr>
          <a:xfrm>
            <a:off x="6283810" y="258463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1</a:t>
            </a:r>
            <a:endParaRPr lang="en-US" dirty="0"/>
          </a:p>
        </p:txBody>
      </p:sp>
      <p:sp>
        <p:nvSpPr>
          <p:cNvPr id="15" name="Oval 14">
            <a:extLst>
              <a:ext uri="{FF2B5EF4-FFF2-40B4-BE49-F238E27FC236}">
                <a16:creationId xmlns:a16="http://schemas.microsoft.com/office/drawing/2014/main" id="{CABC0174-B70D-4F42-AA9B-44FE0ADBBEE5}"/>
              </a:ext>
            </a:extLst>
          </p:cNvPr>
          <p:cNvSpPr/>
          <p:nvPr/>
        </p:nvSpPr>
        <p:spPr>
          <a:xfrm>
            <a:off x="6636496" y="299103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3</a:t>
            </a:r>
            <a:endParaRPr lang="en-US" dirty="0"/>
          </a:p>
        </p:txBody>
      </p:sp>
      <p:sp>
        <p:nvSpPr>
          <p:cNvPr id="16" name="Oval 15">
            <a:extLst>
              <a:ext uri="{FF2B5EF4-FFF2-40B4-BE49-F238E27FC236}">
                <a16:creationId xmlns:a16="http://schemas.microsoft.com/office/drawing/2014/main" id="{5E15A41D-4BB9-4A86-9205-82D0D0B62191}"/>
              </a:ext>
            </a:extLst>
          </p:cNvPr>
          <p:cNvSpPr/>
          <p:nvPr/>
        </p:nvSpPr>
        <p:spPr>
          <a:xfrm>
            <a:off x="6636496" y="3558987"/>
            <a:ext cx="224940" cy="2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t>4</a:t>
            </a:r>
            <a:endParaRPr lang="en-US" dirty="0"/>
          </a:p>
        </p:txBody>
      </p:sp>
      <p:sp>
        <p:nvSpPr>
          <p:cNvPr id="17" name="Title 1">
            <a:extLst>
              <a:ext uri="{FF2B5EF4-FFF2-40B4-BE49-F238E27FC236}">
                <a16:creationId xmlns:a16="http://schemas.microsoft.com/office/drawing/2014/main" id="{B3086C1F-9C4D-4276-A959-AEC172BF5ADA}"/>
              </a:ext>
            </a:extLst>
          </p:cNvPr>
          <p:cNvSpPr>
            <a:spLocks noGrp="1"/>
          </p:cNvSpPr>
          <p:nvPr>
            <p:ph type="title"/>
          </p:nvPr>
        </p:nvSpPr>
        <p:spPr>
          <a:xfrm>
            <a:off x="913795" y="609600"/>
            <a:ext cx="10353762" cy="970450"/>
          </a:xfrm>
        </p:spPr>
        <p:txBody>
          <a:bodyPr/>
          <a:lstStyle/>
          <a:p>
            <a:r>
              <a:rPr lang="en-US" dirty="0">
                <a:effectLst/>
              </a:rPr>
              <a:t>Anonymize</a:t>
            </a:r>
            <a:endParaRPr lang="en-US" dirty="0"/>
          </a:p>
        </p:txBody>
      </p:sp>
    </p:spTree>
    <p:extLst>
      <p:ext uri="{BB962C8B-B14F-4D97-AF65-F5344CB8AC3E}">
        <p14:creationId xmlns:p14="http://schemas.microsoft.com/office/powerpoint/2010/main" val="64268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D0DF-2473-4E48-A4A2-4BF4BAFAB18A}"/>
              </a:ext>
            </a:extLst>
          </p:cNvPr>
          <p:cNvSpPr>
            <a:spLocks noGrp="1"/>
          </p:cNvSpPr>
          <p:nvPr>
            <p:ph type="title"/>
          </p:nvPr>
        </p:nvSpPr>
        <p:spPr>
          <a:xfrm>
            <a:off x="617069" y="478158"/>
            <a:ext cx="10353762" cy="970450"/>
          </a:xfrm>
        </p:spPr>
        <p:txBody>
          <a:bodyPr/>
          <a:lstStyle/>
          <a:p>
            <a:r>
              <a:rPr lang="en-US" dirty="0"/>
              <a:t>Generalize</a:t>
            </a:r>
          </a:p>
        </p:txBody>
      </p:sp>
      <p:pic>
        <p:nvPicPr>
          <p:cNvPr id="6" name="Picture 5">
            <a:extLst>
              <a:ext uri="{FF2B5EF4-FFF2-40B4-BE49-F238E27FC236}">
                <a16:creationId xmlns:a16="http://schemas.microsoft.com/office/drawing/2014/main" id="{D823D04F-EE69-4E27-8D24-6AD0A2468EC6}"/>
              </a:ext>
            </a:extLst>
          </p:cNvPr>
          <p:cNvPicPr>
            <a:picLocks noChangeAspect="1"/>
          </p:cNvPicPr>
          <p:nvPr/>
        </p:nvPicPr>
        <p:blipFill>
          <a:blip r:embed="rId3"/>
          <a:stretch>
            <a:fillRect/>
          </a:stretch>
        </p:blipFill>
        <p:spPr>
          <a:xfrm>
            <a:off x="5547527" y="1623952"/>
            <a:ext cx="6644473" cy="4992635"/>
          </a:xfrm>
          <a:prstGeom prst="rect">
            <a:avLst/>
          </a:prstGeom>
        </p:spPr>
      </p:pic>
      <p:sp>
        <p:nvSpPr>
          <p:cNvPr id="9" name="Content Placeholder 2">
            <a:extLst>
              <a:ext uri="{FF2B5EF4-FFF2-40B4-BE49-F238E27FC236}">
                <a16:creationId xmlns:a16="http://schemas.microsoft.com/office/drawing/2014/main" id="{7F8C4F20-4973-4B41-A4D6-2E17D20ABFA6}"/>
              </a:ext>
            </a:extLst>
          </p:cNvPr>
          <p:cNvSpPr txBox="1">
            <a:spLocks/>
          </p:cNvSpPr>
          <p:nvPr/>
        </p:nvSpPr>
        <p:spPr>
          <a:xfrm>
            <a:off x="248455" y="6080271"/>
            <a:ext cx="4911374" cy="98950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endParaRPr lang="en-US" b="0" i="0" dirty="0">
              <a:solidFill>
                <a:schemeClr val="tx1"/>
              </a:solidFill>
              <a:effectLst/>
            </a:endParaRPr>
          </a:p>
        </p:txBody>
      </p:sp>
      <p:sp>
        <p:nvSpPr>
          <p:cNvPr id="10" name="Content Placeholder 2">
            <a:extLst>
              <a:ext uri="{FF2B5EF4-FFF2-40B4-BE49-F238E27FC236}">
                <a16:creationId xmlns:a16="http://schemas.microsoft.com/office/drawing/2014/main" id="{D8BE0D46-F9C2-4921-B109-55076FB63303}"/>
              </a:ext>
            </a:extLst>
          </p:cNvPr>
          <p:cNvSpPr txBox="1">
            <a:spLocks/>
          </p:cNvSpPr>
          <p:nvPr/>
        </p:nvSpPr>
        <p:spPr>
          <a:xfrm>
            <a:off x="71252" y="1965262"/>
            <a:ext cx="5532429" cy="175765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effectLst/>
              </a:rPr>
              <a:t>In this project we represent two type of generalization:</a:t>
            </a:r>
          </a:p>
          <a:p>
            <a:pPr marL="379800" indent="-342900">
              <a:buAutoNum type="arabicParenR"/>
            </a:pPr>
            <a:r>
              <a:rPr lang="en-US" sz="1800" dirty="0">
                <a:solidFill>
                  <a:schemeClr val="tx1"/>
                </a:solidFill>
                <a:effectLst/>
              </a:rPr>
              <a:t>Categorical*</a:t>
            </a:r>
          </a:p>
          <a:p>
            <a:pPr marL="379800" indent="-342900">
              <a:buAutoNum type="arabicParenR"/>
            </a:pPr>
            <a:r>
              <a:rPr lang="en-US" sz="1800" dirty="0">
                <a:solidFill>
                  <a:schemeClr val="tx1"/>
                </a:solidFill>
                <a:effectLst/>
              </a:rPr>
              <a:t>Numerical</a:t>
            </a:r>
            <a:endParaRPr lang="en-US" sz="1800" b="0" i="0" dirty="0">
              <a:solidFill>
                <a:schemeClr val="tx1"/>
              </a:solidFill>
              <a:effectLst/>
            </a:endParaRPr>
          </a:p>
        </p:txBody>
      </p:sp>
      <p:sp>
        <p:nvSpPr>
          <p:cNvPr id="11" name="Content Placeholder 2">
            <a:extLst>
              <a:ext uri="{FF2B5EF4-FFF2-40B4-BE49-F238E27FC236}">
                <a16:creationId xmlns:a16="http://schemas.microsoft.com/office/drawing/2014/main" id="{5BBC855F-A8B0-4EA5-9908-D386D9C57AE0}"/>
              </a:ext>
            </a:extLst>
          </p:cNvPr>
          <p:cNvSpPr txBox="1">
            <a:spLocks/>
          </p:cNvSpPr>
          <p:nvPr/>
        </p:nvSpPr>
        <p:spPr>
          <a:xfrm>
            <a:off x="-62073" y="5392610"/>
            <a:ext cx="5532429" cy="175765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1800" b="0" i="0" dirty="0">
                <a:solidFill>
                  <a:schemeClr val="tx1"/>
                </a:solidFill>
                <a:effectLst/>
              </a:rPr>
              <a:t>* : </a:t>
            </a:r>
            <a:r>
              <a:rPr lang="en-US" sz="1400" b="0" i="0" dirty="0">
                <a:solidFill>
                  <a:srgbClr val="F9F9F9"/>
                </a:solidFill>
                <a:effectLst/>
              </a:rPr>
              <a:t>The reference article did not mention any methods for anonymizing data through categorical generalization; however, we have developed a method to reduce the probability of attacks</a:t>
            </a:r>
            <a:r>
              <a:rPr lang="en-US" sz="1600" b="0" i="0" dirty="0">
                <a:solidFill>
                  <a:srgbClr val="F9F9F9"/>
                </a:solidFill>
                <a:effectLst/>
              </a:rPr>
              <a:t>.</a:t>
            </a:r>
          </a:p>
          <a:p>
            <a:pPr marL="36900" indent="0" algn="ctr">
              <a:buNone/>
            </a:pPr>
            <a:r>
              <a:rPr lang="en-US" sz="1200" b="0" i="0" dirty="0">
                <a:solidFill>
                  <a:srgbClr val="FFC000"/>
                </a:solidFill>
                <a:effectLst/>
                <a:latin typeface="Arial" panose="020B0604020202020204" pitchFamily="34" charset="0"/>
              </a:rPr>
              <a:t>Mondrian Multidimensional K-Anonymity</a:t>
            </a:r>
            <a:br>
              <a:rPr lang="en-US" sz="1050" b="0" i="0" dirty="0">
                <a:solidFill>
                  <a:srgbClr val="FFC000"/>
                </a:solidFill>
                <a:effectLst/>
                <a:latin typeface="Arial" panose="020B0604020202020204" pitchFamily="34" charset="0"/>
              </a:rPr>
            </a:br>
            <a:r>
              <a:rPr lang="en-US" sz="1050" b="0" i="0" dirty="0">
                <a:solidFill>
                  <a:srgbClr val="FFC000"/>
                </a:solidFill>
                <a:effectLst/>
                <a:latin typeface="Arial" panose="020B0604020202020204" pitchFamily="34" charset="0"/>
              </a:rPr>
              <a:t> (Kristen LeFevre David J. DeWitt Raghu Ramakrishnan University of Wisconsin, </a:t>
            </a:r>
            <a:r>
              <a:rPr lang="en-US" sz="1050" b="0" i="0" dirty="0" err="1">
                <a:solidFill>
                  <a:srgbClr val="FFC000"/>
                </a:solidFill>
                <a:effectLst/>
                <a:latin typeface="Arial" panose="020B0604020202020204" pitchFamily="34" charset="0"/>
              </a:rPr>
              <a:t>Madiso</a:t>
            </a:r>
            <a:r>
              <a:rPr lang="en-US" sz="1050" b="0" i="0" dirty="0">
                <a:solidFill>
                  <a:srgbClr val="FFC000"/>
                </a:solidFill>
                <a:effectLst/>
                <a:latin typeface="Arial" panose="020B0604020202020204" pitchFamily="34" charset="0"/>
              </a:rPr>
              <a:t>) </a:t>
            </a:r>
            <a:endParaRPr lang="en-US" sz="1600" b="0" i="0" dirty="0">
              <a:solidFill>
                <a:srgbClr val="FFC000"/>
              </a:solidFill>
              <a:effectLst/>
            </a:endParaRPr>
          </a:p>
        </p:txBody>
      </p:sp>
    </p:spTree>
    <p:extLst>
      <p:ext uri="{BB962C8B-B14F-4D97-AF65-F5344CB8AC3E}">
        <p14:creationId xmlns:p14="http://schemas.microsoft.com/office/powerpoint/2010/main" val="162576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68D656-683B-4735-862E-304BE980D1E2}"/>
              </a:ext>
            </a:extLst>
          </p:cNvPr>
          <p:cNvSpPr txBox="1">
            <a:spLocks/>
          </p:cNvSpPr>
          <p:nvPr/>
        </p:nvSpPr>
        <p:spPr>
          <a:xfrm>
            <a:off x="516577" y="1947449"/>
            <a:ext cx="11418124" cy="177032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tx1"/>
                </a:solidFill>
                <a:effectLst/>
              </a:rPr>
              <a:t>Important : </a:t>
            </a:r>
            <a:r>
              <a:rPr lang="en-US" b="0" i="0" dirty="0">
                <a:solidFill>
                  <a:schemeClr val="tx1"/>
                </a:solidFill>
                <a:effectLst/>
              </a:rPr>
              <a:t>In this approach, there is no need to anonymize the </a:t>
            </a:r>
            <a:r>
              <a:rPr lang="en-US" b="0" dirty="0">
                <a:solidFill>
                  <a:schemeClr val="accent2"/>
                </a:solidFill>
                <a:effectLst/>
              </a:rPr>
              <a:t>Explicit</a:t>
            </a:r>
            <a:r>
              <a:rPr lang="en-US" dirty="0">
                <a:solidFill>
                  <a:schemeClr val="accent2"/>
                </a:solidFill>
                <a:effectLst/>
              </a:rPr>
              <a:t> </a:t>
            </a:r>
            <a:r>
              <a:rPr lang="en-US" b="0" dirty="0">
                <a:solidFill>
                  <a:schemeClr val="accent2"/>
                </a:solidFill>
                <a:effectLst/>
              </a:rPr>
              <a:t>Identifier</a:t>
            </a:r>
            <a:r>
              <a:rPr lang="en-US" b="0" dirty="0">
                <a:solidFill>
                  <a:schemeClr val="tx1"/>
                </a:solidFill>
                <a:effectLst/>
              </a:rPr>
              <a:t> and</a:t>
            </a:r>
            <a:r>
              <a:rPr lang="en-US" b="0" i="0" dirty="0">
                <a:solidFill>
                  <a:schemeClr val="tx1"/>
                </a:solidFill>
                <a:effectLst/>
              </a:rPr>
              <a:t> </a:t>
            </a:r>
            <a:r>
              <a:rPr lang="en-US" b="0" i="0" dirty="0">
                <a:solidFill>
                  <a:schemeClr val="accent2"/>
                </a:solidFill>
                <a:effectLst/>
              </a:rPr>
              <a:t>Sensitive Data</a:t>
            </a:r>
            <a:r>
              <a:rPr lang="en-US" dirty="0">
                <a:solidFill>
                  <a:schemeClr val="accent2"/>
                </a:solidFill>
                <a:effectLst/>
              </a:rPr>
              <a:t> </a:t>
            </a:r>
            <a:r>
              <a:rPr lang="en-US" dirty="0">
                <a:solidFill>
                  <a:schemeClr val="tx1"/>
                </a:solidFill>
                <a:effectLst/>
              </a:rPr>
              <a:t>*</a:t>
            </a:r>
            <a:r>
              <a:rPr lang="en-US" b="0" i="0" dirty="0">
                <a:solidFill>
                  <a:schemeClr val="tx1"/>
                </a:solidFill>
                <a:effectLst/>
              </a:rPr>
              <a:t>.</a:t>
            </a:r>
          </a:p>
          <a:p>
            <a:pPr marL="36900" indent="0">
              <a:buNone/>
            </a:pPr>
            <a:r>
              <a:rPr lang="en-US" b="0" dirty="0">
                <a:solidFill>
                  <a:schemeClr val="accent2"/>
                </a:solidFill>
                <a:effectLst/>
              </a:rPr>
              <a:t>Explicit</a:t>
            </a:r>
            <a:r>
              <a:rPr lang="en-US" dirty="0">
                <a:solidFill>
                  <a:schemeClr val="accent2"/>
                </a:solidFill>
                <a:effectLst/>
              </a:rPr>
              <a:t> </a:t>
            </a:r>
            <a:r>
              <a:rPr lang="en-US" b="0" dirty="0">
                <a:solidFill>
                  <a:schemeClr val="accent2"/>
                </a:solidFill>
                <a:effectLst/>
              </a:rPr>
              <a:t>Identifier</a:t>
            </a:r>
            <a:r>
              <a:rPr lang="en-US" dirty="0">
                <a:solidFill>
                  <a:schemeClr val="tx1"/>
                </a:solidFill>
                <a:effectLst/>
              </a:rPr>
              <a:t>: </a:t>
            </a:r>
            <a:r>
              <a:rPr lang="en-US" b="0" i="0" dirty="0">
                <a:solidFill>
                  <a:srgbClr val="F9F9F9"/>
                </a:solidFill>
                <a:effectLst/>
                <a:latin typeface="Söhne"/>
              </a:rPr>
              <a:t>Must be removed from the dataset</a:t>
            </a:r>
          </a:p>
          <a:p>
            <a:pPr marL="36900" indent="0">
              <a:buNone/>
            </a:pPr>
            <a:r>
              <a:rPr lang="en-US" b="0" i="0" dirty="0">
                <a:solidFill>
                  <a:schemeClr val="accent2"/>
                </a:solidFill>
                <a:effectLst/>
              </a:rPr>
              <a:t>Sensitive Data: </a:t>
            </a:r>
            <a:r>
              <a:rPr lang="en-US" b="0" i="0" dirty="0">
                <a:solidFill>
                  <a:srgbClr val="F9F9F9"/>
                </a:solidFill>
                <a:effectLst/>
                <a:latin typeface="Söhne"/>
              </a:rPr>
              <a:t>To maintain utility, the value must be preserved and not anonymized</a:t>
            </a:r>
            <a:endParaRPr lang="en-US" b="0" i="0" dirty="0">
              <a:solidFill>
                <a:schemeClr val="tx1"/>
              </a:solidFill>
              <a:effectLst/>
            </a:endParaRPr>
          </a:p>
        </p:txBody>
      </p:sp>
      <p:pic>
        <p:nvPicPr>
          <p:cNvPr id="5" name="Picture 4">
            <a:extLst>
              <a:ext uri="{FF2B5EF4-FFF2-40B4-BE49-F238E27FC236}">
                <a16:creationId xmlns:a16="http://schemas.microsoft.com/office/drawing/2014/main" id="{EEDD48DB-C0F7-489A-8480-C8BF61D7F279}"/>
              </a:ext>
            </a:extLst>
          </p:cNvPr>
          <p:cNvPicPr>
            <a:picLocks noChangeAspect="1"/>
          </p:cNvPicPr>
          <p:nvPr/>
        </p:nvPicPr>
        <p:blipFill>
          <a:blip r:embed="rId2"/>
          <a:stretch>
            <a:fillRect/>
          </a:stretch>
        </p:blipFill>
        <p:spPr>
          <a:xfrm>
            <a:off x="1868224" y="4196692"/>
            <a:ext cx="7252025" cy="1495803"/>
          </a:xfrm>
          <a:prstGeom prst="rect">
            <a:avLst/>
          </a:prstGeom>
        </p:spPr>
      </p:pic>
      <p:sp>
        <p:nvSpPr>
          <p:cNvPr id="6" name="Content Placeholder 2">
            <a:extLst>
              <a:ext uri="{FF2B5EF4-FFF2-40B4-BE49-F238E27FC236}">
                <a16:creationId xmlns:a16="http://schemas.microsoft.com/office/drawing/2014/main" id="{4858B470-0116-450F-8354-53B7C088947F}"/>
              </a:ext>
            </a:extLst>
          </p:cNvPr>
          <p:cNvSpPr txBox="1">
            <a:spLocks/>
          </p:cNvSpPr>
          <p:nvPr/>
        </p:nvSpPr>
        <p:spPr>
          <a:xfrm>
            <a:off x="1345710" y="3717774"/>
            <a:ext cx="8415807" cy="47891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b="0" i="0" dirty="0">
                <a:solidFill>
                  <a:schemeClr val="tx1"/>
                </a:solidFill>
                <a:effectLst/>
              </a:rPr>
              <a:t>Resolve this issue by obtaining input from the command line</a:t>
            </a:r>
          </a:p>
        </p:txBody>
      </p:sp>
    </p:spTree>
    <p:extLst>
      <p:ext uri="{BB962C8B-B14F-4D97-AF65-F5344CB8AC3E}">
        <p14:creationId xmlns:p14="http://schemas.microsoft.com/office/powerpoint/2010/main" val="194827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A47F-C8F2-4E46-AB3E-CFF0416B10C2}"/>
              </a:ext>
            </a:extLst>
          </p:cNvPr>
          <p:cNvSpPr>
            <a:spLocks noGrp="1"/>
          </p:cNvSpPr>
          <p:nvPr>
            <p:ph type="title"/>
          </p:nvPr>
        </p:nvSpPr>
        <p:spPr>
          <a:xfrm>
            <a:off x="3907913" y="60924"/>
            <a:ext cx="4244497" cy="526795"/>
          </a:xfrm>
        </p:spPr>
        <p:txBody>
          <a:bodyPr>
            <a:noAutofit/>
          </a:bodyPr>
          <a:lstStyle/>
          <a:p>
            <a:r>
              <a:rPr lang="en-US" sz="2800" dirty="0">
                <a:effectLst/>
              </a:rPr>
              <a:t>Datasets</a:t>
            </a:r>
            <a:endParaRPr lang="en-US" sz="2800" dirty="0"/>
          </a:p>
        </p:txBody>
      </p:sp>
      <p:pic>
        <p:nvPicPr>
          <p:cNvPr id="5" name="Picture 4">
            <a:extLst>
              <a:ext uri="{FF2B5EF4-FFF2-40B4-BE49-F238E27FC236}">
                <a16:creationId xmlns:a16="http://schemas.microsoft.com/office/drawing/2014/main" id="{22B7DB96-8074-421B-A902-B9C7807FE187}"/>
              </a:ext>
            </a:extLst>
          </p:cNvPr>
          <p:cNvPicPr>
            <a:picLocks noChangeAspect="1"/>
          </p:cNvPicPr>
          <p:nvPr/>
        </p:nvPicPr>
        <p:blipFill>
          <a:blip r:embed="rId3"/>
          <a:stretch>
            <a:fillRect/>
          </a:stretch>
        </p:blipFill>
        <p:spPr>
          <a:xfrm>
            <a:off x="431139" y="1012693"/>
            <a:ext cx="4483330" cy="3001583"/>
          </a:xfrm>
          <a:prstGeom prst="rect">
            <a:avLst/>
          </a:prstGeom>
        </p:spPr>
      </p:pic>
      <p:sp>
        <p:nvSpPr>
          <p:cNvPr id="6" name="Title 1">
            <a:extLst>
              <a:ext uri="{FF2B5EF4-FFF2-40B4-BE49-F238E27FC236}">
                <a16:creationId xmlns:a16="http://schemas.microsoft.com/office/drawing/2014/main" id="{074410D3-9C89-4599-8A6E-771E2AB3E160}"/>
              </a:ext>
            </a:extLst>
          </p:cNvPr>
          <p:cNvSpPr txBox="1">
            <a:spLocks/>
          </p:cNvSpPr>
          <p:nvPr/>
        </p:nvSpPr>
        <p:spPr>
          <a:xfrm>
            <a:off x="117979" y="587719"/>
            <a:ext cx="5453560" cy="424975"/>
          </a:xfrm>
          <a:prstGeom prst="rect">
            <a:avLst/>
          </a:prstGeom>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Making fake dataset with faker library (used to test project)</a:t>
            </a:r>
          </a:p>
        </p:txBody>
      </p:sp>
      <p:sp>
        <p:nvSpPr>
          <p:cNvPr id="7" name="Title 1">
            <a:extLst>
              <a:ext uri="{FF2B5EF4-FFF2-40B4-BE49-F238E27FC236}">
                <a16:creationId xmlns:a16="http://schemas.microsoft.com/office/drawing/2014/main" id="{1F797AD2-6FAE-4D82-88F8-18EA5DFE2410}"/>
              </a:ext>
            </a:extLst>
          </p:cNvPr>
          <p:cNvSpPr txBox="1">
            <a:spLocks/>
          </p:cNvSpPr>
          <p:nvPr/>
        </p:nvSpPr>
        <p:spPr>
          <a:xfrm>
            <a:off x="5817227" y="616562"/>
            <a:ext cx="5594997" cy="424974"/>
          </a:xfrm>
          <a:prstGeom prst="rect">
            <a:avLst/>
          </a:prstGeom>
          <a:effectLst>
            <a:outerShdw blurRad="25400" dir="17880000">
              <a:srgbClr val="000000">
                <a:alpha val="46000"/>
              </a:srgbClr>
            </a:outerShdw>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dirty="0">
                <a:solidFill>
                  <a:srgbClr val="F9F9F9"/>
                </a:solidFill>
                <a:effectLst/>
                <a:latin typeface="Söhne"/>
              </a:rPr>
              <a:t>Actual dataset</a:t>
            </a:r>
            <a:r>
              <a:rPr lang="en-US" dirty="0">
                <a:solidFill>
                  <a:srgbClr val="F9F9F9"/>
                </a:solidFill>
                <a:effectLst/>
                <a:latin typeface="Söhne"/>
              </a:rPr>
              <a:t>(adult dataset)</a:t>
            </a:r>
            <a:endParaRPr lang="en-US" dirty="0"/>
          </a:p>
        </p:txBody>
      </p:sp>
      <p:pic>
        <p:nvPicPr>
          <p:cNvPr id="9" name="Picture 8">
            <a:extLst>
              <a:ext uri="{FF2B5EF4-FFF2-40B4-BE49-F238E27FC236}">
                <a16:creationId xmlns:a16="http://schemas.microsoft.com/office/drawing/2014/main" id="{A64F2B75-4A42-49BA-8A56-1A33A4B7B04A}"/>
              </a:ext>
            </a:extLst>
          </p:cNvPr>
          <p:cNvPicPr>
            <a:picLocks noChangeAspect="1"/>
          </p:cNvPicPr>
          <p:nvPr/>
        </p:nvPicPr>
        <p:blipFill>
          <a:blip r:embed="rId4"/>
          <a:stretch>
            <a:fillRect/>
          </a:stretch>
        </p:blipFill>
        <p:spPr>
          <a:xfrm>
            <a:off x="5682212" y="1070379"/>
            <a:ext cx="5975701" cy="4357366"/>
          </a:xfrm>
          <a:prstGeom prst="rect">
            <a:avLst/>
          </a:prstGeom>
        </p:spPr>
      </p:pic>
      <p:pic>
        <p:nvPicPr>
          <p:cNvPr id="11" name="Picture 10">
            <a:extLst>
              <a:ext uri="{FF2B5EF4-FFF2-40B4-BE49-F238E27FC236}">
                <a16:creationId xmlns:a16="http://schemas.microsoft.com/office/drawing/2014/main" id="{6F2091EA-066E-499B-A96E-89C928601383}"/>
              </a:ext>
            </a:extLst>
          </p:cNvPr>
          <p:cNvPicPr>
            <a:picLocks noChangeAspect="1"/>
          </p:cNvPicPr>
          <p:nvPr/>
        </p:nvPicPr>
        <p:blipFill>
          <a:blip r:embed="rId5"/>
          <a:stretch>
            <a:fillRect/>
          </a:stretch>
        </p:blipFill>
        <p:spPr>
          <a:xfrm>
            <a:off x="431139" y="4727808"/>
            <a:ext cx="4483330" cy="2000353"/>
          </a:xfrm>
          <a:prstGeom prst="rect">
            <a:avLst/>
          </a:prstGeom>
        </p:spPr>
      </p:pic>
      <p:sp>
        <p:nvSpPr>
          <p:cNvPr id="12" name="Arrow: Down 11">
            <a:extLst>
              <a:ext uri="{FF2B5EF4-FFF2-40B4-BE49-F238E27FC236}">
                <a16:creationId xmlns:a16="http://schemas.microsoft.com/office/drawing/2014/main" id="{F97AFF30-3D6F-47B7-ABD2-254C6ED103EA}"/>
              </a:ext>
            </a:extLst>
          </p:cNvPr>
          <p:cNvSpPr/>
          <p:nvPr/>
        </p:nvSpPr>
        <p:spPr>
          <a:xfrm>
            <a:off x="2214276" y="4067417"/>
            <a:ext cx="654843" cy="60725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F6D3E53-596F-4FA1-BF18-A145E79B779F}"/>
              </a:ext>
            </a:extLst>
          </p:cNvPr>
          <p:cNvSpPr txBox="1">
            <a:spLocks/>
          </p:cNvSpPr>
          <p:nvPr/>
        </p:nvSpPr>
        <p:spPr>
          <a:xfrm>
            <a:off x="5122809" y="5619976"/>
            <a:ext cx="6875247" cy="580857"/>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0" i="0" dirty="0">
                <a:solidFill>
                  <a:srgbClr val="F9F9F9"/>
                </a:solidFill>
                <a:effectLst/>
                <a:latin typeface="+mn-lt"/>
              </a:rPr>
              <a:t>Prepared a command line option to input the path of the custom dataset</a:t>
            </a:r>
            <a:endParaRPr lang="en-US" sz="3200" dirty="0">
              <a:latin typeface="+mn-lt"/>
            </a:endParaRPr>
          </a:p>
        </p:txBody>
      </p:sp>
      <p:pic>
        <p:nvPicPr>
          <p:cNvPr id="17" name="Picture 16">
            <a:extLst>
              <a:ext uri="{FF2B5EF4-FFF2-40B4-BE49-F238E27FC236}">
                <a16:creationId xmlns:a16="http://schemas.microsoft.com/office/drawing/2014/main" id="{D25F7F02-3C8A-459C-9BD4-1CC7A839FBF8}"/>
              </a:ext>
            </a:extLst>
          </p:cNvPr>
          <p:cNvPicPr>
            <a:picLocks noChangeAspect="1"/>
          </p:cNvPicPr>
          <p:nvPr/>
        </p:nvPicPr>
        <p:blipFill>
          <a:blip r:embed="rId6"/>
          <a:stretch>
            <a:fillRect/>
          </a:stretch>
        </p:blipFill>
        <p:spPr>
          <a:xfrm>
            <a:off x="5122809" y="6097347"/>
            <a:ext cx="6954396" cy="345867"/>
          </a:xfrm>
          <a:prstGeom prst="rect">
            <a:avLst/>
          </a:prstGeom>
        </p:spPr>
      </p:pic>
    </p:spTree>
    <p:extLst>
      <p:ext uri="{BB962C8B-B14F-4D97-AF65-F5344CB8AC3E}">
        <p14:creationId xmlns:p14="http://schemas.microsoft.com/office/powerpoint/2010/main" val="39544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DBC1-045D-4AEB-955C-2BB0710B6C24}"/>
              </a:ext>
            </a:extLst>
          </p:cNvPr>
          <p:cNvSpPr>
            <a:spLocks noGrp="1"/>
          </p:cNvSpPr>
          <p:nvPr>
            <p:ph type="title"/>
          </p:nvPr>
        </p:nvSpPr>
        <p:spPr/>
        <p:txBody>
          <a:bodyPr/>
          <a:lstStyle/>
          <a:p>
            <a:r>
              <a:rPr lang="en-US" dirty="0"/>
              <a:t>General-Purpose Quality Metrics</a:t>
            </a:r>
          </a:p>
        </p:txBody>
      </p:sp>
      <p:pic>
        <p:nvPicPr>
          <p:cNvPr id="5" name="Content Placeholder 4">
            <a:extLst>
              <a:ext uri="{FF2B5EF4-FFF2-40B4-BE49-F238E27FC236}">
                <a16:creationId xmlns:a16="http://schemas.microsoft.com/office/drawing/2014/main" id="{897F847D-CAB7-4351-8EFA-63EB619BBC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384" y="2795552"/>
            <a:ext cx="7619231" cy="2418803"/>
          </a:xfrm>
        </p:spPr>
      </p:pic>
      <p:sp>
        <p:nvSpPr>
          <p:cNvPr id="6" name="Content Placeholder 2">
            <a:extLst>
              <a:ext uri="{FF2B5EF4-FFF2-40B4-BE49-F238E27FC236}">
                <a16:creationId xmlns:a16="http://schemas.microsoft.com/office/drawing/2014/main" id="{A98971C4-EC9E-4DDE-BA08-D0BA3B65E40A}"/>
              </a:ext>
            </a:extLst>
          </p:cNvPr>
          <p:cNvSpPr txBox="1">
            <a:spLocks/>
          </p:cNvSpPr>
          <p:nvPr/>
        </p:nvSpPr>
        <p:spPr>
          <a:xfrm>
            <a:off x="1341913" y="1951826"/>
            <a:ext cx="9684326" cy="90122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dirty="0"/>
              <a:t>The anonymization process should generalize or perturb the original data as little as is necessary to satisfy the k-anonymity</a:t>
            </a:r>
          </a:p>
        </p:txBody>
      </p:sp>
      <p:sp>
        <p:nvSpPr>
          <p:cNvPr id="7" name="Title 1">
            <a:extLst>
              <a:ext uri="{FF2B5EF4-FFF2-40B4-BE49-F238E27FC236}">
                <a16:creationId xmlns:a16="http://schemas.microsoft.com/office/drawing/2014/main" id="{79E4ED89-512B-467D-80B5-8E095C57BB23}"/>
              </a:ext>
            </a:extLst>
          </p:cNvPr>
          <p:cNvSpPr txBox="1">
            <a:spLocks/>
          </p:cNvSpPr>
          <p:nvPr/>
        </p:nvSpPr>
        <p:spPr>
          <a:xfrm>
            <a:off x="2800744" y="5569582"/>
            <a:ext cx="6766663" cy="580857"/>
          </a:xfrm>
          <a:prstGeom prst="rect">
            <a:avLst/>
          </a:prstGeom>
          <a:effectLst>
            <a:outerShdw blurRad="25400" dir="17880000">
              <a:srgbClr val="000000">
                <a:alpha val="46000"/>
              </a:srgbClr>
            </a:outerShdw>
          </a:effectLst>
        </p:spPr>
        <p:txBody>
          <a:bodyPr vert="horz" lIns="91440" tIns="45720" rIns="91440" bIns="45720" rtlCol="0" anchor="ctr">
            <a:normAutofit fontScale="4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ffectLst/>
              </a:rPr>
              <a:t>Created a command line option to input the custom </a:t>
            </a:r>
            <a:r>
              <a:rPr lang="en-US" dirty="0">
                <a:solidFill>
                  <a:schemeClr val="accent2"/>
                </a:solidFill>
                <a:effectLst/>
              </a:rPr>
              <a:t>k-value</a:t>
            </a:r>
            <a:endParaRPr lang="en-US" sz="3200" dirty="0">
              <a:solidFill>
                <a:schemeClr val="accent2"/>
              </a:solidFill>
              <a:latin typeface="+mn-lt"/>
            </a:endParaRPr>
          </a:p>
        </p:txBody>
      </p:sp>
      <p:pic>
        <p:nvPicPr>
          <p:cNvPr id="4" name="Picture 3">
            <a:extLst>
              <a:ext uri="{FF2B5EF4-FFF2-40B4-BE49-F238E27FC236}">
                <a16:creationId xmlns:a16="http://schemas.microsoft.com/office/drawing/2014/main" id="{1A8E7D3E-1AAF-4E52-A770-1BE55C0EE11D}"/>
              </a:ext>
            </a:extLst>
          </p:cNvPr>
          <p:cNvPicPr>
            <a:picLocks noChangeAspect="1"/>
          </p:cNvPicPr>
          <p:nvPr/>
        </p:nvPicPr>
        <p:blipFill>
          <a:blip r:embed="rId4"/>
          <a:stretch>
            <a:fillRect/>
          </a:stretch>
        </p:blipFill>
        <p:spPr>
          <a:xfrm>
            <a:off x="2558612" y="6080024"/>
            <a:ext cx="7735112" cy="536972"/>
          </a:xfrm>
          <a:prstGeom prst="rect">
            <a:avLst/>
          </a:prstGeom>
        </p:spPr>
      </p:pic>
      <p:sp>
        <p:nvSpPr>
          <p:cNvPr id="8" name="Title 1">
            <a:extLst>
              <a:ext uri="{FF2B5EF4-FFF2-40B4-BE49-F238E27FC236}">
                <a16:creationId xmlns:a16="http://schemas.microsoft.com/office/drawing/2014/main" id="{D1FC4779-6B00-45DA-A255-FBE0A70C9277}"/>
              </a:ext>
            </a:extLst>
          </p:cNvPr>
          <p:cNvSpPr txBox="1">
            <a:spLocks/>
          </p:cNvSpPr>
          <p:nvPr/>
        </p:nvSpPr>
        <p:spPr>
          <a:xfrm>
            <a:off x="2558612" y="6058081"/>
            <a:ext cx="7367238" cy="5808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accent2"/>
              </a:solidFill>
              <a:latin typeface="+mn-lt"/>
            </a:endParaRPr>
          </a:p>
        </p:txBody>
      </p:sp>
    </p:spTree>
    <p:extLst>
      <p:ext uri="{BB962C8B-B14F-4D97-AF65-F5344CB8AC3E}">
        <p14:creationId xmlns:p14="http://schemas.microsoft.com/office/powerpoint/2010/main" val="151470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D29C-D8FD-4949-90AE-ECF92F4C9352}"/>
              </a:ext>
            </a:extLst>
          </p:cNvPr>
          <p:cNvSpPr>
            <a:spLocks noGrp="1"/>
          </p:cNvSpPr>
          <p:nvPr>
            <p:ph type="title"/>
          </p:nvPr>
        </p:nvSpPr>
        <p:spPr/>
        <p:txBody>
          <a:bodyPr/>
          <a:lstStyle/>
          <a:p>
            <a:r>
              <a:rPr lang="en-US" b="0" i="0" dirty="0">
                <a:effectLst/>
                <a:cs typeface="Arial" panose="020B0604020202020204" pitchFamily="34" charset="0"/>
              </a:rPr>
              <a:t>Bounds on Quality</a:t>
            </a:r>
            <a:endParaRPr lang="en-US" dirty="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1D34E7-1391-4E75-9368-FCC640C22660}"/>
                  </a:ext>
                </a:extLst>
              </p:cNvPr>
              <p:cNvSpPr>
                <a:spLocks noGrp="1"/>
              </p:cNvSpPr>
              <p:nvPr>
                <p:ph idx="1"/>
              </p:nvPr>
            </p:nvSpPr>
            <p:spPr>
              <a:xfrm>
                <a:off x="913795" y="1540044"/>
                <a:ext cx="10704464" cy="3128682"/>
              </a:xfrm>
            </p:spPr>
            <p:txBody>
              <a:bodyPr>
                <a:normAutofit/>
              </a:bodyPr>
              <a:lstStyle/>
              <a:p>
                <a:pPr marL="36900" indent="0">
                  <a:buNone/>
                </a:pPr>
                <a:r>
                  <a:rPr lang="en-US" b="0" i="0" dirty="0">
                    <a:effectLst/>
                  </a:rPr>
                  <a:t>By definition, k-anonymity requires that every equivalence class contain at least k records. </a:t>
                </a:r>
              </a:p>
              <a:p>
                <a:pPr marL="36900" indent="0">
                  <a:buNone/>
                </a:pPr>
                <a:r>
                  <a:rPr lang="en-US" b="0" i="0" dirty="0">
                    <a:effectLst/>
                  </a:rPr>
                  <a:t>For this reason, the optimal achievable value of </a:t>
                </a:r>
                <a:br>
                  <a:rPr lang="en-US" b="0" i="0" dirty="0">
                    <a:effectLst/>
                  </a:rPr>
                </a:br>
                <a:endParaRPr lang="en-US" b="0" i="0" dirty="0">
                  <a:effectLst/>
                </a:endParaRPr>
              </a:p>
              <a:p>
                <a:pPr marL="36900" indent="0" algn="ctr">
                  <a:buNone/>
                </a:pPr>
                <a:r>
                  <a:rPr lang="en-US" b="0" i="0" dirty="0">
                    <a:effectLst/>
                  </a:rPr>
                  <a:t> </a:t>
                </a:r>
                <a14:m>
                  <m:oMath xmlns:m="http://schemas.openxmlformats.org/officeDocument/2006/math">
                    <m:sSub>
                      <m:sSubPr>
                        <m:ctrlPr>
                          <a:rPr lang="en-US" i="1" dirty="0">
                            <a:effectLst/>
                            <a:latin typeface="Cambria Math" panose="02040503050406030204" pitchFamily="18" charset="0"/>
                          </a:rPr>
                        </m:ctrlPr>
                      </m:sSubPr>
                      <m:e>
                        <m:r>
                          <a:rPr lang="en-US" b="0" i="1" dirty="0" smtClean="0">
                            <a:effectLst/>
                            <a:latin typeface="Cambria Math" panose="02040503050406030204" pitchFamily="18" charset="0"/>
                          </a:rPr>
                          <m:t>𝐶</m:t>
                        </m:r>
                      </m:e>
                      <m:sub>
                        <m:r>
                          <m:rPr>
                            <m:nor/>
                          </m:rPr>
                          <a:rPr lang="en-US" dirty="0" smtClean="0">
                            <a:effectLst/>
                            <a:latin typeface="Cambria Math" panose="02040503050406030204" pitchFamily="18" charset="0"/>
                            <a:ea typeface="Cambria Math" panose="02040503050406030204" pitchFamily="18" charset="0"/>
                          </a:rPr>
                          <m:t>DM</m:t>
                        </m:r>
                      </m:sub>
                    </m:sSub>
                  </m:oMath>
                </a14:m>
                <a:r>
                  <a:rPr lang="en-US" dirty="0">
                    <a:effectLst/>
                  </a:rPr>
                  <a:t> </a:t>
                </a:r>
                <a:r>
                  <a:rPr lang="en-US" b="0" i="0" dirty="0">
                    <a:effectLst/>
                  </a:rPr>
                  <a:t>≥ k ∗ total records</a:t>
                </a:r>
                <a:br>
                  <a:rPr lang="en-US" b="0" i="0" dirty="0">
                    <a:effectLst/>
                  </a:rPr>
                </a:br>
                <a:br>
                  <a:rPr lang="en-US" b="0" i="0" dirty="0">
                    <a:effectLst/>
                  </a:rPr>
                </a:br>
                <a:r>
                  <a:rPr lang="en-US" dirty="0">
                    <a:effectLst/>
                  </a:rPr>
                  <a:t>A</a:t>
                </a:r>
                <a:r>
                  <a:rPr lang="en-US" b="0" i="0" dirty="0">
                    <a:effectLst/>
                  </a:rPr>
                  <a:t>nd</a:t>
                </a:r>
                <a:br>
                  <a:rPr lang="en-US" b="0" i="0" dirty="0">
                    <a:effectLst/>
                  </a:rPr>
                </a:br>
                <a:br>
                  <a:rPr lang="en-US" dirty="0"/>
                </a:br>
                <a14:m>
                  <m:oMath xmlns:m="http://schemas.openxmlformats.org/officeDocument/2006/math">
                    <m:sSub>
                      <m:sSubPr>
                        <m:ctrlPr>
                          <a:rPr lang="en-US" b="0" i="1" dirty="0" smtClean="0">
                            <a:effectLst/>
                            <a:latin typeface="Cambria Math" panose="02040503050406030204" pitchFamily="18" charset="0"/>
                          </a:rPr>
                        </m:ctrlPr>
                      </m:sSubPr>
                      <m:e>
                        <m:r>
                          <a:rPr lang="en-US" i="1" dirty="0">
                            <a:effectLst/>
                            <a:latin typeface="Cambria Math" panose="02040503050406030204" pitchFamily="18" charset="0"/>
                          </a:rPr>
                          <m:t>𝐶</m:t>
                        </m:r>
                      </m:e>
                      <m:sub>
                        <m:r>
                          <a:rPr lang="en-US" i="1" dirty="0">
                            <a:effectLst/>
                            <a:latin typeface="Cambria Math" panose="02040503050406030204" pitchFamily="18" charset="0"/>
                          </a:rPr>
                          <m:t>𝐴𝑉𝐺</m:t>
                        </m:r>
                      </m:sub>
                    </m:sSub>
                  </m:oMath>
                </a14:m>
                <a:r>
                  <a:rPr lang="en-US" b="0" i="0" dirty="0">
                    <a:effectLst/>
                  </a:rPr>
                  <a:t> ≥ 1</a:t>
                </a:r>
                <a:endParaRPr lang="en-US" dirty="0"/>
              </a:p>
            </p:txBody>
          </p:sp>
        </mc:Choice>
        <mc:Fallback xmlns="">
          <p:sp>
            <p:nvSpPr>
              <p:cNvPr id="3" name="Content Placeholder 2">
                <a:extLst>
                  <a:ext uri="{FF2B5EF4-FFF2-40B4-BE49-F238E27FC236}">
                    <a16:creationId xmlns:a16="http://schemas.microsoft.com/office/drawing/2014/main" id="{D81D34E7-1391-4E75-9368-FCC640C22660}"/>
                  </a:ext>
                </a:extLst>
              </p:cNvPr>
              <p:cNvSpPr>
                <a:spLocks noGrp="1" noRot="1" noChangeAspect="1" noMove="1" noResize="1" noEditPoints="1" noAdjustHandles="1" noChangeArrowheads="1" noChangeShapeType="1" noTextEdit="1"/>
              </p:cNvSpPr>
              <p:nvPr>
                <p:ph idx="1"/>
              </p:nvPr>
            </p:nvSpPr>
            <p:spPr>
              <a:xfrm>
                <a:off x="913795" y="1540044"/>
                <a:ext cx="10704464" cy="3128682"/>
              </a:xfr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8FF9A1D-165C-4278-AFCB-A81D2C56C3E3}"/>
              </a:ext>
            </a:extLst>
          </p:cNvPr>
          <p:cNvPicPr>
            <a:picLocks noChangeAspect="1"/>
          </p:cNvPicPr>
          <p:nvPr/>
        </p:nvPicPr>
        <p:blipFill>
          <a:blip r:embed="rId3"/>
          <a:stretch>
            <a:fillRect/>
          </a:stretch>
        </p:blipFill>
        <p:spPr>
          <a:xfrm>
            <a:off x="6722736" y="4698889"/>
            <a:ext cx="5378726" cy="2159111"/>
          </a:xfrm>
          <a:prstGeom prst="rect">
            <a:avLst/>
          </a:prstGeom>
        </p:spPr>
      </p:pic>
      <p:pic>
        <p:nvPicPr>
          <p:cNvPr id="9" name="Picture 8">
            <a:extLst>
              <a:ext uri="{FF2B5EF4-FFF2-40B4-BE49-F238E27FC236}">
                <a16:creationId xmlns:a16="http://schemas.microsoft.com/office/drawing/2014/main" id="{F7181052-9E7C-4224-888F-3D59A940D903}"/>
              </a:ext>
            </a:extLst>
          </p:cNvPr>
          <p:cNvPicPr>
            <a:picLocks noChangeAspect="1"/>
          </p:cNvPicPr>
          <p:nvPr/>
        </p:nvPicPr>
        <p:blipFill>
          <a:blip r:embed="rId4"/>
          <a:stretch>
            <a:fillRect/>
          </a:stretch>
        </p:blipFill>
        <p:spPr>
          <a:xfrm>
            <a:off x="34834" y="5719577"/>
            <a:ext cx="5604991" cy="806171"/>
          </a:xfrm>
          <a:prstGeom prst="rect">
            <a:avLst/>
          </a:prstGeom>
        </p:spPr>
      </p:pic>
      <p:sp>
        <p:nvSpPr>
          <p:cNvPr id="10" name="Oval 9">
            <a:extLst>
              <a:ext uri="{FF2B5EF4-FFF2-40B4-BE49-F238E27FC236}">
                <a16:creationId xmlns:a16="http://schemas.microsoft.com/office/drawing/2014/main" id="{886D5DEB-D078-4D85-A752-D9DA3EC5ED3A}"/>
              </a:ext>
            </a:extLst>
          </p:cNvPr>
          <p:cNvSpPr/>
          <p:nvPr/>
        </p:nvSpPr>
        <p:spPr>
          <a:xfrm>
            <a:off x="11571194" y="5778444"/>
            <a:ext cx="530268" cy="4340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34D089C-954C-41FD-92B7-7D6E3CDD22B1}"/>
              </a:ext>
            </a:extLst>
          </p:cNvPr>
          <p:cNvPicPr>
            <a:picLocks noChangeAspect="1"/>
          </p:cNvPicPr>
          <p:nvPr/>
        </p:nvPicPr>
        <p:blipFill>
          <a:blip r:embed="rId5"/>
          <a:stretch>
            <a:fillRect/>
          </a:stretch>
        </p:blipFill>
        <p:spPr>
          <a:xfrm>
            <a:off x="645905" y="5070346"/>
            <a:ext cx="4153113" cy="666784"/>
          </a:xfrm>
          <a:prstGeom prst="rect">
            <a:avLst/>
          </a:prstGeom>
        </p:spPr>
      </p:pic>
      <p:sp>
        <p:nvSpPr>
          <p:cNvPr id="13" name="Arrow: Right 12">
            <a:extLst>
              <a:ext uri="{FF2B5EF4-FFF2-40B4-BE49-F238E27FC236}">
                <a16:creationId xmlns:a16="http://schemas.microsoft.com/office/drawing/2014/main" id="{14431253-45A3-4070-9FD0-9AC9487D4D5A}"/>
              </a:ext>
            </a:extLst>
          </p:cNvPr>
          <p:cNvSpPr/>
          <p:nvPr/>
        </p:nvSpPr>
        <p:spPr>
          <a:xfrm>
            <a:off x="5886447" y="5466330"/>
            <a:ext cx="728895" cy="50649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7110BC-C6CB-4096-AD02-1CA3AB6676D8}"/>
              </a:ext>
            </a:extLst>
          </p:cNvPr>
          <p:cNvSpPr/>
          <p:nvPr/>
        </p:nvSpPr>
        <p:spPr>
          <a:xfrm>
            <a:off x="34834" y="5008422"/>
            <a:ext cx="5604990" cy="1540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05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D1BE-B0F6-48FD-9964-D66803973F32}"/>
              </a:ext>
            </a:extLst>
          </p:cNvPr>
          <p:cNvSpPr>
            <a:spLocks noGrp="1"/>
          </p:cNvSpPr>
          <p:nvPr>
            <p:ph type="title"/>
          </p:nvPr>
        </p:nvSpPr>
        <p:spPr/>
        <p:txBody>
          <a:bodyPr/>
          <a:lstStyle/>
          <a:p>
            <a:r>
              <a:rPr lang="en-US" b="0" i="0" dirty="0">
                <a:effectLst/>
                <a:cs typeface="Arial" panose="020B0604020202020204" pitchFamily="34" charset="0"/>
              </a:rPr>
              <a:t>Experimental Evaluation</a:t>
            </a:r>
            <a:endParaRPr lang="en-US" dirty="0">
              <a:cs typeface="Arial" panose="020B0604020202020204" pitchFamily="34" charset="0"/>
            </a:endParaRPr>
          </a:p>
        </p:txBody>
      </p:sp>
      <p:pic>
        <p:nvPicPr>
          <p:cNvPr id="5" name="Content Placeholder 4">
            <a:extLst>
              <a:ext uri="{FF2B5EF4-FFF2-40B4-BE49-F238E27FC236}">
                <a16:creationId xmlns:a16="http://schemas.microsoft.com/office/drawing/2014/main" id="{B5FD3B65-8E16-4F91-918F-EBCF1EA9A34B}"/>
              </a:ext>
            </a:extLst>
          </p:cNvPr>
          <p:cNvPicPr>
            <a:picLocks noGrp="1" noChangeAspect="1"/>
          </p:cNvPicPr>
          <p:nvPr>
            <p:ph idx="1"/>
          </p:nvPr>
        </p:nvPicPr>
        <p:blipFill>
          <a:blip r:embed="rId2"/>
          <a:stretch>
            <a:fillRect/>
          </a:stretch>
        </p:blipFill>
        <p:spPr>
          <a:xfrm>
            <a:off x="924530" y="1580050"/>
            <a:ext cx="10353675" cy="456136"/>
          </a:xfrm>
        </p:spPr>
      </p:pic>
      <p:pic>
        <p:nvPicPr>
          <p:cNvPr id="7" name="Picture 6">
            <a:extLst>
              <a:ext uri="{FF2B5EF4-FFF2-40B4-BE49-F238E27FC236}">
                <a16:creationId xmlns:a16="http://schemas.microsoft.com/office/drawing/2014/main" id="{5412616C-50A2-4A4F-8595-953D465820D6}"/>
              </a:ext>
            </a:extLst>
          </p:cNvPr>
          <p:cNvPicPr>
            <a:picLocks noChangeAspect="1"/>
          </p:cNvPicPr>
          <p:nvPr/>
        </p:nvPicPr>
        <p:blipFill>
          <a:blip r:embed="rId3"/>
          <a:stretch>
            <a:fillRect/>
          </a:stretch>
        </p:blipFill>
        <p:spPr>
          <a:xfrm>
            <a:off x="3112428" y="2134671"/>
            <a:ext cx="5977878" cy="4527221"/>
          </a:xfrm>
          <a:prstGeom prst="rect">
            <a:avLst/>
          </a:prstGeom>
        </p:spPr>
      </p:pic>
    </p:spTree>
    <p:extLst>
      <p:ext uri="{BB962C8B-B14F-4D97-AF65-F5344CB8AC3E}">
        <p14:creationId xmlns:p14="http://schemas.microsoft.com/office/powerpoint/2010/main" val="275609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BF36-FE94-41E7-B78E-2AEE51319D0E}"/>
              </a:ext>
            </a:extLst>
          </p:cNvPr>
          <p:cNvSpPr>
            <a:spLocks noGrp="1"/>
          </p:cNvSpPr>
          <p:nvPr>
            <p:ph type="title"/>
          </p:nvPr>
        </p:nvSpPr>
        <p:spPr/>
        <p:txBody>
          <a:bodyPr/>
          <a:lstStyle/>
          <a:p>
            <a:r>
              <a:rPr lang="en-US" b="0" i="0" dirty="0">
                <a:solidFill>
                  <a:srgbClr val="ECECEC"/>
                </a:solidFill>
                <a:effectLst/>
                <a:latin typeface="Söhne"/>
              </a:rPr>
              <a:t>The Discernability Penalty (DP)</a:t>
            </a:r>
            <a:endParaRPr lang="en-US" dirty="0"/>
          </a:p>
        </p:txBody>
      </p:sp>
      <p:pic>
        <p:nvPicPr>
          <p:cNvPr id="5" name="Content Placeholder 4">
            <a:extLst>
              <a:ext uri="{FF2B5EF4-FFF2-40B4-BE49-F238E27FC236}">
                <a16:creationId xmlns:a16="http://schemas.microsoft.com/office/drawing/2014/main" id="{D7F3C4DC-71DC-49D1-AF86-60C246F6FFDE}"/>
              </a:ext>
            </a:extLst>
          </p:cNvPr>
          <p:cNvPicPr>
            <a:picLocks noGrp="1" noChangeAspect="1"/>
          </p:cNvPicPr>
          <p:nvPr>
            <p:ph idx="1"/>
          </p:nvPr>
        </p:nvPicPr>
        <p:blipFill>
          <a:blip r:embed="rId2"/>
          <a:stretch>
            <a:fillRect/>
          </a:stretch>
        </p:blipFill>
        <p:spPr>
          <a:xfrm>
            <a:off x="4405224" y="3429000"/>
            <a:ext cx="3370903" cy="849504"/>
          </a:xfrm>
        </p:spPr>
      </p:pic>
      <p:sp>
        <p:nvSpPr>
          <p:cNvPr id="6" name="Rectangle 5">
            <a:extLst>
              <a:ext uri="{FF2B5EF4-FFF2-40B4-BE49-F238E27FC236}">
                <a16:creationId xmlns:a16="http://schemas.microsoft.com/office/drawing/2014/main" id="{50BF45F2-0C9C-459E-B483-BD860DC3DBD7}"/>
              </a:ext>
            </a:extLst>
          </p:cNvPr>
          <p:cNvSpPr/>
          <p:nvPr/>
        </p:nvSpPr>
        <p:spPr>
          <a:xfrm>
            <a:off x="1731622" y="2520924"/>
            <a:ext cx="8342097" cy="97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ECECEC"/>
                </a:solidFill>
                <a:effectLst/>
                <a:latin typeface="Söhne"/>
              </a:rPr>
              <a:t>For an anonymized dataset with equivalence classes </a:t>
            </a:r>
            <a:r>
              <a:rPr lang="en-US" b="0" i="1" dirty="0">
                <a:solidFill>
                  <a:srgbClr val="ECECEC"/>
                </a:solidFill>
                <a:effectLst/>
                <a:latin typeface="KaTeX_Math"/>
              </a:rPr>
              <a:t>C</a:t>
            </a:r>
            <a:r>
              <a:rPr lang="en-US" b="0" i="0" dirty="0">
                <a:solidFill>
                  <a:srgbClr val="ECECEC"/>
                </a:solidFill>
                <a:effectLst/>
                <a:latin typeface="KaTeX_Main"/>
              </a:rPr>
              <a:t>1​,</a:t>
            </a:r>
            <a:r>
              <a:rPr lang="en-US" b="0" i="1" dirty="0">
                <a:solidFill>
                  <a:srgbClr val="ECECEC"/>
                </a:solidFill>
                <a:effectLst/>
                <a:latin typeface="KaTeX_Math"/>
              </a:rPr>
              <a:t>C</a:t>
            </a:r>
            <a:r>
              <a:rPr lang="en-US" b="0" i="0" dirty="0">
                <a:solidFill>
                  <a:srgbClr val="ECECEC"/>
                </a:solidFill>
                <a:effectLst/>
                <a:latin typeface="KaTeX_Main"/>
              </a:rPr>
              <a:t>2​,…,</a:t>
            </a:r>
            <a:r>
              <a:rPr lang="en-US" b="0" i="1" dirty="0">
                <a:solidFill>
                  <a:srgbClr val="ECECEC"/>
                </a:solidFill>
                <a:effectLst/>
                <a:latin typeface="KaTeX_Math"/>
              </a:rPr>
              <a:t>Cn</a:t>
            </a:r>
            <a:r>
              <a:rPr lang="en-US" b="0" i="0" dirty="0">
                <a:solidFill>
                  <a:srgbClr val="ECECEC"/>
                </a:solidFill>
                <a:effectLst/>
                <a:latin typeface="KaTeX_Main"/>
              </a:rPr>
              <a:t>​</a:t>
            </a:r>
            <a:r>
              <a:rPr lang="en-US" b="0" i="0" dirty="0">
                <a:solidFill>
                  <a:srgbClr val="ECECEC"/>
                </a:solidFill>
                <a:effectLst/>
                <a:latin typeface="Söhne"/>
              </a:rPr>
              <a:t>, where each </a:t>
            </a:r>
            <a:r>
              <a:rPr lang="en-US" b="0" i="1" dirty="0">
                <a:solidFill>
                  <a:srgbClr val="ECECEC"/>
                </a:solidFill>
                <a:effectLst/>
                <a:latin typeface="KaTeX_Math"/>
              </a:rPr>
              <a:t>Ci</a:t>
            </a:r>
            <a:r>
              <a:rPr lang="en-US" b="0" i="0" dirty="0">
                <a:solidFill>
                  <a:srgbClr val="ECECEC"/>
                </a:solidFill>
                <a:effectLst/>
                <a:latin typeface="KaTeX_Main"/>
              </a:rPr>
              <a:t>​</a:t>
            </a:r>
            <a:r>
              <a:rPr lang="en-US" b="0" i="0" dirty="0">
                <a:solidFill>
                  <a:srgbClr val="ECECEC"/>
                </a:solidFill>
                <a:effectLst/>
                <a:latin typeface="Söhne"/>
              </a:rPr>
              <a:t> has </a:t>
            </a:r>
            <a:r>
              <a:rPr lang="en-US" b="0" i="0" dirty="0">
                <a:solidFill>
                  <a:srgbClr val="ECECEC"/>
                </a:solidFill>
                <a:effectLst/>
                <a:latin typeface="KaTeX_Main"/>
              </a:rPr>
              <a:t>∣</a:t>
            </a:r>
            <a:r>
              <a:rPr lang="en-US" b="0" i="1" dirty="0">
                <a:solidFill>
                  <a:srgbClr val="ECECEC"/>
                </a:solidFill>
                <a:effectLst/>
                <a:latin typeface="KaTeX_Math"/>
              </a:rPr>
              <a:t>Ci</a:t>
            </a:r>
            <a:r>
              <a:rPr lang="en-US" b="0" i="0" dirty="0">
                <a:solidFill>
                  <a:srgbClr val="ECECEC"/>
                </a:solidFill>
                <a:effectLst/>
                <a:latin typeface="KaTeX_Main"/>
              </a:rPr>
              <a:t>​∣</a:t>
            </a:r>
            <a:r>
              <a:rPr lang="en-US" b="0" i="0" dirty="0">
                <a:solidFill>
                  <a:srgbClr val="ECECEC"/>
                </a:solidFill>
                <a:effectLst/>
                <a:latin typeface="Söhne"/>
              </a:rPr>
              <a:t> records, the Discernability Penalty (DP) is given by:</a:t>
            </a:r>
            <a:endParaRPr lang="en-US" dirty="0"/>
          </a:p>
        </p:txBody>
      </p:sp>
      <p:sp>
        <p:nvSpPr>
          <p:cNvPr id="7" name="Rectangle 6">
            <a:extLst>
              <a:ext uri="{FF2B5EF4-FFF2-40B4-BE49-F238E27FC236}">
                <a16:creationId xmlns:a16="http://schemas.microsoft.com/office/drawing/2014/main" id="{2E3F184F-99D5-47E5-8DF0-3B5E5C7EEA76}"/>
              </a:ext>
            </a:extLst>
          </p:cNvPr>
          <p:cNvSpPr/>
          <p:nvPr/>
        </p:nvSpPr>
        <p:spPr>
          <a:xfrm>
            <a:off x="1731623" y="1550474"/>
            <a:ext cx="8342098" cy="97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accent2"/>
                </a:solidFill>
                <a:effectLst/>
                <a:latin typeface="Söhne"/>
              </a:rPr>
              <a:t>The Discernability Penalty (DP): </a:t>
            </a:r>
            <a:r>
              <a:rPr lang="en-US" dirty="0">
                <a:solidFill>
                  <a:schemeClr val="tx1"/>
                </a:solidFill>
                <a:latin typeface="Söhne"/>
              </a:rPr>
              <a:t>It</a:t>
            </a:r>
            <a:r>
              <a:rPr lang="en-US" dirty="0">
                <a:solidFill>
                  <a:schemeClr val="accent2"/>
                </a:solidFill>
                <a:latin typeface="Söhne"/>
              </a:rPr>
              <a:t> </a:t>
            </a:r>
            <a:r>
              <a:rPr lang="en-US" b="0" i="0" dirty="0">
                <a:solidFill>
                  <a:srgbClr val="ECECEC"/>
                </a:solidFill>
                <a:effectLst/>
                <a:latin typeface="Söhne"/>
              </a:rPr>
              <a:t>is a metric used in privacy-preserving data publishing, particularly in the context of k-anonymization. It quantifies the amount of information loss and the level of privacy protection in an anonymized dataset.</a:t>
            </a:r>
            <a:endParaRPr lang="en-US" dirty="0"/>
          </a:p>
        </p:txBody>
      </p:sp>
      <p:pic>
        <p:nvPicPr>
          <p:cNvPr id="9" name="Picture 8">
            <a:extLst>
              <a:ext uri="{FF2B5EF4-FFF2-40B4-BE49-F238E27FC236}">
                <a16:creationId xmlns:a16="http://schemas.microsoft.com/office/drawing/2014/main" id="{32F5C1AC-F640-437D-9432-EE5467B532FC}"/>
              </a:ext>
            </a:extLst>
          </p:cNvPr>
          <p:cNvPicPr>
            <a:picLocks noChangeAspect="1"/>
          </p:cNvPicPr>
          <p:nvPr/>
        </p:nvPicPr>
        <p:blipFill>
          <a:blip r:embed="rId3"/>
          <a:stretch>
            <a:fillRect/>
          </a:stretch>
        </p:blipFill>
        <p:spPr>
          <a:xfrm>
            <a:off x="3733369" y="4428433"/>
            <a:ext cx="4978656" cy="565179"/>
          </a:xfrm>
          <a:prstGeom prst="rect">
            <a:avLst/>
          </a:prstGeom>
        </p:spPr>
      </p:pic>
      <p:pic>
        <p:nvPicPr>
          <p:cNvPr id="13" name="Picture 12">
            <a:extLst>
              <a:ext uri="{FF2B5EF4-FFF2-40B4-BE49-F238E27FC236}">
                <a16:creationId xmlns:a16="http://schemas.microsoft.com/office/drawing/2014/main" id="{190D57DB-9BC7-4BFF-9AF2-6FE581EF5FC2}"/>
              </a:ext>
            </a:extLst>
          </p:cNvPr>
          <p:cNvPicPr>
            <a:picLocks noChangeAspect="1"/>
          </p:cNvPicPr>
          <p:nvPr/>
        </p:nvPicPr>
        <p:blipFill>
          <a:blip r:embed="rId4"/>
          <a:stretch>
            <a:fillRect/>
          </a:stretch>
        </p:blipFill>
        <p:spPr>
          <a:xfrm>
            <a:off x="3485706" y="5099091"/>
            <a:ext cx="5473981" cy="1536779"/>
          </a:xfrm>
          <a:prstGeom prst="rect">
            <a:avLst/>
          </a:prstGeom>
        </p:spPr>
      </p:pic>
      <p:sp>
        <p:nvSpPr>
          <p:cNvPr id="14" name="Oval 13">
            <a:extLst>
              <a:ext uri="{FF2B5EF4-FFF2-40B4-BE49-F238E27FC236}">
                <a16:creationId xmlns:a16="http://schemas.microsoft.com/office/drawing/2014/main" id="{9632E015-8F48-4765-B9E9-1A13593F57B6}"/>
              </a:ext>
            </a:extLst>
          </p:cNvPr>
          <p:cNvSpPr/>
          <p:nvPr/>
        </p:nvSpPr>
        <p:spPr>
          <a:xfrm>
            <a:off x="5943600" y="6089650"/>
            <a:ext cx="939800" cy="2984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2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95C-2CC2-488B-8560-CFE7E87C9800}"/>
              </a:ext>
            </a:extLst>
          </p:cNvPr>
          <p:cNvSpPr>
            <a:spLocks noGrp="1"/>
          </p:cNvSpPr>
          <p:nvPr>
            <p:ph type="title"/>
          </p:nvPr>
        </p:nvSpPr>
        <p:spPr>
          <a:xfrm>
            <a:off x="919119" y="901700"/>
            <a:ext cx="10353762" cy="970450"/>
          </a:xfrm>
        </p:spPr>
        <p:txBody>
          <a:bodyPr/>
          <a:lstStyle/>
          <a:p>
            <a:r>
              <a:rPr lang="en-US" dirty="0"/>
              <a:t>Complexity</a:t>
            </a:r>
          </a:p>
        </p:txBody>
      </p:sp>
      <p:sp>
        <p:nvSpPr>
          <p:cNvPr id="3" name="Content Placeholder 2">
            <a:extLst>
              <a:ext uri="{FF2B5EF4-FFF2-40B4-BE49-F238E27FC236}">
                <a16:creationId xmlns:a16="http://schemas.microsoft.com/office/drawing/2014/main" id="{67D50C54-3FBE-4D99-ACE1-DC393C01F443}"/>
              </a:ext>
            </a:extLst>
          </p:cNvPr>
          <p:cNvSpPr>
            <a:spLocks noGrp="1"/>
          </p:cNvSpPr>
          <p:nvPr>
            <p:ph idx="1"/>
          </p:nvPr>
        </p:nvSpPr>
        <p:spPr>
          <a:xfrm>
            <a:off x="924443" y="1917700"/>
            <a:ext cx="10353762" cy="3124200"/>
          </a:xfrm>
        </p:spPr>
        <p:txBody>
          <a:bodyPr anchor="ctr">
            <a:normAutofit/>
          </a:bodyPr>
          <a:lstStyle/>
          <a:p>
            <a:pPr marL="36900" indent="0" algn="ctr">
              <a:buNone/>
            </a:pPr>
            <a:r>
              <a:rPr lang="en-US" sz="2400" dirty="0"/>
              <a:t>the time complexity is O(</a:t>
            </a:r>
            <a:r>
              <a:rPr lang="en-US" sz="2400" dirty="0" err="1"/>
              <a:t>nlogn</a:t>
            </a:r>
            <a:r>
              <a:rPr lang="en-US" sz="2400" dirty="0"/>
              <a:t>), where n = |T|</a:t>
            </a:r>
          </a:p>
        </p:txBody>
      </p:sp>
    </p:spTree>
    <p:extLst>
      <p:ext uri="{BB962C8B-B14F-4D97-AF65-F5344CB8AC3E}">
        <p14:creationId xmlns:p14="http://schemas.microsoft.com/office/powerpoint/2010/main" val="115193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3B1C-A6C8-44CF-9E1C-336B0F244C2F}"/>
              </a:ext>
            </a:extLst>
          </p:cNvPr>
          <p:cNvSpPr>
            <a:spLocks noGrp="1"/>
          </p:cNvSpPr>
          <p:nvPr>
            <p:ph type="title"/>
          </p:nvPr>
        </p:nvSpPr>
        <p:spPr>
          <a:xfrm>
            <a:off x="916229" y="847423"/>
            <a:ext cx="9186169" cy="970450"/>
          </a:xfrm>
        </p:spPr>
        <p:txBody>
          <a:bodyPr/>
          <a:lstStyle/>
          <a:p>
            <a:r>
              <a:rPr lang="en-US" dirty="0"/>
              <a:t>Motivation</a:t>
            </a:r>
          </a:p>
        </p:txBody>
      </p:sp>
      <p:sp>
        <p:nvSpPr>
          <p:cNvPr id="3" name="Content Placeholder 2">
            <a:extLst>
              <a:ext uri="{FF2B5EF4-FFF2-40B4-BE49-F238E27FC236}">
                <a16:creationId xmlns:a16="http://schemas.microsoft.com/office/drawing/2014/main" id="{ADB67238-42D9-456A-800F-C7A7884DAD79}"/>
              </a:ext>
            </a:extLst>
          </p:cNvPr>
          <p:cNvSpPr>
            <a:spLocks noGrp="1"/>
          </p:cNvSpPr>
          <p:nvPr>
            <p:ph idx="1"/>
          </p:nvPr>
        </p:nvSpPr>
        <p:spPr>
          <a:xfrm>
            <a:off x="2333315" y="1951826"/>
            <a:ext cx="6454338" cy="4058751"/>
          </a:xfrm>
        </p:spPr>
        <p:txBody>
          <a:bodyPr anchor="ctr"/>
          <a:lstStyle/>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Research on data privacy have lasted for more than ten years, lots of great papers have been published. However, only a few open source projects are available on Internet and most of them are using algorithms proposed before 2004! Fewer projects have been used in real life. Worse more, most people don’t even hear about it. </a:t>
            </a:r>
          </a:p>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Such a tragedy!</a:t>
            </a:r>
          </a:p>
          <a:p>
            <a:pPr algn="ctr"/>
            <a:endParaRPr lang="en-US" dirty="0"/>
          </a:p>
        </p:txBody>
      </p:sp>
    </p:spTree>
    <p:extLst>
      <p:ext uri="{BB962C8B-B14F-4D97-AF65-F5344CB8AC3E}">
        <p14:creationId xmlns:p14="http://schemas.microsoft.com/office/powerpoint/2010/main" val="322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D0B51-CD11-402F-8333-C2CD9ED5C71E}"/>
              </a:ext>
            </a:extLst>
          </p:cNvPr>
          <p:cNvSpPr>
            <a:spLocks noGrp="1"/>
          </p:cNvSpPr>
          <p:nvPr>
            <p:ph idx="1"/>
          </p:nvPr>
        </p:nvSpPr>
        <p:spPr>
          <a:xfrm>
            <a:off x="919119" y="1399624"/>
            <a:ext cx="10353762" cy="4058751"/>
          </a:xfrm>
        </p:spPr>
        <p:txBody>
          <a:bodyPr anchor="ctr">
            <a:normAutofit/>
          </a:bodyPr>
          <a:lstStyle/>
          <a:p>
            <a:pPr marL="36900" indent="0" algn="ctr">
              <a:buNone/>
            </a:pPr>
            <a:r>
              <a:rPr lang="en-US" sz="6000" dirty="0"/>
              <a:t>Thanks for your attention</a:t>
            </a:r>
          </a:p>
        </p:txBody>
      </p:sp>
    </p:spTree>
    <p:extLst>
      <p:ext uri="{BB962C8B-B14F-4D97-AF65-F5344CB8AC3E}">
        <p14:creationId xmlns:p14="http://schemas.microsoft.com/office/powerpoint/2010/main" val="33004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1846-2012-412E-B6AA-633B53878B57}"/>
              </a:ext>
            </a:extLst>
          </p:cNvPr>
          <p:cNvSpPr>
            <a:spLocks noGrp="1"/>
          </p:cNvSpPr>
          <p:nvPr>
            <p:ph type="title"/>
          </p:nvPr>
        </p:nvSpPr>
        <p:spPr/>
        <p:txBody>
          <a:bodyPr/>
          <a:lstStyle/>
          <a:p>
            <a:r>
              <a:rPr lang="en-US" dirty="0">
                <a:effectLst/>
                <a:ea typeface="Calibri" panose="020F0502020204030204" pitchFamily="34" charset="0"/>
                <a:cs typeface="Arial" panose="020B0604020202020204" pitchFamily="34" charset="0"/>
              </a:rPr>
              <a:t>Introduction</a:t>
            </a:r>
            <a:r>
              <a:rPr lang="en-US" sz="1800" dirty="0">
                <a:effectLst/>
                <a:ea typeface="Calibri" panose="020F0502020204030204" pitchFamily="34" charset="0"/>
                <a:cs typeface="Arial" panose="020B0604020202020204" pitchFamily="34" charset="0"/>
              </a:rPr>
              <a:t> </a:t>
            </a:r>
            <a:endParaRPr lang="en-US" dirty="0"/>
          </a:p>
        </p:txBody>
      </p:sp>
      <p:sp>
        <p:nvSpPr>
          <p:cNvPr id="7" name="Content Placeholder 2">
            <a:extLst>
              <a:ext uri="{FF2B5EF4-FFF2-40B4-BE49-F238E27FC236}">
                <a16:creationId xmlns:a16="http://schemas.microsoft.com/office/drawing/2014/main" id="{BD8F4DA8-2B01-4E58-B9A2-8C070AB4DE67}"/>
              </a:ext>
            </a:extLst>
          </p:cNvPr>
          <p:cNvSpPr>
            <a:spLocks noGrp="1"/>
          </p:cNvSpPr>
          <p:nvPr>
            <p:ph idx="1"/>
          </p:nvPr>
        </p:nvSpPr>
        <p:spPr>
          <a:xfrm>
            <a:off x="1508165" y="1951827"/>
            <a:ext cx="9518073" cy="3453892"/>
          </a:xfrm>
        </p:spPr>
        <p:txBody>
          <a:bodyPr anchor="t"/>
          <a:lstStyle/>
          <a:p>
            <a:r>
              <a:rPr lang="en-US" dirty="0"/>
              <a:t>Optimal multidimensional anonymization is NP-hard</a:t>
            </a:r>
          </a:p>
          <a:p>
            <a:r>
              <a:rPr lang="en-US" dirty="0">
                <a:effectLst/>
                <a:ea typeface="Calibri" panose="020F0502020204030204" pitchFamily="34" charset="0"/>
                <a:cs typeface="Arial" panose="020B0604020202020204" pitchFamily="34" charset="0"/>
              </a:rPr>
              <a:t>There is no efficient algorithm that can guarantee finding the optimal solution quickly for all possible datasets as they grow in size and complexity.</a:t>
            </a:r>
          </a:p>
          <a:p>
            <a:r>
              <a:rPr lang="en-US" dirty="0"/>
              <a:t>However, we introduce a simple greedy approximation algorithm, and experimental results.</a:t>
            </a:r>
          </a:p>
          <a:p>
            <a:pPr indent="-342900">
              <a:lnSpc>
                <a:spcPct val="107000"/>
              </a:lnSpc>
              <a:spcBef>
                <a:spcPts val="0"/>
              </a:spcBef>
              <a:spcAft>
                <a:spcPts val="800"/>
              </a:spcAft>
            </a:pPr>
            <a:r>
              <a:rPr lang="en-US" dirty="0">
                <a:effectLst/>
                <a:ea typeface="Calibri" panose="020F0502020204030204" pitchFamily="34" charset="0"/>
                <a:cs typeface="Arial" panose="020B0604020202020204" pitchFamily="34" charset="0"/>
              </a:rPr>
              <a:t>This presentation covers the process of protecting users privacy and avoid joining table attacks in datasets while maintaining its utility using Mondrian k-anonymity anonymization technique.</a:t>
            </a:r>
          </a:p>
          <a:p>
            <a:endParaRPr lang="en-US" dirty="0"/>
          </a:p>
        </p:txBody>
      </p:sp>
    </p:spTree>
    <p:extLst>
      <p:ext uri="{BB962C8B-B14F-4D97-AF65-F5344CB8AC3E}">
        <p14:creationId xmlns:p14="http://schemas.microsoft.com/office/powerpoint/2010/main" val="413898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5F85-0FB8-46BE-B55B-B31D32BEB9A1}"/>
              </a:ext>
            </a:extLst>
          </p:cNvPr>
          <p:cNvSpPr>
            <a:spLocks noGrp="1"/>
          </p:cNvSpPr>
          <p:nvPr>
            <p:ph type="title"/>
          </p:nvPr>
        </p:nvSpPr>
        <p:spPr/>
        <p:txBody>
          <a:bodyPr/>
          <a:lstStyle/>
          <a:p>
            <a:r>
              <a:rPr lang="en-US" dirty="0"/>
              <a:t>Main algorithm</a:t>
            </a:r>
          </a:p>
        </p:txBody>
      </p:sp>
      <p:sp>
        <p:nvSpPr>
          <p:cNvPr id="3" name="Content Placeholder 2">
            <a:extLst>
              <a:ext uri="{FF2B5EF4-FFF2-40B4-BE49-F238E27FC236}">
                <a16:creationId xmlns:a16="http://schemas.microsoft.com/office/drawing/2014/main" id="{88EFE321-867A-4B8A-B495-5DC4263C9AB4}"/>
              </a:ext>
            </a:extLst>
          </p:cNvPr>
          <p:cNvSpPr>
            <a:spLocks noGrp="1"/>
          </p:cNvSpPr>
          <p:nvPr>
            <p:ph idx="1"/>
          </p:nvPr>
        </p:nvSpPr>
        <p:spPr>
          <a:xfrm>
            <a:off x="1963270" y="1750378"/>
            <a:ext cx="6203576" cy="4677316"/>
          </a:xfrm>
        </p:spPr>
        <p:txBody>
          <a:bodyPr>
            <a:normAutofit lnSpcReduction="10000"/>
          </a:bodyPr>
          <a:lstStyle/>
          <a:p>
            <a:pPr marL="36900" indent="0">
              <a:buNone/>
            </a:pPr>
            <a:r>
              <a:rPr lang="en-US" dirty="0"/>
              <a:t>Anonymize(partition)</a:t>
            </a:r>
            <a:endParaRPr lang="en-US" b="0" i="0" dirty="0">
              <a:effectLst/>
              <a:latin typeface="Arial" panose="020B0604020202020204" pitchFamily="34" charset="0"/>
            </a:endParaRPr>
          </a:p>
          <a:p>
            <a:pPr marL="36900" indent="0">
              <a:buNone/>
            </a:pPr>
            <a:r>
              <a:rPr lang="en-US" b="0" i="0" dirty="0">
                <a:effectLst/>
                <a:latin typeface="Arial" panose="020B0604020202020204" pitchFamily="34" charset="0"/>
              </a:rPr>
              <a:t>if (no allowable multidimensional cut for partition)</a:t>
            </a:r>
            <a:br>
              <a:rPr lang="en-US" b="0" i="0" dirty="0">
                <a:effectLst/>
                <a:latin typeface="Arial" panose="020B0604020202020204" pitchFamily="34" charset="0"/>
              </a:rPr>
            </a:br>
            <a:r>
              <a:rPr lang="en-US" b="0" i="0" dirty="0">
                <a:effectLst/>
                <a:latin typeface="Arial" panose="020B0604020202020204" pitchFamily="34" charset="0"/>
              </a:rPr>
              <a:t>	return </a:t>
            </a:r>
            <a:r>
              <a:rPr lang="el-GR" b="0" i="0" dirty="0">
                <a:effectLst/>
                <a:latin typeface="Arial" panose="020B0604020202020204" pitchFamily="34" charset="0"/>
              </a:rPr>
              <a:t>φ : </a:t>
            </a:r>
            <a:r>
              <a:rPr lang="en-US" b="0" i="0" dirty="0">
                <a:effectLst/>
                <a:latin typeface="Arial" panose="020B0604020202020204" pitchFamily="34" charset="0"/>
              </a:rPr>
              <a:t>partition →summary</a:t>
            </a:r>
          </a:p>
          <a:p>
            <a:pPr marL="36900" indent="0">
              <a:buNone/>
            </a:pPr>
            <a:br>
              <a:rPr lang="en-US" dirty="0"/>
            </a:br>
            <a:r>
              <a:rPr lang="en-US" b="0" i="0" dirty="0">
                <a:effectLst/>
                <a:latin typeface="Arial" panose="020B0604020202020204" pitchFamily="34" charset="0"/>
              </a:rPr>
              <a:t>else</a:t>
            </a:r>
          </a:p>
          <a:p>
            <a:pPr marL="36900" indent="0">
              <a:buNone/>
            </a:pPr>
            <a:br>
              <a:rPr lang="en-US" dirty="0"/>
            </a:br>
            <a:r>
              <a:rPr lang="en-US" dirty="0"/>
              <a:t>	</a:t>
            </a:r>
            <a:r>
              <a:rPr lang="en-US" b="0" i="0" dirty="0">
                <a:effectLst/>
                <a:latin typeface="Arial" panose="020B0604020202020204" pitchFamily="34" charset="0"/>
              </a:rPr>
              <a:t>dim ← choose dimension()</a:t>
            </a:r>
            <a:br>
              <a:rPr lang="en-US" b="0" i="0" dirty="0">
                <a:effectLst/>
                <a:latin typeface="Arial" panose="020B0604020202020204" pitchFamily="34" charset="0"/>
              </a:rPr>
            </a:br>
            <a:br>
              <a:rPr lang="en-US" dirty="0"/>
            </a:br>
            <a:r>
              <a:rPr lang="en-US" dirty="0"/>
              <a:t>	</a:t>
            </a:r>
            <a:r>
              <a:rPr lang="en-US" b="0" i="0" dirty="0">
                <a:effectLst/>
                <a:latin typeface="Arial" panose="020B0604020202020204" pitchFamily="34" charset="0"/>
              </a:rPr>
              <a:t>fs ← frequency set(partition, dim)</a:t>
            </a:r>
            <a:br>
              <a:rPr lang="en-US" b="0" i="0" dirty="0">
                <a:effectLst/>
                <a:latin typeface="Arial" panose="020B0604020202020204" pitchFamily="34" charset="0"/>
              </a:rPr>
            </a:br>
            <a:r>
              <a:rPr lang="en-US" b="0" i="0" dirty="0">
                <a:effectLst/>
                <a:latin typeface="Arial" panose="020B0604020202020204" pitchFamily="34" charset="0"/>
              </a:rPr>
              <a:t>	</a:t>
            </a:r>
            <a:r>
              <a:rPr lang="en-US" b="0" i="0" dirty="0" err="1">
                <a:effectLst/>
                <a:latin typeface="Arial" panose="020B0604020202020204" pitchFamily="34" charset="0"/>
              </a:rPr>
              <a:t>splitVal</a:t>
            </a:r>
            <a:r>
              <a:rPr lang="en-US" b="0" i="0" dirty="0">
                <a:effectLst/>
                <a:latin typeface="Arial" panose="020B0604020202020204" pitchFamily="34" charset="0"/>
              </a:rPr>
              <a:t> ← find median(fs)</a:t>
            </a:r>
            <a:br>
              <a:rPr lang="en-US" b="0" i="0" dirty="0">
                <a:effectLst/>
                <a:latin typeface="Arial" panose="020B0604020202020204" pitchFamily="34" charset="0"/>
              </a:rPr>
            </a:br>
            <a:br>
              <a:rPr lang="en-US" dirty="0"/>
            </a:br>
            <a:r>
              <a:rPr lang="en-US" dirty="0"/>
              <a:t>	</a:t>
            </a:r>
            <a:r>
              <a:rPr lang="en-US" b="0" i="0" dirty="0" err="1">
                <a:effectLst/>
                <a:latin typeface="Arial" panose="020B0604020202020204" pitchFamily="34" charset="0"/>
              </a:rPr>
              <a:t>lhs</a:t>
            </a:r>
            <a:r>
              <a:rPr lang="en-US" b="0" i="0" dirty="0">
                <a:effectLst/>
                <a:latin typeface="Arial" panose="020B0604020202020204" pitchFamily="34" charset="0"/>
              </a:rPr>
              <a:t> ← {t ∈ partition : t.dim ≤ splitVal}</a:t>
            </a:r>
            <a:br>
              <a:rPr lang="en-US" dirty="0"/>
            </a:br>
            <a:r>
              <a:rPr lang="en-US" dirty="0"/>
              <a:t>	</a:t>
            </a:r>
            <a:r>
              <a:rPr lang="en-US" b="0" i="0" dirty="0" err="1">
                <a:effectLst/>
                <a:latin typeface="Arial" panose="020B0604020202020204" pitchFamily="34" charset="0"/>
              </a:rPr>
              <a:t>rhs</a:t>
            </a:r>
            <a:r>
              <a:rPr lang="en-US" b="0" i="0" dirty="0">
                <a:effectLst/>
                <a:latin typeface="Arial" panose="020B0604020202020204" pitchFamily="34" charset="0"/>
              </a:rPr>
              <a:t> ← {t ∈ partition : t.dim &gt; splitVal}</a:t>
            </a:r>
            <a:br>
              <a:rPr lang="en-US" dirty="0"/>
            </a:br>
            <a:r>
              <a:rPr lang="en-US" dirty="0"/>
              <a:t>	</a:t>
            </a:r>
            <a:r>
              <a:rPr lang="en-US" b="0" i="0" dirty="0">
                <a:effectLst/>
                <a:latin typeface="Arial" panose="020B0604020202020204" pitchFamily="34" charset="0"/>
              </a:rPr>
              <a:t>return Anonymize(rhs) ∪ Anonymize(lhs)</a:t>
            </a:r>
            <a:endParaRPr lang="en-US" dirty="0"/>
          </a:p>
        </p:txBody>
      </p:sp>
      <p:sp>
        <p:nvSpPr>
          <p:cNvPr id="4" name="Content Placeholder 2">
            <a:extLst>
              <a:ext uri="{FF2B5EF4-FFF2-40B4-BE49-F238E27FC236}">
                <a16:creationId xmlns:a16="http://schemas.microsoft.com/office/drawing/2014/main" id="{A600ECAF-4790-4D2B-A8CE-61FC1DF00BAB}"/>
              </a:ext>
            </a:extLst>
          </p:cNvPr>
          <p:cNvSpPr txBox="1">
            <a:spLocks/>
          </p:cNvSpPr>
          <p:nvPr/>
        </p:nvSpPr>
        <p:spPr>
          <a:xfrm>
            <a:off x="9054353" y="4419601"/>
            <a:ext cx="2348754" cy="97045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dirty="0">
                <a:solidFill>
                  <a:schemeClr val="bg1"/>
                </a:solidFill>
              </a:rPr>
              <a:t>lhs=left hand side</a:t>
            </a:r>
          </a:p>
          <a:p>
            <a:pPr marL="36900" indent="0">
              <a:buFont typeface="Wingdings 2" charset="2"/>
              <a:buNone/>
            </a:pPr>
            <a:r>
              <a:rPr lang="en-US" dirty="0">
                <a:solidFill>
                  <a:schemeClr val="bg1"/>
                </a:solidFill>
              </a:rPr>
              <a:t>rhs=right hand side</a:t>
            </a:r>
          </a:p>
        </p:txBody>
      </p:sp>
      <p:sp>
        <p:nvSpPr>
          <p:cNvPr id="5" name="Content Placeholder 2">
            <a:extLst>
              <a:ext uri="{FF2B5EF4-FFF2-40B4-BE49-F238E27FC236}">
                <a16:creationId xmlns:a16="http://schemas.microsoft.com/office/drawing/2014/main" id="{2022B04C-D19F-4F9F-9550-E7455DE8C11A}"/>
              </a:ext>
            </a:extLst>
          </p:cNvPr>
          <p:cNvSpPr txBox="1">
            <a:spLocks/>
          </p:cNvSpPr>
          <p:nvPr/>
        </p:nvSpPr>
        <p:spPr>
          <a:xfrm>
            <a:off x="8462682" y="1669696"/>
            <a:ext cx="3433483" cy="97045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l-GR" b="0" i="0" dirty="0">
                <a:solidFill>
                  <a:schemeClr val="bg1"/>
                </a:solidFill>
                <a:effectLst/>
                <a:latin typeface="Arial" panose="020B0604020202020204" pitchFamily="34" charset="0"/>
              </a:rPr>
              <a:t>Φ</a:t>
            </a:r>
            <a:r>
              <a:rPr lang="en-US" b="0" i="0" dirty="0">
                <a:solidFill>
                  <a:schemeClr val="bg1"/>
                </a:solidFill>
                <a:effectLst/>
                <a:latin typeface="Arial" panose="020B0604020202020204" pitchFamily="34" charset="0"/>
              </a:rPr>
              <a:t> = domain of value vectors associated with the set of quasi-identifier attributes </a:t>
            </a:r>
            <a:endParaRPr lang="en-US" dirty="0">
              <a:solidFill>
                <a:schemeClr val="bg1"/>
              </a:solidFill>
            </a:endParaRPr>
          </a:p>
        </p:txBody>
      </p:sp>
      <p:sp>
        <p:nvSpPr>
          <p:cNvPr id="6" name="Oval 5">
            <a:extLst>
              <a:ext uri="{FF2B5EF4-FFF2-40B4-BE49-F238E27FC236}">
                <a16:creationId xmlns:a16="http://schemas.microsoft.com/office/drawing/2014/main" id="{1382DA79-0563-40A8-B235-FBE3330DF6D7}"/>
              </a:ext>
            </a:extLst>
          </p:cNvPr>
          <p:cNvSpPr/>
          <p:nvPr/>
        </p:nvSpPr>
        <p:spPr>
          <a:xfrm>
            <a:off x="1646662" y="219424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66DEED7-5F9D-41B0-94AC-48E866A32391}"/>
              </a:ext>
            </a:extLst>
          </p:cNvPr>
          <p:cNvSpPr/>
          <p:nvPr/>
        </p:nvSpPr>
        <p:spPr>
          <a:xfrm>
            <a:off x="2050430" y="381796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B9C62799-D7DB-4C1B-9142-67108E9E9D79}"/>
              </a:ext>
            </a:extLst>
          </p:cNvPr>
          <p:cNvSpPr/>
          <p:nvPr/>
        </p:nvSpPr>
        <p:spPr>
          <a:xfrm>
            <a:off x="2038554" y="4529379"/>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B218E0FE-1D6D-4124-821B-FBD2180C1BC3}"/>
              </a:ext>
            </a:extLst>
          </p:cNvPr>
          <p:cNvSpPr/>
          <p:nvPr/>
        </p:nvSpPr>
        <p:spPr>
          <a:xfrm>
            <a:off x="2038554" y="539598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40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CD5B-411A-4820-B4C1-7F0ACABC4CD3}"/>
              </a:ext>
            </a:extLst>
          </p:cNvPr>
          <p:cNvSpPr>
            <a:spLocks noGrp="1"/>
          </p:cNvSpPr>
          <p:nvPr>
            <p:ph type="title"/>
          </p:nvPr>
        </p:nvSpPr>
        <p:spPr/>
        <p:txBody>
          <a:bodyPr/>
          <a:lstStyle/>
          <a:p>
            <a:r>
              <a:rPr lang="en-US" dirty="0">
                <a:effectLst/>
              </a:rPr>
              <a:t>A</a:t>
            </a:r>
            <a:r>
              <a:rPr lang="en-US" b="0" i="0" dirty="0">
                <a:effectLst/>
              </a:rPr>
              <a:t>llowable multidimensional cut for partition</a:t>
            </a:r>
            <a:endParaRPr lang="en-US" dirty="0"/>
          </a:p>
        </p:txBody>
      </p:sp>
      <p:sp>
        <p:nvSpPr>
          <p:cNvPr id="3" name="Content Placeholder 2">
            <a:extLst>
              <a:ext uri="{FF2B5EF4-FFF2-40B4-BE49-F238E27FC236}">
                <a16:creationId xmlns:a16="http://schemas.microsoft.com/office/drawing/2014/main" id="{26AF2FFB-4C4D-4376-A4C6-11FBA21C7A54}"/>
              </a:ext>
            </a:extLst>
          </p:cNvPr>
          <p:cNvSpPr>
            <a:spLocks noGrp="1"/>
          </p:cNvSpPr>
          <p:nvPr>
            <p:ph idx="1"/>
          </p:nvPr>
        </p:nvSpPr>
        <p:spPr>
          <a:xfrm>
            <a:off x="2672469" y="3618116"/>
            <a:ext cx="6606242" cy="665964"/>
          </a:xfrm>
        </p:spPr>
        <p:txBody>
          <a:bodyPr>
            <a:normAutofit fontScale="92500" lnSpcReduction="20000"/>
          </a:bodyPr>
          <a:lstStyle/>
          <a:p>
            <a:pPr marL="36900" indent="0" algn="ctr">
              <a:buNone/>
            </a:pPr>
            <a:r>
              <a:rPr lang="en-US" sz="2400" dirty="0">
                <a:effectLst/>
                <a:latin typeface="Calibri" panose="020F0502020204030204" pitchFamily="34" charset="0"/>
                <a:ea typeface="Calibri" panose="020F0502020204030204" pitchFamily="34" charset="0"/>
                <a:cs typeface="Arial" panose="020B0604020202020204" pitchFamily="34" charset="0"/>
              </a:rPr>
              <a:t>If this condition was true, we have the right to cut our data (partition) again.</a:t>
            </a:r>
          </a:p>
        </p:txBody>
      </p:sp>
      <p:sp>
        <p:nvSpPr>
          <p:cNvPr id="4" name="Arrow: Down 3">
            <a:extLst>
              <a:ext uri="{FF2B5EF4-FFF2-40B4-BE49-F238E27FC236}">
                <a16:creationId xmlns:a16="http://schemas.microsoft.com/office/drawing/2014/main" id="{E9E5912A-A323-4FD6-A1A9-988B1ED9380A}"/>
              </a:ext>
            </a:extLst>
          </p:cNvPr>
          <p:cNvSpPr/>
          <p:nvPr/>
        </p:nvSpPr>
        <p:spPr>
          <a:xfrm>
            <a:off x="5321167" y="2347727"/>
            <a:ext cx="1308847" cy="11788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B0500C8-F511-4573-B0B1-C398E6A10D93}"/>
              </a:ext>
            </a:extLst>
          </p:cNvPr>
          <p:cNvCxnSpPr>
            <a:cxnSpLocks/>
          </p:cNvCxnSpPr>
          <p:nvPr/>
        </p:nvCxnSpPr>
        <p:spPr>
          <a:xfrm flipV="1">
            <a:off x="2940419" y="5804089"/>
            <a:ext cx="1606550" cy="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4DB438F6-913A-46C1-A8F5-64A329F18F1D}"/>
              </a:ext>
            </a:extLst>
          </p:cNvPr>
          <p:cNvSpPr txBox="1">
            <a:spLocks/>
          </p:cNvSpPr>
          <p:nvPr/>
        </p:nvSpPr>
        <p:spPr>
          <a:xfrm>
            <a:off x="2756921" y="5510142"/>
            <a:ext cx="1890060" cy="279588"/>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Let assume k=2</a:t>
            </a:r>
          </a:p>
        </p:txBody>
      </p:sp>
      <p:sp>
        <p:nvSpPr>
          <p:cNvPr id="32" name="Content Placeholder 2">
            <a:extLst>
              <a:ext uri="{FF2B5EF4-FFF2-40B4-BE49-F238E27FC236}">
                <a16:creationId xmlns:a16="http://schemas.microsoft.com/office/drawing/2014/main" id="{68B9FE83-8C14-4E5A-B934-DE5091669856}"/>
              </a:ext>
            </a:extLst>
          </p:cNvPr>
          <p:cNvSpPr txBox="1">
            <a:spLocks/>
          </p:cNvSpPr>
          <p:nvPr/>
        </p:nvSpPr>
        <p:spPr>
          <a:xfrm>
            <a:off x="2741226" y="5753105"/>
            <a:ext cx="1890060" cy="783666"/>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 </a:t>
            </a:r>
            <a:r>
              <a:rPr lang="en-US" sz="1300" dirty="0">
                <a:effectLst/>
                <a:latin typeface="Arial" panose="020B0604020202020204" pitchFamily="34" charset="0"/>
              </a:rPr>
              <a:t>we are allowed to cut</a:t>
            </a:r>
          </a:p>
          <a:p>
            <a:pPr marL="36900" indent="0" algn="ctr">
              <a:buFont typeface="Wingdings 2" charset="2"/>
              <a:buNone/>
            </a:pPr>
            <a:r>
              <a:rPr lang="en-US" sz="1300" dirty="0">
                <a:effectLst/>
                <a:latin typeface="Arial" panose="020B0604020202020204" pitchFamily="34" charset="0"/>
              </a:rPr>
              <a:t>Since after cut in each side </a:t>
            </a:r>
            <a:r>
              <a:rPr lang="en-US" sz="1200" dirty="0">
                <a:effectLst/>
                <a:latin typeface="Calibri" panose="020F0502020204030204" pitchFamily="34" charset="0"/>
                <a:ea typeface="Calibri" panose="020F0502020204030204" pitchFamily="34" charset="0"/>
                <a:cs typeface="Arial" panose="020B0604020202020204" pitchFamily="34" charset="0"/>
              </a:rPr>
              <a:t>Count(p)</a:t>
            </a:r>
            <a:r>
              <a:rPr lang="en-US" sz="1300" dirty="0">
                <a:effectLst/>
                <a:latin typeface="Arial" panose="020B0604020202020204" pitchFamily="34" charset="0"/>
              </a:rPr>
              <a:t> </a:t>
            </a:r>
            <a:r>
              <a:rPr lang="en-US" sz="1300" b="0" i="0" dirty="0">
                <a:effectLst/>
                <a:latin typeface="Arial" panose="020B0604020202020204" pitchFamily="34" charset="0"/>
              </a:rPr>
              <a:t>≥ k (2 ≥ 2)</a:t>
            </a:r>
            <a:endParaRPr lang="en-US" sz="1300" dirty="0">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684EB862-61D9-404F-BD2F-3E46AF9DADCA}"/>
                  </a:ext>
                </a:extLst>
              </p:cNvPr>
              <p:cNvSpPr txBox="1">
                <a:spLocks/>
              </p:cNvSpPr>
              <p:nvPr/>
            </p:nvSpPr>
            <p:spPr>
              <a:xfrm>
                <a:off x="7168770" y="5432258"/>
                <a:ext cx="2018555" cy="873854"/>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1600" dirty="0">
                    <a:effectLst/>
                    <a:latin typeface="Arial" panose="020B0604020202020204" pitchFamily="34" charset="0"/>
                  </a:rPr>
                  <a:t> </a:t>
                </a:r>
                <a:r>
                  <a:rPr lang="en-US" sz="1300" dirty="0">
                    <a:effectLst/>
                    <a:latin typeface="Arial" panose="020B0604020202020204" pitchFamily="34" charset="0"/>
                  </a:rPr>
                  <a:t>we are not allowed to cut</a:t>
                </a:r>
              </a:p>
              <a:p>
                <a:pPr marL="36900" indent="0" algn="ctr">
                  <a:buNone/>
                </a:pPr>
                <a:r>
                  <a:rPr lang="en-US" sz="1300" dirty="0">
                    <a:effectLst/>
                    <a:latin typeface="Arial" panose="020B0604020202020204" pitchFamily="34" charset="0"/>
                  </a:rPr>
                  <a:t>Since after cut in each side </a:t>
                </a:r>
                <a:r>
                  <a:rPr lang="en-US" sz="1400" dirty="0">
                    <a:effectLst/>
                    <a:latin typeface="Calibri" panose="020F0502020204030204" pitchFamily="34" charset="0"/>
                    <a:ea typeface="Calibri" panose="020F0502020204030204" pitchFamily="34" charset="0"/>
                    <a:cs typeface="Arial" panose="020B0604020202020204" pitchFamily="34" charset="0"/>
                  </a:rPr>
                  <a:t>Count(p) </a:t>
                </a:r>
                <a14:m>
                  <m:oMath xmlns:m="http://schemas.openxmlformats.org/officeDocument/2006/math">
                    <m:r>
                      <a:rPr lang="en-US" sz="1400" i="1" smtClean="0">
                        <a:effectLst/>
                        <a:latin typeface="Cambria Math" panose="02040503050406030204" pitchFamily="18" charset="0"/>
                        <a:ea typeface="Calibri" panose="020F0502020204030204" pitchFamily="34" charset="0"/>
                        <a:cs typeface="Arial" panose="020B0604020202020204" pitchFamily="34" charset="0"/>
                      </a:rPr>
                      <m:t>&lt;</m:t>
                    </m:r>
                  </m:oMath>
                </a14:m>
                <a:r>
                  <a:rPr lang="en-US" sz="1400" b="0" i="0" dirty="0">
                    <a:effectLst/>
                    <a:latin typeface="Arial" panose="020B0604020202020204" pitchFamily="34" charset="0"/>
                  </a:rPr>
                  <a:t> k </a:t>
                </a:r>
                <a:r>
                  <a:rPr lang="en-US" sz="1300" b="0" i="0" dirty="0">
                    <a:effectLst/>
                    <a:latin typeface="Arial" panose="020B0604020202020204" pitchFamily="34" charset="0"/>
                  </a:rPr>
                  <a:t>(1</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&lt;</m:t>
                    </m:r>
                    <m:r>
                      <a:rPr lang="en-US" sz="1200" b="0" i="1" smtClean="0">
                        <a:effectLst/>
                        <a:latin typeface="Cambria Math" panose="02040503050406030204" pitchFamily="18" charset="0"/>
                        <a:ea typeface="Calibri" panose="020F0502020204030204" pitchFamily="34" charset="0"/>
                        <a:cs typeface="Arial" panose="020B0604020202020204" pitchFamily="34" charset="0"/>
                      </a:rPr>
                      <m:t> </m:t>
                    </m:r>
                  </m:oMath>
                </a14:m>
                <a:r>
                  <a:rPr lang="en-US" sz="1300" b="0" i="0" dirty="0">
                    <a:effectLst/>
                    <a:latin typeface="Arial" panose="020B0604020202020204" pitchFamily="34" charset="0"/>
                  </a:rPr>
                  <a:t>2)</a:t>
                </a:r>
                <a:endParaRPr lang="en-US" sz="1300" dirty="0">
                  <a:effectLst/>
                  <a:latin typeface="Arial" panose="020B0604020202020204" pitchFamily="34" charset="0"/>
                </a:endParaRPr>
              </a:p>
            </p:txBody>
          </p:sp>
        </mc:Choice>
        <mc:Fallback xmlns="">
          <p:sp>
            <p:nvSpPr>
              <p:cNvPr id="36" name="Content Placeholder 2">
                <a:extLst>
                  <a:ext uri="{FF2B5EF4-FFF2-40B4-BE49-F238E27FC236}">
                    <a16:creationId xmlns:a16="http://schemas.microsoft.com/office/drawing/2014/main" id="{684EB862-61D9-404F-BD2F-3E46AF9DADCA}"/>
                  </a:ext>
                </a:extLst>
              </p:cNvPr>
              <p:cNvSpPr txBox="1">
                <a:spLocks noRot="1" noChangeAspect="1" noMove="1" noResize="1" noEditPoints="1" noAdjustHandles="1" noChangeArrowheads="1" noChangeShapeType="1" noTextEdit="1"/>
              </p:cNvSpPr>
              <p:nvPr/>
            </p:nvSpPr>
            <p:spPr>
              <a:xfrm>
                <a:off x="7168770" y="5432258"/>
                <a:ext cx="2018555" cy="873854"/>
              </a:xfrm>
              <a:prstGeom prst="rect">
                <a:avLst/>
              </a:prstGeom>
              <a:blipFill>
                <a:blip r:embed="rId3"/>
                <a:stretch>
                  <a:fillRect/>
                </a:stretch>
              </a:blipFill>
              <a:effectLst>
                <a:outerShdw blurRad="25400" dir="17880000">
                  <a:srgbClr val="000000">
                    <a:alpha val="46000"/>
                  </a:srgbClr>
                </a:outerShdw>
              </a:effectLst>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46E04934-C67C-4805-B4BF-3AE03F358BE8}"/>
              </a:ext>
            </a:extLst>
          </p:cNvPr>
          <p:cNvCxnSpPr>
            <a:cxnSpLocks/>
          </p:cNvCxnSpPr>
          <p:nvPr/>
        </p:nvCxnSpPr>
        <p:spPr>
          <a:xfrm flipV="1">
            <a:off x="7456756" y="5812116"/>
            <a:ext cx="1606550" cy="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37B3161-7EB0-4ADF-AE8E-B0122DCB4773}"/>
              </a:ext>
            </a:extLst>
          </p:cNvPr>
          <p:cNvSpPr/>
          <p:nvPr/>
        </p:nvSpPr>
        <p:spPr>
          <a:xfrm>
            <a:off x="9292295" y="5106875"/>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C388CBB-EDB0-420F-8413-6C186E674A44}"/>
              </a:ext>
            </a:extLst>
          </p:cNvPr>
          <p:cNvSpPr/>
          <p:nvPr/>
        </p:nvSpPr>
        <p:spPr>
          <a:xfrm>
            <a:off x="9404725" y="52368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521345F-D750-4020-A427-117AB9ADE138}"/>
              </a:ext>
            </a:extLst>
          </p:cNvPr>
          <p:cNvSpPr/>
          <p:nvPr/>
        </p:nvSpPr>
        <p:spPr>
          <a:xfrm>
            <a:off x="9911231" y="5873333"/>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4B409C-4329-4A8B-8379-8559D4CE7B16}"/>
              </a:ext>
            </a:extLst>
          </p:cNvPr>
          <p:cNvSpPr/>
          <p:nvPr/>
        </p:nvSpPr>
        <p:spPr>
          <a:xfrm>
            <a:off x="11386300" y="52368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FC964A6-CEF0-42B6-8DFB-3AECA3E1CF4F}"/>
              </a:ext>
            </a:extLst>
          </p:cNvPr>
          <p:cNvSpPr/>
          <p:nvPr/>
        </p:nvSpPr>
        <p:spPr>
          <a:xfrm>
            <a:off x="10897349" y="5864369"/>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A269F34F-2418-4C8B-A116-CC488E68756B}"/>
              </a:ext>
            </a:extLst>
          </p:cNvPr>
          <p:cNvCxnSpPr>
            <a:cxnSpLocks/>
            <a:stCxn id="39" idx="0"/>
            <a:endCxn id="39" idx="2"/>
          </p:cNvCxnSpPr>
          <p:nvPr/>
        </p:nvCxnSpPr>
        <p:spPr>
          <a:xfrm>
            <a:off x="10619444" y="5106875"/>
            <a:ext cx="0" cy="155238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71E4543-DB7D-41D2-AF6C-EEDCD06F58CF}"/>
              </a:ext>
            </a:extLst>
          </p:cNvPr>
          <p:cNvSpPr/>
          <p:nvPr/>
        </p:nvSpPr>
        <p:spPr>
          <a:xfrm>
            <a:off x="4605981" y="5125574"/>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ABF3120-14CE-405D-955C-576F6C897B93}"/>
              </a:ext>
            </a:extLst>
          </p:cNvPr>
          <p:cNvSpPr/>
          <p:nvPr/>
        </p:nvSpPr>
        <p:spPr>
          <a:xfrm>
            <a:off x="4718411"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EF0C9C-A0DF-4D5C-B36D-756E530C255A}"/>
              </a:ext>
            </a:extLst>
          </p:cNvPr>
          <p:cNvSpPr/>
          <p:nvPr/>
        </p:nvSpPr>
        <p:spPr>
          <a:xfrm>
            <a:off x="5224917" y="5892032"/>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268D569-ED28-4E1F-9326-270C410CD51B}"/>
              </a:ext>
            </a:extLst>
          </p:cNvPr>
          <p:cNvSpPr/>
          <p:nvPr/>
        </p:nvSpPr>
        <p:spPr>
          <a:xfrm>
            <a:off x="6699986"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738540A-1063-4837-A2D6-B93F8CF47F90}"/>
              </a:ext>
            </a:extLst>
          </p:cNvPr>
          <p:cNvSpPr/>
          <p:nvPr/>
        </p:nvSpPr>
        <p:spPr>
          <a:xfrm>
            <a:off x="6211035" y="588306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56AED59E-A1DF-4723-BDDE-099A3DE8B34D}"/>
              </a:ext>
            </a:extLst>
          </p:cNvPr>
          <p:cNvCxnSpPr>
            <a:cxnSpLocks/>
            <a:stCxn id="60" idx="0"/>
            <a:endCxn id="60" idx="2"/>
          </p:cNvCxnSpPr>
          <p:nvPr/>
        </p:nvCxnSpPr>
        <p:spPr>
          <a:xfrm>
            <a:off x="5933130" y="5125574"/>
            <a:ext cx="0" cy="155238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CE1370-ACE2-418A-A9E3-C9C8754B7BBD}"/>
              </a:ext>
            </a:extLst>
          </p:cNvPr>
          <p:cNvSpPr/>
          <p:nvPr/>
        </p:nvSpPr>
        <p:spPr>
          <a:xfrm>
            <a:off x="178438" y="5125574"/>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D0F3D39-BC4C-46F6-AC8D-C7B41148050B}"/>
              </a:ext>
            </a:extLst>
          </p:cNvPr>
          <p:cNvSpPr/>
          <p:nvPr/>
        </p:nvSpPr>
        <p:spPr>
          <a:xfrm>
            <a:off x="293582"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FA194BD-A0D6-4ABE-92CE-1EA304C7DD37}"/>
              </a:ext>
            </a:extLst>
          </p:cNvPr>
          <p:cNvSpPr/>
          <p:nvPr/>
        </p:nvSpPr>
        <p:spPr>
          <a:xfrm>
            <a:off x="796258" y="5892032"/>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D020D1E-76B6-41E8-B86E-521A17D2C775}"/>
              </a:ext>
            </a:extLst>
          </p:cNvPr>
          <p:cNvSpPr/>
          <p:nvPr/>
        </p:nvSpPr>
        <p:spPr>
          <a:xfrm>
            <a:off x="2271327" y="525553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6A40F2-4B53-4330-A216-94A02EE01F1F}"/>
              </a:ext>
            </a:extLst>
          </p:cNvPr>
          <p:cNvSpPr/>
          <p:nvPr/>
        </p:nvSpPr>
        <p:spPr>
          <a:xfrm>
            <a:off x="1782376" y="588306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0730F93B-B9F4-46C7-A990-411AB6D2C87A}"/>
              </a:ext>
            </a:extLst>
          </p:cNvPr>
          <p:cNvCxnSpPr>
            <a:cxnSpLocks/>
          </p:cNvCxnSpPr>
          <p:nvPr/>
        </p:nvCxnSpPr>
        <p:spPr>
          <a:xfrm>
            <a:off x="11338157" y="5106875"/>
            <a:ext cx="0" cy="15523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Content Placeholder 2">
            <a:extLst>
              <a:ext uri="{FF2B5EF4-FFF2-40B4-BE49-F238E27FC236}">
                <a16:creationId xmlns:a16="http://schemas.microsoft.com/office/drawing/2014/main" id="{E8292E2B-10A0-4B1B-BF23-E0369B9028DE}"/>
              </a:ext>
            </a:extLst>
          </p:cNvPr>
          <p:cNvSpPr txBox="1">
            <a:spLocks/>
          </p:cNvSpPr>
          <p:nvPr/>
        </p:nvSpPr>
        <p:spPr>
          <a:xfrm>
            <a:off x="2146190" y="1436071"/>
            <a:ext cx="7680828" cy="86375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2400" dirty="0">
                <a:effectLst/>
                <a:latin typeface="Calibri" panose="020F0502020204030204" pitchFamily="34" charset="0"/>
                <a:ea typeface="Calibri" panose="020F0502020204030204" pitchFamily="34" charset="0"/>
                <a:cs typeface="Arial" panose="020B0604020202020204" pitchFamily="34" charset="0"/>
              </a:rPr>
              <a:t>After cut, distribution of points must be higher or equal to K   ( Count(p) </a:t>
            </a:r>
            <a:r>
              <a:rPr lang="en-US" sz="2400" dirty="0">
                <a:effectLst/>
                <a:latin typeface="Arial" panose="020B0604020202020204" pitchFamily="34" charset="0"/>
              </a:rPr>
              <a:t>≥ k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Oval 28">
            <a:extLst>
              <a:ext uri="{FF2B5EF4-FFF2-40B4-BE49-F238E27FC236}">
                <a16:creationId xmlns:a16="http://schemas.microsoft.com/office/drawing/2014/main" id="{837993AD-32EB-4A8A-B392-FAA6132686FA}"/>
              </a:ext>
            </a:extLst>
          </p:cNvPr>
          <p:cNvSpPr/>
          <p:nvPr/>
        </p:nvSpPr>
        <p:spPr>
          <a:xfrm>
            <a:off x="573435" y="28448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2448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par>
                                <p:cTn id="54" presetID="10" presetClass="entr" presetSubtype="0"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8" grpId="0"/>
      <p:bldP spid="32" grpId="0"/>
      <p:bldP spid="36" grpId="0"/>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6" grpId="0" animBg="1"/>
      <p:bldP spid="67" grpId="0" animBg="1"/>
      <p:bldP spid="68" grpId="0" animBg="1"/>
      <p:bldP spid="69"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EDAB5E-E0D7-4EFC-B75A-9F134E19636F}"/>
              </a:ext>
            </a:extLst>
          </p:cNvPr>
          <p:cNvPicPr>
            <a:picLocks noChangeAspect="1"/>
          </p:cNvPicPr>
          <p:nvPr/>
        </p:nvPicPr>
        <p:blipFill>
          <a:blip r:embed="rId2"/>
          <a:stretch>
            <a:fillRect/>
          </a:stretch>
        </p:blipFill>
        <p:spPr>
          <a:xfrm>
            <a:off x="2445801" y="0"/>
            <a:ext cx="8615788" cy="6858000"/>
          </a:xfrm>
          <a:prstGeom prst="rect">
            <a:avLst/>
          </a:prstGeom>
        </p:spPr>
      </p:pic>
      <p:sp>
        <p:nvSpPr>
          <p:cNvPr id="12" name="Callout: Left Arrow 11">
            <a:extLst>
              <a:ext uri="{FF2B5EF4-FFF2-40B4-BE49-F238E27FC236}">
                <a16:creationId xmlns:a16="http://schemas.microsoft.com/office/drawing/2014/main" id="{42B18CF0-73A0-437C-B81B-EA67EAE62F66}"/>
              </a:ext>
            </a:extLst>
          </p:cNvPr>
          <p:cNvSpPr/>
          <p:nvPr/>
        </p:nvSpPr>
        <p:spPr>
          <a:xfrm>
            <a:off x="8937687" y="5099462"/>
            <a:ext cx="2123902" cy="1061720"/>
          </a:xfrm>
          <a:prstGeom prst="leftArrow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effectLst/>
                <a:latin typeface="Arial" panose="020B0604020202020204" pitchFamily="34" charset="0"/>
              </a:rPr>
              <a:t> </a:t>
            </a:r>
            <a:r>
              <a:rPr lang="en-US" sz="1200" dirty="0">
                <a:solidFill>
                  <a:schemeClr val="bg2"/>
                </a:solidFill>
                <a:latin typeface="Arial" panose="020B0604020202020204" pitchFamily="34" charset="0"/>
              </a:rPr>
              <a:t>Check </a:t>
            </a:r>
            <a:r>
              <a:rPr lang="en-US" sz="1200" dirty="0">
                <a:solidFill>
                  <a:schemeClr val="bg2"/>
                </a:solidFill>
                <a:effectLst/>
                <a:latin typeface="Arial" panose="020B0604020202020204" pitchFamily="34" charset="0"/>
              </a:rPr>
              <a:t>A</a:t>
            </a:r>
            <a:r>
              <a:rPr lang="en-US" sz="1200" b="0" i="0" dirty="0">
                <a:solidFill>
                  <a:schemeClr val="bg2"/>
                </a:solidFill>
                <a:effectLst/>
                <a:latin typeface="Arial" panose="020B0604020202020204" pitchFamily="34" charset="0"/>
              </a:rPr>
              <a:t>llowable multidimensional cut for partition</a:t>
            </a:r>
            <a:endParaRPr lang="en-US" sz="1200" dirty="0">
              <a:solidFill>
                <a:schemeClr val="bg2"/>
              </a:solidFill>
            </a:endParaRPr>
          </a:p>
        </p:txBody>
      </p:sp>
      <p:sp>
        <p:nvSpPr>
          <p:cNvPr id="13" name="Oval 12">
            <a:extLst>
              <a:ext uri="{FF2B5EF4-FFF2-40B4-BE49-F238E27FC236}">
                <a16:creationId xmlns:a16="http://schemas.microsoft.com/office/drawing/2014/main" id="{DE6E7DF9-235A-4BA1-8BE7-E378F770A25D}"/>
              </a:ext>
            </a:extLst>
          </p:cNvPr>
          <p:cNvSpPr/>
          <p:nvPr/>
        </p:nvSpPr>
        <p:spPr>
          <a:xfrm>
            <a:off x="11182546" y="5467762"/>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32706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0BEF-6CAA-4CCA-B56B-BC51699FF205}"/>
              </a:ext>
            </a:extLst>
          </p:cNvPr>
          <p:cNvSpPr>
            <a:spLocks noGrp="1"/>
          </p:cNvSpPr>
          <p:nvPr>
            <p:ph type="title"/>
          </p:nvPr>
        </p:nvSpPr>
        <p:spPr/>
        <p:txBody>
          <a:bodyPr/>
          <a:lstStyle/>
          <a:p>
            <a:r>
              <a:rPr lang="en-US" dirty="0">
                <a:effectLst/>
              </a:rPr>
              <a:t>C</a:t>
            </a:r>
            <a:r>
              <a:rPr lang="en-US" b="0" i="0" dirty="0">
                <a:effectLst/>
              </a:rPr>
              <a:t>hoose dimension</a:t>
            </a:r>
            <a:endParaRPr lang="en-US" dirty="0"/>
          </a:p>
        </p:txBody>
      </p:sp>
      <p:sp>
        <p:nvSpPr>
          <p:cNvPr id="3" name="Content Placeholder 2">
            <a:extLst>
              <a:ext uri="{FF2B5EF4-FFF2-40B4-BE49-F238E27FC236}">
                <a16:creationId xmlns:a16="http://schemas.microsoft.com/office/drawing/2014/main" id="{6DC7FF6D-DA49-4898-BDF6-977A6AF5689A}"/>
              </a:ext>
            </a:extLst>
          </p:cNvPr>
          <p:cNvSpPr>
            <a:spLocks noGrp="1"/>
          </p:cNvSpPr>
          <p:nvPr>
            <p:ph idx="1"/>
          </p:nvPr>
        </p:nvSpPr>
        <p:spPr>
          <a:xfrm>
            <a:off x="315869" y="3594101"/>
            <a:ext cx="7481931" cy="2362200"/>
          </a:xfrm>
        </p:spPr>
        <p:txBody>
          <a:bodyPr/>
          <a:lstStyle/>
          <a:p>
            <a:r>
              <a:rPr lang="en-US" dirty="0"/>
              <a:t>Step1) For each dimension choose the max value and min value</a:t>
            </a:r>
          </a:p>
          <a:p>
            <a:r>
              <a:rPr lang="en-US" dirty="0"/>
              <a:t>Step2) Normalize the max values and min values</a:t>
            </a:r>
          </a:p>
          <a:p>
            <a:r>
              <a:rPr lang="en-US" dirty="0"/>
              <a:t>Step3)</a:t>
            </a:r>
            <a:r>
              <a:rPr lang="en-US" b="0" i="0" dirty="0">
                <a:solidFill>
                  <a:srgbClr val="F9F9F9"/>
                </a:solidFill>
                <a:effectLst/>
                <a:latin typeface="Söhne"/>
              </a:rPr>
              <a:t> Calculate the </a:t>
            </a:r>
            <a:r>
              <a:rPr lang="en-US" dirty="0"/>
              <a:t>normalize </a:t>
            </a:r>
            <a:r>
              <a:rPr lang="en-US" b="0" i="0" dirty="0">
                <a:solidFill>
                  <a:srgbClr val="F9F9F9"/>
                </a:solidFill>
                <a:effectLst/>
                <a:latin typeface="Söhne"/>
              </a:rPr>
              <a:t>range between the maximum and minimum values in each dimension</a:t>
            </a:r>
          </a:p>
          <a:p>
            <a:r>
              <a:rPr lang="en-US" dirty="0">
                <a:solidFill>
                  <a:srgbClr val="F9F9F9"/>
                </a:solidFill>
                <a:effectLst/>
                <a:latin typeface="Söhne"/>
              </a:rPr>
              <a:t>Step4) </a:t>
            </a:r>
            <a:r>
              <a:rPr lang="en-US" b="0" i="0" dirty="0">
                <a:solidFill>
                  <a:srgbClr val="F9F9F9"/>
                </a:solidFill>
                <a:effectLst/>
                <a:latin typeface="Söhne"/>
              </a:rPr>
              <a:t>The dimension with widest range is considered our </a:t>
            </a:r>
            <a:r>
              <a:rPr lang="en-US" dirty="0">
                <a:solidFill>
                  <a:srgbClr val="F9F9F9"/>
                </a:solidFill>
                <a:effectLst/>
                <a:latin typeface="Söhne"/>
              </a:rPr>
              <a:t>chosen one.</a:t>
            </a:r>
            <a:endParaRPr lang="en-US" dirty="0"/>
          </a:p>
        </p:txBody>
      </p:sp>
      <p:sp>
        <p:nvSpPr>
          <p:cNvPr id="4" name="Title 1">
            <a:extLst>
              <a:ext uri="{FF2B5EF4-FFF2-40B4-BE49-F238E27FC236}">
                <a16:creationId xmlns:a16="http://schemas.microsoft.com/office/drawing/2014/main" id="{FD265712-89FC-48A5-A3B1-AEDB9523C6AE}"/>
              </a:ext>
            </a:extLst>
          </p:cNvPr>
          <p:cNvSpPr txBox="1">
            <a:spLocks/>
          </p:cNvSpPr>
          <p:nvPr/>
        </p:nvSpPr>
        <p:spPr>
          <a:xfrm>
            <a:off x="913795" y="5815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Oval 4">
            <a:extLst>
              <a:ext uri="{FF2B5EF4-FFF2-40B4-BE49-F238E27FC236}">
                <a16:creationId xmlns:a16="http://schemas.microsoft.com/office/drawing/2014/main" id="{0176910B-6DC9-4367-BEDE-031FE39CCC87}"/>
              </a:ext>
            </a:extLst>
          </p:cNvPr>
          <p:cNvSpPr/>
          <p:nvPr/>
        </p:nvSpPr>
        <p:spPr>
          <a:xfrm>
            <a:off x="573435" y="25645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Content Placeholder 2">
            <a:extLst>
              <a:ext uri="{FF2B5EF4-FFF2-40B4-BE49-F238E27FC236}">
                <a16:creationId xmlns:a16="http://schemas.microsoft.com/office/drawing/2014/main" id="{8CCF927C-11C9-4E1C-90F9-E47BE427B7A9}"/>
              </a:ext>
            </a:extLst>
          </p:cNvPr>
          <p:cNvSpPr txBox="1">
            <a:spLocks/>
          </p:cNvSpPr>
          <p:nvPr/>
        </p:nvSpPr>
        <p:spPr>
          <a:xfrm>
            <a:off x="1123345" y="1746250"/>
            <a:ext cx="10353762" cy="1371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dirty="0"/>
              <a:t>Range-Based Heuristic: This approach involves selecting the dimension with the widest range of values at each partitioning step. The rationale is that a wider range might indicate a higher level of diversity in the data, and splitting along this dimension could lead to more natural groupings that better preserve data utility.</a:t>
            </a:r>
          </a:p>
        </p:txBody>
      </p:sp>
    </p:spTree>
    <p:extLst>
      <p:ext uri="{BB962C8B-B14F-4D97-AF65-F5344CB8AC3E}">
        <p14:creationId xmlns:p14="http://schemas.microsoft.com/office/powerpoint/2010/main" val="227575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2F44D99-491E-4000-8063-1F418E798E7C}"/>
              </a:ext>
            </a:extLst>
          </p:cNvPr>
          <p:cNvSpPr/>
          <p:nvPr/>
        </p:nvSpPr>
        <p:spPr>
          <a:xfrm>
            <a:off x="139985" y="93895"/>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3" name="Picture 2">
            <a:extLst>
              <a:ext uri="{FF2B5EF4-FFF2-40B4-BE49-F238E27FC236}">
                <a16:creationId xmlns:a16="http://schemas.microsoft.com/office/drawing/2014/main" id="{B723A626-FDC7-4016-B0DD-3DA09E6FCA92}"/>
              </a:ext>
            </a:extLst>
          </p:cNvPr>
          <p:cNvPicPr>
            <a:picLocks noChangeAspect="1"/>
          </p:cNvPicPr>
          <p:nvPr/>
        </p:nvPicPr>
        <p:blipFill>
          <a:blip r:embed="rId2"/>
          <a:stretch>
            <a:fillRect/>
          </a:stretch>
        </p:blipFill>
        <p:spPr>
          <a:xfrm>
            <a:off x="4831383" y="48090"/>
            <a:ext cx="6851889" cy="2917551"/>
          </a:xfrm>
          <a:prstGeom prst="rect">
            <a:avLst/>
          </a:prstGeom>
        </p:spPr>
      </p:pic>
      <p:pic>
        <p:nvPicPr>
          <p:cNvPr id="5" name="Picture 4">
            <a:extLst>
              <a:ext uri="{FF2B5EF4-FFF2-40B4-BE49-F238E27FC236}">
                <a16:creationId xmlns:a16="http://schemas.microsoft.com/office/drawing/2014/main" id="{75263CE0-4A1A-4AB8-A99E-A47464741C79}"/>
              </a:ext>
            </a:extLst>
          </p:cNvPr>
          <p:cNvPicPr>
            <a:picLocks noChangeAspect="1"/>
          </p:cNvPicPr>
          <p:nvPr/>
        </p:nvPicPr>
        <p:blipFill>
          <a:blip r:embed="rId3"/>
          <a:stretch>
            <a:fillRect/>
          </a:stretch>
        </p:blipFill>
        <p:spPr>
          <a:xfrm>
            <a:off x="5084561" y="3064149"/>
            <a:ext cx="6345532" cy="3730351"/>
          </a:xfrm>
          <a:prstGeom prst="rect">
            <a:avLst/>
          </a:prstGeom>
        </p:spPr>
      </p:pic>
      <p:pic>
        <p:nvPicPr>
          <p:cNvPr id="10" name="Picture 9">
            <a:extLst>
              <a:ext uri="{FF2B5EF4-FFF2-40B4-BE49-F238E27FC236}">
                <a16:creationId xmlns:a16="http://schemas.microsoft.com/office/drawing/2014/main" id="{A2DB6CD3-031A-4655-A996-F823CF277BAB}"/>
              </a:ext>
            </a:extLst>
          </p:cNvPr>
          <p:cNvPicPr>
            <a:picLocks noChangeAspect="1"/>
          </p:cNvPicPr>
          <p:nvPr/>
        </p:nvPicPr>
        <p:blipFill>
          <a:blip r:embed="rId4"/>
          <a:stretch>
            <a:fillRect/>
          </a:stretch>
        </p:blipFill>
        <p:spPr>
          <a:xfrm>
            <a:off x="355337" y="867707"/>
            <a:ext cx="4227413" cy="1380659"/>
          </a:xfrm>
          <a:prstGeom prst="rect">
            <a:avLst/>
          </a:prstGeom>
        </p:spPr>
      </p:pic>
    </p:spTree>
    <p:extLst>
      <p:ext uri="{BB962C8B-B14F-4D97-AF65-F5344CB8AC3E}">
        <p14:creationId xmlns:p14="http://schemas.microsoft.com/office/powerpoint/2010/main" val="177603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FA44-BA3A-4480-8F81-AC4EBA3035DB}"/>
              </a:ext>
            </a:extLst>
          </p:cNvPr>
          <p:cNvSpPr>
            <a:spLocks noGrp="1"/>
          </p:cNvSpPr>
          <p:nvPr>
            <p:ph type="title"/>
          </p:nvPr>
        </p:nvSpPr>
        <p:spPr/>
        <p:txBody>
          <a:bodyPr/>
          <a:lstStyle/>
          <a:p>
            <a:r>
              <a:rPr lang="en-US" dirty="0">
                <a:effectLst/>
              </a:rPr>
              <a:t>F</a:t>
            </a:r>
            <a:r>
              <a:rPr lang="en-US" b="0" i="0" dirty="0">
                <a:effectLst/>
              </a:rPr>
              <a:t>requency </a:t>
            </a:r>
            <a:r>
              <a:rPr lang="en-US" dirty="0">
                <a:effectLst/>
              </a:rPr>
              <a:t>S</a:t>
            </a:r>
            <a:r>
              <a:rPr lang="en-US" b="0" i="0" dirty="0">
                <a:effectLst/>
              </a:rPr>
              <a:t>et and Find Median</a:t>
            </a:r>
            <a:endParaRPr lang="en-US" dirty="0"/>
          </a:p>
        </p:txBody>
      </p:sp>
      <p:sp>
        <p:nvSpPr>
          <p:cNvPr id="3" name="Content Placeholder 2">
            <a:extLst>
              <a:ext uri="{FF2B5EF4-FFF2-40B4-BE49-F238E27FC236}">
                <a16:creationId xmlns:a16="http://schemas.microsoft.com/office/drawing/2014/main" id="{F6DD35CF-4CB2-425C-8603-95C9D4E807AD}"/>
              </a:ext>
            </a:extLst>
          </p:cNvPr>
          <p:cNvSpPr>
            <a:spLocks noGrp="1"/>
          </p:cNvSpPr>
          <p:nvPr>
            <p:ph idx="1"/>
          </p:nvPr>
        </p:nvSpPr>
        <p:spPr>
          <a:xfrm>
            <a:off x="1026299" y="1514104"/>
            <a:ext cx="10139401" cy="411003"/>
          </a:xfrm>
        </p:spPr>
        <p:txBody>
          <a:bodyPr>
            <a:normAutofit/>
          </a:bodyPr>
          <a:lstStyle/>
          <a:p>
            <a:pPr marL="36900" indent="0">
              <a:buNone/>
            </a:pPr>
            <a:r>
              <a:rPr lang="en-US" dirty="0">
                <a:solidFill>
                  <a:srgbClr val="FFC000"/>
                </a:solidFill>
                <a:effectLst/>
              </a:rPr>
              <a:t>F</a:t>
            </a:r>
            <a:r>
              <a:rPr lang="en-US" b="0" i="0" dirty="0">
                <a:solidFill>
                  <a:srgbClr val="FFC000"/>
                </a:solidFill>
                <a:effectLst/>
              </a:rPr>
              <a:t>requency </a:t>
            </a:r>
            <a:r>
              <a:rPr lang="en-US" dirty="0">
                <a:solidFill>
                  <a:srgbClr val="FFC000"/>
                </a:solidFill>
                <a:effectLst/>
              </a:rPr>
              <a:t>S</a:t>
            </a:r>
            <a:r>
              <a:rPr lang="en-US" b="0" i="0" dirty="0">
                <a:solidFill>
                  <a:srgbClr val="FFC000"/>
                </a:solidFill>
                <a:effectLst/>
              </a:rPr>
              <a:t>et </a:t>
            </a:r>
            <a:r>
              <a:rPr lang="en-US" b="0" i="0" dirty="0">
                <a:effectLst/>
              </a:rPr>
              <a:t>: </a:t>
            </a:r>
            <a:r>
              <a:rPr lang="en-US" dirty="0">
                <a:solidFill>
                  <a:schemeClr val="tx1"/>
                </a:solidFill>
                <a:effectLst/>
              </a:rPr>
              <a:t>It </a:t>
            </a:r>
            <a:r>
              <a:rPr lang="en-US" b="0" dirty="0">
                <a:solidFill>
                  <a:schemeClr val="tx1"/>
                </a:solidFill>
                <a:effectLst/>
              </a:rPr>
              <a:t>counts all unique </a:t>
            </a:r>
            <a:r>
              <a:rPr lang="en-US" dirty="0">
                <a:solidFill>
                  <a:schemeClr val="tx1"/>
                </a:solidFill>
                <a:effectLst/>
              </a:rPr>
              <a:t>dimension values in a given partition</a:t>
            </a:r>
          </a:p>
        </p:txBody>
      </p:sp>
      <p:sp>
        <p:nvSpPr>
          <p:cNvPr id="4" name="Content Placeholder 2">
            <a:extLst>
              <a:ext uri="{FF2B5EF4-FFF2-40B4-BE49-F238E27FC236}">
                <a16:creationId xmlns:a16="http://schemas.microsoft.com/office/drawing/2014/main" id="{3AC5C860-F2AD-438C-8F34-F29D8042F31B}"/>
              </a:ext>
            </a:extLst>
          </p:cNvPr>
          <p:cNvSpPr txBox="1">
            <a:spLocks/>
          </p:cNvSpPr>
          <p:nvPr/>
        </p:nvSpPr>
        <p:spPr>
          <a:xfrm>
            <a:off x="1033152" y="3184650"/>
            <a:ext cx="10353762" cy="970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i="0" dirty="0">
                <a:solidFill>
                  <a:srgbClr val="FFC000"/>
                </a:solidFill>
                <a:effectLst/>
              </a:rPr>
              <a:t>Find Median </a:t>
            </a:r>
            <a:r>
              <a:rPr lang="en-US" b="0" i="0" dirty="0">
                <a:effectLst/>
              </a:rPr>
              <a:t>:</a:t>
            </a:r>
            <a:r>
              <a:rPr lang="en-US" b="0" dirty="0">
                <a:solidFill>
                  <a:schemeClr val="tx1"/>
                </a:solidFill>
                <a:effectLst/>
              </a:rPr>
              <a:t> The median is the central number of a data set. Arrange data points from smallest to largest and locate the central number.</a:t>
            </a:r>
          </a:p>
          <a:p>
            <a:pPr marL="36900" indent="0">
              <a:buNone/>
            </a:pPr>
            <a:endParaRPr lang="en-US" dirty="0"/>
          </a:p>
        </p:txBody>
      </p:sp>
      <p:sp>
        <p:nvSpPr>
          <p:cNvPr id="7" name="Rectangle 6">
            <a:extLst>
              <a:ext uri="{FF2B5EF4-FFF2-40B4-BE49-F238E27FC236}">
                <a16:creationId xmlns:a16="http://schemas.microsoft.com/office/drawing/2014/main" id="{333AD8FC-6FDD-4BAC-93F4-AABEEFBBAE47}"/>
              </a:ext>
            </a:extLst>
          </p:cNvPr>
          <p:cNvSpPr/>
          <p:nvPr/>
        </p:nvSpPr>
        <p:spPr>
          <a:xfrm>
            <a:off x="1549125" y="4964807"/>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7AC46B5-7F2D-45DF-8168-ABE8BD7DF57D}"/>
              </a:ext>
            </a:extLst>
          </p:cNvPr>
          <p:cNvSpPr/>
          <p:nvPr/>
        </p:nvSpPr>
        <p:spPr>
          <a:xfrm>
            <a:off x="1652872"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A2A08CD-B151-4278-BCE8-F0B85E9794F1}"/>
              </a:ext>
            </a:extLst>
          </p:cNvPr>
          <p:cNvSpPr/>
          <p:nvPr/>
        </p:nvSpPr>
        <p:spPr>
          <a:xfrm>
            <a:off x="2646513" y="5564510"/>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F8D28D-EFF3-4238-8F5D-5D4A0DB74D81}"/>
              </a:ext>
            </a:extLst>
          </p:cNvPr>
          <p:cNvSpPr/>
          <p:nvPr/>
        </p:nvSpPr>
        <p:spPr>
          <a:xfrm>
            <a:off x="3684219"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63DC9B9-8A7B-4249-91DB-3D2A8101DD68}"/>
              </a:ext>
            </a:extLst>
          </p:cNvPr>
          <p:cNvSpPr/>
          <p:nvPr/>
        </p:nvSpPr>
        <p:spPr>
          <a:xfrm>
            <a:off x="3246475" y="5542867"/>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8A871D-3A1C-4E23-8860-E6CA91B0B2F8}"/>
              </a:ext>
            </a:extLst>
          </p:cNvPr>
          <p:cNvSpPr/>
          <p:nvPr/>
        </p:nvSpPr>
        <p:spPr>
          <a:xfrm>
            <a:off x="7638470" y="4964808"/>
            <a:ext cx="2654297" cy="155238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4C64784-DD15-44B9-AF24-D6BE9E74017E}"/>
              </a:ext>
            </a:extLst>
          </p:cNvPr>
          <p:cNvSpPr/>
          <p:nvPr/>
        </p:nvSpPr>
        <p:spPr>
          <a:xfrm>
            <a:off x="7850137"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F2898D0-B52E-4E25-8554-CA13A7E51EF0}"/>
              </a:ext>
            </a:extLst>
          </p:cNvPr>
          <p:cNvSpPr/>
          <p:nvPr/>
        </p:nvSpPr>
        <p:spPr>
          <a:xfrm>
            <a:off x="8584065"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2474FA-EE47-4BCC-BD97-EF05F062C773}"/>
              </a:ext>
            </a:extLst>
          </p:cNvPr>
          <p:cNvSpPr/>
          <p:nvPr/>
        </p:nvSpPr>
        <p:spPr>
          <a:xfrm>
            <a:off x="9749568"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8C21545-2352-4724-95A9-36725013E69E}"/>
              </a:ext>
            </a:extLst>
          </p:cNvPr>
          <p:cNvSpPr/>
          <p:nvPr/>
        </p:nvSpPr>
        <p:spPr>
          <a:xfrm>
            <a:off x="9060400" y="5611038"/>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E9B037-34FE-45E6-9614-5A9823C2D918}"/>
              </a:ext>
            </a:extLst>
          </p:cNvPr>
          <p:cNvSpPr/>
          <p:nvPr/>
        </p:nvSpPr>
        <p:spPr>
          <a:xfrm>
            <a:off x="8484919" y="5232357"/>
            <a:ext cx="1085264" cy="111034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194E1FA-08F9-49BB-AD18-D3D7104EE6B0}"/>
              </a:ext>
            </a:extLst>
          </p:cNvPr>
          <p:cNvSpPr/>
          <p:nvPr/>
        </p:nvSpPr>
        <p:spPr>
          <a:xfrm>
            <a:off x="2090616" y="5543916"/>
            <a:ext cx="363814" cy="3529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D0EAA8-1ED7-4726-B798-44C7FCE0565A}"/>
              </a:ext>
            </a:extLst>
          </p:cNvPr>
          <p:cNvSpPr/>
          <p:nvPr/>
        </p:nvSpPr>
        <p:spPr>
          <a:xfrm>
            <a:off x="2502809" y="5255774"/>
            <a:ext cx="640883" cy="97045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allout: Down Arrow 22">
            <a:extLst>
              <a:ext uri="{FF2B5EF4-FFF2-40B4-BE49-F238E27FC236}">
                <a16:creationId xmlns:a16="http://schemas.microsoft.com/office/drawing/2014/main" id="{DCDD16E1-7640-49E1-AFDC-CD7D52D03F3B}"/>
              </a:ext>
            </a:extLst>
          </p:cNvPr>
          <p:cNvSpPr/>
          <p:nvPr/>
        </p:nvSpPr>
        <p:spPr>
          <a:xfrm>
            <a:off x="2454430" y="4635478"/>
            <a:ext cx="750627" cy="579557"/>
          </a:xfrm>
          <a:prstGeom prst="downArrowCallo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Median</a:t>
            </a:r>
          </a:p>
        </p:txBody>
      </p:sp>
      <p:cxnSp>
        <p:nvCxnSpPr>
          <p:cNvPr id="25" name="Straight Arrow Connector 24">
            <a:extLst>
              <a:ext uri="{FF2B5EF4-FFF2-40B4-BE49-F238E27FC236}">
                <a16:creationId xmlns:a16="http://schemas.microsoft.com/office/drawing/2014/main" id="{BC5C2D67-EC00-4269-83C7-6C6619857749}"/>
              </a:ext>
            </a:extLst>
          </p:cNvPr>
          <p:cNvCxnSpPr/>
          <p:nvPr/>
        </p:nvCxnSpPr>
        <p:spPr>
          <a:xfrm flipH="1">
            <a:off x="4248150" y="4155100"/>
            <a:ext cx="1123950" cy="80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llout: Down Arrow 25">
            <a:extLst>
              <a:ext uri="{FF2B5EF4-FFF2-40B4-BE49-F238E27FC236}">
                <a16:creationId xmlns:a16="http://schemas.microsoft.com/office/drawing/2014/main" id="{18D332F9-5E9D-4C32-9E51-9723D70F3237}"/>
              </a:ext>
            </a:extLst>
          </p:cNvPr>
          <p:cNvSpPr/>
          <p:nvPr/>
        </p:nvSpPr>
        <p:spPr>
          <a:xfrm>
            <a:off x="8282566" y="4646402"/>
            <a:ext cx="1555668" cy="579557"/>
          </a:xfrm>
          <a:prstGeom prst="downArrowCallo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Median=</a:t>
            </a:r>
          </a:p>
          <a:p>
            <a:pPr algn="ctr"/>
            <a:r>
              <a:rPr lang="en-US" sz="1100" dirty="0">
                <a:solidFill>
                  <a:schemeClr val="bg2"/>
                </a:solidFill>
              </a:rPr>
              <a:t>AVG These 2 points </a:t>
            </a:r>
          </a:p>
        </p:txBody>
      </p:sp>
      <p:sp>
        <p:nvSpPr>
          <p:cNvPr id="27" name="Rectangle: Rounded Corners 26">
            <a:extLst>
              <a:ext uri="{FF2B5EF4-FFF2-40B4-BE49-F238E27FC236}">
                <a16:creationId xmlns:a16="http://schemas.microsoft.com/office/drawing/2014/main" id="{541D6129-35C5-4C3A-BD26-A54B226E7A9B}"/>
              </a:ext>
            </a:extLst>
          </p:cNvPr>
          <p:cNvSpPr/>
          <p:nvPr/>
        </p:nvSpPr>
        <p:spPr>
          <a:xfrm rot="19432781">
            <a:off x="4036650" y="4307304"/>
            <a:ext cx="1420108" cy="240258"/>
          </a:xfrm>
          <a:prstGeom prst="roundRect">
            <a:avLst>
              <a:gd name="adj" fmla="val 142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200" dirty="0"/>
              <a:t>If our fs was odd</a:t>
            </a:r>
          </a:p>
        </p:txBody>
      </p:sp>
      <p:cxnSp>
        <p:nvCxnSpPr>
          <p:cNvPr id="28" name="Straight Arrow Connector 27">
            <a:extLst>
              <a:ext uri="{FF2B5EF4-FFF2-40B4-BE49-F238E27FC236}">
                <a16:creationId xmlns:a16="http://schemas.microsoft.com/office/drawing/2014/main" id="{7E20D6C0-BDCC-4A62-9AB6-346088A670B1}"/>
              </a:ext>
            </a:extLst>
          </p:cNvPr>
          <p:cNvCxnSpPr>
            <a:cxnSpLocks/>
          </p:cNvCxnSpPr>
          <p:nvPr/>
        </p:nvCxnSpPr>
        <p:spPr>
          <a:xfrm>
            <a:off x="6471790" y="4194651"/>
            <a:ext cx="1166680" cy="77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B37E5A9-ABB8-43A8-AF26-E6AA31C17FAB}"/>
              </a:ext>
            </a:extLst>
          </p:cNvPr>
          <p:cNvSpPr/>
          <p:nvPr/>
        </p:nvSpPr>
        <p:spPr>
          <a:xfrm rot="2013997">
            <a:off x="6425264" y="4336177"/>
            <a:ext cx="1390735" cy="2058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our fs was even</a:t>
            </a:r>
          </a:p>
        </p:txBody>
      </p:sp>
      <p:sp>
        <p:nvSpPr>
          <p:cNvPr id="38" name="Oval 37">
            <a:extLst>
              <a:ext uri="{FF2B5EF4-FFF2-40B4-BE49-F238E27FC236}">
                <a16:creationId xmlns:a16="http://schemas.microsoft.com/office/drawing/2014/main" id="{25F981D5-FA34-487C-B221-40E9953F3C02}"/>
              </a:ext>
            </a:extLst>
          </p:cNvPr>
          <p:cNvSpPr/>
          <p:nvPr/>
        </p:nvSpPr>
        <p:spPr>
          <a:xfrm>
            <a:off x="573435" y="284480"/>
            <a:ext cx="34036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Arrow: Right 4">
            <a:extLst>
              <a:ext uri="{FF2B5EF4-FFF2-40B4-BE49-F238E27FC236}">
                <a16:creationId xmlns:a16="http://schemas.microsoft.com/office/drawing/2014/main" id="{82461F67-4E46-4903-A45F-01FFFA56F419}"/>
              </a:ext>
            </a:extLst>
          </p:cNvPr>
          <p:cNvSpPr/>
          <p:nvPr/>
        </p:nvSpPr>
        <p:spPr>
          <a:xfrm>
            <a:off x="2343261" y="1943363"/>
            <a:ext cx="1308405"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4AF226-D0C9-4126-B07F-50DB73E052F8}"/>
              </a:ext>
            </a:extLst>
          </p:cNvPr>
          <p:cNvSpPr/>
          <p:nvPr/>
        </p:nvSpPr>
        <p:spPr>
          <a:xfrm>
            <a:off x="1908857" y="2079736"/>
            <a:ext cx="1508167" cy="192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dirty="0">
              <a:solidFill>
                <a:schemeClr val="bg1"/>
              </a:solidFill>
              <a:effectLst/>
            </a:endParaRPr>
          </a:p>
        </p:txBody>
      </p:sp>
      <p:sp>
        <p:nvSpPr>
          <p:cNvPr id="30" name="Content Placeholder 2">
            <a:extLst>
              <a:ext uri="{FF2B5EF4-FFF2-40B4-BE49-F238E27FC236}">
                <a16:creationId xmlns:a16="http://schemas.microsoft.com/office/drawing/2014/main" id="{B07A6340-6166-4120-BED1-F5836A297494}"/>
              </a:ext>
            </a:extLst>
          </p:cNvPr>
          <p:cNvSpPr txBox="1">
            <a:spLocks/>
          </p:cNvSpPr>
          <p:nvPr/>
        </p:nvSpPr>
        <p:spPr>
          <a:xfrm>
            <a:off x="1288815" y="2071108"/>
            <a:ext cx="10139401" cy="11103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US" dirty="0"/>
          </a:p>
        </p:txBody>
      </p:sp>
      <p:sp>
        <p:nvSpPr>
          <p:cNvPr id="31" name="Content Placeholder 2">
            <a:extLst>
              <a:ext uri="{FF2B5EF4-FFF2-40B4-BE49-F238E27FC236}">
                <a16:creationId xmlns:a16="http://schemas.microsoft.com/office/drawing/2014/main" id="{07AF3B67-6565-46E8-BF0A-D1A7CBA104CB}"/>
              </a:ext>
            </a:extLst>
          </p:cNvPr>
          <p:cNvSpPr txBox="1">
            <a:spLocks/>
          </p:cNvSpPr>
          <p:nvPr/>
        </p:nvSpPr>
        <p:spPr>
          <a:xfrm>
            <a:off x="1128156" y="1940341"/>
            <a:ext cx="10139401" cy="53692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2000" dirty="0">
                <a:solidFill>
                  <a:schemeClr val="tx1"/>
                </a:solidFill>
                <a:effectLst/>
              </a:rPr>
              <a:t>Example</a:t>
            </a:r>
            <a:r>
              <a:rPr lang="en-US" dirty="0">
                <a:solidFill>
                  <a:schemeClr val="tx1"/>
                </a:solidFill>
                <a:effectLst/>
              </a:rPr>
              <a:t>   </a:t>
            </a:r>
            <a:r>
              <a:rPr lang="en-US" sz="1200" dirty="0">
                <a:solidFill>
                  <a:schemeClr val="bg1"/>
                </a:solidFill>
                <a:effectLst/>
              </a:rPr>
              <a:t>for age dimension 	</a:t>
            </a:r>
            <a:r>
              <a:rPr lang="en-US" sz="2000" dirty="0">
                <a:solidFill>
                  <a:schemeClr val="tx1"/>
                </a:solidFill>
                <a:effectLst/>
              </a:rPr>
              <a:t>Frequency:</a:t>
            </a:r>
            <a:r>
              <a:rPr lang="en-US" sz="2000" b="0" dirty="0">
                <a:solidFill>
                  <a:schemeClr val="tx1"/>
                </a:solidFill>
                <a:effectLst/>
              </a:rPr>
              <a:t>{30:4, 50:2, 20:1}</a:t>
            </a:r>
            <a:endParaRPr lang="en-US" dirty="0"/>
          </a:p>
        </p:txBody>
      </p:sp>
    </p:spTree>
    <p:extLst>
      <p:ext uri="{BB962C8B-B14F-4D97-AF65-F5344CB8AC3E}">
        <p14:creationId xmlns:p14="http://schemas.microsoft.com/office/powerpoint/2010/main" val="33972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animBg="1"/>
      <p:bldP spid="26" grpId="0" animBg="1"/>
      <p:bldP spid="27" grpId="0"/>
      <p:bldP spid="29" grpId="0"/>
      <p:bldP spid="5" grpId="0" animBg="1"/>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1007</TotalTime>
  <Words>1026</Words>
  <Application>Microsoft Office PowerPoint</Application>
  <PresentationFormat>Widescreen</PresentationFormat>
  <Paragraphs>105</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Calisto MT</vt:lpstr>
      <vt:lpstr>Cambria Math</vt:lpstr>
      <vt:lpstr>KaTeX_Main</vt:lpstr>
      <vt:lpstr>KaTeX_Math</vt:lpstr>
      <vt:lpstr>Söhne</vt:lpstr>
      <vt:lpstr>Wingdings 2</vt:lpstr>
      <vt:lpstr>Slate</vt:lpstr>
      <vt:lpstr>Mondrian Multidimensional K-Anonymity</vt:lpstr>
      <vt:lpstr>Motivation</vt:lpstr>
      <vt:lpstr>Introduction </vt:lpstr>
      <vt:lpstr>Main algorithm</vt:lpstr>
      <vt:lpstr>Allowable multidimensional cut for partition</vt:lpstr>
      <vt:lpstr>PowerPoint Presentation</vt:lpstr>
      <vt:lpstr>Choose dimension</vt:lpstr>
      <vt:lpstr>PowerPoint Presentation</vt:lpstr>
      <vt:lpstr>Frequency Set and Find Median</vt:lpstr>
      <vt:lpstr>PowerPoint Presentation</vt:lpstr>
      <vt:lpstr>Anonymize</vt:lpstr>
      <vt:lpstr>Generalize</vt:lpstr>
      <vt:lpstr>PowerPoint Presentation</vt:lpstr>
      <vt:lpstr>Datasets</vt:lpstr>
      <vt:lpstr>General-Purpose Quality Metrics</vt:lpstr>
      <vt:lpstr>Bounds on Quality</vt:lpstr>
      <vt:lpstr>Experimental Evaluation</vt:lpstr>
      <vt:lpstr>The Discernability Penalty (DP)</vt:lpstr>
      <vt:lpstr>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Mondrian-Multidimensional-K-Anonymity-main</dc:title>
  <dc:creator>farshad moradi shahrbabak</dc:creator>
  <cp:lastModifiedBy>farshad moradi shahrbabak</cp:lastModifiedBy>
  <cp:revision>160</cp:revision>
  <dcterms:created xsi:type="dcterms:W3CDTF">2024-02-09T13:50:37Z</dcterms:created>
  <dcterms:modified xsi:type="dcterms:W3CDTF">2024-02-19T16:45:11Z</dcterms:modified>
</cp:coreProperties>
</file>