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96" r:id="rId1"/>
  </p:sldMasterIdLst>
  <p:notesMasterIdLst>
    <p:notesMasterId r:id="rId38"/>
  </p:notesMasterIdLst>
  <p:sldIdLst>
    <p:sldId id="341" r:id="rId2"/>
    <p:sldId id="342" r:id="rId3"/>
    <p:sldId id="343" r:id="rId4"/>
    <p:sldId id="319" r:id="rId5"/>
    <p:sldId id="322" r:id="rId6"/>
    <p:sldId id="320" r:id="rId7"/>
    <p:sldId id="307" r:id="rId8"/>
    <p:sldId id="330" r:id="rId9"/>
    <p:sldId id="334" r:id="rId10"/>
    <p:sldId id="309" r:id="rId11"/>
    <p:sldId id="310" r:id="rId12"/>
    <p:sldId id="323" r:id="rId13"/>
    <p:sldId id="315" r:id="rId14"/>
    <p:sldId id="344" r:id="rId15"/>
    <p:sldId id="345" r:id="rId16"/>
    <p:sldId id="346" r:id="rId17"/>
    <p:sldId id="316" r:id="rId18"/>
    <p:sldId id="317" r:id="rId19"/>
    <p:sldId id="318" r:id="rId20"/>
    <p:sldId id="311" r:id="rId21"/>
    <p:sldId id="312" r:id="rId22"/>
    <p:sldId id="331" r:id="rId23"/>
    <p:sldId id="326" r:id="rId24"/>
    <p:sldId id="327" r:id="rId25"/>
    <p:sldId id="335" r:id="rId26"/>
    <p:sldId id="337" r:id="rId27"/>
    <p:sldId id="336" r:id="rId28"/>
    <p:sldId id="324" r:id="rId29"/>
    <p:sldId id="338" r:id="rId30"/>
    <p:sldId id="339" r:id="rId31"/>
    <p:sldId id="347" r:id="rId32"/>
    <p:sldId id="357" r:id="rId33"/>
    <p:sldId id="260" r:id="rId34"/>
    <p:sldId id="350" r:id="rId35"/>
    <p:sldId id="282" r:id="rId36"/>
    <p:sldId id="296" r:id="rId37"/>
  </p:sldIdLst>
  <p:sldSz cx="9144000" cy="6858000" type="screen4x3"/>
  <p:notesSz cx="7099300" cy="10234613"/>
  <p:defaultText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766" autoAdjust="0"/>
    <p:restoredTop sz="94660"/>
  </p:normalViewPr>
  <p:slideViewPr>
    <p:cSldViewPr>
      <p:cViewPr varScale="1">
        <p:scale>
          <a:sx n="110" d="100"/>
          <a:sy n="110" d="100"/>
        </p:scale>
        <p:origin x="-197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22937" y="0"/>
            <a:ext cx="3076363" cy="511731"/>
          </a:xfrm>
          <a:prstGeom prst="rect">
            <a:avLst/>
          </a:prstGeom>
        </p:spPr>
        <p:txBody>
          <a:bodyPr vert="horz" lIns="99048" tIns="49524" rIns="99048" bIns="49524" rtlCol="1"/>
          <a:lstStyle>
            <a:lvl1pPr algn="r">
              <a:defRPr sz="1300"/>
            </a:lvl1pPr>
          </a:lstStyle>
          <a:p>
            <a:endParaRPr lang="fa-IR"/>
          </a:p>
        </p:txBody>
      </p:sp>
      <p:sp>
        <p:nvSpPr>
          <p:cNvPr id="3" name="Date Placeholder 2"/>
          <p:cNvSpPr>
            <a:spLocks noGrp="1"/>
          </p:cNvSpPr>
          <p:nvPr>
            <p:ph type="dt" idx="1"/>
          </p:nvPr>
        </p:nvSpPr>
        <p:spPr>
          <a:xfrm>
            <a:off x="1644" y="0"/>
            <a:ext cx="3076363" cy="511731"/>
          </a:xfrm>
          <a:prstGeom prst="rect">
            <a:avLst/>
          </a:prstGeom>
        </p:spPr>
        <p:txBody>
          <a:bodyPr vert="horz" lIns="99048" tIns="49524" rIns="99048" bIns="49524" rtlCol="1"/>
          <a:lstStyle>
            <a:lvl1pPr algn="l">
              <a:defRPr sz="1300"/>
            </a:lvl1pPr>
          </a:lstStyle>
          <a:p>
            <a:fld id="{E457A26D-2737-42E4-AE7D-32A05CA71BAD}" type="datetimeFigureOut">
              <a:rPr lang="fa-IR" smtClean="0"/>
              <a:pPr/>
              <a:t>08/09/1437</a:t>
            </a:fld>
            <a:endParaRPr lang="fa-IR"/>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1" anchor="ctr"/>
          <a:lstStyle/>
          <a:p>
            <a:endParaRPr lang="fa-IR"/>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6" name="Footer Placeholder 5"/>
          <p:cNvSpPr>
            <a:spLocks noGrp="1"/>
          </p:cNvSpPr>
          <p:nvPr>
            <p:ph type="ftr" sz="quarter" idx="4"/>
          </p:nvPr>
        </p:nvSpPr>
        <p:spPr>
          <a:xfrm>
            <a:off x="4022937" y="9721106"/>
            <a:ext cx="3076363" cy="511731"/>
          </a:xfrm>
          <a:prstGeom prst="rect">
            <a:avLst/>
          </a:prstGeom>
        </p:spPr>
        <p:txBody>
          <a:bodyPr vert="horz" lIns="99048" tIns="49524" rIns="99048" bIns="49524" rtlCol="1" anchor="b"/>
          <a:lstStyle>
            <a:lvl1pPr algn="r">
              <a:defRPr sz="1300"/>
            </a:lvl1pPr>
          </a:lstStyle>
          <a:p>
            <a:endParaRPr lang="fa-IR"/>
          </a:p>
        </p:txBody>
      </p:sp>
      <p:sp>
        <p:nvSpPr>
          <p:cNvPr id="7" name="Slide Number Placeholder 6"/>
          <p:cNvSpPr>
            <a:spLocks noGrp="1"/>
          </p:cNvSpPr>
          <p:nvPr>
            <p:ph type="sldNum" sz="quarter" idx="5"/>
          </p:nvPr>
        </p:nvSpPr>
        <p:spPr>
          <a:xfrm>
            <a:off x="1644" y="9721106"/>
            <a:ext cx="3076363" cy="511731"/>
          </a:xfrm>
          <a:prstGeom prst="rect">
            <a:avLst/>
          </a:prstGeom>
        </p:spPr>
        <p:txBody>
          <a:bodyPr vert="horz" lIns="99048" tIns="49524" rIns="99048" bIns="49524" rtlCol="1" anchor="b"/>
          <a:lstStyle>
            <a:lvl1pPr algn="l">
              <a:defRPr sz="1300"/>
            </a:lvl1pPr>
          </a:lstStyle>
          <a:p>
            <a:fld id="{F110E479-DACE-446A-B497-4D3D419F9942}" type="slidenum">
              <a:rPr lang="fa-IR" smtClean="0"/>
              <a:pPr/>
              <a:t>‹#›</a:t>
            </a:fld>
            <a:endParaRPr lang="fa-IR"/>
          </a:p>
        </p:txBody>
      </p:sp>
    </p:spTree>
    <p:extLst>
      <p:ext uri="{BB962C8B-B14F-4D97-AF65-F5344CB8AC3E}">
        <p14:creationId xmlns:p14="http://schemas.microsoft.com/office/powerpoint/2010/main" val="2477328166"/>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EAFDCED-E36B-43D2-A9BF-0BEADF774A25}" type="datetime8">
              <a:rPr lang="fa-IR" smtClean="0"/>
              <a:pPr/>
              <a:t>13 ژوئن 16</a:t>
            </a:fld>
            <a:endParaRPr lang="fa-IR"/>
          </a:p>
        </p:txBody>
      </p:sp>
      <p:sp>
        <p:nvSpPr>
          <p:cNvPr id="19" name="Footer Placeholder 18"/>
          <p:cNvSpPr>
            <a:spLocks noGrp="1"/>
          </p:cNvSpPr>
          <p:nvPr>
            <p:ph type="ftr" sz="quarter" idx="11"/>
          </p:nvPr>
        </p:nvSpPr>
        <p:spPr/>
        <p:txBody>
          <a:bodyPr/>
          <a:lstStyle/>
          <a:p>
            <a:endParaRPr lang="fa-IR"/>
          </a:p>
        </p:txBody>
      </p:sp>
      <p:sp>
        <p:nvSpPr>
          <p:cNvPr id="27" name="Slide Number Placeholder 26"/>
          <p:cNvSpPr>
            <a:spLocks noGrp="1"/>
          </p:cNvSpPr>
          <p:nvPr>
            <p:ph type="sldNum" sz="quarter" idx="12"/>
          </p:nvPr>
        </p:nvSpPr>
        <p:spPr/>
        <p:txBody>
          <a:bodyPr/>
          <a:lstStyle/>
          <a:p>
            <a:fld id="{7C2E708C-0DB6-470E-8E52-17FE9C662998}" type="slidenum">
              <a:rPr lang="fa-IR" smtClean="0"/>
              <a:pPr/>
              <a:t>‹#›</a:t>
            </a:fld>
            <a:endParaRPr lang="fa-I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F186335-BC49-442D-BE44-C61AF2475CB4}" type="datetime8">
              <a:rPr lang="fa-IR" smtClean="0"/>
              <a:pPr/>
              <a:t>13 ژوئن 16</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7C2E708C-0DB6-470E-8E52-17FE9C662998}" type="slidenum">
              <a:rPr lang="fa-IR" smtClean="0"/>
              <a:pPr/>
              <a:t>‹#›</a:t>
            </a:fld>
            <a:endParaRPr lang="fa-I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A956465-89C0-4369-BE26-7122E18ADAE0}" type="datetime8">
              <a:rPr lang="fa-IR" smtClean="0"/>
              <a:pPr/>
              <a:t>13 ژوئن 16</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7C2E708C-0DB6-470E-8E52-17FE9C662998}" type="slidenum">
              <a:rPr lang="fa-IR" smtClean="0"/>
              <a:pPr/>
              <a:t>‹#›</a:t>
            </a:fld>
            <a:endParaRPr lang="fa-I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D3BEB39-2B8A-4C90-A502-C7340E75DC35}" type="datetime8">
              <a:rPr lang="fa-IR" smtClean="0"/>
              <a:pPr/>
              <a:t>13 ژوئن 16</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7C2E708C-0DB6-470E-8E52-17FE9C662998}" type="slidenum">
              <a:rPr lang="fa-IR" smtClean="0"/>
              <a:pPr/>
              <a:t>‹#›</a:t>
            </a:fld>
            <a:endParaRPr lang="fa-I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871AECA-ACE9-4507-B5A5-91AE78E53238}" type="datetime8">
              <a:rPr lang="fa-IR" smtClean="0"/>
              <a:pPr/>
              <a:t>13 ژوئن 16</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7C2E708C-0DB6-470E-8E52-17FE9C662998}" type="slidenum">
              <a:rPr lang="fa-IR" smtClean="0"/>
              <a:pPr/>
              <a:t>‹#›</a:t>
            </a:fld>
            <a:endParaRPr lang="fa-I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7FC18F1-33E1-438F-BF84-C3BFBCAB7D8D}" type="datetime8">
              <a:rPr lang="fa-IR" smtClean="0"/>
              <a:pPr/>
              <a:t>13 ژوئن 16</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7C2E708C-0DB6-470E-8E52-17FE9C662998}" type="slidenum">
              <a:rPr lang="fa-IR" smtClean="0"/>
              <a:pPr/>
              <a:t>‹#›</a:t>
            </a:fld>
            <a:endParaRPr lang="fa-I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397C838-8D31-4C70-8ABC-A003DDE6984C}" type="datetime8">
              <a:rPr lang="fa-IR" smtClean="0"/>
              <a:pPr/>
              <a:t>13 ژوئن 16</a:t>
            </a:fld>
            <a:endParaRPr lang="fa-IR"/>
          </a:p>
        </p:txBody>
      </p:sp>
      <p:sp>
        <p:nvSpPr>
          <p:cNvPr id="8" name="Footer Placeholder 7"/>
          <p:cNvSpPr>
            <a:spLocks noGrp="1"/>
          </p:cNvSpPr>
          <p:nvPr>
            <p:ph type="ftr" sz="quarter" idx="11"/>
          </p:nvPr>
        </p:nvSpPr>
        <p:spPr/>
        <p:txBody>
          <a:bodyPr/>
          <a:lstStyle/>
          <a:p>
            <a:endParaRPr lang="fa-IR"/>
          </a:p>
        </p:txBody>
      </p:sp>
      <p:sp>
        <p:nvSpPr>
          <p:cNvPr id="9" name="Slide Number Placeholder 8"/>
          <p:cNvSpPr>
            <a:spLocks noGrp="1"/>
          </p:cNvSpPr>
          <p:nvPr>
            <p:ph type="sldNum" sz="quarter" idx="12"/>
          </p:nvPr>
        </p:nvSpPr>
        <p:spPr/>
        <p:txBody>
          <a:bodyPr/>
          <a:lstStyle/>
          <a:p>
            <a:fld id="{7C2E708C-0DB6-470E-8E52-17FE9C662998}" type="slidenum">
              <a:rPr lang="fa-IR" smtClean="0"/>
              <a:pPr/>
              <a:t>‹#›</a:t>
            </a:fld>
            <a:endParaRPr lang="fa-I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BB90B66-EB28-429A-82EA-CD5836103606}" type="datetime8">
              <a:rPr lang="fa-IR" smtClean="0"/>
              <a:pPr/>
              <a:t>13 ژوئن 16</a:t>
            </a:fld>
            <a:endParaRPr lang="fa-IR"/>
          </a:p>
        </p:txBody>
      </p:sp>
      <p:sp>
        <p:nvSpPr>
          <p:cNvPr id="4" name="Footer Placeholder 3"/>
          <p:cNvSpPr>
            <a:spLocks noGrp="1"/>
          </p:cNvSpPr>
          <p:nvPr>
            <p:ph type="ftr" sz="quarter" idx="11"/>
          </p:nvPr>
        </p:nvSpPr>
        <p:spPr/>
        <p:txBody>
          <a:bodyPr/>
          <a:lstStyle/>
          <a:p>
            <a:endParaRPr lang="fa-IR"/>
          </a:p>
        </p:txBody>
      </p:sp>
      <p:sp>
        <p:nvSpPr>
          <p:cNvPr id="5" name="Slide Number Placeholder 4"/>
          <p:cNvSpPr>
            <a:spLocks noGrp="1"/>
          </p:cNvSpPr>
          <p:nvPr>
            <p:ph type="sldNum" sz="quarter" idx="12"/>
          </p:nvPr>
        </p:nvSpPr>
        <p:spPr/>
        <p:txBody>
          <a:bodyPr/>
          <a:lstStyle/>
          <a:p>
            <a:fld id="{7C2E708C-0DB6-470E-8E52-17FE9C662998}" type="slidenum">
              <a:rPr lang="fa-IR" smtClean="0"/>
              <a:pPr/>
              <a:t>‹#›</a:t>
            </a:fld>
            <a:endParaRPr lang="fa-I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D13A7D-F2AC-4541-9582-E49E3EF697F5}" type="datetime8">
              <a:rPr lang="fa-IR" smtClean="0"/>
              <a:pPr/>
              <a:t>13 ژوئن 16</a:t>
            </a:fld>
            <a:endParaRPr lang="fa-IR"/>
          </a:p>
        </p:txBody>
      </p:sp>
      <p:sp>
        <p:nvSpPr>
          <p:cNvPr id="3" name="Footer Placeholder 2"/>
          <p:cNvSpPr>
            <a:spLocks noGrp="1"/>
          </p:cNvSpPr>
          <p:nvPr>
            <p:ph type="ftr" sz="quarter" idx="11"/>
          </p:nvPr>
        </p:nvSpPr>
        <p:spPr/>
        <p:txBody>
          <a:bodyPr/>
          <a:lstStyle/>
          <a:p>
            <a:endParaRPr lang="fa-IR"/>
          </a:p>
        </p:txBody>
      </p:sp>
      <p:sp>
        <p:nvSpPr>
          <p:cNvPr id="4" name="Slide Number Placeholder 3"/>
          <p:cNvSpPr>
            <a:spLocks noGrp="1"/>
          </p:cNvSpPr>
          <p:nvPr>
            <p:ph type="sldNum" sz="quarter" idx="12"/>
          </p:nvPr>
        </p:nvSpPr>
        <p:spPr/>
        <p:txBody>
          <a:bodyPr/>
          <a:lstStyle/>
          <a:p>
            <a:fld id="{7C2E708C-0DB6-470E-8E52-17FE9C662998}" type="slidenum">
              <a:rPr lang="fa-IR" smtClean="0"/>
              <a:pPr/>
              <a:t>‹#›</a:t>
            </a:fld>
            <a:endParaRPr lang="fa-I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7C1FAA7-CB9E-4251-8EEC-5D36E7C4C649}" type="datetime8">
              <a:rPr lang="fa-IR" smtClean="0"/>
              <a:pPr/>
              <a:t>13 ژوئن 16</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7C2E708C-0DB6-470E-8E52-17FE9C662998}" type="slidenum">
              <a:rPr lang="fa-IR" smtClean="0"/>
              <a:pPr/>
              <a:t>‹#›</a:t>
            </a:fld>
            <a:endParaRPr lang="fa-I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4073A1A-5BE2-4B76-85C8-911842A6F4E2}" type="datetime8">
              <a:rPr lang="fa-IR" smtClean="0"/>
              <a:pPr/>
              <a:t>13 ژوئن 16</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a:xfrm>
            <a:off x="8077200" y="6356350"/>
            <a:ext cx="609600" cy="365125"/>
          </a:xfrm>
        </p:spPr>
        <p:txBody>
          <a:bodyPr/>
          <a:lstStyle/>
          <a:p>
            <a:fld id="{7C2E708C-0DB6-470E-8E52-17FE9C662998}" type="slidenum">
              <a:rPr lang="fa-IR" smtClean="0"/>
              <a:pPr/>
              <a:t>‹#›</a:t>
            </a:fld>
            <a:endParaRPr lang="fa-I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7E5821E-A6F0-46F8-A2D5-C9307E57C23A}" type="datetime8">
              <a:rPr lang="fa-IR" smtClean="0"/>
              <a:pPr/>
              <a:t>13 ژوئن 16</a:t>
            </a:fld>
            <a:endParaRPr lang="fa-I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a-I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C2E708C-0DB6-470E-8E52-17FE9C662998}" type="slidenum">
              <a:rPr lang="fa-IR" smtClean="0"/>
              <a:pPr/>
              <a:t>‹#›</a:t>
            </a:fld>
            <a:endParaRPr lang="fa-I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1"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r" rtl="1"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r" rtl="1"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r" rtl="1"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r" rtl="1"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r" rtl="1"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r" rtl="1"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r" rtl="1"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r" rtl="1"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r" rtl="1"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4.bin"/><Relationship Id="rId4" Type="http://schemas.openxmlformats.org/officeDocument/2006/relationships/image" Target="../media/image9.wmf"/></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1.wmf"/><Relationship Id="rId4"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jpeg"/><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fa-IR" dirty="0" smtClean="0">
                <a:cs typeface="B Nazanin" pitchFamily="2" charset="-78"/>
              </a:rPr>
              <a:t>جایگاه رمزهای بلوکی</a:t>
            </a:r>
            <a:endParaRPr lang="fa-IR" dirty="0">
              <a:cs typeface="B Nazanin" pitchFamily="2" charset="-78"/>
            </a:endParaRPr>
          </a:p>
        </p:txBody>
      </p:sp>
      <p:sp>
        <p:nvSpPr>
          <p:cNvPr id="3" name="Content Placeholder 2"/>
          <p:cNvSpPr>
            <a:spLocks noGrp="1"/>
          </p:cNvSpPr>
          <p:nvPr>
            <p:ph idx="1"/>
          </p:nvPr>
        </p:nvSpPr>
        <p:spPr/>
        <p:txBody>
          <a:bodyPr>
            <a:normAutofit/>
          </a:bodyPr>
          <a:lstStyle/>
          <a:p>
            <a:pPr algn="just"/>
            <a:r>
              <a:rPr lang="fa-IR" dirty="0" smtClean="0">
                <a:cs typeface="B Nazanin" pitchFamily="2" charset="-78"/>
              </a:rPr>
              <a:t>در سالیان گذشته در موارد متعددی رمزهای جریانی به کار رفته با رمزهای بلوکی جایگزین شده اند. </a:t>
            </a:r>
          </a:p>
          <a:p>
            <a:pPr algn="just"/>
            <a:r>
              <a:rPr lang="fa-IR" dirty="0" smtClean="0">
                <a:cs typeface="B Nazanin" pitchFamily="2" charset="-78"/>
              </a:rPr>
              <a:t>کاهش استفاده از رمز جریانی به عوامل مختلفی مربوط است. </a:t>
            </a:r>
          </a:p>
          <a:p>
            <a:pPr algn="just"/>
            <a:r>
              <a:rPr lang="fa-IR" dirty="0" smtClean="0">
                <a:cs typeface="B Nazanin" pitchFamily="2" charset="-78"/>
              </a:rPr>
              <a:t>اول اینکه امنیت رمزهای بلوکی نسبت به رمزهای جریانی بهتر فهمیده می شوند. </a:t>
            </a:r>
          </a:p>
          <a:p>
            <a:pPr algn="just"/>
            <a:r>
              <a:rPr lang="fa-IR" dirty="0" smtClean="0">
                <a:cs typeface="B Nazanin" pitchFamily="2" charset="-78"/>
              </a:rPr>
              <a:t>در دهه های گذشته رمزنگاران در خصوص نوع ساختار رمزهای قالبی و امنیت آن نسبت به رمزهای جریانی پیشرفت بیشتری داشته اند. </a:t>
            </a:r>
          </a:p>
          <a:p>
            <a:pPr algn="just"/>
            <a:r>
              <a:rPr lang="fa-IR" dirty="0" smtClean="0">
                <a:cs typeface="B Nazanin" pitchFamily="2" charset="-78"/>
              </a:rPr>
              <a:t>رمزهای جریانی در گذشته بر پایه اصول کاملا مختلفی پیشنهاد شد که بسیاری از آنها نشان داده شد که ضعیف هستند. </a:t>
            </a:r>
            <a:endParaRPr lang="en-US" dirty="0" smtClean="0">
              <a:cs typeface="B Nazanin" pitchFamily="2" charset="-78"/>
            </a:endParaRPr>
          </a:p>
          <a:p>
            <a:pPr algn="just"/>
            <a:endParaRPr lang="fa-IR" dirty="0">
              <a:cs typeface="B Nazanin" pitchFamily="2" charset="-78"/>
            </a:endParaRPr>
          </a:p>
        </p:txBody>
      </p:sp>
      <p:sp>
        <p:nvSpPr>
          <p:cNvPr id="4" name="Slide Number Placeholder 3"/>
          <p:cNvSpPr>
            <a:spLocks noGrp="1"/>
          </p:cNvSpPr>
          <p:nvPr>
            <p:ph type="sldNum" sz="quarter" idx="12"/>
          </p:nvPr>
        </p:nvSpPr>
        <p:spPr/>
        <p:txBody>
          <a:bodyPr/>
          <a:lstStyle/>
          <a:p>
            <a:fld id="{7C2E708C-0DB6-470E-8E52-17FE9C662998}" type="slidenum">
              <a:rPr lang="fa-IR" smtClean="0"/>
              <a:pPr/>
              <a:t>1</a:t>
            </a:fld>
            <a:endParaRPr lang="fa-I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fa-IR" dirty="0" smtClean="0">
                <a:cs typeface="B Nazanin" pitchFamily="2" charset="-78"/>
              </a:rPr>
              <a:t>ساختار رمز </a:t>
            </a:r>
            <a:r>
              <a:rPr lang="en-US" sz="4800" i="1" dirty="0" smtClean="0">
                <a:cs typeface="B Nazanin" pitchFamily="2" charset="-78"/>
              </a:rPr>
              <a:t>AES</a:t>
            </a:r>
            <a:endParaRPr lang="fa-IR" dirty="0">
              <a:cs typeface="B Nazanin" pitchFamily="2" charset="-78"/>
            </a:endParaRPr>
          </a:p>
        </p:txBody>
      </p:sp>
      <p:sp>
        <p:nvSpPr>
          <p:cNvPr id="3" name="Content Placeholder 2"/>
          <p:cNvSpPr>
            <a:spLocks noGrp="1"/>
          </p:cNvSpPr>
          <p:nvPr>
            <p:ph idx="1"/>
          </p:nvPr>
        </p:nvSpPr>
        <p:spPr/>
        <p:txBody>
          <a:bodyPr/>
          <a:lstStyle/>
          <a:p>
            <a:pPr algn="just"/>
            <a:r>
              <a:rPr lang="fa-IR" dirty="0" smtClean="0">
                <a:cs typeface="B Nazanin" pitchFamily="2" charset="-78"/>
              </a:rPr>
              <a:t>رمز قالبي با قابليت کار با طول داده وکليد 128 ، 192 و 256 بيت به طور مستقل </a:t>
            </a:r>
          </a:p>
          <a:p>
            <a:pPr algn="just"/>
            <a:r>
              <a:rPr lang="fa-IR" dirty="0" smtClean="0">
                <a:cs typeface="B Nazanin" pitchFamily="2" charset="-78"/>
              </a:rPr>
              <a:t>تعداد دور رمز از 10 تا 14 وابسته به طول داده وکليد</a:t>
            </a:r>
          </a:p>
          <a:p>
            <a:pPr algn="just">
              <a:buNone/>
            </a:pPr>
            <a:endParaRPr lang="fa-IR" dirty="0">
              <a:cs typeface="B Nazanin" pitchFamily="2" charset="-78"/>
            </a:endParaRPr>
          </a:p>
        </p:txBody>
      </p:sp>
      <p:sp>
        <p:nvSpPr>
          <p:cNvPr id="4" name="Slide Number Placeholder 3"/>
          <p:cNvSpPr>
            <a:spLocks noGrp="1"/>
          </p:cNvSpPr>
          <p:nvPr>
            <p:ph type="sldNum" sz="quarter" idx="12"/>
          </p:nvPr>
        </p:nvSpPr>
        <p:spPr/>
        <p:txBody>
          <a:bodyPr/>
          <a:lstStyle/>
          <a:p>
            <a:fld id="{7C2E708C-0DB6-470E-8E52-17FE9C662998}" type="slidenum">
              <a:rPr lang="fa-IR" smtClean="0"/>
              <a:pPr/>
              <a:t>10</a:t>
            </a:fld>
            <a:endParaRPr lang="fa-IR"/>
          </a:p>
        </p:txBody>
      </p:sp>
      <p:graphicFrame>
        <p:nvGraphicFramePr>
          <p:cNvPr id="5" name="Group 66"/>
          <p:cNvGraphicFramePr>
            <a:graphicFrameLocks noGrp="1"/>
          </p:cNvGraphicFramePr>
          <p:nvPr/>
        </p:nvGraphicFramePr>
        <p:xfrm>
          <a:off x="500034" y="3929066"/>
          <a:ext cx="8382000" cy="1847850"/>
        </p:xfrm>
        <a:graphic>
          <a:graphicData uri="http://schemas.openxmlformats.org/drawingml/2006/table">
            <a:tbl>
              <a:tblPr/>
              <a:tblGrid>
                <a:gridCol w="4230688"/>
                <a:gridCol w="1335087"/>
                <a:gridCol w="1408113"/>
                <a:gridCol w="1408112"/>
              </a:tblGrid>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a-IR" sz="2400" b="0" i="0" u="none" strike="noStrike" cap="none" normalizeH="0" baseline="0" dirty="0" smtClean="0">
                          <a:ln>
                            <a:noFill/>
                          </a:ln>
                          <a:solidFill>
                            <a:schemeClr val="tx1"/>
                          </a:solidFill>
                          <a:effectLst/>
                          <a:latin typeface="Times New Roman" pitchFamily="18" charset="0"/>
                          <a:cs typeface="B Nazanin" pitchFamily="2" charset="-78"/>
                        </a:rPr>
                        <a:t>طول کلید (بر حسب بیت، بایت و کلمه)</a:t>
                      </a:r>
                      <a:endParaRPr kumimoji="0" lang="en-US" sz="2400" b="0" i="0" u="none" strike="noStrike" cap="none" normalizeH="0" baseline="0" dirty="0" smtClean="0">
                        <a:ln>
                          <a:noFill/>
                        </a:ln>
                        <a:solidFill>
                          <a:schemeClr val="tx1"/>
                        </a:solidFill>
                        <a:effectLst/>
                        <a:latin typeface="Times New Roman" pitchFamily="18" charset="0"/>
                        <a:cs typeface="B Nazanin" pitchFamily="2"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4/16/128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6/24/192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8/32/256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53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a-IR" sz="2400" b="0" i="0" u="none" strike="noStrike" cap="none" normalizeH="0" baseline="0" dirty="0" smtClean="0">
                          <a:ln>
                            <a:noFill/>
                          </a:ln>
                          <a:solidFill>
                            <a:schemeClr val="tx1"/>
                          </a:solidFill>
                          <a:effectLst/>
                          <a:latin typeface="Times New Roman" pitchFamily="18" charset="0"/>
                          <a:cs typeface="B Nazanin" pitchFamily="2" charset="-78"/>
                        </a:rPr>
                        <a:t>تعداد دورها</a:t>
                      </a:r>
                      <a:endParaRPr kumimoji="0" lang="en-US" sz="2400" b="0" i="0" u="none" strike="noStrike" cap="none" normalizeH="0" baseline="0" dirty="0" smtClean="0">
                        <a:ln>
                          <a:noFill/>
                        </a:ln>
                        <a:solidFill>
                          <a:schemeClr val="tx1"/>
                        </a:solidFill>
                        <a:effectLst/>
                        <a:latin typeface="Times New Roman" pitchFamily="18" charset="0"/>
                        <a:cs typeface="B Nazanin" pitchFamily="2"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53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a-IR" sz="2400" b="0" i="0" u="none" strike="noStrike" cap="none" normalizeH="0" baseline="0" dirty="0" smtClean="0">
                          <a:ln>
                            <a:noFill/>
                          </a:ln>
                          <a:solidFill>
                            <a:schemeClr val="tx1"/>
                          </a:solidFill>
                          <a:effectLst/>
                          <a:latin typeface="Times New Roman" pitchFamily="18" charset="0"/>
                          <a:cs typeface="B Nazanin" pitchFamily="2" charset="-78"/>
                        </a:rPr>
                        <a:t>طول کلید بسط داده شده (بایت و کلمه)</a:t>
                      </a:r>
                      <a:endParaRPr kumimoji="0" lang="en-US" sz="2400" b="0" i="0" u="none" strike="noStrike" cap="none" normalizeH="0" baseline="0" dirty="0" smtClean="0">
                        <a:ln>
                          <a:noFill/>
                        </a:ln>
                        <a:solidFill>
                          <a:schemeClr val="tx1"/>
                        </a:solidFill>
                        <a:effectLst/>
                        <a:latin typeface="Times New Roman" pitchFamily="18" charset="0"/>
                        <a:cs typeface="B Nazanin" pitchFamily="2"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44/176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52/208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60/240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fa-IR" dirty="0" smtClean="0">
                <a:cs typeface="B Nazanin" pitchFamily="2" charset="-78"/>
              </a:rPr>
              <a:t>ساختار </a:t>
            </a:r>
            <a:r>
              <a:rPr lang="en-US" dirty="0" smtClean="0">
                <a:cs typeface="B Nazanin" pitchFamily="2" charset="-78"/>
              </a:rPr>
              <a:t>AES</a:t>
            </a:r>
            <a:endParaRPr lang="fa-IR" dirty="0">
              <a:cs typeface="B Nazanin" pitchFamily="2" charset="-78"/>
            </a:endParaRPr>
          </a:p>
        </p:txBody>
      </p:sp>
      <p:sp>
        <p:nvSpPr>
          <p:cNvPr id="3" name="Content Placeholder 2"/>
          <p:cNvSpPr>
            <a:spLocks noGrp="1"/>
          </p:cNvSpPr>
          <p:nvPr>
            <p:ph idx="1"/>
          </p:nvPr>
        </p:nvSpPr>
        <p:spPr/>
        <p:txBody>
          <a:bodyPr/>
          <a:lstStyle/>
          <a:p>
            <a:r>
              <a:rPr lang="en-US" dirty="0" smtClean="0">
                <a:cs typeface="B Nazanin" pitchFamily="2" charset="-78"/>
              </a:rPr>
              <a:t>AES</a:t>
            </a:r>
            <a:r>
              <a:rPr lang="fa-IR" dirty="0" smtClean="0">
                <a:cs typeface="B Nazanin" pitchFamily="2" charset="-78"/>
              </a:rPr>
              <a:t> بایت محور است و چيدمان بايتها به صورت زیر است.</a:t>
            </a:r>
          </a:p>
          <a:p>
            <a:endParaRPr lang="fa-IR" dirty="0">
              <a:cs typeface="B Nazanin" pitchFamily="2" charset="-78"/>
            </a:endParaRPr>
          </a:p>
        </p:txBody>
      </p:sp>
      <p:sp>
        <p:nvSpPr>
          <p:cNvPr id="4" name="Slide Number Placeholder 3"/>
          <p:cNvSpPr>
            <a:spLocks noGrp="1"/>
          </p:cNvSpPr>
          <p:nvPr>
            <p:ph type="sldNum" sz="quarter" idx="12"/>
          </p:nvPr>
        </p:nvSpPr>
        <p:spPr/>
        <p:txBody>
          <a:bodyPr/>
          <a:lstStyle/>
          <a:p>
            <a:fld id="{7C2E708C-0DB6-470E-8E52-17FE9C662998}" type="slidenum">
              <a:rPr lang="fa-IR" smtClean="0"/>
              <a:pPr/>
              <a:t>11</a:t>
            </a:fld>
            <a:endParaRPr lang="fa-IR"/>
          </a:p>
        </p:txBody>
      </p:sp>
      <p:pic>
        <p:nvPicPr>
          <p:cNvPr id="40961" name="Picture 1"/>
          <p:cNvPicPr>
            <a:picLocks noChangeAspect="1" noChangeArrowheads="1"/>
          </p:cNvPicPr>
          <p:nvPr/>
        </p:nvPicPr>
        <p:blipFill>
          <a:blip r:embed="rId2" cstate="print"/>
          <a:srcRect/>
          <a:stretch>
            <a:fillRect/>
          </a:stretch>
        </p:blipFill>
        <p:spPr bwMode="auto">
          <a:xfrm>
            <a:off x="3143240" y="2571744"/>
            <a:ext cx="2619969" cy="29289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fa-IR" dirty="0" smtClean="0">
                <a:cs typeface="B Nazanin" pitchFamily="2" charset="-78"/>
              </a:rPr>
              <a:t>ساختار </a:t>
            </a:r>
            <a:r>
              <a:rPr lang="en-US" dirty="0" smtClean="0">
                <a:cs typeface="B Nazanin" pitchFamily="2" charset="-78"/>
              </a:rPr>
              <a:t>AES</a:t>
            </a:r>
            <a:endParaRPr lang="fa-IR" dirty="0">
              <a:cs typeface="B Nazanin" pitchFamily="2" charset="-78"/>
            </a:endParaRPr>
          </a:p>
        </p:txBody>
      </p:sp>
      <p:sp>
        <p:nvSpPr>
          <p:cNvPr id="3" name="Content Placeholder 2"/>
          <p:cNvSpPr>
            <a:spLocks noGrp="1"/>
          </p:cNvSpPr>
          <p:nvPr>
            <p:ph idx="1"/>
          </p:nvPr>
        </p:nvSpPr>
        <p:spPr>
          <a:xfrm>
            <a:off x="2714612" y="1935480"/>
            <a:ext cx="5972188" cy="4389120"/>
          </a:xfrm>
        </p:spPr>
        <p:txBody>
          <a:bodyPr/>
          <a:lstStyle/>
          <a:p>
            <a:r>
              <a:rPr lang="fa-IR" dirty="0" smtClean="0">
                <a:cs typeface="B Nazanin" pitchFamily="2" charset="-78"/>
              </a:rPr>
              <a:t>هر دور شامل چهار گام است.</a:t>
            </a:r>
          </a:p>
          <a:p>
            <a:pPr lvl="1"/>
            <a:r>
              <a:rPr lang="fa-IR" dirty="0" smtClean="0">
                <a:cs typeface="B Nazanin" pitchFamily="2" charset="-78"/>
              </a:rPr>
              <a:t>گام جايگذاري بايتي</a:t>
            </a:r>
          </a:p>
          <a:p>
            <a:pPr lvl="1"/>
            <a:r>
              <a:rPr lang="fa-IR" dirty="0" smtClean="0">
                <a:cs typeface="B Nazanin" pitchFamily="2" charset="-78"/>
              </a:rPr>
              <a:t>گام شيفت سطري </a:t>
            </a:r>
          </a:p>
          <a:p>
            <a:pPr lvl="1"/>
            <a:r>
              <a:rPr lang="fa-IR" dirty="0" smtClean="0">
                <a:cs typeface="B Nazanin" pitchFamily="2" charset="-78"/>
              </a:rPr>
              <a:t>گام مخلوط سازي ستوني</a:t>
            </a:r>
          </a:p>
          <a:p>
            <a:pPr lvl="1"/>
            <a:r>
              <a:rPr lang="fa-IR" dirty="0" smtClean="0">
                <a:cs typeface="B Nazanin" pitchFamily="2" charset="-78"/>
              </a:rPr>
              <a:t>گام جمع با زير کليد</a:t>
            </a:r>
          </a:p>
          <a:p>
            <a:r>
              <a:rPr lang="fa-IR" dirty="0" smtClean="0">
                <a:cs typeface="B Nazanin" pitchFamily="2" charset="-78"/>
              </a:rPr>
              <a:t>در ابتداي دور اول يک جمع با زير کليد وجود دارد.</a:t>
            </a:r>
          </a:p>
          <a:p>
            <a:r>
              <a:rPr lang="fa-IR" dirty="0" smtClean="0">
                <a:cs typeface="B Nazanin" pitchFamily="2" charset="-78"/>
              </a:rPr>
              <a:t>دور آخر گام مخلوط سازي ستوني را ندارد.</a:t>
            </a:r>
            <a:endParaRPr lang="en-US" dirty="0" smtClean="0">
              <a:cs typeface="B Nazanin" pitchFamily="2" charset="-78"/>
            </a:endParaRPr>
          </a:p>
          <a:p>
            <a:endParaRPr lang="fa-IR" dirty="0"/>
          </a:p>
        </p:txBody>
      </p:sp>
      <p:sp>
        <p:nvSpPr>
          <p:cNvPr id="4" name="Slide Number Placeholder 3"/>
          <p:cNvSpPr>
            <a:spLocks noGrp="1"/>
          </p:cNvSpPr>
          <p:nvPr>
            <p:ph type="sldNum" sz="quarter" idx="12"/>
          </p:nvPr>
        </p:nvSpPr>
        <p:spPr/>
        <p:txBody>
          <a:bodyPr/>
          <a:lstStyle/>
          <a:p>
            <a:fld id="{7C2E708C-0DB6-470E-8E52-17FE9C662998}" type="slidenum">
              <a:rPr lang="fa-IR" smtClean="0"/>
              <a:pPr/>
              <a:t>12</a:t>
            </a:fld>
            <a:endParaRPr lang="fa-IR"/>
          </a:p>
        </p:txBody>
      </p:sp>
      <p:sp>
        <p:nvSpPr>
          <p:cNvPr id="20" name="Rectangle 4"/>
          <p:cNvSpPr>
            <a:spLocks noChangeArrowheads="1"/>
          </p:cNvSpPr>
          <p:nvPr/>
        </p:nvSpPr>
        <p:spPr bwMode="auto">
          <a:xfrm>
            <a:off x="1044546" y="2444740"/>
            <a:ext cx="457200" cy="457200"/>
          </a:xfrm>
          <a:prstGeom prst="rect">
            <a:avLst/>
          </a:prstGeom>
          <a:solidFill>
            <a:srgbClr val="FFFFFF"/>
          </a:solidFill>
          <a:ln w="25400">
            <a:solidFill>
              <a:schemeClr val="tx1"/>
            </a:solidFill>
            <a:miter lim="800000"/>
            <a:headEnd/>
            <a:tailEnd type="none" w="med" len="lg"/>
          </a:ln>
          <a:effectLst/>
        </p:spPr>
        <p:txBody>
          <a:bodyPr wrap="none" anchor="ctr"/>
          <a:lstStyle/>
          <a:p>
            <a:r>
              <a:rPr lang="en-US"/>
              <a:t>S</a:t>
            </a:r>
            <a:endParaRPr lang="en-GB"/>
          </a:p>
        </p:txBody>
      </p:sp>
      <p:sp>
        <p:nvSpPr>
          <p:cNvPr id="21" name="Rectangle 5"/>
          <p:cNvSpPr>
            <a:spLocks noChangeArrowheads="1"/>
          </p:cNvSpPr>
          <p:nvPr/>
        </p:nvSpPr>
        <p:spPr bwMode="auto">
          <a:xfrm>
            <a:off x="1044546" y="3359140"/>
            <a:ext cx="457200" cy="457200"/>
          </a:xfrm>
          <a:prstGeom prst="rect">
            <a:avLst/>
          </a:prstGeom>
          <a:solidFill>
            <a:srgbClr val="FFFFFF"/>
          </a:solidFill>
          <a:ln w="25400">
            <a:solidFill>
              <a:schemeClr val="tx1"/>
            </a:solidFill>
            <a:miter lim="800000"/>
            <a:headEnd/>
            <a:tailEnd type="none" w="med" len="lg"/>
          </a:ln>
          <a:effectLst/>
        </p:spPr>
        <p:txBody>
          <a:bodyPr wrap="none" anchor="ctr"/>
          <a:lstStyle/>
          <a:p>
            <a:endParaRPr lang="fa-IR"/>
          </a:p>
        </p:txBody>
      </p:sp>
      <p:sp>
        <p:nvSpPr>
          <p:cNvPr id="22" name="Rectangle 6"/>
          <p:cNvSpPr>
            <a:spLocks noChangeArrowheads="1"/>
          </p:cNvSpPr>
          <p:nvPr/>
        </p:nvSpPr>
        <p:spPr bwMode="auto">
          <a:xfrm>
            <a:off x="1044546" y="4273540"/>
            <a:ext cx="457200" cy="457200"/>
          </a:xfrm>
          <a:prstGeom prst="rect">
            <a:avLst/>
          </a:prstGeom>
          <a:solidFill>
            <a:srgbClr val="FFFFFF"/>
          </a:solidFill>
          <a:ln w="25400">
            <a:solidFill>
              <a:schemeClr val="tx1"/>
            </a:solidFill>
            <a:miter lim="800000"/>
            <a:headEnd/>
            <a:tailEnd type="none" w="med" len="lg"/>
          </a:ln>
          <a:effectLst/>
        </p:spPr>
        <p:txBody>
          <a:bodyPr wrap="none" anchor="ctr"/>
          <a:lstStyle/>
          <a:p>
            <a:endParaRPr lang="fa-IR"/>
          </a:p>
        </p:txBody>
      </p:sp>
      <p:cxnSp>
        <p:nvCxnSpPr>
          <p:cNvPr id="23" name="AutoShape 7"/>
          <p:cNvCxnSpPr>
            <a:cxnSpLocks noChangeShapeType="1"/>
          </p:cNvCxnSpPr>
          <p:nvPr/>
        </p:nvCxnSpPr>
        <p:spPr bwMode="auto">
          <a:xfrm>
            <a:off x="1285852" y="4673604"/>
            <a:ext cx="0" cy="444500"/>
          </a:xfrm>
          <a:prstGeom prst="straightConnector1">
            <a:avLst/>
          </a:prstGeom>
          <a:noFill/>
          <a:ln w="25400">
            <a:solidFill>
              <a:schemeClr val="tx1"/>
            </a:solidFill>
            <a:round/>
            <a:headEnd/>
            <a:tailEnd type="triangle" w="med" len="lg"/>
          </a:ln>
          <a:effectLst/>
        </p:spPr>
      </p:cxnSp>
      <p:cxnSp>
        <p:nvCxnSpPr>
          <p:cNvPr id="24" name="AutoShape 8"/>
          <p:cNvCxnSpPr>
            <a:cxnSpLocks noChangeShapeType="1"/>
            <a:stCxn id="21" idx="2"/>
            <a:endCxn id="22" idx="0"/>
          </p:cNvCxnSpPr>
          <p:nvPr/>
        </p:nvCxnSpPr>
        <p:spPr bwMode="auto">
          <a:xfrm>
            <a:off x="1273146" y="3829040"/>
            <a:ext cx="0" cy="431800"/>
          </a:xfrm>
          <a:prstGeom prst="straightConnector1">
            <a:avLst/>
          </a:prstGeom>
          <a:noFill/>
          <a:ln w="25400">
            <a:solidFill>
              <a:schemeClr val="tx1"/>
            </a:solidFill>
            <a:round/>
            <a:headEnd/>
            <a:tailEnd type="triangle" w="med" len="lg"/>
          </a:ln>
          <a:effectLst/>
        </p:spPr>
      </p:cxnSp>
      <p:cxnSp>
        <p:nvCxnSpPr>
          <p:cNvPr id="25" name="AutoShape 9"/>
          <p:cNvCxnSpPr>
            <a:cxnSpLocks noChangeShapeType="1"/>
            <a:stCxn id="20" idx="2"/>
            <a:endCxn id="21" idx="0"/>
          </p:cNvCxnSpPr>
          <p:nvPr/>
        </p:nvCxnSpPr>
        <p:spPr bwMode="auto">
          <a:xfrm>
            <a:off x="1273146" y="2914640"/>
            <a:ext cx="0" cy="431800"/>
          </a:xfrm>
          <a:prstGeom prst="straightConnector1">
            <a:avLst/>
          </a:prstGeom>
          <a:noFill/>
          <a:ln w="25400">
            <a:solidFill>
              <a:schemeClr val="tx1"/>
            </a:solidFill>
            <a:round/>
            <a:headEnd/>
            <a:tailEnd type="triangle" w="med" len="lg"/>
          </a:ln>
          <a:effectLst/>
        </p:spPr>
      </p:cxnSp>
      <p:cxnSp>
        <p:nvCxnSpPr>
          <p:cNvPr id="26" name="AutoShape 10"/>
          <p:cNvCxnSpPr>
            <a:cxnSpLocks noChangeShapeType="1"/>
            <a:endCxn id="20" idx="0"/>
          </p:cNvCxnSpPr>
          <p:nvPr/>
        </p:nvCxnSpPr>
        <p:spPr bwMode="auto">
          <a:xfrm>
            <a:off x="1273146" y="2000240"/>
            <a:ext cx="0" cy="431800"/>
          </a:xfrm>
          <a:prstGeom prst="straightConnector1">
            <a:avLst/>
          </a:prstGeom>
          <a:noFill/>
          <a:ln w="25400">
            <a:solidFill>
              <a:schemeClr val="tx1"/>
            </a:solidFill>
            <a:round/>
            <a:headEnd/>
            <a:tailEnd type="triangle" w="med" len="lg"/>
          </a:ln>
          <a:effectLst/>
        </p:spPr>
      </p:cxnSp>
      <p:cxnSp>
        <p:nvCxnSpPr>
          <p:cNvPr id="27" name="AutoShape 19"/>
          <p:cNvCxnSpPr>
            <a:cxnSpLocks noChangeShapeType="1"/>
          </p:cNvCxnSpPr>
          <p:nvPr/>
        </p:nvCxnSpPr>
        <p:spPr bwMode="auto">
          <a:xfrm>
            <a:off x="500034" y="5357826"/>
            <a:ext cx="531812" cy="0"/>
          </a:xfrm>
          <a:prstGeom prst="straightConnector1">
            <a:avLst/>
          </a:prstGeom>
          <a:noFill/>
          <a:ln w="25400">
            <a:solidFill>
              <a:schemeClr val="tx1"/>
            </a:solidFill>
            <a:round/>
            <a:headEnd/>
            <a:tailEnd type="triangle" w="med" len="lg"/>
          </a:ln>
          <a:effectLst/>
        </p:spPr>
      </p:cxnSp>
      <p:sp>
        <p:nvSpPr>
          <p:cNvPr id="28" name="Line 21"/>
          <p:cNvSpPr>
            <a:spLocks noChangeShapeType="1"/>
          </p:cNvSpPr>
          <p:nvPr/>
        </p:nvSpPr>
        <p:spPr bwMode="auto">
          <a:xfrm flipH="1">
            <a:off x="1044546" y="3359140"/>
            <a:ext cx="457200" cy="457200"/>
          </a:xfrm>
          <a:prstGeom prst="line">
            <a:avLst/>
          </a:prstGeom>
          <a:noFill/>
          <a:ln w="25400">
            <a:solidFill>
              <a:schemeClr val="tx1"/>
            </a:solidFill>
            <a:round/>
            <a:headEnd/>
            <a:tailEnd type="none" w="med" len="lg"/>
          </a:ln>
          <a:effectLst/>
        </p:spPr>
        <p:txBody>
          <a:bodyPr/>
          <a:lstStyle/>
          <a:p>
            <a:endParaRPr lang="fa-IR"/>
          </a:p>
        </p:txBody>
      </p:sp>
      <p:sp>
        <p:nvSpPr>
          <p:cNvPr id="29" name="Line 22"/>
          <p:cNvSpPr>
            <a:spLocks noChangeShapeType="1"/>
          </p:cNvSpPr>
          <p:nvPr/>
        </p:nvSpPr>
        <p:spPr bwMode="auto">
          <a:xfrm flipH="1">
            <a:off x="1120746" y="3740140"/>
            <a:ext cx="381000" cy="0"/>
          </a:xfrm>
          <a:prstGeom prst="line">
            <a:avLst/>
          </a:prstGeom>
          <a:noFill/>
          <a:ln w="25400">
            <a:solidFill>
              <a:schemeClr val="tx1"/>
            </a:solidFill>
            <a:round/>
            <a:headEnd/>
            <a:tailEnd type="triangle" w="med" len="lg"/>
          </a:ln>
          <a:effectLst/>
        </p:spPr>
        <p:txBody>
          <a:bodyPr/>
          <a:lstStyle/>
          <a:p>
            <a:endParaRPr lang="fa-IR"/>
          </a:p>
        </p:txBody>
      </p:sp>
      <p:sp>
        <p:nvSpPr>
          <p:cNvPr id="30" name="Line 26"/>
          <p:cNvSpPr>
            <a:spLocks noChangeShapeType="1"/>
          </p:cNvSpPr>
          <p:nvPr/>
        </p:nvSpPr>
        <p:spPr bwMode="auto">
          <a:xfrm>
            <a:off x="1196946" y="4273540"/>
            <a:ext cx="0" cy="457200"/>
          </a:xfrm>
          <a:prstGeom prst="line">
            <a:avLst/>
          </a:prstGeom>
          <a:noFill/>
          <a:ln w="25400">
            <a:solidFill>
              <a:schemeClr val="tx1"/>
            </a:solidFill>
            <a:round/>
            <a:headEnd type="triangle" w="med" len="med"/>
            <a:tailEnd type="triangle" w="med" len="med"/>
          </a:ln>
          <a:effectLst/>
        </p:spPr>
        <p:txBody>
          <a:bodyPr wrap="none" anchor="ctr"/>
          <a:lstStyle/>
          <a:p>
            <a:endParaRPr lang="fa-IR"/>
          </a:p>
        </p:txBody>
      </p:sp>
      <p:sp>
        <p:nvSpPr>
          <p:cNvPr id="31" name="Line 27"/>
          <p:cNvSpPr>
            <a:spLocks noChangeShapeType="1"/>
          </p:cNvSpPr>
          <p:nvPr/>
        </p:nvSpPr>
        <p:spPr bwMode="auto">
          <a:xfrm>
            <a:off x="1349346" y="4273540"/>
            <a:ext cx="0" cy="457200"/>
          </a:xfrm>
          <a:prstGeom prst="line">
            <a:avLst/>
          </a:prstGeom>
          <a:noFill/>
          <a:ln w="25400">
            <a:solidFill>
              <a:schemeClr val="tx1"/>
            </a:solidFill>
            <a:round/>
            <a:headEnd type="triangle" w="med" len="med"/>
            <a:tailEnd type="triangle" w="med" len="med"/>
          </a:ln>
          <a:effectLst/>
        </p:spPr>
        <p:txBody>
          <a:bodyPr wrap="none" anchor="ctr"/>
          <a:lstStyle/>
          <a:p>
            <a:endParaRPr lang="fa-IR"/>
          </a:p>
        </p:txBody>
      </p:sp>
      <p:sp>
        <p:nvSpPr>
          <p:cNvPr id="33" name="Rectangle 3"/>
          <p:cNvSpPr>
            <a:spLocks noChangeArrowheads="1"/>
          </p:cNvSpPr>
          <p:nvPr/>
        </p:nvSpPr>
        <p:spPr bwMode="auto">
          <a:xfrm>
            <a:off x="1000100" y="5102232"/>
            <a:ext cx="457200" cy="457200"/>
          </a:xfrm>
          <a:prstGeom prst="rect">
            <a:avLst/>
          </a:prstGeom>
          <a:solidFill>
            <a:srgbClr val="FFFFFF"/>
          </a:solidFill>
          <a:ln w="25400">
            <a:solidFill>
              <a:schemeClr val="tx1"/>
            </a:solidFill>
            <a:miter lim="800000"/>
            <a:headEnd/>
            <a:tailEnd type="none" w="med" len="lg"/>
          </a:ln>
          <a:effectLst/>
        </p:spPr>
        <p:txBody>
          <a:bodyPr wrap="none" anchor="ctr"/>
          <a:lstStyle/>
          <a:p>
            <a:r>
              <a:rPr lang="en-US" sz="3200" b="1" dirty="0">
                <a:sym typeface="Symbol" pitchFamily="18" charset="2"/>
              </a:rPr>
              <a:t></a:t>
            </a:r>
            <a:endParaRPr lang="en-GB" sz="32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fa-IR" dirty="0" smtClean="0">
                <a:cs typeface="B Nazanin" pitchFamily="2" charset="-78"/>
              </a:rPr>
              <a:t>جایگذاری بایتی</a:t>
            </a:r>
            <a:endParaRPr lang="fa-IR" dirty="0">
              <a:cs typeface="B Nazanin" pitchFamily="2" charset="-78"/>
            </a:endParaRPr>
          </a:p>
        </p:txBody>
      </p:sp>
      <p:sp>
        <p:nvSpPr>
          <p:cNvPr id="4" name="Slide Number Placeholder 3"/>
          <p:cNvSpPr>
            <a:spLocks noGrp="1"/>
          </p:cNvSpPr>
          <p:nvPr>
            <p:ph type="sldNum" sz="quarter" idx="12"/>
          </p:nvPr>
        </p:nvSpPr>
        <p:spPr/>
        <p:txBody>
          <a:bodyPr/>
          <a:lstStyle/>
          <a:p>
            <a:fld id="{7C2E708C-0DB6-470E-8E52-17FE9C662998}" type="slidenum">
              <a:rPr lang="fa-IR" smtClean="0"/>
              <a:pPr/>
              <a:t>13</a:t>
            </a:fld>
            <a:endParaRPr lang="fa-IR"/>
          </a:p>
        </p:txBody>
      </p:sp>
      <p:pic>
        <p:nvPicPr>
          <p:cNvPr id="34818" name="Picture 2" descr="F:\tahghigh\AES\AES picture\800px-AES-SubBytes.svg.png"/>
          <p:cNvPicPr>
            <a:picLocks noGrp="1" noChangeAspect="1" noChangeArrowheads="1"/>
          </p:cNvPicPr>
          <p:nvPr>
            <p:ph idx="1"/>
          </p:nvPr>
        </p:nvPicPr>
        <p:blipFill>
          <a:blip r:embed="rId2" cstate="print"/>
          <a:srcRect/>
          <a:stretch>
            <a:fillRect/>
          </a:stretch>
        </p:blipFill>
        <p:spPr bwMode="auto">
          <a:xfrm>
            <a:off x="762000" y="2153444"/>
            <a:ext cx="7620000" cy="3952875"/>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cs typeface="B Nazanin" pitchFamily="2" charset="-78"/>
              </a:rPr>
              <a:t>S-box</a:t>
            </a:r>
            <a:r>
              <a:rPr lang="fa-IR" dirty="0" smtClean="0">
                <a:cs typeface="B Nazanin" pitchFamily="2" charset="-78"/>
              </a:rPr>
              <a:t> رمز </a:t>
            </a:r>
            <a:r>
              <a:rPr lang="en-US" dirty="0" smtClean="0">
                <a:cs typeface="B Nazanin" pitchFamily="2" charset="-78"/>
              </a:rPr>
              <a:t>AES</a:t>
            </a:r>
            <a:endParaRPr lang="fa-IR" dirty="0">
              <a:cs typeface="B Nazanin" pitchFamily="2" charset="-78"/>
            </a:endParaRPr>
          </a:p>
        </p:txBody>
      </p:sp>
      <p:sp>
        <p:nvSpPr>
          <p:cNvPr id="4" name="Slide Number Placeholder 3"/>
          <p:cNvSpPr>
            <a:spLocks noGrp="1"/>
          </p:cNvSpPr>
          <p:nvPr>
            <p:ph type="sldNum" sz="quarter" idx="12"/>
          </p:nvPr>
        </p:nvSpPr>
        <p:spPr/>
        <p:txBody>
          <a:bodyPr/>
          <a:lstStyle/>
          <a:p>
            <a:fld id="{7C2E708C-0DB6-470E-8E52-17FE9C662998}" type="slidenum">
              <a:rPr lang="fa-IR" smtClean="0"/>
              <a:pPr/>
              <a:t>14</a:t>
            </a:fld>
            <a:endParaRPr lang="fa-IR"/>
          </a:p>
        </p:txBody>
      </p:sp>
      <p:sp>
        <p:nvSpPr>
          <p:cNvPr id="6" name="Rectangle 3"/>
          <p:cNvSpPr txBox="1">
            <a:spLocks noChangeArrowheads="1"/>
          </p:cNvSpPr>
          <p:nvPr/>
        </p:nvSpPr>
        <p:spPr>
          <a:xfrm>
            <a:off x="571472" y="2143116"/>
            <a:ext cx="7772400" cy="4114800"/>
          </a:xfrm>
          <a:prstGeom prst="rect">
            <a:avLst/>
          </a:prstGeom>
        </p:spPr>
        <p:txBody>
          <a:bodyPr vert="horz">
            <a:normAutofit/>
          </a:bodyPr>
          <a:lstStyle/>
          <a:p>
            <a:pPr marL="274320" marR="0" lvl="0" indent="-274320" algn="r" defTabSz="914400" rtl="1" eaLnBrk="1" fontAlgn="auto" latinLnBrk="0" hangingPunct="1">
              <a:lnSpc>
                <a:spcPct val="90000"/>
              </a:lnSpc>
              <a:spcBef>
                <a:spcPct val="20000"/>
              </a:spcBef>
              <a:spcAft>
                <a:spcPts val="0"/>
              </a:spcAft>
              <a:buClr>
                <a:schemeClr val="accent3"/>
              </a:buClr>
              <a:buSzPct val="95000"/>
              <a:buFont typeface="Wingdings 2"/>
              <a:buChar char=""/>
              <a:tabLst/>
              <a:defRPr/>
            </a:pPr>
            <a:r>
              <a:rPr kumimoji="0" lang="en-US" sz="2800" b="0" i="0" u="none" strike="noStrike" kern="1200" cap="none" spc="0" normalizeH="0" baseline="0" noProof="0" dirty="0" err="1" smtClean="0">
                <a:ln>
                  <a:noFill/>
                </a:ln>
                <a:solidFill>
                  <a:schemeClr val="tx1"/>
                </a:solidFill>
                <a:effectLst/>
                <a:uLnTx/>
                <a:uFillTx/>
                <a:cs typeface="B Nazanin" pitchFamily="2" charset="-78"/>
              </a:rPr>
              <a:t>S_Box</a:t>
            </a:r>
            <a:r>
              <a:rPr kumimoji="0" lang="fa-IR" sz="2800" b="0" i="0" u="none" strike="noStrike" kern="1200" cap="none" spc="0" normalizeH="0" baseline="0" noProof="0" dirty="0" smtClean="0">
                <a:ln>
                  <a:noFill/>
                </a:ln>
                <a:solidFill>
                  <a:schemeClr val="tx1"/>
                </a:solidFill>
                <a:effectLst/>
                <a:uLnTx/>
                <a:uFillTx/>
                <a:cs typeface="B Nazanin" pitchFamily="2" charset="-78"/>
              </a:rPr>
              <a:t> ترکيب دو تابع است:</a:t>
            </a:r>
          </a:p>
          <a:p>
            <a:pPr marL="640080" marR="0" lvl="1" indent="-246888" algn="r" defTabSz="914400" rtl="1" eaLnBrk="1" fontAlgn="auto" latinLnBrk="0" hangingPunct="1">
              <a:lnSpc>
                <a:spcPct val="90000"/>
              </a:lnSpc>
              <a:spcBef>
                <a:spcPct val="20000"/>
              </a:spcBef>
              <a:spcAft>
                <a:spcPts val="0"/>
              </a:spcAft>
              <a:buClr>
                <a:schemeClr val="accent1"/>
              </a:buClr>
              <a:buSzPct val="85000"/>
              <a:buFont typeface="Wingdings 2"/>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Koodak" pitchFamily="2" charset="-78"/>
            </a:endParaRPr>
          </a:p>
          <a:p>
            <a:pPr marL="640080" marR="0" lvl="1" indent="-246888" algn="r" defTabSz="914400" rtl="1" eaLnBrk="1" fontAlgn="auto" latinLnBrk="0" hangingPunct="1">
              <a:lnSpc>
                <a:spcPct val="90000"/>
              </a:lnSpc>
              <a:spcBef>
                <a:spcPct val="20000"/>
              </a:spcBef>
              <a:spcAft>
                <a:spcPts val="0"/>
              </a:spcAft>
              <a:buClr>
                <a:schemeClr val="accent1"/>
              </a:buClr>
              <a:buSzPct val="85000"/>
              <a:buFont typeface="Wingdings 2"/>
              <a:buChar char=""/>
              <a:tabLst/>
              <a:defRPr/>
            </a:pPr>
            <a:endParaRPr kumimoji="0" lang="fa-IR" sz="2400" b="0" i="0" u="none" strike="noStrike" kern="1200" cap="none" spc="0" normalizeH="0" baseline="0" noProof="0" dirty="0" smtClean="0">
              <a:ln>
                <a:noFill/>
              </a:ln>
              <a:solidFill>
                <a:schemeClr val="tx1"/>
              </a:solidFill>
              <a:effectLst/>
              <a:uLnTx/>
              <a:uFillTx/>
              <a:latin typeface="+mn-lt"/>
              <a:ea typeface="+mn-ea"/>
              <a:cs typeface="Koodak" pitchFamily="2" charset="-78"/>
            </a:endParaRPr>
          </a:p>
          <a:p>
            <a:pPr marL="640080" marR="0" lvl="1" indent="-246888" algn="r" defTabSz="914400" rtl="1" eaLnBrk="1" fontAlgn="auto" latinLnBrk="0" hangingPunct="1">
              <a:lnSpc>
                <a:spcPct val="90000"/>
              </a:lnSpc>
              <a:spcBef>
                <a:spcPct val="20000"/>
              </a:spcBef>
              <a:spcAft>
                <a:spcPts val="0"/>
              </a:spcAft>
              <a:buClr>
                <a:schemeClr val="accent1"/>
              </a:buClr>
              <a:buSzPct val="85000"/>
              <a:buFont typeface="Wingdings 2"/>
              <a:buChar char=""/>
              <a:tabLst/>
              <a:defRPr/>
            </a:pPr>
            <a:endParaRPr kumimoji="0" lang="fa-IR" sz="2400" b="0" i="0" u="none" strike="noStrike" kern="1200" cap="none" spc="0" normalizeH="0" baseline="0" noProof="0" dirty="0" smtClean="0">
              <a:ln>
                <a:noFill/>
              </a:ln>
              <a:solidFill>
                <a:schemeClr val="tx1"/>
              </a:solidFill>
              <a:effectLst/>
              <a:uLnTx/>
              <a:uFillTx/>
              <a:latin typeface="+mn-lt"/>
              <a:ea typeface="+mn-ea"/>
              <a:cs typeface="Koodak" pitchFamily="2" charset="-78"/>
            </a:endParaRPr>
          </a:p>
          <a:p>
            <a:pPr marL="640080" marR="0" lvl="1" indent="-246888" algn="r" defTabSz="914400" rtl="1" eaLnBrk="1" fontAlgn="auto" latinLnBrk="0" hangingPunct="1">
              <a:lnSpc>
                <a:spcPct val="90000"/>
              </a:lnSpc>
              <a:spcBef>
                <a:spcPct val="20000"/>
              </a:spcBef>
              <a:spcAft>
                <a:spcPts val="0"/>
              </a:spcAft>
              <a:buClr>
                <a:schemeClr val="accent1"/>
              </a:buClr>
              <a:buSzPct val="85000"/>
              <a:tabLst/>
              <a:defRPr/>
            </a:pPr>
            <a:r>
              <a:rPr kumimoji="0" lang="fa-IR" sz="2400" b="0" i="0" u="none" strike="noStrike" kern="1200" cap="none" spc="0" normalizeH="0" baseline="0" noProof="0" dirty="0" smtClean="0">
                <a:ln>
                  <a:noFill/>
                </a:ln>
                <a:solidFill>
                  <a:schemeClr val="tx1"/>
                </a:solidFill>
                <a:effectLst/>
                <a:uLnTx/>
                <a:uFillTx/>
                <a:latin typeface="+mn-lt"/>
                <a:ea typeface="+mn-ea"/>
                <a:cs typeface="Koodak" pitchFamily="2" charset="-78"/>
              </a:rPr>
              <a:t> </a:t>
            </a:r>
          </a:p>
          <a:p>
            <a:pPr marL="640080" marR="0" lvl="1" indent="-246888" algn="r" defTabSz="914400" rtl="1" eaLnBrk="1" fontAlgn="auto" latinLnBrk="0" hangingPunct="1">
              <a:lnSpc>
                <a:spcPct val="90000"/>
              </a:lnSpc>
              <a:spcBef>
                <a:spcPct val="20000"/>
              </a:spcBef>
              <a:spcAft>
                <a:spcPts val="0"/>
              </a:spcAft>
              <a:buClr>
                <a:schemeClr val="accent1"/>
              </a:buClr>
              <a:buSzPct val="85000"/>
              <a:buFont typeface="Wingdings 2"/>
              <a:buChar char=""/>
              <a:tabLst/>
              <a:defRPr/>
            </a:pPr>
            <a:endParaRPr kumimoji="0" lang="fa-IR" sz="2400" b="0" i="0" u="none" strike="noStrike" kern="1200" cap="none" spc="0" normalizeH="0" baseline="0" noProof="0" dirty="0" smtClean="0">
              <a:ln>
                <a:noFill/>
              </a:ln>
              <a:solidFill>
                <a:schemeClr val="tx1"/>
              </a:solidFill>
              <a:effectLst/>
              <a:uLnTx/>
              <a:uFillTx/>
              <a:latin typeface="+mn-lt"/>
              <a:ea typeface="+mn-ea"/>
              <a:cs typeface="Koodak" pitchFamily="2" charset="-78"/>
            </a:endParaRPr>
          </a:p>
          <a:p>
            <a:pPr marL="640080" marR="0" lvl="1" indent="-246888" algn="r" defTabSz="914400" rtl="1" eaLnBrk="1" fontAlgn="auto" latinLnBrk="0" hangingPunct="1">
              <a:lnSpc>
                <a:spcPct val="90000"/>
              </a:lnSpc>
              <a:spcBef>
                <a:spcPct val="20000"/>
              </a:spcBef>
              <a:spcAft>
                <a:spcPts val="0"/>
              </a:spcAft>
              <a:buClr>
                <a:schemeClr val="accent1"/>
              </a:buClr>
              <a:buSzPct val="85000"/>
              <a:tabLst/>
              <a:defRPr/>
            </a:pPr>
            <a:r>
              <a:rPr kumimoji="0" lang="fa-IR" sz="2400" b="0" i="0" u="none" strike="noStrike" kern="1200" cap="none" spc="0" normalizeH="0" baseline="0" noProof="0" dirty="0" smtClean="0">
                <a:ln>
                  <a:noFill/>
                </a:ln>
                <a:solidFill>
                  <a:schemeClr val="tx1"/>
                </a:solidFill>
                <a:effectLst/>
                <a:uLnTx/>
                <a:uFillTx/>
                <a:latin typeface="+mn-lt"/>
                <a:ea typeface="+mn-ea"/>
                <a:cs typeface="Koodak" pitchFamily="2" charset="-78"/>
              </a:rPr>
              <a:t> </a:t>
            </a:r>
            <a:endParaRPr kumimoji="0" lang="en-US" sz="2400" b="0" i="0" u="none" strike="noStrike" kern="1200" cap="none" spc="0" normalizeH="0" baseline="0" noProof="0" dirty="0" smtClean="0">
              <a:ln>
                <a:noFill/>
              </a:ln>
              <a:solidFill>
                <a:schemeClr val="tx1"/>
              </a:solidFill>
              <a:effectLst/>
              <a:uLnTx/>
              <a:uFillTx/>
              <a:latin typeface="+mn-lt"/>
              <a:ea typeface="+mn-ea"/>
              <a:cs typeface="Koodak" pitchFamily="2" charset="-78"/>
            </a:endParaRPr>
          </a:p>
          <a:p>
            <a:pPr marL="274320" marR="0" lvl="0" indent="-274320" algn="r" defTabSz="914400" rtl="1" eaLnBrk="1" fontAlgn="auto" latinLnBrk="0" hangingPunct="1">
              <a:lnSpc>
                <a:spcPct val="90000"/>
              </a:lnSpc>
              <a:spcBef>
                <a:spcPct val="20000"/>
              </a:spcBef>
              <a:spcAft>
                <a:spcPts val="0"/>
              </a:spcAft>
              <a:buClr>
                <a:schemeClr val="accent3"/>
              </a:buClr>
              <a:buSzPct val="95000"/>
              <a:buFont typeface="Wingdings" pitchFamily="2" charset="2"/>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Koodak" pitchFamily="2" charset="-78"/>
            </a:endParaRPr>
          </a:p>
          <a:p>
            <a:pPr marL="274320" marR="0" lvl="0" indent="-274320" algn="r" defTabSz="914400" rtl="1" eaLnBrk="1" fontAlgn="auto" latinLnBrk="0" hangingPunct="1">
              <a:lnSpc>
                <a:spcPct val="90000"/>
              </a:lnSpc>
              <a:spcBef>
                <a:spcPct val="20000"/>
              </a:spcBef>
              <a:spcAft>
                <a:spcPts val="0"/>
              </a:spcAft>
              <a:buClr>
                <a:schemeClr val="accent3"/>
              </a:buClr>
              <a:buSzPct val="95000"/>
              <a:buFont typeface="Wingdings" pitchFamily="2" charset="2"/>
              <a:buNone/>
              <a:tabLst/>
              <a:defRPr/>
            </a:pPr>
            <a:endParaRPr kumimoji="0" lang="en-US" sz="2800" b="0" i="0" u="none" strike="noStrike" kern="1200" cap="none" spc="0" normalizeH="0" baseline="0" noProof="0" dirty="0">
              <a:ln>
                <a:noFill/>
              </a:ln>
              <a:solidFill>
                <a:schemeClr val="tx1"/>
              </a:solidFill>
              <a:effectLst/>
              <a:uLnTx/>
              <a:uFillTx/>
              <a:latin typeface="+mn-lt"/>
              <a:ea typeface="+mn-ea"/>
              <a:cs typeface="Koodak" pitchFamily="2" charset="-78"/>
            </a:endParaRPr>
          </a:p>
        </p:txBody>
      </p:sp>
      <p:graphicFrame>
        <p:nvGraphicFramePr>
          <p:cNvPr id="91138" name="Object 2"/>
          <p:cNvGraphicFramePr>
            <a:graphicFrameLocks noChangeAspect="1"/>
          </p:cNvGraphicFramePr>
          <p:nvPr/>
        </p:nvGraphicFramePr>
        <p:xfrm>
          <a:off x="2500298" y="2786058"/>
          <a:ext cx="3276600" cy="573088"/>
        </p:xfrm>
        <a:graphic>
          <a:graphicData uri="http://schemas.openxmlformats.org/presentationml/2006/ole">
            <mc:AlternateContent xmlns:mc="http://schemas.openxmlformats.org/markup-compatibility/2006">
              <mc:Choice xmlns:v="urn:schemas-microsoft-com:vml" Requires="v">
                <p:oleObj spid="_x0000_s91144" name="Equation" r:id="rId3" imgW="1218671" imgH="203112" progId="Equation.3">
                  <p:embed/>
                </p:oleObj>
              </mc:Choice>
              <mc:Fallback>
                <p:oleObj name="Equation" r:id="rId3" imgW="1218671" imgH="203112"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0298" y="2786058"/>
                        <a:ext cx="3276600" cy="57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139" name="Object 3"/>
          <p:cNvGraphicFramePr>
            <a:graphicFrameLocks noChangeAspect="1"/>
          </p:cNvGraphicFramePr>
          <p:nvPr/>
        </p:nvGraphicFramePr>
        <p:xfrm>
          <a:off x="714348" y="3786190"/>
          <a:ext cx="5781675" cy="530225"/>
        </p:xfrm>
        <a:graphic>
          <a:graphicData uri="http://schemas.openxmlformats.org/presentationml/2006/ole">
            <mc:AlternateContent xmlns:mc="http://schemas.openxmlformats.org/markup-compatibility/2006">
              <mc:Choice xmlns:v="urn:schemas-microsoft-com:vml" Requires="v">
                <p:oleObj spid="_x0000_s91145" name="Equation" r:id="rId5" imgW="2463480" imgH="228600" progId="Equation.3">
                  <p:embed/>
                </p:oleObj>
              </mc:Choice>
              <mc:Fallback>
                <p:oleObj name="Equation" r:id="rId5" imgW="246348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348" y="3786190"/>
                        <a:ext cx="5781675"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140" name="Object 4"/>
          <p:cNvGraphicFramePr>
            <a:graphicFrameLocks noChangeAspect="1"/>
          </p:cNvGraphicFramePr>
          <p:nvPr/>
        </p:nvGraphicFramePr>
        <p:xfrm>
          <a:off x="571472" y="4786322"/>
          <a:ext cx="7983537" cy="642938"/>
        </p:xfrm>
        <a:graphic>
          <a:graphicData uri="http://schemas.openxmlformats.org/presentationml/2006/ole">
            <mc:AlternateContent xmlns:mc="http://schemas.openxmlformats.org/markup-compatibility/2006">
              <mc:Choice xmlns:v="urn:schemas-microsoft-com:vml" Requires="v">
                <p:oleObj spid="_x0000_s91146" name="Equation" r:id="rId7" imgW="2997000" imgH="241200" progId="Equation.3">
                  <p:embed/>
                </p:oleObj>
              </mc:Choice>
              <mc:Fallback>
                <p:oleObj name="Equation" r:id="rId7" imgW="2997000" imgH="2412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472" y="4786322"/>
                        <a:ext cx="7983537" cy="642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cs typeface="B Nazanin" pitchFamily="2" charset="-78"/>
              </a:rPr>
              <a:t>S-box</a:t>
            </a:r>
            <a:r>
              <a:rPr lang="fa-IR" dirty="0" smtClean="0">
                <a:cs typeface="B Nazanin" pitchFamily="2" charset="-78"/>
              </a:rPr>
              <a:t> رمز </a:t>
            </a:r>
            <a:r>
              <a:rPr lang="en-US" dirty="0" smtClean="0">
                <a:cs typeface="B Nazanin" pitchFamily="2" charset="-78"/>
              </a:rPr>
              <a:t>AES</a:t>
            </a:r>
            <a:endParaRPr lang="fa-IR" dirty="0">
              <a:cs typeface="B Nazanin" pitchFamily="2" charset="-78"/>
            </a:endParaRPr>
          </a:p>
        </p:txBody>
      </p:sp>
      <p:sp>
        <p:nvSpPr>
          <p:cNvPr id="4" name="Slide Number Placeholder 3"/>
          <p:cNvSpPr>
            <a:spLocks noGrp="1"/>
          </p:cNvSpPr>
          <p:nvPr>
            <p:ph type="sldNum" sz="quarter" idx="12"/>
          </p:nvPr>
        </p:nvSpPr>
        <p:spPr/>
        <p:txBody>
          <a:bodyPr/>
          <a:lstStyle/>
          <a:p>
            <a:fld id="{7C2E708C-0DB6-470E-8E52-17FE9C662998}" type="slidenum">
              <a:rPr lang="fa-IR" smtClean="0"/>
              <a:pPr/>
              <a:t>15</a:t>
            </a:fld>
            <a:endParaRPr lang="fa-IR"/>
          </a:p>
        </p:txBody>
      </p:sp>
      <p:pic>
        <p:nvPicPr>
          <p:cNvPr id="92162" name="Picture 2"/>
          <p:cNvPicPr>
            <a:picLocks noGrp="1" noChangeAspect="1" noChangeArrowheads="1"/>
          </p:cNvPicPr>
          <p:nvPr>
            <p:ph idx="1"/>
          </p:nvPr>
        </p:nvPicPr>
        <p:blipFill>
          <a:blip r:embed="rId3" cstate="print"/>
          <a:srcRect/>
          <a:stretch>
            <a:fillRect/>
          </a:stretch>
        </p:blipFill>
        <p:spPr bwMode="auto">
          <a:xfrm>
            <a:off x="1714480" y="1785926"/>
            <a:ext cx="5676919" cy="3740968"/>
          </a:xfrm>
          <a:prstGeom prst="rect">
            <a:avLst/>
          </a:prstGeom>
          <a:noFill/>
          <a:ln w="9525">
            <a:noFill/>
            <a:miter lim="800000"/>
            <a:headEnd/>
            <a:tailEnd/>
          </a:ln>
          <a:effectLst/>
        </p:spPr>
      </p:pic>
      <p:graphicFrame>
        <p:nvGraphicFramePr>
          <p:cNvPr id="92163" name="Object 3"/>
          <p:cNvGraphicFramePr>
            <a:graphicFrameLocks noChangeAspect="1"/>
          </p:cNvGraphicFramePr>
          <p:nvPr/>
        </p:nvGraphicFramePr>
        <p:xfrm>
          <a:off x="428596" y="5643578"/>
          <a:ext cx="7983538" cy="642937"/>
        </p:xfrm>
        <a:graphic>
          <a:graphicData uri="http://schemas.openxmlformats.org/presentationml/2006/ole">
            <mc:AlternateContent xmlns:mc="http://schemas.openxmlformats.org/markup-compatibility/2006">
              <mc:Choice xmlns:v="urn:schemas-microsoft-com:vml" Requires="v">
                <p:oleObj spid="_x0000_s92165" name="Equation" r:id="rId4" imgW="2997000" imgH="241200" progId="Equation.3">
                  <p:embed/>
                </p:oleObj>
              </mc:Choice>
              <mc:Fallback>
                <p:oleObj name="Equation" r:id="rId4" imgW="2997000" imgH="24120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596" y="5643578"/>
                        <a:ext cx="7983538"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fa-IR" dirty="0" smtClean="0">
                <a:cs typeface="B Nazanin" pitchFamily="2" charset="-78"/>
              </a:rPr>
              <a:t> جدول </a:t>
            </a:r>
            <a:r>
              <a:rPr lang="en-US" dirty="0" smtClean="0">
                <a:cs typeface="B Nazanin" pitchFamily="2" charset="-78"/>
              </a:rPr>
              <a:t>S-box</a:t>
            </a:r>
            <a:r>
              <a:rPr lang="fa-IR" dirty="0" smtClean="0">
                <a:cs typeface="B Nazanin" pitchFamily="2" charset="-78"/>
              </a:rPr>
              <a:t> رمز </a:t>
            </a:r>
            <a:r>
              <a:rPr lang="en-US" dirty="0" smtClean="0">
                <a:cs typeface="B Nazanin" pitchFamily="2" charset="-78"/>
              </a:rPr>
              <a:t>AES</a:t>
            </a:r>
            <a:endParaRPr lang="fa-IR" dirty="0"/>
          </a:p>
        </p:txBody>
      </p:sp>
      <p:sp>
        <p:nvSpPr>
          <p:cNvPr id="4" name="Slide Number Placeholder 3"/>
          <p:cNvSpPr>
            <a:spLocks noGrp="1"/>
          </p:cNvSpPr>
          <p:nvPr>
            <p:ph type="sldNum" sz="quarter" idx="12"/>
          </p:nvPr>
        </p:nvSpPr>
        <p:spPr/>
        <p:txBody>
          <a:bodyPr/>
          <a:lstStyle/>
          <a:p>
            <a:fld id="{7C2E708C-0DB6-470E-8E52-17FE9C662998}" type="slidenum">
              <a:rPr lang="fa-IR" smtClean="0"/>
              <a:pPr/>
              <a:t>16</a:t>
            </a:fld>
            <a:endParaRPr lang="fa-IR"/>
          </a:p>
        </p:txBody>
      </p:sp>
      <p:pic>
        <p:nvPicPr>
          <p:cNvPr id="93186" name="Picture 2"/>
          <p:cNvPicPr>
            <a:picLocks noGrp="1" noChangeAspect="1" noChangeArrowheads="1"/>
          </p:cNvPicPr>
          <p:nvPr>
            <p:ph idx="1"/>
          </p:nvPr>
        </p:nvPicPr>
        <p:blipFill>
          <a:blip r:embed="rId2" cstate="print"/>
          <a:srcRect/>
          <a:stretch>
            <a:fillRect/>
          </a:stretch>
        </p:blipFill>
        <p:spPr bwMode="auto">
          <a:xfrm>
            <a:off x="457200" y="2058916"/>
            <a:ext cx="8229600" cy="4141931"/>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fa-IR" dirty="0" smtClean="0">
                <a:cs typeface="B Nazanin" pitchFamily="2" charset="-78"/>
              </a:rPr>
              <a:t>شیفت سطری</a:t>
            </a:r>
            <a:endParaRPr lang="fa-IR" dirty="0">
              <a:cs typeface="B Nazanin" pitchFamily="2" charset="-78"/>
            </a:endParaRPr>
          </a:p>
        </p:txBody>
      </p:sp>
      <p:sp>
        <p:nvSpPr>
          <p:cNvPr id="4" name="Slide Number Placeholder 3"/>
          <p:cNvSpPr>
            <a:spLocks noGrp="1"/>
          </p:cNvSpPr>
          <p:nvPr>
            <p:ph type="sldNum" sz="quarter" idx="12"/>
          </p:nvPr>
        </p:nvSpPr>
        <p:spPr/>
        <p:txBody>
          <a:bodyPr/>
          <a:lstStyle/>
          <a:p>
            <a:fld id="{7C2E708C-0DB6-470E-8E52-17FE9C662998}" type="slidenum">
              <a:rPr lang="fa-IR" smtClean="0"/>
              <a:pPr/>
              <a:t>17</a:t>
            </a:fld>
            <a:endParaRPr lang="fa-IR"/>
          </a:p>
        </p:txBody>
      </p:sp>
      <p:pic>
        <p:nvPicPr>
          <p:cNvPr id="35842" name="Picture 2" descr="F:\tahghigh\AES\AES picture\800px-AES-ShiftRows.svg.png"/>
          <p:cNvPicPr>
            <a:picLocks noGrp="1" noChangeAspect="1" noChangeArrowheads="1"/>
          </p:cNvPicPr>
          <p:nvPr>
            <p:ph idx="1"/>
          </p:nvPr>
        </p:nvPicPr>
        <p:blipFill>
          <a:blip r:embed="rId2" cstate="print"/>
          <a:srcRect/>
          <a:stretch>
            <a:fillRect/>
          </a:stretch>
        </p:blipFill>
        <p:spPr bwMode="auto">
          <a:xfrm>
            <a:off x="762000" y="2720181"/>
            <a:ext cx="7620000" cy="28194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fa-IR" sz="4400" dirty="0" smtClean="0">
                <a:cs typeface="B Nazanin" pitchFamily="2" charset="-78"/>
              </a:rPr>
              <a:t>ترکیب ستونی</a:t>
            </a:r>
            <a:endParaRPr lang="fa-IR" sz="4400" dirty="0">
              <a:cs typeface="B Nazanin" pitchFamily="2" charset="-78"/>
            </a:endParaRPr>
          </a:p>
        </p:txBody>
      </p:sp>
      <p:sp>
        <p:nvSpPr>
          <p:cNvPr id="4" name="Slide Number Placeholder 3"/>
          <p:cNvSpPr>
            <a:spLocks noGrp="1"/>
          </p:cNvSpPr>
          <p:nvPr>
            <p:ph type="sldNum" sz="quarter" idx="12"/>
          </p:nvPr>
        </p:nvSpPr>
        <p:spPr/>
        <p:txBody>
          <a:bodyPr/>
          <a:lstStyle/>
          <a:p>
            <a:fld id="{7C2E708C-0DB6-470E-8E52-17FE9C662998}" type="slidenum">
              <a:rPr lang="fa-IR" smtClean="0"/>
              <a:pPr/>
              <a:t>18</a:t>
            </a:fld>
            <a:endParaRPr lang="fa-IR"/>
          </a:p>
        </p:txBody>
      </p:sp>
      <p:pic>
        <p:nvPicPr>
          <p:cNvPr id="36866" name="Picture 2" descr="F:\tahghigh\AES\AES picture\800px-AES-MixColumns.svg.png"/>
          <p:cNvPicPr>
            <a:picLocks noGrp="1" noChangeAspect="1" noChangeArrowheads="1"/>
          </p:cNvPicPr>
          <p:nvPr>
            <p:ph idx="1"/>
          </p:nvPr>
        </p:nvPicPr>
        <p:blipFill>
          <a:blip r:embed="rId2" cstate="print"/>
          <a:srcRect/>
          <a:stretch>
            <a:fillRect/>
          </a:stretch>
        </p:blipFill>
        <p:spPr bwMode="auto">
          <a:xfrm>
            <a:off x="762000" y="2105819"/>
            <a:ext cx="7620000" cy="4048125"/>
          </a:xfrm>
          <a:prstGeom prst="rect">
            <a:avLst/>
          </a:prstGeom>
          <a:noFill/>
        </p:spPr>
      </p:pic>
      <p:pic>
        <p:nvPicPr>
          <p:cNvPr id="80897" name="Picture 1"/>
          <p:cNvPicPr>
            <a:picLocks noChangeAspect="1" noChangeArrowheads="1"/>
          </p:cNvPicPr>
          <p:nvPr/>
        </p:nvPicPr>
        <p:blipFill>
          <a:blip r:embed="rId3" cstate="print"/>
          <a:srcRect/>
          <a:stretch>
            <a:fillRect/>
          </a:stretch>
        </p:blipFill>
        <p:spPr bwMode="auto">
          <a:xfrm>
            <a:off x="2500298" y="571480"/>
            <a:ext cx="3678710" cy="18573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cs typeface="B Nazanin" pitchFamily="2" charset="-78"/>
              </a:rPr>
              <a:t>XOR</a:t>
            </a:r>
            <a:r>
              <a:rPr lang="fa-IR" dirty="0" smtClean="0">
                <a:cs typeface="B Nazanin" pitchFamily="2" charset="-78"/>
              </a:rPr>
              <a:t> با کلید</a:t>
            </a:r>
            <a:endParaRPr lang="fa-IR" dirty="0">
              <a:cs typeface="B Nazanin" pitchFamily="2" charset="-78"/>
            </a:endParaRPr>
          </a:p>
        </p:txBody>
      </p:sp>
      <p:sp>
        <p:nvSpPr>
          <p:cNvPr id="4" name="Slide Number Placeholder 3"/>
          <p:cNvSpPr>
            <a:spLocks noGrp="1"/>
          </p:cNvSpPr>
          <p:nvPr>
            <p:ph type="sldNum" sz="quarter" idx="12"/>
          </p:nvPr>
        </p:nvSpPr>
        <p:spPr/>
        <p:txBody>
          <a:bodyPr/>
          <a:lstStyle/>
          <a:p>
            <a:fld id="{7C2E708C-0DB6-470E-8E52-17FE9C662998}" type="slidenum">
              <a:rPr lang="fa-IR" smtClean="0"/>
              <a:pPr/>
              <a:t>19</a:t>
            </a:fld>
            <a:endParaRPr lang="fa-IR"/>
          </a:p>
        </p:txBody>
      </p:sp>
      <p:pic>
        <p:nvPicPr>
          <p:cNvPr id="37890" name="Picture 2" descr="F:\tahghigh\AES\AES picture\771px-AES-AddRoundKey.svg.png"/>
          <p:cNvPicPr>
            <a:picLocks noGrp="1" noChangeAspect="1" noChangeArrowheads="1"/>
          </p:cNvPicPr>
          <p:nvPr>
            <p:ph idx="1"/>
          </p:nvPr>
        </p:nvPicPr>
        <p:blipFill>
          <a:blip r:embed="rId2" cstate="print"/>
          <a:srcRect/>
          <a:stretch>
            <a:fillRect/>
          </a:stretch>
        </p:blipFill>
        <p:spPr bwMode="auto">
          <a:xfrm>
            <a:off x="1751786" y="1935163"/>
            <a:ext cx="5640427" cy="4389437"/>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fa-IR" dirty="0" smtClean="0">
                <a:cs typeface="B Nazanin" pitchFamily="2" charset="-78"/>
              </a:rPr>
              <a:t>جایگاه رمزهای بلوکی</a:t>
            </a:r>
            <a:endParaRPr lang="fa-IR" dirty="0"/>
          </a:p>
        </p:txBody>
      </p:sp>
      <p:sp>
        <p:nvSpPr>
          <p:cNvPr id="3" name="Content Placeholder 2"/>
          <p:cNvSpPr>
            <a:spLocks noGrp="1"/>
          </p:cNvSpPr>
          <p:nvPr>
            <p:ph idx="1"/>
          </p:nvPr>
        </p:nvSpPr>
        <p:spPr/>
        <p:txBody>
          <a:bodyPr/>
          <a:lstStyle/>
          <a:p>
            <a:pPr algn="just"/>
            <a:r>
              <a:rPr lang="fa-IR" dirty="0" smtClean="0">
                <a:cs typeface="B Nazanin" pitchFamily="2" charset="-78"/>
              </a:rPr>
              <a:t>دومین دلیل کارآیی </a:t>
            </a:r>
            <a:r>
              <a:rPr lang="en-US" dirty="0" smtClean="0">
                <a:cs typeface="B Nazanin" pitchFamily="2" charset="-78"/>
              </a:rPr>
              <a:t>(Efficiency)</a:t>
            </a:r>
            <a:r>
              <a:rPr lang="fa-IR" dirty="0" smtClean="0">
                <a:cs typeface="B Nazanin" pitchFamily="2" charset="-78"/>
              </a:rPr>
              <a:t> است. </a:t>
            </a:r>
          </a:p>
          <a:p>
            <a:pPr algn="just"/>
            <a:r>
              <a:rPr lang="fa-IR" dirty="0" smtClean="0">
                <a:cs typeface="B Nazanin" pitchFamily="2" charset="-78"/>
              </a:rPr>
              <a:t>در حال حاضر نه تنها هزینه رایانه های قوی محاساباتی کاهش زیادی یافته است بلکه رمزهای بلوکی امروزی به صورت قابل توجهی دارای کارآیی بیشتری نسبت به نسل</a:t>
            </a:r>
            <a:r>
              <a:rPr lang="en-US" dirty="0" smtClean="0">
                <a:cs typeface="B Nazanin" pitchFamily="2" charset="-78"/>
              </a:rPr>
              <a:t> </a:t>
            </a:r>
            <a:r>
              <a:rPr lang="fa-IR" dirty="0" smtClean="0">
                <a:cs typeface="B Nazanin" pitchFamily="2" charset="-78"/>
              </a:rPr>
              <a:t>های قبلی می باشند.</a:t>
            </a:r>
            <a:endParaRPr lang="en-US" dirty="0" smtClean="0">
              <a:cs typeface="B Nazanin" pitchFamily="2" charset="-78"/>
            </a:endParaRPr>
          </a:p>
          <a:p>
            <a:pPr algn="just"/>
            <a:r>
              <a:rPr lang="fa-IR" dirty="0" smtClean="0">
                <a:cs typeface="B Nazanin" pitchFamily="2" charset="-78"/>
              </a:rPr>
              <a:t>البته همانگونه که در پروژه </a:t>
            </a:r>
            <a:r>
              <a:rPr lang="en-US" dirty="0" err="1" smtClean="0">
                <a:cs typeface="B Nazanin" pitchFamily="2" charset="-78"/>
              </a:rPr>
              <a:t>Estream</a:t>
            </a:r>
            <a:r>
              <a:rPr lang="fa-IR" dirty="0" smtClean="0">
                <a:cs typeface="B Nazanin" pitchFamily="2" charset="-78"/>
              </a:rPr>
              <a:t> نشان داده شد، به نظر می رسد که رمزهای جریانی می توانند در مواردی که توان عملیاتی و حداکثر ظرفیت، مهم و حساس باشد و یا با محدودیت منابع مواجه باشیم، مفید باشند.</a:t>
            </a:r>
            <a:endParaRPr lang="en-US" dirty="0" smtClean="0">
              <a:cs typeface="B Nazanin" pitchFamily="2" charset="-78"/>
            </a:endParaRPr>
          </a:p>
          <a:p>
            <a:pPr algn="just"/>
            <a:endParaRPr lang="fa-IR" dirty="0">
              <a:cs typeface="B Nazanin" pitchFamily="2" charset="-78"/>
            </a:endParaRPr>
          </a:p>
        </p:txBody>
      </p:sp>
      <p:sp>
        <p:nvSpPr>
          <p:cNvPr id="4" name="Slide Number Placeholder 3"/>
          <p:cNvSpPr>
            <a:spLocks noGrp="1"/>
          </p:cNvSpPr>
          <p:nvPr>
            <p:ph type="sldNum" sz="quarter" idx="12"/>
          </p:nvPr>
        </p:nvSpPr>
        <p:spPr/>
        <p:txBody>
          <a:bodyPr/>
          <a:lstStyle/>
          <a:p>
            <a:fld id="{7C2E708C-0DB6-470E-8E52-17FE9C662998}" type="slidenum">
              <a:rPr lang="fa-IR" smtClean="0"/>
              <a:pPr/>
              <a:t>2</a:t>
            </a:fld>
            <a:endParaRPr lang="fa-I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fa-IR" dirty="0" smtClean="0">
                <a:cs typeface="B Nazanin" pitchFamily="2" charset="-78"/>
              </a:rPr>
              <a:t>الگوريتم توليد زير کليد</a:t>
            </a:r>
            <a:endParaRPr lang="fa-IR" dirty="0">
              <a:cs typeface="B Nazanin" pitchFamily="2" charset="-78"/>
            </a:endParaRPr>
          </a:p>
        </p:txBody>
      </p:sp>
      <p:sp>
        <p:nvSpPr>
          <p:cNvPr id="4" name="Slide Number Placeholder 3"/>
          <p:cNvSpPr>
            <a:spLocks noGrp="1"/>
          </p:cNvSpPr>
          <p:nvPr>
            <p:ph type="sldNum" sz="quarter" idx="12"/>
          </p:nvPr>
        </p:nvSpPr>
        <p:spPr/>
        <p:txBody>
          <a:bodyPr/>
          <a:lstStyle/>
          <a:p>
            <a:fld id="{7C2E708C-0DB6-470E-8E52-17FE9C662998}" type="slidenum">
              <a:rPr lang="fa-IR" smtClean="0"/>
              <a:pPr/>
              <a:t>20</a:t>
            </a:fld>
            <a:endParaRPr lang="fa-IR"/>
          </a:p>
        </p:txBody>
      </p:sp>
      <p:pic>
        <p:nvPicPr>
          <p:cNvPr id="7" name="Picture 5"/>
          <p:cNvPicPr>
            <a:picLocks noChangeAspect="1" noChangeArrowheads="1"/>
          </p:cNvPicPr>
          <p:nvPr/>
        </p:nvPicPr>
        <p:blipFill>
          <a:blip r:embed="rId2" cstate="print"/>
          <a:srcRect/>
          <a:stretch>
            <a:fillRect/>
          </a:stretch>
        </p:blipFill>
        <p:spPr bwMode="auto">
          <a:xfrm>
            <a:off x="1571604" y="2143116"/>
            <a:ext cx="5929354" cy="4231789"/>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fa-IR" dirty="0" smtClean="0">
                <a:cs typeface="B Nazanin" pitchFamily="2" charset="-78"/>
              </a:rPr>
              <a:t>الگوريتم توليد زير کليد</a:t>
            </a:r>
            <a:endParaRPr lang="fa-IR" dirty="0">
              <a:cs typeface="B Nazanin" pitchFamily="2" charset="-78"/>
            </a:endParaRPr>
          </a:p>
        </p:txBody>
      </p:sp>
      <p:sp>
        <p:nvSpPr>
          <p:cNvPr id="4" name="Slide Number Placeholder 3"/>
          <p:cNvSpPr>
            <a:spLocks noGrp="1"/>
          </p:cNvSpPr>
          <p:nvPr>
            <p:ph type="sldNum" sz="quarter" idx="12"/>
          </p:nvPr>
        </p:nvSpPr>
        <p:spPr/>
        <p:txBody>
          <a:bodyPr/>
          <a:lstStyle/>
          <a:p>
            <a:fld id="{7C2E708C-0DB6-470E-8E52-17FE9C662998}" type="slidenum">
              <a:rPr lang="fa-IR" smtClean="0"/>
              <a:pPr/>
              <a:t>21</a:t>
            </a:fld>
            <a:endParaRPr lang="fa-IR"/>
          </a:p>
        </p:txBody>
      </p:sp>
      <p:sp>
        <p:nvSpPr>
          <p:cNvPr id="6" name="Content Placeholder 5"/>
          <p:cNvSpPr>
            <a:spLocks noGrp="1"/>
          </p:cNvSpPr>
          <p:nvPr>
            <p:ph idx="1"/>
          </p:nvPr>
        </p:nvSpPr>
        <p:spPr/>
        <p:txBody>
          <a:bodyPr/>
          <a:lstStyle/>
          <a:p>
            <a:pPr algn="just"/>
            <a:r>
              <a:rPr lang="fa-IR" dirty="0" smtClean="0">
                <a:cs typeface="B Nazanin" pitchFamily="2" charset="-78"/>
              </a:rPr>
              <a:t>تابع </a:t>
            </a:r>
            <a:r>
              <a:rPr lang="en-US" dirty="0" smtClean="0">
                <a:cs typeface="B Nazanin" pitchFamily="2" charset="-78"/>
              </a:rPr>
              <a:t>F</a:t>
            </a:r>
            <a:r>
              <a:rPr lang="fa-IR" dirty="0" smtClean="0">
                <a:cs typeface="B Nazanin" pitchFamily="2" charset="-78"/>
              </a:rPr>
              <a:t>:</a:t>
            </a:r>
            <a:endParaRPr lang="fa-IR" dirty="0">
              <a:cs typeface="B Nazanin" pitchFamily="2" charset="-78"/>
            </a:endParaRPr>
          </a:p>
        </p:txBody>
      </p:sp>
      <p:pic>
        <p:nvPicPr>
          <p:cNvPr id="7" name="Picture 5"/>
          <p:cNvPicPr>
            <a:picLocks noChangeAspect="1" noChangeArrowheads="1"/>
          </p:cNvPicPr>
          <p:nvPr/>
        </p:nvPicPr>
        <p:blipFill>
          <a:blip r:embed="rId2" cstate="print"/>
          <a:srcRect/>
          <a:stretch>
            <a:fillRect/>
          </a:stretch>
        </p:blipFill>
        <p:spPr bwMode="auto">
          <a:xfrm>
            <a:off x="961743" y="2928934"/>
            <a:ext cx="7086913" cy="2357453"/>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fa-IR" dirty="0" smtClean="0">
                <a:cs typeface="B Nazanin" pitchFamily="2" charset="-78"/>
              </a:rPr>
              <a:t>الگوريتم توليد زير کليد</a:t>
            </a:r>
            <a:endParaRPr lang="fa-IR" dirty="0"/>
          </a:p>
        </p:txBody>
      </p:sp>
      <p:sp>
        <p:nvSpPr>
          <p:cNvPr id="3" name="Content Placeholder 2"/>
          <p:cNvSpPr>
            <a:spLocks noGrp="1"/>
          </p:cNvSpPr>
          <p:nvPr>
            <p:ph idx="1"/>
          </p:nvPr>
        </p:nvSpPr>
        <p:spPr/>
        <p:txBody>
          <a:bodyPr/>
          <a:lstStyle/>
          <a:p>
            <a:pPr algn="just"/>
            <a:r>
              <a:rPr lang="fa-IR" dirty="0" smtClean="0">
                <a:cs typeface="B Nazanin" pitchFamily="2" charset="-78"/>
              </a:rPr>
              <a:t>الگوریتم تولید زیرکلید کلمه محور است.</a:t>
            </a:r>
          </a:p>
          <a:p>
            <a:pPr algn="just"/>
            <a:r>
              <a:rPr lang="fa-IR" dirty="0" smtClean="0">
                <a:cs typeface="B Nazanin" pitchFamily="2" charset="-78"/>
              </a:rPr>
              <a:t>سرعت انتشار در این الگوریتم بسیار پایین است.</a:t>
            </a:r>
          </a:p>
          <a:p>
            <a:pPr algn="just"/>
            <a:r>
              <a:rPr lang="fa-IR" dirty="0" smtClean="0">
                <a:cs typeface="B Nazanin" pitchFamily="2" charset="-78"/>
              </a:rPr>
              <a:t>به علت این سرعت پایین و ساختار خطی بخش هایی از آن در مقابل تحلیل ها کلید مرتبط آسیب پذیر است.</a:t>
            </a:r>
          </a:p>
          <a:p>
            <a:pPr algn="just"/>
            <a:r>
              <a:rPr lang="fa-IR" dirty="0" smtClean="0">
                <a:cs typeface="B Nazanin" pitchFamily="2" charset="-78"/>
              </a:rPr>
              <a:t>ساختار ساده تولید زیرکلید جزء معایب </a:t>
            </a:r>
            <a:r>
              <a:rPr lang="en-US" dirty="0" smtClean="0">
                <a:cs typeface="B Nazanin" pitchFamily="2" charset="-78"/>
              </a:rPr>
              <a:t>AES</a:t>
            </a:r>
            <a:r>
              <a:rPr lang="fa-IR" dirty="0" smtClean="0">
                <a:cs typeface="B Nazanin" pitchFamily="2" charset="-78"/>
              </a:rPr>
              <a:t> حساب می شود.</a:t>
            </a:r>
          </a:p>
          <a:p>
            <a:endParaRPr lang="fa-IR" dirty="0"/>
          </a:p>
        </p:txBody>
      </p:sp>
      <p:sp>
        <p:nvSpPr>
          <p:cNvPr id="4" name="Slide Number Placeholder 3"/>
          <p:cNvSpPr>
            <a:spLocks noGrp="1"/>
          </p:cNvSpPr>
          <p:nvPr>
            <p:ph type="sldNum" sz="quarter" idx="12"/>
          </p:nvPr>
        </p:nvSpPr>
        <p:spPr/>
        <p:txBody>
          <a:bodyPr/>
          <a:lstStyle/>
          <a:p>
            <a:fld id="{7C2E708C-0DB6-470E-8E52-17FE9C662998}" type="slidenum">
              <a:rPr lang="fa-IR" smtClean="0"/>
              <a:pPr/>
              <a:t>22</a:t>
            </a:fld>
            <a:endParaRPr lang="fa-I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fa-IR" dirty="0" smtClean="0">
                <a:cs typeface="B Nazanin" pitchFamily="2" charset="-78"/>
              </a:rPr>
              <a:t>طرح تولید زیرکلید برای </a:t>
            </a:r>
            <a:r>
              <a:rPr lang="en-US" dirty="0" smtClean="0">
                <a:cs typeface="B Nazanin" pitchFamily="2" charset="-78"/>
              </a:rPr>
              <a:t>AES-128</a:t>
            </a:r>
            <a:endParaRPr lang="fa-IR" dirty="0">
              <a:cs typeface="B Nazanin" pitchFamily="2" charset="-78"/>
            </a:endParaRPr>
          </a:p>
        </p:txBody>
      </p:sp>
      <p:sp>
        <p:nvSpPr>
          <p:cNvPr id="3" name="Content Placeholder 2"/>
          <p:cNvSpPr>
            <a:spLocks noGrp="1"/>
          </p:cNvSpPr>
          <p:nvPr>
            <p:ph idx="1"/>
          </p:nvPr>
        </p:nvSpPr>
        <p:spPr/>
        <p:txBody>
          <a:bodyPr/>
          <a:lstStyle/>
          <a:p>
            <a:endParaRPr lang="fa-IR" dirty="0"/>
          </a:p>
        </p:txBody>
      </p:sp>
      <p:sp>
        <p:nvSpPr>
          <p:cNvPr id="4" name="Slide Number Placeholder 3"/>
          <p:cNvSpPr>
            <a:spLocks noGrp="1"/>
          </p:cNvSpPr>
          <p:nvPr>
            <p:ph type="sldNum" sz="quarter" idx="12"/>
          </p:nvPr>
        </p:nvSpPr>
        <p:spPr/>
        <p:txBody>
          <a:bodyPr/>
          <a:lstStyle/>
          <a:p>
            <a:fld id="{7C2E708C-0DB6-470E-8E52-17FE9C662998}" type="slidenum">
              <a:rPr lang="fa-IR" smtClean="0"/>
              <a:pPr/>
              <a:t>23</a:t>
            </a:fld>
            <a:endParaRPr lang="fa-IR"/>
          </a:p>
        </p:txBody>
      </p:sp>
      <p:sp>
        <p:nvSpPr>
          <p:cNvPr id="5" name="Rectangle 4"/>
          <p:cNvSpPr>
            <a:spLocks noChangeArrowheads="1"/>
          </p:cNvSpPr>
          <p:nvPr/>
        </p:nvSpPr>
        <p:spPr bwMode="auto">
          <a:xfrm>
            <a:off x="914400" y="2667000"/>
            <a:ext cx="304800" cy="304800"/>
          </a:xfrm>
          <a:prstGeom prst="rect">
            <a:avLst/>
          </a:prstGeom>
          <a:solidFill>
            <a:srgbClr val="80FF80"/>
          </a:solidFill>
          <a:ln w="25400">
            <a:solidFill>
              <a:schemeClr val="tx1"/>
            </a:solidFill>
            <a:miter lim="800000"/>
            <a:headEnd/>
            <a:tailEnd type="none" w="med" len="lg"/>
          </a:ln>
          <a:effectLst/>
        </p:spPr>
        <p:txBody>
          <a:bodyPr wrap="none" anchor="ctr"/>
          <a:lstStyle/>
          <a:p>
            <a:endParaRPr lang="fa-IR"/>
          </a:p>
        </p:txBody>
      </p:sp>
      <p:sp>
        <p:nvSpPr>
          <p:cNvPr id="6" name="Rectangle 5"/>
          <p:cNvSpPr>
            <a:spLocks noChangeArrowheads="1"/>
          </p:cNvSpPr>
          <p:nvPr/>
        </p:nvSpPr>
        <p:spPr bwMode="auto">
          <a:xfrm>
            <a:off x="1219200" y="2667000"/>
            <a:ext cx="304800" cy="304800"/>
          </a:xfrm>
          <a:prstGeom prst="rect">
            <a:avLst/>
          </a:prstGeom>
          <a:solidFill>
            <a:srgbClr val="80FF80"/>
          </a:solidFill>
          <a:ln w="25400">
            <a:solidFill>
              <a:schemeClr val="tx1"/>
            </a:solidFill>
            <a:miter lim="800000"/>
            <a:headEnd/>
            <a:tailEnd type="none" w="med" len="lg"/>
          </a:ln>
          <a:effectLst/>
        </p:spPr>
        <p:txBody>
          <a:bodyPr wrap="none" anchor="ctr"/>
          <a:lstStyle/>
          <a:p>
            <a:endParaRPr lang="fa-IR"/>
          </a:p>
        </p:txBody>
      </p:sp>
      <p:sp>
        <p:nvSpPr>
          <p:cNvPr id="7" name="Rectangle 6"/>
          <p:cNvSpPr>
            <a:spLocks noChangeArrowheads="1"/>
          </p:cNvSpPr>
          <p:nvPr/>
        </p:nvSpPr>
        <p:spPr bwMode="auto">
          <a:xfrm>
            <a:off x="1524000" y="2667000"/>
            <a:ext cx="304800" cy="304800"/>
          </a:xfrm>
          <a:prstGeom prst="rect">
            <a:avLst/>
          </a:prstGeom>
          <a:solidFill>
            <a:srgbClr val="80FF80"/>
          </a:solidFill>
          <a:ln w="25400">
            <a:solidFill>
              <a:schemeClr val="tx1"/>
            </a:solidFill>
            <a:miter lim="800000"/>
            <a:headEnd/>
            <a:tailEnd type="none" w="med" len="lg"/>
          </a:ln>
          <a:effectLst/>
        </p:spPr>
        <p:txBody>
          <a:bodyPr wrap="none" anchor="ctr"/>
          <a:lstStyle/>
          <a:p>
            <a:endParaRPr lang="fa-IR"/>
          </a:p>
        </p:txBody>
      </p:sp>
      <p:sp>
        <p:nvSpPr>
          <p:cNvPr id="8" name="Rectangle 7"/>
          <p:cNvSpPr>
            <a:spLocks noChangeArrowheads="1"/>
          </p:cNvSpPr>
          <p:nvPr/>
        </p:nvSpPr>
        <p:spPr bwMode="auto">
          <a:xfrm>
            <a:off x="1828800" y="2667000"/>
            <a:ext cx="304800" cy="304800"/>
          </a:xfrm>
          <a:prstGeom prst="rect">
            <a:avLst/>
          </a:prstGeom>
          <a:solidFill>
            <a:srgbClr val="80FF80"/>
          </a:solidFill>
          <a:ln w="25400">
            <a:solidFill>
              <a:schemeClr val="tx1"/>
            </a:solidFill>
            <a:miter lim="800000"/>
            <a:headEnd/>
            <a:tailEnd type="none" w="med" len="lg"/>
          </a:ln>
          <a:effectLst/>
        </p:spPr>
        <p:txBody>
          <a:bodyPr wrap="none" anchor="ctr"/>
          <a:lstStyle/>
          <a:p>
            <a:endParaRPr lang="fa-IR"/>
          </a:p>
        </p:txBody>
      </p:sp>
      <p:sp>
        <p:nvSpPr>
          <p:cNvPr id="9" name="Rectangle 8"/>
          <p:cNvSpPr>
            <a:spLocks noChangeArrowheads="1"/>
          </p:cNvSpPr>
          <p:nvPr/>
        </p:nvSpPr>
        <p:spPr bwMode="auto">
          <a:xfrm>
            <a:off x="914400" y="2971800"/>
            <a:ext cx="304800" cy="304800"/>
          </a:xfrm>
          <a:prstGeom prst="rect">
            <a:avLst/>
          </a:prstGeom>
          <a:solidFill>
            <a:srgbClr val="80FF80"/>
          </a:solidFill>
          <a:ln w="25400">
            <a:solidFill>
              <a:schemeClr val="tx1"/>
            </a:solidFill>
            <a:miter lim="800000"/>
            <a:headEnd/>
            <a:tailEnd type="none" w="med" len="lg"/>
          </a:ln>
          <a:effectLst/>
        </p:spPr>
        <p:txBody>
          <a:bodyPr wrap="none" anchor="ctr"/>
          <a:lstStyle/>
          <a:p>
            <a:endParaRPr lang="fa-IR"/>
          </a:p>
        </p:txBody>
      </p:sp>
      <p:sp>
        <p:nvSpPr>
          <p:cNvPr id="10" name="Rectangle 9"/>
          <p:cNvSpPr>
            <a:spLocks noChangeArrowheads="1"/>
          </p:cNvSpPr>
          <p:nvPr/>
        </p:nvSpPr>
        <p:spPr bwMode="auto">
          <a:xfrm>
            <a:off x="1219200" y="2971800"/>
            <a:ext cx="304800" cy="304800"/>
          </a:xfrm>
          <a:prstGeom prst="rect">
            <a:avLst/>
          </a:prstGeom>
          <a:solidFill>
            <a:srgbClr val="80FF80"/>
          </a:solidFill>
          <a:ln w="25400">
            <a:solidFill>
              <a:schemeClr val="tx1"/>
            </a:solidFill>
            <a:miter lim="800000"/>
            <a:headEnd/>
            <a:tailEnd type="none" w="med" len="lg"/>
          </a:ln>
          <a:effectLst/>
        </p:spPr>
        <p:txBody>
          <a:bodyPr wrap="none" anchor="ctr"/>
          <a:lstStyle/>
          <a:p>
            <a:endParaRPr lang="fa-IR"/>
          </a:p>
        </p:txBody>
      </p:sp>
      <p:sp>
        <p:nvSpPr>
          <p:cNvPr id="11" name="Rectangle 10"/>
          <p:cNvSpPr>
            <a:spLocks noChangeArrowheads="1"/>
          </p:cNvSpPr>
          <p:nvPr/>
        </p:nvSpPr>
        <p:spPr bwMode="auto">
          <a:xfrm>
            <a:off x="1524000" y="2971800"/>
            <a:ext cx="304800" cy="304800"/>
          </a:xfrm>
          <a:prstGeom prst="rect">
            <a:avLst/>
          </a:prstGeom>
          <a:solidFill>
            <a:srgbClr val="80FF80"/>
          </a:solidFill>
          <a:ln w="25400">
            <a:solidFill>
              <a:schemeClr val="tx1"/>
            </a:solidFill>
            <a:miter lim="800000"/>
            <a:headEnd/>
            <a:tailEnd type="none" w="med" len="lg"/>
          </a:ln>
          <a:effectLst/>
        </p:spPr>
        <p:txBody>
          <a:bodyPr wrap="none" anchor="ctr"/>
          <a:lstStyle/>
          <a:p>
            <a:endParaRPr lang="fa-IR"/>
          </a:p>
        </p:txBody>
      </p:sp>
      <p:sp>
        <p:nvSpPr>
          <p:cNvPr id="12" name="Rectangle 11"/>
          <p:cNvSpPr>
            <a:spLocks noChangeArrowheads="1"/>
          </p:cNvSpPr>
          <p:nvPr/>
        </p:nvSpPr>
        <p:spPr bwMode="auto">
          <a:xfrm>
            <a:off x="1828800" y="2971800"/>
            <a:ext cx="304800" cy="304800"/>
          </a:xfrm>
          <a:prstGeom prst="rect">
            <a:avLst/>
          </a:prstGeom>
          <a:solidFill>
            <a:srgbClr val="80FF80"/>
          </a:solidFill>
          <a:ln w="25400">
            <a:solidFill>
              <a:schemeClr val="tx1"/>
            </a:solidFill>
            <a:miter lim="800000"/>
            <a:headEnd/>
            <a:tailEnd type="none" w="med" len="lg"/>
          </a:ln>
          <a:effectLst/>
        </p:spPr>
        <p:txBody>
          <a:bodyPr wrap="none" anchor="ctr"/>
          <a:lstStyle/>
          <a:p>
            <a:endParaRPr lang="fa-IR"/>
          </a:p>
        </p:txBody>
      </p:sp>
      <p:sp>
        <p:nvSpPr>
          <p:cNvPr id="13" name="Rectangle 12"/>
          <p:cNvSpPr>
            <a:spLocks noChangeArrowheads="1"/>
          </p:cNvSpPr>
          <p:nvPr/>
        </p:nvSpPr>
        <p:spPr bwMode="auto">
          <a:xfrm>
            <a:off x="1219200" y="3276600"/>
            <a:ext cx="304800" cy="304800"/>
          </a:xfrm>
          <a:prstGeom prst="rect">
            <a:avLst/>
          </a:prstGeom>
          <a:solidFill>
            <a:srgbClr val="80FF80"/>
          </a:solidFill>
          <a:ln w="25400">
            <a:solidFill>
              <a:schemeClr val="tx1"/>
            </a:solidFill>
            <a:miter lim="800000"/>
            <a:headEnd/>
            <a:tailEnd type="none" w="med" len="lg"/>
          </a:ln>
          <a:effectLst/>
        </p:spPr>
        <p:txBody>
          <a:bodyPr wrap="none" anchor="ctr"/>
          <a:lstStyle/>
          <a:p>
            <a:endParaRPr lang="fa-IR"/>
          </a:p>
        </p:txBody>
      </p:sp>
      <p:sp>
        <p:nvSpPr>
          <p:cNvPr id="14" name="Rectangle 13"/>
          <p:cNvSpPr>
            <a:spLocks noChangeArrowheads="1"/>
          </p:cNvSpPr>
          <p:nvPr/>
        </p:nvSpPr>
        <p:spPr bwMode="auto">
          <a:xfrm>
            <a:off x="1524000" y="3581400"/>
            <a:ext cx="304800" cy="304800"/>
          </a:xfrm>
          <a:prstGeom prst="rect">
            <a:avLst/>
          </a:prstGeom>
          <a:solidFill>
            <a:srgbClr val="80FF80"/>
          </a:solidFill>
          <a:ln w="25400">
            <a:solidFill>
              <a:schemeClr val="tx1"/>
            </a:solidFill>
            <a:miter lim="800000"/>
            <a:headEnd/>
            <a:tailEnd type="none" w="med" len="lg"/>
          </a:ln>
          <a:effectLst/>
        </p:spPr>
        <p:txBody>
          <a:bodyPr wrap="none" anchor="ctr"/>
          <a:lstStyle/>
          <a:p>
            <a:endParaRPr lang="fa-IR"/>
          </a:p>
        </p:txBody>
      </p:sp>
      <p:sp>
        <p:nvSpPr>
          <p:cNvPr id="15" name="Rectangle 14"/>
          <p:cNvSpPr>
            <a:spLocks noChangeArrowheads="1"/>
          </p:cNvSpPr>
          <p:nvPr/>
        </p:nvSpPr>
        <p:spPr bwMode="auto">
          <a:xfrm>
            <a:off x="1524000" y="3276600"/>
            <a:ext cx="304800" cy="304800"/>
          </a:xfrm>
          <a:prstGeom prst="rect">
            <a:avLst/>
          </a:prstGeom>
          <a:solidFill>
            <a:srgbClr val="80FF80"/>
          </a:solidFill>
          <a:ln w="25400">
            <a:solidFill>
              <a:schemeClr val="tx1"/>
            </a:solidFill>
            <a:miter lim="800000"/>
            <a:headEnd/>
            <a:tailEnd type="none" w="med" len="lg"/>
          </a:ln>
          <a:effectLst/>
        </p:spPr>
        <p:txBody>
          <a:bodyPr wrap="none" anchor="ctr"/>
          <a:lstStyle/>
          <a:p>
            <a:endParaRPr lang="fa-IR"/>
          </a:p>
        </p:txBody>
      </p:sp>
      <p:sp>
        <p:nvSpPr>
          <p:cNvPr id="16" name="Rectangle 15"/>
          <p:cNvSpPr>
            <a:spLocks noChangeArrowheads="1"/>
          </p:cNvSpPr>
          <p:nvPr/>
        </p:nvSpPr>
        <p:spPr bwMode="auto">
          <a:xfrm>
            <a:off x="914400" y="3276600"/>
            <a:ext cx="304800" cy="304800"/>
          </a:xfrm>
          <a:prstGeom prst="rect">
            <a:avLst/>
          </a:prstGeom>
          <a:solidFill>
            <a:srgbClr val="80FF80"/>
          </a:solidFill>
          <a:ln w="25400">
            <a:solidFill>
              <a:schemeClr val="tx1"/>
            </a:solidFill>
            <a:miter lim="800000"/>
            <a:headEnd/>
            <a:tailEnd type="none" w="med" len="lg"/>
          </a:ln>
          <a:effectLst/>
        </p:spPr>
        <p:txBody>
          <a:bodyPr wrap="none" anchor="ctr"/>
          <a:lstStyle/>
          <a:p>
            <a:endParaRPr lang="fa-IR"/>
          </a:p>
        </p:txBody>
      </p:sp>
      <p:sp>
        <p:nvSpPr>
          <p:cNvPr id="17" name="Rectangle 16"/>
          <p:cNvSpPr>
            <a:spLocks noChangeArrowheads="1"/>
          </p:cNvSpPr>
          <p:nvPr/>
        </p:nvSpPr>
        <p:spPr bwMode="auto">
          <a:xfrm>
            <a:off x="1828800" y="3276600"/>
            <a:ext cx="304800" cy="304800"/>
          </a:xfrm>
          <a:prstGeom prst="rect">
            <a:avLst/>
          </a:prstGeom>
          <a:solidFill>
            <a:srgbClr val="80FF80"/>
          </a:solidFill>
          <a:ln w="25400">
            <a:solidFill>
              <a:schemeClr val="tx1"/>
            </a:solidFill>
            <a:miter lim="800000"/>
            <a:headEnd/>
            <a:tailEnd type="none" w="med" len="lg"/>
          </a:ln>
          <a:effectLst/>
        </p:spPr>
        <p:txBody>
          <a:bodyPr wrap="none" anchor="ctr"/>
          <a:lstStyle/>
          <a:p>
            <a:endParaRPr lang="fa-IR"/>
          </a:p>
        </p:txBody>
      </p:sp>
      <p:sp>
        <p:nvSpPr>
          <p:cNvPr id="18" name="Rectangle 17"/>
          <p:cNvSpPr>
            <a:spLocks noChangeArrowheads="1"/>
          </p:cNvSpPr>
          <p:nvPr/>
        </p:nvSpPr>
        <p:spPr bwMode="auto">
          <a:xfrm>
            <a:off x="914400" y="3581400"/>
            <a:ext cx="304800" cy="304800"/>
          </a:xfrm>
          <a:prstGeom prst="rect">
            <a:avLst/>
          </a:prstGeom>
          <a:solidFill>
            <a:srgbClr val="80FF80"/>
          </a:solidFill>
          <a:ln w="25400">
            <a:solidFill>
              <a:schemeClr val="tx1"/>
            </a:solidFill>
            <a:miter lim="800000"/>
            <a:headEnd/>
            <a:tailEnd type="none" w="med" len="lg"/>
          </a:ln>
          <a:effectLst/>
        </p:spPr>
        <p:txBody>
          <a:bodyPr wrap="none" anchor="ctr"/>
          <a:lstStyle/>
          <a:p>
            <a:endParaRPr lang="fa-IR"/>
          </a:p>
        </p:txBody>
      </p:sp>
      <p:sp>
        <p:nvSpPr>
          <p:cNvPr id="19" name="Rectangle 18"/>
          <p:cNvSpPr>
            <a:spLocks noChangeArrowheads="1"/>
          </p:cNvSpPr>
          <p:nvPr/>
        </p:nvSpPr>
        <p:spPr bwMode="auto">
          <a:xfrm>
            <a:off x="1219200" y="3581400"/>
            <a:ext cx="304800" cy="304800"/>
          </a:xfrm>
          <a:prstGeom prst="rect">
            <a:avLst/>
          </a:prstGeom>
          <a:solidFill>
            <a:srgbClr val="80FF80"/>
          </a:solidFill>
          <a:ln w="25400">
            <a:solidFill>
              <a:schemeClr val="tx1"/>
            </a:solidFill>
            <a:miter lim="800000"/>
            <a:headEnd/>
            <a:tailEnd type="none" w="med" len="lg"/>
          </a:ln>
          <a:effectLst/>
        </p:spPr>
        <p:txBody>
          <a:bodyPr wrap="none" anchor="ctr"/>
          <a:lstStyle/>
          <a:p>
            <a:endParaRPr lang="fa-IR"/>
          </a:p>
        </p:txBody>
      </p:sp>
      <p:sp>
        <p:nvSpPr>
          <p:cNvPr id="20" name="Rectangle 19"/>
          <p:cNvSpPr>
            <a:spLocks noChangeArrowheads="1"/>
          </p:cNvSpPr>
          <p:nvPr/>
        </p:nvSpPr>
        <p:spPr bwMode="auto">
          <a:xfrm>
            <a:off x="1828800" y="3581400"/>
            <a:ext cx="304800" cy="304800"/>
          </a:xfrm>
          <a:prstGeom prst="rect">
            <a:avLst/>
          </a:prstGeom>
          <a:solidFill>
            <a:srgbClr val="80FF80"/>
          </a:solidFill>
          <a:ln w="25400">
            <a:solidFill>
              <a:schemeClr val="tx1"/>
            </a:solidFill>
            <a:miter lim="800000"/>
            <a:headEnd/>
            <a:tailEnd type="none" w="med" len="lg"/>
          </a:ln>
          <a:effectLst/>
        </p:spPr>
        <p:txBody>
          <a:bodyPr wrap="none" anchor="ctr"/>
          <a:lstStyle/>
          <a:p>
            <a:endParaRPr lang="fa-IR"/>
          </a:p>
        </p:txBody>
      </p:sp>
      <p:sp>
        <p:nvSpPr>
          <p:cNvPr id="21" name="Rectangle 20"/>
          <p:cNvSpPr>
            <a:spLocks noChangeArrowheads="1"/>
          </p:cNvSpPr>
          <p:nvPr/>
        </p:nvSpPr>
        <p:spPr bwMode="auto">
          <a:xfrm>
            <a:off x="2133600" y="2667000"/>
            <a:ext cx="304800" cy="304800"/>
          </a:xfrm>
          <a:prstGeom prst="rect">
            <a:avLst/>
          </a:prstGeom>
          <a:solidFill>
            <a:srgbClr val="FF8080"/>
          </a:solidFill>
          <a:ln w="25400">
            <a:solidFill>
              <a:schemeClr val="tx1"/>
            </a:solidFill>
            <a:miter lim="800000"/>
            <a:headEnd/>
            <a:tailEnd type="none" w="med" len="lg"/>
          </a:ln>
          <a:effectLst/>
        </p:spPr>
        <p:txBody>
          <a:bodyPr wrap="none" anchor="ctr"/>
          <a:lstStyle/>
          <a:p>
            <a:endParaRPr lang="fa-IR"/>
          </a:p>
        </p:txBody>
      </p:sp>
      <p:sp>
        <p:nvSpPr>
          <p:cNvPr id="22" name="Rectangle 21"/>
          <p:cNvSpPr>
            <a:spLocks noChangeArrowheads="1"/>
          </p:cNvSpPr>
          <p:nvPr/>
        </p:nvSpPr>
        <p:spPr bwMode="auto">
          <a:xfrm>
            <a:off x="2438400" y="26670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23" name="Rectangle 22"/>
          <p:cNvSpPr>
            <a:spLocks noChangeArrowheads="1"/>
          </p:cNvSpPr>
          <p:nvPr/>
        </p:nvSpPr>
        <p:spPr bwMode="auto">
          <a:xfrm>
            <a:off x="2743200" y="26670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24" name="Rectangle 23"/>
          <p:cNvSpPr>
            <a:spLocks noChangeArrowheads="1"/>
          </p:cNvSpPr>
          <p:nvPr/>
        </p:nvSpPr>
        <p:spPr bwMode="auto">
          <a:xfrm>
            <a:off x="3048000" y="26670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25" name="Rectangle 24"/>
          <p:cNvSpPr>
            <a:spLocks noChangeArrowheads="1"/>
          </p:cNvSpPr>
          <p:nvPr/>
        </p:nvSpPr>
        <p:spPr bwMode="auto">
          <a:xfrm>
            <a:off x="2133600" y="2971800"/>
            <a:ext cx="304800" cy="304800"/>
          </a:xfrm>
          <a:prstGeom prst="rect">
            <a:avLst/>
          </a:prstGeom>
          <a:solidFill>
            <a:srgbClr val="FF8080"/>
          </a:solidFill>
          <a:ln w="25400">
            <a:solidFill>
              <a:schemeClr val="tx1"/>
            </a:solidFill>
            <a:miter lim="800000"/>
            <a:headEnd/>
            <a:tailEnd type="none" w="med" len="lg"/>
          </a:ln>
          <a:effectLst/>
        </p:spPr>
        <p:txBody>
          <a:bodyPr wrap="none" anchor="ctr"/>
          <a:lstStyle/>
          <a:p>
            <a:endParaRPr lang="fa-IR"/>
          </a:p>
        </p:txBody>
      </p:sp>
      <p:sp>
        <p:nvSpPr>
          <p:cNvPr id="26" name="Rectangle 25"/>
          <p:cNvSpPr>
            <a:spLocks noChangeArrowheads="1"/>
          </p:cNvSpPr>
          <p:nvPr/>
        </p:nvSpPr>
        <p:spPr bwMode="auto">
          <a:xfrm>
            <a:off x="2438400" y="29718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27" name="Rectangle 26"/>
          <p:cNvSpPr>
            <a:spLocks noChangeArrowheads="1"/>
          </p:cNvSpPr>
          <p:nvPr/>
        </p:nvSpPr>
        <p:spPr bwMode="auto">
          <a:xfrm>
            <a:off x="2743200" y="29718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28" name="Rectangle 27"/>
          <p:cNvSpPr>
            <a:spLocks noChangeArrowheads="1"/>
          </p:cNvSpPr>
          <p:nvPr/>
        </p:nvSpPr>
        <p:spPr bwMode="auto">
          <a:xfrm>
            <a:off x="3048000" y="29718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29" name="Rectangle 28"/>
          <p:cNvSpPr>
            <a:spLocks noChangeArrowheads="1"/>
          </p:cNvSpPr>
          <p:nvPr/>
        </p:nvSpPr>
        <p:spPr bwMode="auto">
          <a:xfrm>
            <a:off x="2438400" y="32766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30" name="Rectangle 29"/>
          <p:cNvSpPr>
            <a:spLocks noChangeArrowheads="1"/>
          </p:cNvSpPr>
          <p:nvPr/>
        </p:nvSpPr>
        <p:spPr bwMode="auto">
          <a:xfrm>
            <a:off x="2743200" y="35814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31" name="Rectangle 30"/>
          <p:cNvSpPr>
            <a:spLocks noChangeArrowheads="1"/>
          </p:cNvSpPr>
          <p:nvPr/>
        </p:nvSpPr>
        <p:spPr bwMode="auto">
          <a:xfrm>
            <a:off x="2743200" y="32766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32" name="Rectangle 31"/>
          <p:cNvSpPr>
            <a:spLocks noChangeArrowheads="1"/>
          </p:cNvSpPr>
          <p:nvPr/>
        </p:nvSpPr>
        <p:spPr bwMode="auto">
          <a:xfrm>
            <a:off x="2133600" y="3276600"/>
            <a:ext cx="304800" cy="304800"/>
          </a:xfrm>
          <a:prstGeom prst="rect">
            <a:avLst/>
          </a:prstGeom>
          <a:solidFill>
            <a:srgbClr val="FF8080"/>
          </a:solidFill>
          <a:ln w="25400">
            <a:solidFill>
              <a:schemeClr val="tx1"/>
            </a:solidFill>
            <a:miter lim="800000"/>
            <a:headEnd/>
            <a:tailEnd type="none" w="med" len="lg"/>
          </a:ln>
          <a:effectLst/>
        </p:spPr>
        <p:txBody>
          <a:bodyPr wrap="none" anchor="ctr"/>
          <a:lstStyle/>
          <a:p>
            <a:endParaRPr lang="fa-IR"/>
          </a:p>
        </p:txBody>
      </p:sp>
      <p:sp>
        <p:nvSpPr>
          <p:cNvPr id="33" name="Rectangle 32"/>
          <p:cNvSpPr>
            <a:spLocks noChangeArrowheads="1"/>
          </p:cNvSpPr>
          <p:nvPr/>
        </p:nvSpPr>
        <p:spPr bwMode="auto">
          <a:xfrm>
            <a:off x="3048000" y="32766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34" name="Rectangle 33"/>
          <p:cNvSpPr>
            <a:spLocks noChangeArrowheads="1"/>
          </p:cNvSpPr>
          <p:nvPr/>
        </p:nvSpPr>
        <p:spPr bwMode="auto">
          <a:xfrm>
            <a:off x="2133600" y="3581400"/>
            <a:ext cx="304800" cy="304800"/>
          </a:xfrm>
          <a:prstGeom prst="rect">
            <a:avLst/>
          </a:prstGeom>
          <a:solidFill>
            <a:srgbClr val="FF8080"/>
          </a:solidFill>
          <a:ln w="25400">
            <a:solidFill>
              <a:schemeClr val="tx1"/>
            </a:solidFill>
            <a:miter lim="800000"/>
            <a:headEnd/>
            <a:tailEnd type="none" w="med" len="lg"/>
          </a:ln>
          <a:effectLst/>
        </p:spPr>
        <p:txBody>
          <a:bodyPr wrap="none" anchor="ctr"/>
          <a:lstStyle/>
          <a:p>
            <a:endParaRPr lang="fa-IR"/>
          </a:p>
        </p:txBody>
      </p:sp>
      <p:sp>
        <p:nvSpPr>
          <p:cNvPr id="35" name="Rectangle 34"/>
          <p:cNvSpPr>
            <a:spLocks noChangeArrowheads="1"/>
          </p:cNvSpPr>
          <p:nvPr/>
        </p:nvSpPr>
        <p:spPr bwMode="auto">
          <a:xfrm>
            <a:off x="2438400" y="35814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36" name="Rectangle 35"/>
          <p:cNvSpPr>
            <a:spLocks noChangeArrowheads="1"/>
          </p:cNvSpPr>
          <p:nvPr/>
        </p:nvSpPr>
        <p:spPr bwMode="auto">
          <a:xfrm>
            <a:off x="3048000" y="35814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37" name="Rectangle 36"/>
          <p:cNvSpPr>
            <a:spLocks noChangeArrowheads="1"/>
          </p:cNvSpPr>
          <p:nvPr/>
        </p:nvSpPr>
        <p:spPr bwMode="auto">
          <a:xfrm>
            <a:off x="3352800" y="2667000"/>
            <a:ext cx="304800" cy="304800"/>
          </a:xfrm>
          <a:prstGeom prst="rect">
            <a:avLst/>
          </a:prstGeom>
          <a:solidFill>
            <a:srgbClr val="FF8080"/>
          </a:solidFill>
          <a:ln w="25400">
            <a:solidFill>
              <a:schemeClr val="tx1"/>
            </a:solidFill>
            <a:miter lim="800000"/>
            <a:headEnd/>
            <a:tailEnd type="none" w="med" len="lg"/>
          </a:ln>
          <a:effectLst/>
        </p:spPr>
        <p:txBody>
          <a:bodyPr wrap="none" anchor="ctr"/>
          <a:lstStyle/>
          <a:p>
            <a:endParaRPr lang="fa-IR"/>
          </a:p>
        </p:txBody>
      </p:sp>
      <p:sp>
        <p:nvSpPr>
          <p:cNvPr id="38" name="Rectangle 37"/>
          <p:cNvSpPr>
            <a:spLocks noChangeArrowheads="1"/>
          </p:cNvSpPr>
          <p:nvPr/>
        </p:nvSpPr>
        <p:spPr bwMode="auto">
          <a:xfrm>
            <a:off x="3657600" y="26670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39" name="Rectangle 38"/>
          <p:cNvSpPr>
            <a:spLocks noChangeArrowheads="1"/>
          </p:cNvSpPr>
          <p:nvPr/>
        </p:nvSpPr>
        <p:spPr bwMode="auto">
          <a:xfrm>
            <a:off x="3962400" y="26670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40" name="Rectangle 39"/>
          <p:cNvSpPr>
            <a:spLocks noChangeArrowheads="1"/>
          </p:cNvSpPr>
          <p:nvPr/>
        </p:nvSpPr>
        <p:spPr bwMode="auto">
          <a:xfrm>
            <a:off x="4267200" y="26670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41" name="Rectangle 40"/>
          <p:cNvSpPr>
            <a:spLocks noChangeArrowheads="1"/>
          </p:cNvSpPr>
          <p:nvPr/>
        </p:nvSpPr>
        <p:spPr bwMode="auto">
          <a:xfrm>
            <a:off x="3352800" y="2971800"/>
            <a:ext cx="304800" cy="304800"/>
          </a:xfrm>
          <a:prstGeom prst="rect">
            <a:avLst/>
          </a:prstGeom>
          <a:solidFill>
            <a:srgbClr val="FF8080"/>
          </a:solidFill>
          <a:ln w="25400">
            <a:solidFill>
              <a:schemeClr val="tx1"/>
            </a:solidFill>
            <a:miter lim="800000"/>
            <a:headEnd/>
            <a:tailEnd type="none" w="med" len="lg"/>
          </a:ln>
          <a:effectLst/>
        </p:spPr>
        <p:txBody>
          <a:bodyPr wrap="none" anchor="ctr"/>
          <a:lstStyle/>
          <a:p>
            <a:endParaRPr lang="fa-IR"/>
          </a:p>
        </p:txBody>
      </p:sp>
      <p:sp>
        <p:nvSpPr>
          <p:cNvPr id="42" name="Rectangle 41"/>
          <p:cNvSpPr>
            <a:spLocks noChangeArrowheads="1"/>
          </p:cNvSpPr>
          <p:nvPr/>
        </p:nvSpPr>
        <p:spPr bwMode="auto">
          <a:xfrm>
            <a:off x="3657600" y="29718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43" name="Rectangle 42"/>
          <p:cNvSpPr>
            <a:spLocks noChangeArrowheads="1"/>
          </p:cNvSpPr>
          <p:nvPr/>
        </p:nvSpPr>
        <p:spPr bwMode="auto">
          <a:xfrm>
            <a:off x="3962400" y="29718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44" name="Rectangle 43"/>
          <p:cNvSpPr>
            <a:spLocks noChangeArrowheads="1"/>
          </p:cNvSpPr>
          <p:nvPr/>
        </p:nvSpPr>
        <p:spPr bwMode="auto">
          <a:xfrm>
            <a:off x="4267200" y="29718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45" name="Rectangle 44"/>
          <p:cNvSpPr>
            <a:spLocks noChangeArrowheads="1"/>
          </p:cNvSpPr>
          <p:nvPr/>
        </p:nvSpPr>
        <p:spPr bwMode="auto">
          <a:xfrm>
            <a:off x="3657600" y="32766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46" name="Rectangle 45"/>
          <p:cNvSpPr>
            <a:spLocks noChangeArrowheads="1"/>
          </p:cNvSpPr>
          <p:nvPr/>
        </p:nvSpPr>
        <p:spPr bwMode="auto">
          <a:xfrm>
            <a:off x="3962400" y="35814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47" name="Rectangle 46"/>
          <p:cNvSpPr>
            <a:spLocks noChangeArrowheads="1"/>
          </p:cNvSpPr>
          <p:nvPr/>
        </p:nvSpPr>
        <p:spPr bwMode="auto">
          <a:xfrm>
            <a:off x="3962400" y="32766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48" name="Rectangle 47"/>
          <p:cNvSpPr>
            <a:spLocks noChangeArrowheads="1"/>
          </p:cNvSpPr>
          <p:nvPr/>
        </p:nvSpPr>
        <p:spPr bwMode="auto">
          <a:xfrm>
            <a:off x="3352800" y="3276600"/>
            <a:ext cx="304800" cy="304800"/>
          </a:xfrm>
          <a:prstGeom prst="rect">
            <a:avLst/>
          </a:prstGeom>
          <a:solidFill>
            <a:srgbClr val="FF8080"/>
          </a:solidFill>
          <a:ln w="25400">
            <a:solidFill>
              <a:schemeClr val="tx1"/>
            </a:solidFill>
            <a:miter lim="800000"/>
            <a:headEnd/>
            <a:tailEnd type="none" w="med" len="lg"/>
          </a:ln>
          <a:effectLst/>
        </p:spPr>
        <p:txBody>
          <a:bodyPr wrap="none" anchor="ctr"/>
          <a:lstStyle/>
          <a:p>
            <a:endParaRPr lang="fa-IR"/>
          </a:p>
        </p:txBody>
      </p:sp>
      <p:sp>
        <p:nvSpPr>
          <p:cNvPr id="49" name="Rectangle 48"/>
          <p:cNvSpPr>
            <a:spLocks noChangeArrowheads="1"/>
          </p:cNvSpPr>
          <p:nvPr/>
        </p:nvSpPr>
        <p:spPr bwMode="auto">
          <a:xfrm>
            <a:off x="4267200" y="32766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50" name="Rectangle 49"/>
          <p:cNvSpPr>
            <a:spLocks noChangeArrowheads="1"/>
          </p:cNvSpPr>
          <p:nvPr/>
        </p:nvSpPr>
        <p:spPr bwMode="auto">
          <a:xfrm>
            <a:off x="3352800" y="3581400"/>
            <a:ext cx="304800" cy="304800"/>
          </a:xfrm>
          <a:prstGeom prst="rect">
            <a:avLst/>
          </a:prstGeom>
          <a:solidFill>
            <a:srgbClr val="FF8080"/>
          </a:solidFill>
          <a:ln w="25400">
            <a:solidFill>
              <a:schemeClr val="tx1"/>
            </a:solidFill>
            <a:miter lim="800000"/>
            <a:headEnd/>
            <a:tailEnd type="none" w="med" len="lg"/>
          </a:ln>
          <a:effectLst/>
        </p:spPr>
        <p:txBody>
          <a:bodyPr wrap="none" anchor="ctr"/>
          <a:lstStyle/>
          <a:p>
            <a:endParaRPr lang="fa-IR"/>
          </a:p>
        </p:txBody>
      </p:sp>
      <p:sp>
        <p:nvSpPr>
          <p:cNvPr id="51" name="Rectangle 50"/>
          <p:cNvSpPr>
            <a:spLocks noChangeArrowheads="1"/>
          </p:cNvSpPr>
          <p:nvPr/>
        </p:nvSpPr>
        <p:spPr bwMode="auto">
          <a:xfrm>
            <a:off x="3657600" y="35814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52" name="Rectangle 51"/>
          <p:cNvSpPr>
            <a:spLocks noChangeArrowheads="1"/>
          </p:cNvSpPr>
          <p:nvPr/>
        </p:nvSpPr>
        <p:spPr bwMode="auto">
          <a:xfrm>
            <a:off x="4267200" y="35814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53" name="Rectangle 52"/>
          <p:cNvSpPr>
            <a:spLocks noChangeArrowheads="1"/>
          </p:cNvSpPr>
          <p:nvPr/>
        </p:nvSpPr>
        <p:spPr bwMode="auto">
          <a:xfrm>
            <a:off x="4572000" y="2667000"/>
            <a:ext cx="304800" cy="304800"/>
          </a:xfrm>
          <a:prstGeom prst="rect">
            <a:avLst/>
          </a:prstGeom>
          <a:solidFill>
            <a:srgbClr val="FF8080"/>
          </a:solidFill>
          <a:ln w="25400">
            <a:solidFill>
              <a:schemeClr val="tx1"/>
            </a:solidFill>
            <a:miter lim="800000"/>
            <a:headEnd/>
            <a:tailEnd type="none" w="med" len="lg"/>
          </a:ln>
          <a:effectLst/>
        </p:spPr>
        <p:txBody>
          <a:bodyPr wrap="none" anchor="ctr"/>
          <a:lstStyle/>
          <a:p>
            <a:endParaRPr lang="fa-IR"/>
          </a:p>
        </p:txBody>
      </p:sp>
      <p:sp>
        <p:nvSpPr>
          <p:cNvPr id="54" name="Rectangle 53"/>
          <p:cNvSpPr>
            <a:spLocks noChangeArrowheads="1"/>
          </p:cNvSpPr>
          <p:nvPr/>
        </p:nvSpPr>
        <p:spPr bwMode="auto">
          <a:xfrm>
            <a:off x="4876800" y="26670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55" name="Rectangle 54"/>
          <p:cNvSpPr>
            <a:spLocks noChangeArrowheads="1"/>
          </p:cNvSpPr>
          <p:nvPr/>
        </p:nvSpPr>
        <p:spPr bwMode="auto">
          <a:xfrm>
            <a:off x="5181600" y="26670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56" name="Rectangle 55"/>
          <p:cNvSpPr>
            <a:spLocks noChangeArrowheads="1"/>
          </p:cNvSpPr>
          <p:nvPr/>
        </p:nvSpPr>
        <p:spPr bwMode="auto">
          <a:xfrm>
            <a:off x="5486400" y="26670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57" name="Rectangle 56"/>
          <p:cNvSpPr>
            <a:spLocks noChangeArrowheads="1"/>
          </p:cNvSpPr>
          <p:nvPr/>
        </p:nvSpPr>
        <p:spPr bwMode="auto">
          <a:xfrm>
            <a:off x="4572000" y="2971800"/>
            <a:ext cx="304800" cy="304800"/>
          </a:xfrm>
          <a:prstGeom prst="rect">
            <a:avLst/>
          </a:prstGeom>
          <a:solidFill>
            <a:srgbClr val="FF8080"/>
          </a:solidFill>
          <a:ln w="25400">
            <a:solidFill>
              <a:schemeClr val="tx1"/>
            </a:solidFill>
            <a:miter lim="800000"/>
            <a:headEnd/>
            <a:tailEnd type="none" w="med" len="lg"/>
          </a:ln>
          <a:effectLst/>
        </p:spPr>
        <p:txBody>
          <a:bodyPr wrap="none" anchor="ctr"/>
          <a:lstStyle/>
          <a:p>
            <a:endParaRPr lang="fa-IR"/>
          </a:p>
        </p:txBody>
      </p:sp>
      <p:sp>
        <p:nvSpPr>
          <p:cNvPr id="58" name="Rectangle 57"/>
          <p:cNvSpPr>
            <a:spLocks noChangeArrowheads="1"/>
          </p:cNvSpPr>
          <p:nvPr/>
        </p:nvSpPr>
        <p:spPr bwMode="auto">
          <a:xfrm>
            <a:off x="4876800" y="29718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59" name="Rectangle 58"/>
          <p:cNvSpPr>
            <a:spLocks noChangeArrowheads="1"/>
          </p:cNvSpPr>
          <p:nvPr/>
        </p:nvSpPr>
        <p:spPr bwMode="auto">
          <a:xfrm>
            <a:off x="5181600" y="29718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60" name="Rectangle 59"/>
          <p:cNvSpPr>
            <a:spLocks noChangeArrowheads="1"/>
          </p:cNvSpPr>
          <p:nvPr/>
        </p:nvSpPr>
        <p:spPr bwMode="auto">
          <a:xfrm>
            <a:off x="5486400" y="29718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61" name="Rectangle 60"/>
          <p:cNvSpPr>
            <a:spLocks noChangeArrowheads="1"/>
          </p:cNvSpPr>
          <p:nvPr/>
        </p:nvSpPr>
        <p:spPr bwMode="auto">
          <a:xfrm>
            <a:off x="4876800" y="32766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62" name="Rectangle 61"/>
          <p:cNvSpPr>
            <a:spLocks noChangeArrowheads="1"/>
          </p:cNvSpPr>
          <p:nvPr/>
        </p:nvSpPr>
        <p:spPr bwMode="auto">
          <a:xfrm>
            <a:off x="5181600" y="35814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63" name="Rectangle 62"/>
          <p:cNvSpPr>
            <a:spLocks noChangeArrowheads="1"/>
          </p:cNvSpPr>
          <p:nvPr/>
        </p:nvSpPr>
        <p:spPr bwMode="auto">
          <a:xfrm>
            <a:off x="5181600" y="32766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64" name="Rectangle 63"/>
          <p:cNvSpPr>
            <a:spLocks noChangeArrowheads="1"/>
          </p:cNvSpPr>
          <p:nvPr/>
        </p:nvSpPr>
        <p:spPr bwMode="auto">
          <a:xfrm>
            <a:off x="4572000" y="3276600"/>
            <a:ext cx="304800" cy="304800"/>
          </a:xfrm>
          <a:prstGeom prst="rect">
            <a:avLst/>
          </a:prstGeom>
          <a:solidFill>
            <a:srgbClr val="FF8080"/>
          </a:solidFill>
          <a:ln w="25400">
            <a:solidFill>
              <a:schemeClr val="tx1"/>
            </a:solidFill>
            <a:miter lim="800000"/>
            <a:headEnd/>
            <a:tailEnd type="none" w="med" len="lg"/>
          </a:ln>
          <a:effectLst/>
        </p:spPr>
        <p:txBody>
          <a:bodyPr wrap="none" anchor="ctr"/>
          <a:lstStyle/>
          <a:p>
            <a:endParaRPr lang="fa-IR"/>
          </a:p>
        </p:txBody>
      </p:sp>
      <p:sp>
        <p:nvSpPr>
          <p:cNvPr id="65" name="Rectangle 64"/>
          <p:cNvSpPr>
            <a:spLocks noChangeArrowheads="1"/>
          </p:cNvSpPr>
          <p:nvPr/>
        </p:nvSpPr>
        <p:spPr bwMode="auto">
          <a:xfrm>
            <a:off x="5486400" y="32766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66" name="Rectangle 65"/>
          <p:cNvSpPr>
            <a:spLocks noChangeArrowheads="1"/>
          </p:cNvSpPr>
          <p:nvPr/>
        </p:nvSpPr>
        <p:spPr bwMode="auto">
          <a:xfrm>
            <a:off x="4572000" y="3581400"/>
            <a:ext cx="304800" cy="304800"/>
          </a:xfrm>
          <a:prstGeom prst="rect">
            <a:avLst/>
          </a:prstGeom>
          <a:solidFill>
            <a:srgbClr val="FF8080"/>
          </a:solidFill>
          <a:ln w="25400">
            <a:solidFill>
              <a:schemeClr val="tx1"/>
            </a:solidFill>
            <a:miter lim="800000"/>
            <a:headEnd/>
            <a:tailEnd type="none" w="med" len="lg"/>
          </a:ln>
          <a:effectLst/>
        </p:spPr>
        <p:txBody>
          <a:bodyPr wrap="none" anchor="ctr"/>
          <a:lstStyle/>
          <a:p>
            <a:endParaRPr lang="fa-IR"/>
          </a:p>
        </p:txBody>
      </p:sp>
      <p:sp>
        <p:nvSpPr>
          <p:cNvPr id="67" name="Rectangle 66"/>
          <p:cNvSpPr>
            <a:spLocks noChangeArrowheads="1"/>
          </p:cNvSpPr>
          <p:nvPr/>
        </p:nvSpPr>
        <p:spPr bwMode="auto">
          <a:xfrm>
            <a:off x="4876800" y="35814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68" name="Rectangle 67"/>
          <p:cNvSpPr>
            <a:spLocks noChangeArrowheads="1"/>
          </p:cNvSpPr>
          <p:nvPr/>
        </p:nvSpPr>
        <p:spPr bwMode="auto">
          <a:xfrm>
            <a:off x="5486400" y="35814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69" name="Rectangle 68"/>
          <p:cNvSpPr>
            <a:spLocks noChangeArrowheads="1"/>
          </p:cNvSpPr>
          <p:nvPr/>
        </p:nvSpPr>
        <p:spPr bwMode="auto">
          <a:xfrm>
            <a:off x="5791200" y="2667000"/>
            <a:ext cx="304800" cy="304800"/>
          </a:xfrm>
          <a:prstGeom prst="rect">
            <a:avLst/>
          </a:prstGeom>
          <a:solidFill>
            <a:srgbClr val="FF8080"/>
          </a:solidFill>
          <a:ln w="25400">
            <a:solidFill>
              <a:schemeClr val="tx1"/>
            </a:solidFill>
            <a:miter lim="800000"/>
            <a:headEnd/>
            <a:tailEnd type="none" w="med" len="lg"/>
          </a:ln>
          <a:effectLst/>
        </p:spPr>
        <p:txBody>
          <a:bodyPr wrap="none" anchor="ctr"/>
          <a:lstStyle/>
          <a:p>
            <a:endParaRPr lang="fa-IR"/>
          </a:p>
        </p:txBody>
      </p:sp>
      <p:sp>
        <p:nvSpPr>
          <p:cNvPr id="70" name="Rectangle 69"/>
          <p:cNvSpPr>
            <a:spLocks noChangeArrowheads="1"/>
          </p:cNvSpPr>
          <p:nvPr/>
        </p:nvSpPr>
        <p:spPr bwMode="auto">
          <a:xfrm>
            <a:off x="6096000" y="26670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71" name="Rectangle 70"/>
          <p:cNvSpPr>
            <a:spLocks noChangeArrowheads="1"/>
          </p:cNvSpPr>
          <p:nvPr/>
        </p:nvSpPr>
        <p:spPr bwMode="auto">
          <a:xfrm>
            <a:off x="6400800" y="26670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72" name="Rectangle 71"/>
          <p:cNvSpPr>
            <a:spLocks noChangeArrowheads="1"/>
          </p:cNvSpPr>
          <p:nvPr/>
        </p:nvSpPr>
        <p:spPr bwMode="auto">
          <a:xfrm>
            <a:off x="6705600" y="26670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73" name="Rectangle 72"/>
          <p:cNvSpPr>
            <a:spLocks noChangeArrowheads="1"/>
          </p:cNvSpPr>
          <p:nvPr/>
        </p:nvSpPr>
        <p:spPr bwMode="auto">
          <a:xfrm>
            <a:off x="5791200" y="2971800"/>
            <a:ext cx="304800" cy="304800"/>
          </a:xfrm>
          <a:prstGeom prst="rect">
            <a:avLst/>
          </a:prstGeom>
          <a:solidFill>
            <a:srgbClr val="FF8080"/>
          </a:solidFill>
          <a:ln w="25400">
            <a:solidFill>
              <a:schemeClr val="tx1"/>
            </a:solidFill>
            <a:miter lim="800000"/>
            <a:headEnd/>
            <a:tailEnd type="none" w="med" len="lg"/>
          </a:ln>
          <a:effectLst/>
        </p:spPr>
        <p:txBody>
          <a:bodyPr wrap="none" anchor="ctr"/>
          <a:lstStyle/>
          <a:p>
            <a:endParaRPr lang="fa-IR"/>
          </a:p>
        </p:txBody>
      </p:sp>
      <p:sp>
        <p:nvSpPr>
          <p:cNvPr id="74" name="Rectangle 73"/>
          <p:cNvSpPr>
            <a:spLocks noChangeArrowheads="1"/>
          </p:cNvSpPr>
          <p:nvPr/>
        </p:nvSpPr>
        <p:spPr bwMode="auto">
          <a:xfrm>
            <a:off x="6096000" y="29718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75" name="Rectangle 74"/>
          <p:cNvSpPr>
            <a:spLocks noChangeArrowheads="1"/>
          </p:cNvSpPr>
          <p:nvPr/>
        </p:nvSpPr>
        <p:spPr bwMode="auto">
          <a:xfrm>
            <a:off x="6400800" y="29718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76" name="Rectangle 75"/>
          <p:cNvSpPr>
            <a:spLocks noChangeArrowheads="1"/>
          </p:cNvSpPr>
          <p:nvPr/>
        </p:nvSpPr>
        <p:spPr bwMode="auto">
          <a:xfrm>
            <a:off x="6705600" y="29718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77" name="Rectangle 76"/>
          <p:cNvSpPr>
            <a:spLocks noChangeArrowheads="1"/>
          </p:cNvSpPr>
          <p:nvPr/>
        </p:nvSpPr>
        <p:spPr bwMode="auto">
          <a:xfrm>
            <a:off x="6096000" y="32766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78" name="Rectangle 77"/>
          <p:cNvSpPr>
            <a:spLocks noChangeArrowheads="1"/>
          </p:cNvSpPr>
          <p:nvPr/>
        </p:nvSpPr>
        <p:spPr bwMode="auto">
          <a:xfrm>
            <a:off x="6400800" y="35814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79" name="Rectangle 78"/>
          <p:cNvSpPr>
            <a:spLocks noChangeArrowheads="1"/>
          </p:cNvSpPr>
          <p:nvPr/>
        </p:nvSpPr>
        <p:spPr bwMode="auto">
          <a:xfrm>
            <a:off x="6400800" y="32766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80" name="Rectangle 79"/>
          <p:cNvSpPr>
            <a:spLocks noChangeArrowheads="1"/>
          </p:cNvSpPr>
          <p:nvPr/>
        </p:nvSpPr>
        <p:spPr bwMode="auto">
          <a:xfrm>
            <a:off x="5791200" y="3276600"/>
            <a:ext cx="304800" cy="304800"/>
          </a:xfrm>
          <a:prstGeom prst="rect">
            <a:avLst/>
          </a:prstGeom>
          <a:solidFill>
            <a:srgbClr val="FF8080"/>
          </a:solidFill>
          <a:ln w="25400">
            <a:solidFill>
              <a:schemeClr val="tx1"/>
            </a:solidFill>
            <a:miter lim="800000"/>
            <a:headEnd/>
            <a:tailEnd type="none" w="med" len="lg"/>
          </a:ln>
          <a:effectLst/>
        </p:spPr>
        <p:txBody>
          <a:bodyPr wrap="none" anchor="ctr"/>
          <a:lstStyle/>
          <a:p>
            <a:endParaRPr lang="fa-IR"/>
          </a:p>
        </p:txBody>
      </p:sp>
      <p:sp>
        <p:nvSpPr>
          <p:cNvPr id="81" name="Rectangle 80"/>
          <p:cNvSpPr>
            <a:spLocks noChangeArrowheads="1"/>
          </p:cNvSpPr>
          <p:nvPr/>
        </p:nvSpPr>
        <p:spPr bwMode="auto">
          <a:xfrm>
            <a:off x="6705600" y="32766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82" name="Rectangle 81"/>
          <p:cNvSpPr>
            <a:spLocks noChangeArrowheads="1"/>
          </p:cNvSpPr>
          <p:nvPr/>
        </p:nvSpPr>
        <p:spPr bwMode="auto">
          <a:xfrm>
            <a:off x="5791200" y="3581400"/>
            <a:ext cx="304800" cy="304800"/>
          </a:xfrm>
          <a:prstGeom prst="rect">
            <a:avLst/>
          </a:prstGeom>
          <a:solidFill>
            <a:srgbClr val="FF8080"/>
          </a:solidFill>
          <a:ln w="25400">
            <a:solidFill>
              <a:schemeClr val="tx1"/>
            </a:solidFill>
            <a:miter lim="800000"/>
            <a:headEnd/>
            <a:tailEnd type="none" w="med" len="lg"/>
          </a:ln>
          <a:effectLst/>
        </p:spPr>
        <p:txBody>
          <a:bodyPr wrap="none" anchor="ctr"/>
          <a:lstStyle/>
          <a:p>
            <a:endParaRPr lang="fa-IR"/>
          </a:p>
        </p:txBody>
      </p:sp>
      <p:sp>
        <p:nvSpPr>
          <p:cNvPr id="83" name="Rectangle 82"/>
          <p:cNvSpPr>
            <a:spLocks noChangeArrowheads="1"/>
          </p:cNvSpPr>
          <p:nvPr/>
        </p:nvSpPr>
        <p:spPr bwMode="auto">
          <a:xfrm>
            <a:off x="6096000" y="35814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84" name="Rectangle 83"/>
          <p:cNvSpPr>
            <a:spLocks noChangeArrowheads="1"/>
          </p:cNvSpPr>
          <p:nvPr/>
        </p:nvSpPr>
        <p:spPr bwMode="auto">
          <a:xfrm>
            <a:off x="6705600" y="35814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85" name="Rectangle 84"/>
          <p:cNvSpPr>
            <a:spLocks noChangeArrowheads="1"/>
          </p:cNvSpPr>
          <p:nvPr/>
        </p:nvSpPr>
        <p:spPr bwMode="auto">
          <a:xfrm>
            <a:off x="7010400" y="2667000"/>
            <a:ext cx="304800" cy="304800"/>
          </a:xfrm>
          <a:prstGeom prst="rect">
            <a:avLst/>
          </a:prstGeom>
          <a:solidFill>
            <a:srgbClr val="FF8080"/>
          </a:solidFill>
          <a:ln w="25400">
            <a:solidFill>
              <a:schemeClr val="tx1"/>
            </a:solidFill>
            <a:miter lim="800000"/>
            <a:headEnd/>
            <a:tailEnd type="none" w="med" len="lg"/>
          </a:ln>
          <a:effectLst/>
        </p:spPr>
        <p:txBody>
          <a:bodyPr wrap="none" anchor="ctr"/>
          <a:lstStyle/>
          <a:p>
            <a:endParaRPr lang="fa-IR"/>
          </a:p>
        </p:txBody>
      </p:sp>
      <p:sp>
        <p:nvSpPr>
          <p:cNvPr id="86" name="Rectangle 85"/>
          <p:cNvSpPr>
            <a:spLocks noChangeArrowheads="1"/>
          </p:cNvSpPr>
          <p:nvPr/>
        </p:nvSpPr>
        <p:spPr bwMode="auto">
          <a:xfrm>
            <a:off x="7315200" y="26670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87" name="Rectangle 86"/>
          <p:cNvSpPr>
            <a:spLocks noChangeArrowheads="1"/>
          </p:cNvSpPr>
          <p:nvPr/>
        </p:nvSpPr>
        <p:spPr bwMode="auto">
          <a:xfrm>
            <a:off x="7620000" y="26670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88" name="Rectangle 87"/>
          <p:cNvSpPr>
            <a:spLocks noChangeArrowheads="1"/>
          </p:cNvSpPr>
          <p:nvPr/>
        </p:nvSpPr>
        <p:spPr bwMode="auto">
          <a:xfrm>
            <a:off x="7924800" y="26670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89" name="Rectangle 88"/>
          <p:cNvSpPr>
            <a:spLocks noChangeArrowheads="1"/>
          </p:cNvSpPr>
          <p:nvPr/>
        </p:nvSpPr>
        <p:spPr bwMode="auto">
          <a:xfrm>
            <a:off x="7010400" y="2971800"/>
            <a:ext cx="304800" cy="304800"/>
          </a:xfrm>
          <a:prstGeom prst="rect">
            <a:avLst/>
          </a:prstGeom>
          <a:solidFill>
            <a:srgbClr val="FF8080"/>
          </a:solidFill>
          <a:ln w="25400">
            <a:solidFill>
              <a:schemeClr val="tx1"/>
            </a:solidFill>
            <a:miter lim="800000"/>
            <a:headEnd/>
            <a:tailEnd type="none" w="med" len="lg"/>
          </a:ln>
          <a:effectLst/>
        </p:spPr>
        <p:txBody>
          <a:bodyPr wrap="none" anchor="ctr"/>
          <a:lstStyle/>
          <a:p>
            <a:endParaRPr lang="fa-IR"/>
          </a:p>
        </p:txBody>
      </p:sp>
      <p:sp>
        <p:nvSpPr>
          <p:cNvPr id="90" name="Rectangle 89"/>
          <p:cNvSpPr>
            <a:spLocks noChangeArrowheads="1"/>
          </p:cNvSpPr>
          <p:nvPr/>
        </p:nvSpPr>
        <p:spPr bwMode="auto">
          <a:xfrm>
            <a:off x="7315200" y="29718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91" name="Rectangle 90"/>
          <p:cNvSpPr>
            <a:spLocks noChangeArrowheads="1"/>
          </p:cNvSpPr>
          <p:nvPr/>
        </p:nvSpPr>
        <p:spPr bwMode="auto">
          <a:xfrm>
            <a:off x="7620000" y="29718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92" name="Rectangle 91"/>
          <p:cNvSpPr>
            <a:spLocks noChangeArrowheads="1"/>
          </p:cNvSpPr>
          <p:nvPr/>
        </p:nvSpPr>
        <p:spPr bwMode="auto">
          <a:xfrm>
            <a:off x="7924800" y="29718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93" name="Rectangle 92"/>
          <p:cNvSpPr>
            <a:spLocks noChangeArrowheads="1"/>
          </p:cNvSpPr>
          <p:nvPr/>
        </p:nvSpPr>
        <p:spPr bwMode="auto">
          <a:xfrm>
            <a:off x="7315200" y="32766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94" name="Rectangle 93"/>
          <p:cNvSpPr>
            <a:spLocks noChangeArrowheads="1"/>
          </p:cNvSpPr>
          <p:nvPr/>
        </p:nvSpPr>
        <p:spPr bwMode="auto">
          <a:xfrm>
            <a:off x="7620000" y="35814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95" name="Rectangle 94"/>
          <p:cNvSpPr>
            <a:spLocks noChangeArrowheads="1"/>
          </p:cNvSpPr>
          <p:nvPr/>
        </p:nvSpPr>
        <p:spPr bwMode="auto">
          <a:xfrm>
            <a:off x="7620000" y="32766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96" name="Rectangle 95"/>
          <p:cNvSpPr>
            <a:spLocks noChangeArrowheads="1"/>
          </p:cNvSpPr>
          <p:nvPr/>
        </p:nvSpPr>
        <p:spPr bwMode="auto">
          <a:xfrm>
            <a:off x="7010400" y="3276600"/>
            <a:ext cx="304800" cy="304800"/>
          </a:xfrm>
          <a:prstGeom prst="rect">
            <a:avLst/>
          </a:prstGeom>
          <a:solidFill>
            <a:srgbClr val="FF8080"/>
          </a:solidFill>
          <a:ln w="25400">
            <a:solidFill>
              <a:schemeClr val="tx1"/>
            </a:solidFill>
            <a:miter lim="800000"/>
            <a:headEnd/>
            <a:tailEnd type="none" w="med" len="lg"/>
          </a:ln>
          <a:effectLst/>
        </p:spPr>
        <p:txBody>
          <a:bodyPr wrap="none" anchor="ctr"/>
          <a:lstStyle/>
          <a:p>
            <a:endParaRPr lang="fa-IR"/>
          </a:p>
        </p:txBody>
      </p:sp>
      <p:sp>
        <p:nvSpPr>
          <p:cNvPr id="97" name="Rectangle 96"/>
          <p:cNvSpPr>
            <a:spLocks noChangeArrowheads="1"/>
          </p:cNvSpPr>
          <p:nvPr/>
        </p:nvSpPr>
        <p:spPr bwMode="auto">
          <a:xfrm>
            <a:off x="7924800" y="32766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98" name="Rectangle 97"/>
          <p:cNvSpPr>
            <a:spLocks noChangeArrowheads="1"/>
          </p:cNvSpPr>
          <p:nvPr/>
        </p:nvSpPr>
        <p:spPr bwMode="auto">
          <a:xfrm>
            <a:off x="7010400" y="3581400"/>
            <a:ext cx="304800" cy="304800"/>
          </a:xfrm>
          <a:prstGeom prst="rect">
            <a:avLst/>
          </a:prstGeom>
          <a:solidFill>
            <a:srgbClr val="FF8080"/>
          </a:solidFill>
          <a:ln w="25400">
            <a:solidFill>
              <a:schemeClr val="tx1"/>
            </a:solidFill>
            <a:miter lim="800000"/>
            <a:headEnd/>
            <a:tailEnd type="none" w="med" len="lg"/>
          </a:ln>
          <a:effectLst/>
        </p:spPr>
        <p:txBody>
          <a:bodyPr wrap="none" anchor="ctr"/>
          <a:lstStyle/>
          <a:p>
            <a:endParaRPr lang="fa-IR"/>
          </a:p>
        </p:txBody>
      </p:sp>
      <p:sp>
        <p:nvSpPr>
          <p:cNvPr id="99" name="Rectangle 98"/>
          <p:cNvSpPr>
            <a:spLocks noChangeArrowheads="1"/>
          </p:cNvSpPr>
          <p:nvPr/>
        </p:nvSpPr>
        <p:spPr bwMode="auto">
          <a:xfrm>
            <a:off x="7315200" y="35814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100" name="Rectangle 99"/>
          <p:cNvSpPr>
            <a:spLocks noChangeArrowheads="1"/>
          </p:cNvSpPr>
          <p:nvPr/>
        </p:nvSpPr>
        <p:spPr bwMode="auto">
          <a:xfrm>
            <a:off x="7924800" y="35814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grpSp>
        <p:nvGrpSpPr>
          <p:cNvPr id="101" name="Group 103"/>
          <p:cNvGrpSpPr>
            <a:grpSpLocks/>
          </p:cNvGrpSpPr>
          <p:nvPr/>
        </p:nvGrpSpPr>
        <p:grpSpPr bwMode="auto">
          <a:xfrm>
            <a:off x="2413000" y="1981200"/>
            <a:ext cx="330200" cy="330200"/>
            <a:chOff x="1624" y="1192"/>
            <a:chExt cx="208" cy="208"/>
          </a:xfrm>
        </p:grpSpPr>
        <p:sp>
          <p:nvSpPr>
            <p:cNvPr id="102" name="Oval 100"/>
            <p:cNvSpPr>
              <a:spLocks noChangeArrowheads="1"/>
            </p:cNvSpPr>
            <p:nvPr/>
          </p:nvSpPr>
          <p:spPr bwMode="auto">
            <a:xfrm>
              <a:off x="1632" y="1200"/>
              <a:ext cx="192" cy="192"/>
            </a:xfrm>
            <a:prstGeom prst="ellipse">
              <a:avLst/>
            </a:prstGeom>
            <a:noFill/>
            <a:ln w="25400">
              <a:solidFill>
                <a:schemeClr val="tx1"/>
              </a:solidFill>
              <a:round/>
              <a:headEnd/>
              <a:tailEnd/>
            </a:ln>
            <a:effectLst/>
          </p:spPr>
          <p:txBody>
            <a:bodyPr wrap="none" anchor="ctr"/>
            <a:lstStyle/>
            <a:p>
              <a:endParaRPr lang="fa-IR"/>
            </a:p>
          </p:txBody>
        </p:sp>
        <p:cxnSp>
          <p:nvCxnSpPr>
            <p:cNvPr id="103" name="AutoShape 101"/>
            <p:cNvCxnSpPr>
              <a:cxnSpLocks noChangeShapeType="1"/>
              <a:stCxn id="102" idx="6"/>
              <a:endCxn id="102" idx="2"/>
            </p:cNvCxnSpPr>
            <p:nvPr/>
          </p:nvCxnSpPr>
          <p:spPr bwMode="auto">
            <a:xfrm flipH="1">
              <a:off x="1624" y="1296"/>
              <a:ext cx="208" cy="0"/>
            </a:xfrm>
            <a:prstGeom prst="straightConnector1">
              <a:avLst/>
            </a:prstGeom>
            <a:noFill/>
            <a:ln w="25400">
              <a:solidFill>
                <a:schemeClr val="tx1"/>
              </a:solidFill>
              <a:round/>
              <a:headEnd/>
              <a:tailEnd type="none" w="med" len="lg"/>
            </a:ln>
            <a:effectLst/>
          </p:spPr>
        </p:cxnSp>
        <p:cxnSp>
          <p:nvCxnSpPr>
            <p:cNvPr id="104" name="AutoShape 102"/>
            <p:cNvCxnSpPr>
              <a:cxnSpLocks noChangeShapeType="1"/>
              <a:stCxn id="102" idx="0"/>
              <a:endCxn id="102" idx="4"/>
            </p:cNvCxnSpPr>
            <p:nvPr/>
          </p:nvCxnSpPr>
          <p:spPr bwMode="auto">
            <a:xfrm>
              <a:off x="1728" y="1192"/>
              <a:ext cx="0" cy="208"/>
            </a:xfrm>
            <a:prstGeom prst="straightConnector1">
              <a:avLst/>
            </a:prstGeom>
            <a:noFill/>
            <a:ln w="25400">
              <a:solidFill>
                <a:schemeClr val="tx1"/>
              </a:solidFill>
              <a:round/>
              <a:headEnd/>
              <a:tailEnd type="none" w="med" len="lg"/>
            </a:ln>
            <a:effectLst/>
          </p:spPr>
        </p:cxnSp>
      </p:grpSp>
      <p:cxnSp>
        <p:nvCxnSpPr>
          <p:cNvPr id="105" name="AutoShape 104"/>
          <p:cNvCxnSpPr>
            <a:cxnSpLocks noChangeShapeType="1"/>
            <a:stCxn id="22" idx="0"/>
            <a:endCxn id="102" idx="4"/>
          </p:cNvCxnSpPr>
          <p:nvPr/>
        </p:nvCxnSpPr>
        <p:spPr bwMode="auto">
          <a:xfrm flipH="1" flipV="1">
            <a:off x="2578100" y="2311400"/>
            <a:ext cx="12700" cy="342900"/>
          </a:xfrm>
          <a:prstGeom prst="straightConnector1">
            <a:avLst/>
          </a:prstGeom>
          <a:noFill/>
          <a:ln w="25400">
            <a:solidFill>
              <a:schemeClr val="tx1"/>
            </a:solidFill>
            <a:round/>
            <a:headEnd/>
            <a:tailEnd type="triangle" w="med" len="med"/>
          </a:ln>
          <a:effectLst/>
        </p:spPr>
      </p:cxnSp>
      <p:cxnSp>
        <p:nvCxnSpPr>
          <p:cNvPr id="106" name="AutoShape 107"/>
          <p:cNvCxnSpPr>
            <a:cxnSpLocks noChangeShapeType="1"/>
            <a:stCxn id="7" idx="0"/>
            <a:endCxn id="102" idx="2"/>
          </p:cNvCxnSpPr>
          <p:nvPr/>
        </p:nvCxnSpPr>
        <p:spPr bwMode="auto">
          <a:xfrm rot="16200000">
            <a:off x="1790700" y="2032000"/>
            <a:ext cx="508000" cy="736600"/>
          </a:xfrm>
          <a:prstGeom prst="bentConnector2">
            <a:avLst/>
          </a:prstGeom>
          <a:noFill/>
          <a:ln w="25400">
            <a:solidFill>
              <a:schemeClr val="tx1"/>
            </a:solidFill>
            <a:miter lim="800000"/>
            <a:headEnd/>
            <a:tailEnd type="triangle" w="med" len="med"/>
          </a:ln>
          <a:effectLst/>
        </p:spPr>
      </p:cxnSp>
      <p:cxnSp>
        <p:nvCxnSpPr>
          <p:cNvPr id="107" name="AutoShape 108"/>
          <p:cNvCxnSpPr>
            <a:cxnSpLocks noChangeShapeType="1"/>
            <a:stCxn id="102" idx="6"/>
            <a:endCxn id="23" idx="0"/>
          </p:cNvCxnSpPr>
          <p:nvPr/>
        </p:nvCxnSpPr>
        <p:spPr bwMode="auto">
          <a:xfrm>
            <a:off x="2743200" y="2146300"/>
            <a:ext cx="152400" cy="508000"/>
          </a:xfrm>
          <a:prstGeom prst="bentConnector2">
            <a:avLst/>
          </a:prstGeom>
          <a:noFill/>
          <a:ln w="25400">
            <a:solidFill>
              <a:schemeClr val="tx1"/>
            </a:solidFill>
            <a:miter lim="800000"/>
            <a:headEnd/>
            <a:tailEnd type="triangle" w="med" len="med"/>
          </a:ln>
          <a:effectLst/>
        </p:spPr>
      </p:cxnSp>
      <p:grpSp>
        <p:nvGrpSpPr>
          <p:cNvPr id="108" name="Group 109"/>
          <p:cNvGrpSpPr>
            <a:grpSpLocks/>
          </p:cNvGrpSpPr>
          <p:nvPr/>
        </p:nvGrpSpPr>
        <p:grpSpPr bwMode="auto">
          <a:xfrm>
            <a:off x="3327400" y="5994400"/>
            <a:ext cx="330200" cy="330200"/>
            <a:chOff x="1624" y="1192"/>
            <a:chExt cx="208" cy="208"/>
          </a:xfrm>
        </p:grpSpPr>
        <p:sp>
          <p:nvSpPr>
            <p:cNvPr id="109" name="Oval 110"/>
            <p:cNvSpPr>
              <a:spLocks noChangeArrowheads="1"/>
            </p:cNvSpPr>
            <p:nvPr/>
          </p:nvSpPr>
          <p:spPr bwMode="auto">
            <a:xfrm>
              <a:off x="1632" y="1200"/>
              <a:ext cx="192" cy="192"/>
            </a:xfrm>
            <a:prstGeom prst="ellipse">
              <a:avLst/>
            </a:prstGeom>
            <a:noFill/>
            <a:ln w="25400">
              <a:solidFill>
                <a:schemeClr val="tx1"/>
              </a:solidFill>
              <a:round/>
              <a:headEnd/>
              <a:tailEnd/>
            </a:ln>
            <a:effectLst/>
          </p:spPr>
          <p:txBody>
            <a:bodyPr wrap="none" anchor="ctr"/>
            <a:lstStyle/>
            <a:p>
              <a:endParaRPr lang="fa-IR"/>
            </a:p>
          </p:txBody>
        </p:sp>
        <p:cxnSp>
          <p:nvCxnSpPr>
            <p:cNvPr id="110" name="AutoShape 111"/>
            <p:cNvCxnSpPr>
              <a:cxnSpLocks noChangeShapeType="1"/>
              <a:stCxn id="109" idx="6"/>
              <a:endCxn id="109" idx="2"/>
            </p:cNvCxnSpPr>
            <p:nvPr/>
          </p:nvCxnSpPr>
          <p:spPr bwMode="auto">
            <a:xfrm flipH="1">
              <a:off x="1624" y="1296"/>
              <a:ext cx="208" cy="0"/>
            </a:xfrm>
            <a:prstGeom prst="straightConnector1">
              <a:avLst/>
            </a:prstGeom>
            <a:noFill/>
            <a:ln w="25400">
              <a:solidFill>
                <a:schemeClr val="tx1"/>
              </a:solidFill>
              <a:round/>
              <a:headEnd/>
              <a:tailEnd type="none" w="med" len="lg"/>
            </a:ln>
            <a:effectLst/>
          </p:spPr>
        </p:cxnSp>
        <p:cxnSp>
          <p:nvCxnSpPr>
            <p:cNvPr id="111" name="AutoShape 112"/>
            <p:cNvCxnSpPr>
              <a:cxnSpLocks noChangeShapeType="1"/>
              <a:stCxn id="109" idx="0"/>
              <a:endCxn id="109" idx="4"/>
            </p:cNvCxnSpPr>
            <p:nvPr/>
          </p:nvCxnSpPr>
          <p:spPr bwMode="auto">
            <a:xfrm>
              <a:off x="1728" y="1192"/>
              <a:ext cx="0" cy="208"/>
            </a:xfrm>
            <a:prstGeom prst="straightConnector1">
              <a:avLst/>
            </a:prstGeom>
            <a:noFill/>
            <a:ln w="25400">
              <a:solidFill>
                <a:schemeClr val="tx1"/>
              </a:solidFill>
              <a:round/>
              <a:headEnd/>
              <a:tailEnd type="none" w="med" len="lg"/>
            </a:ln>
            <a:effectLst/>
          </p:spPr>
        </p:cxnSp>
      </p:grpSp>
      <p:cxnSp>
        <p:nvCxnSpPr>
          <p:cNvPr id="112" name="AutoShape 113"/>
          <p:cNvCxnSpPr>
            <a:cxnSpLocks noChangeShapeType="1"/>
            <a:stCxn id="34" idx="2"/>
            <a:endCxn id="109" idx="2"/>
          </p:cNvCxnSpPr>
          <p:nvPr/>
        </p:nvCxnSpPr>
        <p:spPr bwMode="auto">
          <a:xfrm rot="16200000" flipH="1">
            <a:off x="1676400" y="4508500"/>
            <a:ext cx="2260600" cy="1041400"/>
          </a:xfrm>
          <a:prstGeom prst="bentConnector2">
            <a:avLst/>
          </a:prstGeom>
          <a:noFill/>
          <a:ln w="25400">
            <a:solidFill>
              <a:schemeClr val="tx1"/>
            </a:solidFill>
            <a:miter lim="800000"/>
            <a:headEnd/>
            <a:tailEnd type="triangle" w="med" len="med"/>
          </a:ln>
          <a:effectLst/>
        </p:spPr>
      </p:cxnSp>
      <p:cxnSp>
        <p:nvCxnSpPr>
          <p:cNvPr id="113" name="AutoShape 114"/>
          <p:cNvCxnSpPr>
            <a:cxnSpLocks noChangeShapeType="1"/>
          </p:cNvCxnSpPr>
          <p:nvPr/>
        </p:nvCxnSpPr>
        <p:spPr bwMode="auto">
          <a:xfrm flipH="1">
            <a:off x="3200400" y="5105400"/>
            <a:ext cx="12700" cy="292100"/>
          </a:xfrm>
          <a:prstGeom prst="straightConnector1">
            <a:avLst/>
          </a:prstGeom>
          <a:noFill/>
          <a:ln w="25400">
            <a:solidFill>
              <a:schemeClr val="tx1"/>
            </a:solidFill>
            <a:round/>
            <a:headEnd/>
            <a:tailEnd type="triangle" w="med" len="med"/>
          </a:ln>
          <a:effectLst/>
        </p:spPr>
      </p:cxnSp>
      <p:cxnSp>
        <p:nvCxnSpPr>
          <p:cNvPr id="114" name="AutoShape 115"/>
          <p:cNvCxnSpPr>
            <a:cxnSpLocks noChangeShapeType="1"/>
            <a:stCxn id="116" idx="2"/>
            <a:endCxn id="109" idx="1"/>
          </p:cNvCxnSpPr>
          <p:nvPr/>
        </p:nvCxnSpPr>
        <p:spPr bwMode="auto">
          <a:xfrm>
            <a:off x="3200400" y="5803900"/>
            <a:ext cx="184150" cy="234950"/>
          </a:xfrm>
          <a:prstGeom prst="straightConnector1">
            <a:avLst/>
          </a:prstGeom>
          <a:noFill/>
          <a:ln w="25400">
            <a:solidFill>
              <a:schemeClr val="tx1"/>
            </a:solidFill>
            <a:round/>
            <a:headEnd/>
            <a:tailEnd type="triangle" w="med" len="med"/>
          </a:ln>
          <a:effectLst/>
        </p:spPr>
      </p:cxnSp>
      <p:cxnSp>
        <p:nvCxnSpPr>
          <p:cNvPr id="115" name="AutoShape 116"/>
          <p:cNvCxnSpPr>
            <a:cxnSpLocks noChangeShapeType="1"/>
            <a:stCxn id="109" idx="0"/>
            <a:endCxn id="50" idx="2"/>
          </p:cNvCxnSpPr>
          <p:nvPr/>
        </p:nvCxnSpPr>
        <p:spPr bwMode="auto">
          <a:xfrm flipV="1">
            <a:off x="3492500" y="3898900"/>
            <a:ext cx="12700" cy="2095500"/>
          </a:xfrm>
          <a:prstGeom prst="straightConnector1">
            <a:avLst/>
          </a:prstGeom>
          <a:noFill/>
          <a:ln w="25400">
            <a:solidFill>
              <a:schemeClr val="tx1"/>
            </a:solidFill>
            <a:round/>
            <a:headEnd/>
            <a:tailEnd type="triangle" w="med" len="med"/>
          </a:ln>
          <a:effectLst/>
        </p:spPr>
      </p:cxnSp>
      <p:sp>
        <p:nvSpPr>
          <p:cNvPr id="116" name="Rectangle 117"/>
          <p:cNvSpPr>
            <a:spLocks noChangeArrowheads="1"/>
          </p:cNvSpPr>
          <p:nvPr/>
        </p:nvSpPr>
        <p:spPr bwMode="auto">
          <a:xfrm>
            <a:off x="2971800" y="5410200"/>
            <a:ext cx="457200" cy="381000"/>
          </a:xfrm>
          <a:prstGeom prst="rect">
            <a:avLst/>
          </a:prstGeom>
          <a:solidFill>
            <a:srgbClr val="FFFFFF"/>
          </a:solidFill>
          <a:ln w="25400">
            <a:solidFill>
              <a:schemeClr val="tx1"/>
            </a:solidFill>
            <a:miter lim="800000"/>
            <a:headEnd/>
            <a:tailEnd type="none" w="med" len="lg"/>
          </a:ln>
          <a:effectLst/>
        </p:spPr>
        <p:txBody>
          <a:bodyPr wrap="none" anchor="ctr"/>
          <a:lstStyle/>
          <a:p>
            <a:r>
              <a:rPr lang="en-US"/>
              <a:t>S</a:t>
            </a:r>
            <a:endParaRPr lang="en-GB"/>
          </a:p>
        </p:txBody>
      </p:sp>
      <p:grpSp>
        <p:nvGrpSpPr>
          <p:cNvPr id="117" name="Group 118"/>
          <p:cNvGrpSpPr>
            <a:grpSpLocks/>
          </p:cNvGrpSpPr>
          <p:nvPr/>
        </p:nvGrpSpPr>
        <p:grpSpPr bwMode="auto">
          <a:xfrm>
            <a:off x="3048000" y="4851400"/>
            <a:ext cx="330200" cy="330200"/>
            <a:chOff x="1624" y="1192"/>
            <a:chExt cx="208" cy="208"/>
          </a:xfrm>
        </p:grpSpPr>
        <p:sp>
          <p:nvSpPr>
            <p:cNvPr id="118" name="Oval 119"/>
            <p:cNvSpPr>
              <a:spLocks noChangeArrowheads="1"/>
            </p:cNvSpPr>
            <p:nvPr/>
          </p:nvSpPr>
          <p:spPr bwMode="auto">
            <a:xfrm>
              <a:off x="1632" y="1200"/>
              <a:ext cx="192" cy="192"/>
            </a:xfrm>
            <a:prstGeom prst="ellipse">
              <a:avLst/>
            </a:prstGeom>
            <a:noFill/>
            <a:ln w="25400">
              <a:solidFill>
                <a:schemeClr val="tx1"/>
              </a:solidFill>
              <a:round/>
              <a:headEnd/>
              <a:tailEnd/>
            </a:ln>
            <a:effectLst/>
          </p:spPr>
          <p:txBody>
            <a:bodyPr wrap="none" anchor="ctr"/>
            <a:lstStyle/>
            <a:p>
              <a:endParaRPr lang="fa-IR"/>
            </a:p>
          </p:txBody>
        </p:sp>
        <p:cxnSp>
          <p:nvCxnSpPr>
            <p:cNvPr id="119" name="AutoShape 120"/>
            <p:cNvCxnSpPr>
              <a:cxnSpLocks noChangeShapeType="1"/>
              <a:stCxn id="118" idx="6"/>
              <a:endCxn id="118" idx="2"/>
            </p:cNvCxnSpPr>
            <p:nvPr/>
          </p:nvCxnSpPr>
          <p:spPr bwMode="auto">
            <a:xfrm flipH="1">
              <a:off x="1624" y="1296"/>
              <a:ext cx="208" cy="0"/>
            </a:xfrm>
            <a:prstGeom prst="straightConnector1">
              <a:avLst/>
            </a:prstGeom>
            <a:noFill/>
            <a:ln w="25400">
              <a:solidFill>
                <a:schemeClr val="tx1"/>
              </a:solidFill>
              <a:round/>
              <a:headEnd/>
              <a:tailEnd type="none" w="med" len="lg"/>
            </a:ln>
            <a:effectLst/>
          </p:spPr>
        </p:cxnSp>
        <p:cxnSp>
          <p:nvCxnSpPr>
            <p:cNvPr id="120" name="AutoShape 121"/>
            <p:cNvCxnSpPr>
              <a:cxnSpLocks noChangeShapeType="1"/>
              <a:stCxn id="118" idx="0"/>
              <a:endCxn id="118" idx="4"/>
            </p:cNvCxnSpPr>
            <p:nvPr/>
          </p:nvCxnSpPr>
          <p:spPr bwMode="auto">
            <a:xfrm>
              <a:off x="1728" y="1192"/>
              <a:ext cx="0" cy="208"/>
            </a:xfrm>
            <a:prstGeom prst="straightConnector1">
              <a:avLst/>
            </a:prstGeom>
            <a:noFill/>
            <a:ln w="25400">
              <a:solidFill>
                <a:schemeClr val="tx1"/>
              </a:solidFill>
              <a:round/>
              <a:headEnd/>
              <a:tailEnd type="none" w="med" len="lg"/>
            </a:ln>
            <a:effectLst/>
          </p:spPr>
        </p:cxnSp>
      </p:grpSp>
      <p:sp>
        <p:nvSpPr>
          <p:cNvPr id="121" name="Rectangle 122"/>
          <p:cNvSpPr>
            <a:spLocks noChangeArrowheads="1"/>
          </p:cNvSpPr>
          <p:nvPr/>
        </p:nvSpPr>
        <p:spPr bwMode="auto">
          <a:xfrm>
            <a:off x="2971800" y="4191000"/>
            <a:ext cx="457200" cy="381000"/>
          </a:xfrm>
          <a:prstGeom prst="rect">
            <a:avLst/>
          </a:prstGeom>
          <a:solidFill>
            <a:srgbClr val="FFFFFF"/>
          </a:solidFill>
          <a:ln w="25400">
            <a:solidFill>
              <a:schemeClr val="tx1"/>
            </a:solidFill>
            <a:miter lim="800000"/>
            <a:headEnd/>
            <a:tailEnd type="none" w="med" len="lg"/>
          </a:ln>
          <a:effectLst/>
        </p:spPr>
        <p:txBody>
          <a:bodyPr wrap="none" anchor="ctr"/>
          <a:lstStyle/>
          <a:p>
            <a:r>
              <a:rPr lang="en-US">
                <a:sym typeface="Wingdings 3" pitchFamily="18" charset="2"/>
              </a:rPr>
              <a:t></a:t>
            </a:r>
            <a:endParaRPr lang="en-GB"/>
          </a:p>
        </p:txBody>
      </p:sp>
      <p:cxnSp>
        <p:nvCxnSpPr>
          <p:cNvPr id="122" name="AutoShape 123"/>
          <p:cNvCxnSpPr>
            <a:cxnSpLocks noChangeShapeType="1"/>
            <a:stCxn id="121" idx="2"/>
            <a:endCxn id="118" idx="0"/>
          </p:cNvCxnSpPr>
          <p:nvPr/>
        </p:nvCxnSpPr>
        <p:spPr bwMode="auto">
          <a:xfrm>
            <a:off x="3200400" y="4584700"/>
            <a:ext cx="12700" cy="266700"/>
          </a:xfrm>
          <a:prstGeom prst="straightConnector1">
            <a:avLst/>
          </a:prstGeom>
          <a:noFill/>
          <a:ln w="25400">
            <a:solidFill>
              <a:schemeClr val="tx1"/>
            </a:solidFill>
            <a:round/>
            <a:headEnd/>
            <a:tailEnd type="triangle" w="med" len="med"/>
          </a:ln>
          <a:effectLst/>
        </p:spPr>
      </p:cxnSp>
      <p:cxnSp>
        <p:nvCxnSpPr>
          <p:cNvPr id="123" name="AutoShape 124"/>
          <p:cNvCxnSpPr>
            <a:cxnSpLocks noChangeShapeType="1"/>
            <a:stCxn id="36" idx="2"/>
            <a:endCxn id="121" idx="0"/>
          </p:cNvCxnSpPr>
          <p:nvPr/>
        </p:nvCxnSpPr>
        <p:spPr bwMode="auto">
          <a:xfrm>
            <a:off x="3200400" y="3898900"/>
            <a:ext cx="0" cy="279400"/>
          </a:xfrm>
          <a:prstGeom prst="straightConnector1">
            <a:avLst/>
          </a:prstGeom>
          <a:noFill/>
          <a:ln w="25400">
            <a:solidFill>
              <a:schemeClr val="tx1"/>
            </a:solidFill>
            <a:round/>
            <a:headEnd/>
            <a:tailEnd type="triangle" w="med" len="med"/>
          </a:ln>
          <a:effectLst/>
        </p:spPr>
      </p:cxnSp>
      <p:sp>
        <p:nvSpPr>
          <p:cNvPr id="124" name="Text Box 125"/>
          <p:cNvSpPr txBox="1">
            <a:spLocks noChangeArrowheads="1"/>
          </p:cNvSpPr>
          <p:nvPr/>
        </p:nvSpPr>
        <p:spPr bwMode="auto">
          <a:xfrm>
            <a:off x="2447925" y="4800600"/>
            <a:ext cx="285750" cy="457200"/>
          </a:xfrm>
          <a:prstGeom prst="rect">
            <a:avLst/>
          </a:prstGeom>
          <a:noFill/>
          <a:ln w="25400">
            <a:noFill/>
            <a:miter lim="800000"/>
            <a:headEnd/>
            <a:tailEnd/>
          </a:ln>
          <a:effectLst/>
        </p:spPr>
        <p:txBody>
          <a:bodyPr wrap="none">
            <a:spAutoFit/>
          </a:bodyPr>
          <a:lstStyle/>
          <a:p>
            <a:r>
              <a:rPr lang="en-US"/>
              <a:t>r</a:t>
            </a:r>
            <a:endParaRPr lang="en-GB"/>
          </a:p>
        </p:txBody>
      </p:sp>
      <p:cxnSp>
        <p:nvCxnSpPr>
          <p:cNvPr id="125" name="AutoShape 126"/>
          <p:cNvCxnSpPr>
            <a:cxnSpLocks noChangeShapeType="1"/>
            <a:stCxn id="124" idx="3"/>
            <a:endCxn id="118" idx="2"/>
          </p:cNvCxnSpPr>
          <p:nvPr/>
        </p:nvCxnSpPr>
        <p:spPr bwMode="auto">
          <a:xfrm flipV="1">
            <a:off x="2733675" y="5016500"/>
            <a:ext cx="314325" cy="12700"/>
          </a:xfrm>
          <a:prstGeom prst="straightConnector1">
            <a:avLst/>
          </a:prstGeom>
          <a:noFill/>
          <a:ln w="25400">
            <a:solidFill>
              <a:schemeClr val="tx1"/>
            </a:solidFill>
            <a:round/>
            <a:headEnd/>
            <a:tailEnd type="triangle" w="med" len="med"/>
          </a:ln>
          <a:effectLst/>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fa-IR" dirty="0" smtClean="0">
                <a:cs typeface="B Nazanin" pitchFamily="2" charset="-78"/>
              </a:rPr>
              <a:t>طرح تولید زیرکلید برای </a:t>
            </a:r>
            <a:r>
              <a:rPr lang="en-US" dirty="0" smtClean="0">
                <a:cs typeface="B Nazanin" pitchFamily="2" charset="-78"/>
              </a:rPr>
              <a:t>AES-256</a:t>
            </a:r>
            <a:endParaRPr lang="fa-IR" dirty="0"/>
          </a:p>
        </p:txBody>
      </p:sp>
      <p:sp>
        <p:nvSpPr>
          <p:cNvPr id="3" name="Content Placeholder 2"/>
          <p:cNvSpPr>
            <a:spLocks noGrp="1"/>
          </p:cNvSpPr>
          <p:nvPr>
            <p:ph idx="1"/>
          </p:nvPr>
        </p:nvSpPr>
        <p:spPr/>
        <p:txBody>
          <a:bodyPr/>
          <a:lstStyle/>
          <a:p>
            <a:endParaRPr lang="fa-IR" dirty="0"/>
          </a:p>
        </p:txBody>
      </p:sp>
      <p:sp>
        <p:nvSpPr>
          <p:cNvPr id="4" name="Slide Number Placeholder 3"/>
          <p:cNvSpPr>
            <a:spLocks noGrp="1"/>
          </p:cNvSpPr>
          <p:nvPr>
            <p:ph type="sldNum" sz="quarter" idx="12"/>
          </p:nvPr>
        </p:nvSpPr>
        <p:spPr/>
        <p:txBody>
          <a:bodyPr/>
          <a:lstStyle/>
          <a:p>
            <a:fld id="{7C2E708C-0DB6-470E-8E52-17FE9C662998}" type="slidenum">
              <a:rPr lang="fa-IR" smtClean="0"/>
              <a:pPr/>
              <a:t>24</a:t>
            </a:fld>
            <a:endParaRPr lang="fa-IR"/>
          </a:p>
        </p:txBody>
      </p:sp>
      <p:sp>
        <p:nvSpPr>
          <p:cNvPr id="5" name="Rectangle 3"/>
          <p:cNvSpPr>
            <a:spLocks noChangeArrowheads="1"/>
          </p:cNvSpPr>
          <p:nvPr/>
        </p:nvSpPr>
        <p:spPr bwMode="auto">
          <a:xfrm>
            <a:off x="914400" y="2667000"/>
            <a:ext cx="304800" cy="304800"/>
          </a:xfrm>
          <a:prstGeom prst="rect">
            <a:avLst/>
          </a:prstGeom>
          <a:solidFill>
            <a:srgbClr val="80FF80"/>
          </a:solidFill>
          <a:ln w="25400">
            <a:solidFill>
              <a:schemeClr val="tx1"/>
            </a:solidFill>
            <a:miter lim="800000"/>
            <a:headEnd/>
            <a:tailEnd type="none" w="med" len="lg"/>
          </a:ln>
          <a:effectLst/>
        </p:spPr>
        <p:txBody>
          <a:bodyPr wrap="none" anchor="ctr"/>
          <a:lstStyle/>
          <a:p>
            <a:endParaRPr lang="fa-IR"/>
          </a:p>
        </p:txBody>
      </p:sp>
      <p:sp>
        <p:nvSpPr>
          <p:cNvPr id="6" name="Rectangle 4"/>
          <p:cNvSpPr>
            <a:spLocks noChangeArrowheads="1"/>
          </p:cNvSpPr>
          <p:nvPr/>
        </p:nvSpPr>
        <p:spPr bwMode="auto">
          <a:xfrm>
            <a:off x="1219200" y="2667000"/>
            <a:ext cx="304800" cy="304800"/>
          </a:xfrm>
          <a:prstGeom prst="rect">
            <a:avLst/>
          </a:prstGeom>
          <a:solidFill>
            <a:srgbClr val="80FF80"/>
          </a:solidFill>
          <a:ln w="25400">
            <a:solidFill>
              <a:schemeClr val="tx1"/>
            </a:solidFill>
            <a:miter lim="800000"/>
            <a:headEnd/>
            <a:tailEnd type="none" w="med" len="lg"/>
          </a:ln>
          <a:effectLst/>
        </p:spPr>
        <p:txBody>
          <a:bodyPr wrap="none" anchor="ctr"/>
          <a:lstStyle/>
          <a:p>
            <a:endParaRPr lang="fa-IR"/>
          </a:p>
        </p:txBody>
      </p:sp>
      <p:sp>
        <p:nvSpPr>
          <p:cNvPr id="7" name="Rectangle 5"/>
          <p:cNvSpPr>
            <a:spLocks noChangeArrowheads="1"/>
          </p:cNvSpPr>
          <p:nvPr/>
        </p:nvSpPr>
        <p:spPr bwMode="auto">
          <a:xfrm>
            <a:off x="1524000" y="2667000"/>
            <a:ext cx="304800" cy="304800"/>
          </a:xfrm>
          <a:prstGeom prst="rect">
            <a:avLst/>
          </a:prstGeom>
          <a:solidFill>
            <a:srgbClr val="80FF80"/>
          </a:solidFill>
          <a:ln w="25400">
            <a:solidFill>
              <a:schemeClr val="tx1"/>
            </a:solidFill>
            <a:miter lim="800000"/>
            <a:headEnd/>
            <a:tailEnd type="none" w="med" len="lg"/>
          </a:ln>
          <a:effectLst/>
        </p:spPr>
        <p:txBody>
          <a:bodyPr wrap="none" anchor="ctr"/>
          <a:lstStyle/>
          <a:p>
            <a:endParaRPr lang="fa-IR"/>
          </a:p>
        </p:txBody>
      </p:sp>
      <p:sp>
        <p:nvSpPr>
          <p:cNvPr id="8" name="Rectangle 6"/>
          <p:cNvSpPr>
            <a:spLocks noChangeArrowheads="1"/>
          </p:cNvSpPr>
          <p:nvPr/>
        </p:nvSpPr>
        <p:spPr bwMode="auto">
          <a:xfrm>
            <a:off x="1828800" y="2667000"/>
            <a:ext cx="304800" cy="304800"/>
          </a:xfrm>
          <a:prstGeom prst="rect">
            <a:avLst/>
          </a:prstGeom>
          <a:solidFill>
            <a:srgbClr val="80FF80"/>
          </a:solidFill>
          <a:ln w="25400">
            <a:solidFill>
              <a:schemeClr val="tx1"/>
            </a:solidFill>
            <a:miter lim="800000"/>
            <a:headEnd/>
            <a:tailEnd type="none" w="med" len="lg"/>
          </a:ln>
          <a:effectLst/>
        </p:spPr>
        <p:txBody>
          <a:bodyPr wrap="none" anchor="ctr"/>
          <a:lstStyle/>
          <a:p>
            <a:endParaRPr lang="fa-IR"/>
          </a:p>
        </p:txBody>
      </p:sp>
      <p:sp>
        <p:nvSpPr>
          <p:cNvPr id="9" name="Rectangle 7"/>
          <p:cNvSpPr>
            <a:spLocks noChangeArrowheads="1"/>
          </p:cNvSpPr>
          <p:nvPr/>
        </p:nvSpPr>
        <p:spPr bwMode="auto">
          <a:xfrm>
            <a:off x="914400" y="2971800"/>
            <a:ext cx="304800" cy="304800"/>
          </a:xfrm>
          <a:prstGeom prst="rect">
            <a:avLst/>
          </a:prstGeom>
          <a:solidFill>
            <a:srgbClr val="80FF80"/>
          </a:solidFill>
          <a:ln w="25400">
            <a:solidFill>
              <a:schemeClr val="tx1"/>
            </a:solidFill>
            <a:miter lim="800000"/>
            <a:headEnd/>
            <a:tailEnd type="none" w="med" len="lg"/>
          </a:ln>
          <a:effectLst/>
        </p:spPr>
        <p:txBody>
          <a:bodyPr wrap="none" anchor="ctr"/>
          <a:lstStyle/>
          <a:p>
            <a:endParaRPr lang="fa-IR"/>
          </a:p>
        </p:txBody>
      </p:sp>
      <p:sp>
        <p:nvSpPr>
          <p:cNvPr id="10" name="Rectangle 8"/>
          <p:cNvSpPr>
            <a:spLocks noChangeArrowheads="1"/>
          </p:cNvSpPr>
          <p:nvPr/>
        </p:nvSpPr>
        <p:spPr bwMode="auto">
          <a:xfrm>
            <a:off x="1219200" y="2971800"/>
            <a:ext cx="304800" cy="304800"/>
          </a:xfrm>
          <a:prstGeom prst="rect">
            <a:avLst/>
          </a:prstGeom>
          <a:solidFill>
            <a:srgbClr val="80FF80"/>
          </a:solidFill>
          <a:ln w="25400">
            <a:solidFill>
              <a:schemeClr val="tx1"/>
            </a:solidFill>
            <a:miter lim="800000"/>
            <a:headEnd/>
            <a:tailEnd type="none" w="med" len="lg"/>
          </a:ln>
          <a:effectLst/>
        </p:spPr>
        <p:txBody>
          <a:bodyPr wrap="none" anchor="ctr"/>
          <a:lstStyle/>
          <a:p>
            <a:endParaRPr lang="fa-IR"/>
          </a:p>
        </p:txBody>
      </p:sp>
      <p:sp>
        <p:nvSpPr>
          <p:cNvPr id="11" name="Rectangle 9"/>
          <p:cNvSpPr>
            <a:spLocks noChangeArrowheads="1"/>
          </p:cNvSpPr>
          <p:nvPr/>
        </p:nvSpPr>
        <p:spPr bwMode="auto">
          <a:xfrm>
            <a:off x="1524000" y="2971800"/>
            <a:ext cx="304800" cy="304800"/>
          </a:xfrm>
          <a:prstGeom prst="rect">
            <a:avLst/>
          </a:prstGeom>
          <a:solidFill>
            <a:srgbClr val="80FF80"/>
          </a:solidFill>
          <a:ln w="25400">
            <a:solidFill>
              <a:schemeClr val="tx1"/>
            </a:solidFill>
            <a:miter lim="800000"/>
            <a:headEnd/>
            <a:tailEnd type="none" w="med" len="lg"/>
          </a:ln>
          <a:effectLst/>
        </p:spPr>
        <p:txBody>
          <a:bodyPr wrap="none" anchor="ctr"/>
          <a:lstStyle/>
          <a:p>
            <a:endParaRPr lang="fa-IR"/>
          </a:p>
        </p:txBody>
      </p:sp>
      <p:sp>
        <p:nvSpPr>
          <p:cNvPr id="12" name="Rectangle 10"/>
          <p:cNvSpPr>
            <a:spLocks noChangeArrowheads="1"/>
          </p:cNvSpPr>
          <p:nvPr/>
        </p:nvSpPr>
        <p:spPr bwMode="auto">
          <a:xfrm>
            <a:off x="1828800" y="2971800"/>
            <a:ext cx="304800" cy="304800"/>
          </a:xfrm>
          <a:prstGeom prst="rect">
            <a:avLst/>
          </a:prstGeom>
          <a:solidFill>
            <a:srgbClr val="80FF80"/>
          </a:solidFill>
          <a:ln w="25400">
            <a:solidFill>
              <a:schemeClr val="tx1"/>
            </a:solidFill>
            <a:miter lim="800000"/>
            <a:headEnd/>
            <a:tailEnd type="none" w="med" len="lg"/>
          </a:ln>
          <a:effectLst/>
        </p:spPr>
        <p:txBody>
          <a:bodyPr wrap="none" anchor="ctr"/>
          <a:lstStyle/>
          <a:p>
            <a:endParaRPr lang="fa-IR"/>
          </a:p>
        </p:txBody>
      </p:sp>
      <p:sp>
        <p:nvSpPr>
          <p:cNvPr id="13" name="Rectangle 11"/>
          <p:cNvSpPr>
            <a:spLocks noChangeArrowheads="1"/>
          </p:cNvSpPr>
          <p:nvPr/>
        </p:nvSpPr>
        <p:spPr bwMode="auto">
          <a:xfrm>
            <a:off x="1219200" y="3276600"/>
            <a:ext cx="304800" cy="304800"/>
          </a:xfrm>
          <a:prstGeom prst="rect">
            <a:avLst/>
          </a:prstGeom>
          <a:solidFill>
            <a:srgbClr val="80FF80"/>
          </a:solidFill>
          <a:ln w="25400">
            <a:solidFill>
              <a:schemeClr val="tx1"/>
            </a:solidFill>
            <a:miter lim="800000"/>
            <a:headEnd/>
            <a:tailEnd type="none" w="med" len="lg"/>
          </a:ln>
          <a:effectLst/>
        </p:spPr>
        <p:txBody>
          <a:bodyPr wrap="none" anchor="ctr"/>
          <a:lstStyle/>
          <a:p>
            <a:endParaRPr lang="fa-IR"/>
          </a:p>
        </p:txBody>
      </p:sp>
      <p:sp>
        <p:nvSpPr>
          <p:cNvPr id="14" name="Rectangle 12"/>
          <p:cNvSpPr>
            <a:spLocks noChangeArrowheads="1"/>
          </p:cNvSpPr>
          <p:nvPr/>
        </p:nvSpPr>
        <p:spPr bwMode="auto">
          <a:xfrm>
            <a:off x="1524000" y="3581400"/>
            <a:ext cx="304800" cy="304800"/>
          </a:xfrm>
          <a:prstGeom prst="rect">
            <a:avLst/>
          </a:prstGeom>
          <a:solidFill>
            <a:srgbClr val="80FF80"/>
          </a:solidFill>
          <a:ln w="25400">
            <a:solidFill>
              <a:schemeClr val="tx1"/>
            </a:solidFill>
            <a:miter lim="800000"/>
            <a:headEnd/>
            <a:tailEnd type="none" w="med" len="lg"/>
          </a:ln>
          <a:effectLst/>
        </p:spPr>
        <p:txBody>
          <a:bodyPr wrap="none" anchor="ctr"/>
          <a:lstStyle/>
          <a:p>
            <a:endParaRPr lang="fa-IR"/>
          </a:p>
        </p:txBody>
      </p:sp>
      <p:sp>
        <p:nvSpPr>
          <p:cNvPr id="15" name="Rectangle 13"/>
          <p:cNvSpPr>
            <a:spLocks noChangeArrowheads="1"/>
          </p:cNvSpPr>
          <p:nvPr/>
        </p:nvSpPr>
        <p:spPr bwMode="auto">
          <a:xfrm>
            <a:off x="1524000" y="3276600"/>
            <a:ext cx="304800" cy="304800"/>
          </a:xfrm>
          <a:prstGeom prst="rect">
            <a:avLst/>
          </a:prstGeom>
          <a:solidFill>
            <a:srgbClr val="80FF80"/>
          </a:solidFill>
          <a:ln w="25400">
            <a:solidFill>
              <a:schemeClr val="tx1"/>
            </a:solidFill>
            <a:miter lim="800000"/>
            <a:headEnd/>
            <a:tailEnd type="none" w="med" len="lg"/>
          </a:ln>
          <a:effectLst/>
        </p:spPr>
        <p:txBody>
          <a:bodyPr wrap="none" anchor="ctr"/>
          <a:lstStyle/>
          <a:p>
            <a:endParaRPr lang="fa-IR"/>
          </a:p>
        </p:txBody>
      </p:sp>
      <p:sp>
        <p:nvSpPr>
          <p:cNvPr id="16" name="Rectangle 14"/>
          <p:cNvSpPr>
            <a:spLocks noChangeArrowheads="1"/>
          </p:cNvSpPr>
          <p:nvPr/>
        </p:nvSpPr>
        <p:spPr bwMode="auto">
          <a:xfrm>
            <a:off x="914400" y="3276600"/>
            <a:ext cx="304800" cy="304800"/>
          </a:xfrm>
          <a:prstGeom prst="rect">
            <a:avLst/>
          </a:prstGeom>
          <a:solidFill>
            <a:srgbClr val="80FF80"/>
          </a:solidFill>
          <a:ln w="25400">
            <a:solidFill>
              <a:schemeClr val="tx1"/>
            </a:solidFill>
            <a:miter lim="800000"/>
            <a:headEnd/>
            <a:tailEnd type="none" w="med" len="lg"/>
          </a:ln>
          <a:effectLst/>
        </p:spPr>
        <p:txBody>
          <a:bodyPr wrap="none" anchor="ctr"/>
          <a:lstStyle/>
          <a:p>
            <a:endParaRPr lang="fa-IR"/>
          </a:p>
        </p:txBody>
      </p:sp>
      <p:sp>
        <p:nvSpPr>
          <p:cNvPr id="17" name="Rectangle 15"/>
          <p:cNvSpPr>
            <a:spLocks noChangeArrowheads="1"/>
          </p:cNvSpPr>
          <p:nvPr/>
        </p:nvSpPr>
        <p:spPr bwMode="auto">
          <a:xfrm>
            <a:off x="1828800" y="3276600"/>
            <a:ext cx="304800" cy="304800"/>
          </a:xfrm>
          <a:prstGeom prst="rect">
            <a:avLst/>
          </a:prstGeom>
          <a:solidFill>
            <a:srgbClr val="80FF80"/>
          </a:solidFill>
          <a:ln w="25400">
            <a:solidFill>
              <a:schemeClr val="tx1"/>
            </a:solidFill>
            <a:miter lim="800000"/>
            <a:headEnd/>
            <a:tailEnd type="none" w="med" len="lg"/>
          </a:ln>
          <a:effectLst/>
        </p:spPr>
        <p:txBody>
          <a:bodyPr wrap="none" anchor="ctr"/>
          <a:lstStyle/>
          <a:p>
            <a:endParaRPr lang="fa-IR"/>
          </a:p>
        </p:txBody>
      </p:sp>
      <p:sp>
        <p:nvSpPr>
          <p:cNvPr id="18" name="Rectangle 16"/>
          <p:cNvSpPr>
            <a:spLocks noChangeArrowheads="1"/>
          </p:cNvSpPr>
          <p:nvPr/>
        </p:nvSpPr>
        <p:spPr bwMode="auto">
          <a:xfrm>
            <a:off x="914400" y="3581400"/>
            <a:ext cx="304800" cy="304800"/>
          </a:xfrm>
          <a:prstGeom prst="rect">
            <a:avLst/>
          </a:prstGeom>
          <a:solidFill>
            <a:srgbClr val="80FF80"/>
          </a:solidFill>
          <a:ln w="25400">
            <a:solidFill>
              <a:schemeClr val="tx1"/>
            </a:solidFill>
            <a:miter lim="800000"/>
            <a:headEnd/>
            <a:tailEnd type="none" w="med" len="lg"/>
          </a:ln>
          <a:effectLst/>
        </p:spPr>
        <p:txBody>
          <a:bodyPr wrap="none" anchor="ctr"/>
          <a:lstStyle/>
          <a:p>
            <a:endParaRPr lang="fa-IR"/>
          </a:p>
        </p:txBody>
      </p:sp>
      <p:sp>
        <p:nvSpPr>
          <p:cNvPr id="19" name="Rectangle 17"/>
          <p:cNvSpPr>
            <a:spLocks noChangeArrowheads="1"/>
          </p:cNvSpPr>
          <p:nvPr/>
        </p:nvSpPr>
        <p:spPr bwMode="auto">
          <a:xfrm>
            <a:off x="1219200" y="3581400"/>
            <a:ext cx="304800" cy="304800"/>
          </a:xfrm>
          <a:prstGeom prst="rect">
            <a:avLst/>
          </a:prstGeom>
          <a:solidFill>
            <a:srgbClr val="80FF80"/>
          </a:solidFill>
          <a:ln w="25400">
            <a:solidFill>
              <a:schemeClr val="tx1"/>
            </a:solidFill>
            <a:miter lim="800000"/>
            <a:headEnd/>
            <a:tailEnd type="none" w="med" len="lg"/>
          </a:ln>
          <a:effectLst/>
        </p:spPr>
        <p:txBody>
          <a:bodyPr wrap="none" anchor="ctr"/>
          <a:lstStyle/>
          <a:p>
            <a:endParaRPr lang="fa-IR"/>
          </a:p>
        </p:txBody>
      </p:sp>
      <p:sp>
        <p:nvSpPr>
          <p:cNvPr id="20" name="Rectangle 18"/>
          <p:cNvSpPr>
            <a:spLocks noChangeArrowheads="1"/>
          </p:cNvSpPr>
          <p:nvPr/>
        </p:nvSpPr>
        <p:spPr bwMode="auto">
          <a:xfrm>
            <a:off x="1828800" y="3581400"/>
            <a:ext cx="304800" cy="304800"/>
          </a:xfrm>
          <a:prstGeom prst="rect">
            <a:avLst/>
          </a:prstGeom>
          <a:solidFill>
            <a:srgbClr val="80FF80"/>
          </a:solidFill>
          <a:ln w="25400">
            <a:solidFill>
              <a:schemeClr val="tx1"/>
            </a:solidFill>
            <a:miter lim="800000"/>
            <a:headEnd/>
            <a:tailEnd type="none" w="med" len="lg"/>
          </a:ln>
          <a:effectLst/>
        </p:spPr>
        <p:txBody>
          <a:bodyPr wrap="none" anchor="ctr"/>
          <a:lstStyle/>
          <a:p>
            <a:endParaRPr lang="fa-IR"/>
          </a:p>
        </p:txBody>
      </p:sp>
      <p:sp>
        <p:nvSpPr>
          <p:cNvPr id="21" name="Rectangle 19"/>
          <p:cNvSpPr>
            <a:spLocks noChangeArrowheads="1"/>
          </p:cNvSpPr>
          <p:nvPr/>
        </p:nvSpPr>
        <p:spPr bwMode="auto">
          <a:xfrm>
            <a:off x="2133600" y="2667000"/>
            <a:ext cx="304800" cy="304800"/>
          </a:xfrm>
          <a:prstGeom prst="rect">
            <a:avLst/>
          </a:prstGeom>
          <a:solidFill>
            <a:srgbClr val="80FF80"/>
          </a:solidFill>
          <a:ln w="25400">
            <a:solidFill>
              <a:schemeClr val="tx1"/>
            </a:solidFill>
            <a:miter lim="800000"/>
            <a:headEnd/>
            <a:tailEnd type="none" w="med" len="lg"/>
          </a:ln>
          <a:effectLst/>
        </p:spPr>
        <p:txBody>
          <a:bodyPr wrap="none" anchor="ctr"/>
          <a:lstStyle/>
          <a:p>
            <a:endParaRPr lang="fa-IR"/>
          </a:p>
        </p:txBody>
      </p:sp>
      <p:sp>
        <p:nvSpPr>
          <p:cNvPr id="22" name="Rectangle 20"/>
          <p:cNvSpPr>
            <a:spLocks noChangeArrowheads="1"/>
          </p:cNvSpPr>
          <p:nvPr/>
        </p:nvSpPr>
        <p:spPr bwMode="auto">
          <a:xfrm>
            <a:off x="2438400" y="2667000"/>
            <a:ext cx="304800" cy="304800"/>
          </a:xfrm>
          <a:prstGeom prst="rect">
            <a:avLst/>
          </a:prstGeom>
          <a:solidFill>
            <a:srgbClr val="80FF80"/>
          </a:solidFill>
          <a:ln w="25400">
            <a:solidFill>
              <a:schemeClr val="tx1"/>
            </a:solidFill>
            <a:miter lim="800000"/>
            <a:headEnd/>
            <a:tailEnd type="none" w="med" len="lg"/>
          </a:ln>
          <a:effectLst/>
        </p:spPr>
        <p:txBody>
          <a:bodyPr wrap="none" anchor="ctr"/>
          <a:lstStyle/>
          <a:p>
            <a:endParaRPr lang="fa-IR"/>
          </a:p>
        </p:txBody>
      </p:sp>
      <p:sp>
        <p:nvSpPr>
          <p:cNvPr id="23" name="Rectangle 21"/>
          <p:cNvSpPr>
            <a:spLocks noChangeArrowheads="1"/>
          </p:cNvSpPr>
          <p:nvPr/>
        </p:nvSpPr>
        <p:spPr bwMode="auto">
          <a:xfrm>
            <a:off x="2743200" y="2667000"/>
            <a:ext cx="304800" cy="304800"/>
          </a:xfrm>
          <a:prstGeom prst="rect">
            <a:avLst/>
          </a:prstGeom>
          <a:solidFill>
            <a:srgbClr val="80FF80"/>
          </a:solidFill>
          <a:ln w="25400">
            <a:solidFill>
              <a:schemeClr val="tx1"/>
            </a:solidFill>
            <a:miter lim="800000"/>
            <a:headEnd/>
            <a:tailEnd type="none" w="med" len="lg"/>
          </a:ln>
          <a:effectLst/>
        </p:spPr>
        <p:txBody>
          <a:bodyPr wrap="none" anchor="ctr"/>
          <a:lstStyle/>
          <a:p>
            <a:endParaRPr lang="fa-IR"/>
          </a:p>
        </p:txBody>
      </p:sp>
      <p:sp>
        <p:nvSpPr>
          <p:cNvPr id="24" name="Rectangle 22"/>
          <p:cNvSpPr>
            <a:spLocks noChangeArrowheads="1"/>
          </p:cNvSpPr>
          <p:nvPr/>
        </p:nvSpPr>
        <p:spPr bwMode="auto">
          <a:xfrm>
            <a:off x="3048000" y="2667000"/>
            <a:ext cx="304800" cy="304800"/>
          </a:xfrm>
          <a:prstGeom prst="rect">
            <a:avLst/>
          </a:prstGeom>
          <a:solidFill>
            <a:srgbClr val="80FF80"/>
          </a:solidFill>
          <a:ln w="25400">
            <a:solidFill>
              <a:schemeClr val="tx1"/>
            </a:solidFill>
            <a:miter lim="800000"/>
            <a:headEnd/>
            <a:tailEnd type="none" w="med" len="lg"/>
          </a:ln>
          <a:effectLst/>
        </p:spPr>
        <p:txBody>
          <a:bodyPr wrap="none" anchor="ctr"/>
          <a:lstStyle/>
          <a:p>
            <a:endParaRPr lang="fa-IR"/>
          </a:p>
        </p:txBody>
      </p:sp>
      <p:sp>
        <p:nvSpPr>
          <p:cNvPr id="25" name="Rectangle 23"/>
          <p:cNvSpPr>
            <a:spLocks noChangeArrowheads="1"/>
          </p:cNvSpPr>
          <p:nvPr/>
        </p:nvSpPr>
        <p:spPr bwMode="auto">
          <a:xfrm>
            <a:off x="2133600" y="2971800"/>
            <a:ext cx="304800" cy="304800"/>
          </a:xfrm>
          <a:prstGeom prst="rect">
            <a:avLst/>
          </a:prstGeom>
          <a:solidFill>
            <a:srgbClr val="80FF80"/>
          </a:solidFill>
          <a:ln w="25400">
            <a:solidFill>
              <a:schemeClr val="tx1"/>
            </a:solidFill>
            <a:miter lim="800000"/>
            <a:headEnd/>
            <a:tailEnd type="none" w="med" len="lg"/>
          </a:ln>
          <a:effectLst/>
        </p:spPr>
        <p:txBody>
          <a:bodyPr wrap="none" anchor="ctr"/>
          <a:lstStyle/>
          <a:p>
            <a:endParaRPr lang="fa-IR"/>
          </a:p>
        </p:txBody>
      </p:sp>
      <p:sp>
        <p:nvSpPr>
          <p:cNvPr id="26" name="Rectangle 24"/>
          <p:cNvSpPr>
            <a:spLocks noChangeArrowheads="1"/>
          </p:cNvSpPr>
          <p:nvPr/>
        </p:nvSpPr>
        <p:spPr bwMode="auto">
          <a:xfrm>
            <a:off x="2438400" y="2971800"/>
            <a:ext cx="304800" cy="304800"/>
          </a:xfrm>
          <a:prstGeom prst="rect">
            <a:avLst/>
          </a:prstGeom>
          <a:solidFill>
            <a:srgbClr val="80FF80"/>
          </a:solidFill>
          <a:ln w="25400">
            <a:solidFill>
              <a:schemeClr val="tx1"/>
            </a:solidFill>
            <a:miter lim="800000"/>
            <a:headEnd/>
            <a:tailEnd type="none" w="med" len="lg"/>
          </a:ln>
          <a:effectLst/>
        </p:spPr>
        <p:txBody>
          <a:bodyPr wrap="none" anchor="ctr"/>
          <a:lstStyle/>
          <a:p>
            <a:endParaRPr lang="fa-IR"/>
          </a:p>
        </p:txBody>
      </p:sp>
      <p:sp>
        <p:nvSpPr>
          <p:cNvPr id="27" name="Rectangle 25"/>
          <p:cNvSpPr>
            <a:spLocks noChangeArrowheads="1"/>
          </p:cNvSpPr>
          <p:nvPr/>
        </p:nvSpPr>
        <p:spPr bwMode="auto">
          <a:xfrm>
            <a:off x="2743200" y="2971800"/>
            <a:ext cx="304800" cy="304800"/>
          </a:xfrm>
          <a:prstGeom prst="rect">
            <a:avLst/>
          </a:prstGeom>
          <a:solidFill>
            <a:srgbClr val="80FF80"/>
          </a:solidFill>
          <a:ln w="25400">
            <a:solidFill>
              <a:schemeClr val="tx1"/>
            </a:solidFill>
            <a:miter lim="800000"/>
            <a:headEnd/>
            <a:tailEnd type="none" w="med" len="lg"/>
          </a:ln>
          <a:effectLst/>
        </p:spPr>
        <p:txBody>
          <a:bodyPr wrap="none" anchor="ctr"/>
          <a:lstStyle/>
          <a:p>
            <a:endParaRPr lang="fa-IR"/>
          </a:p>
        </p:txBody>
      </p:sp>
      <p:sp>
        <p:nvSpPr>
          <p:cNvPr id="28" name="Rectangle 26"/>
          <p:cNvSpPr>
            <a:spLocks noChangeArrowheads="1"/>
          </p:cNvSpPr>
          <p:nvPr/>
        </p:nvSpPr>
        <p:spPr bwMode="auto">
          <a:xfrm>
            <a:off x="3048000" y="2971800"/>
            <a:ext cx="304800" cy="304800"/>
          </a:xfrm>
          <a:prstGeom prst="rect">
            <a:avLst/>
          </a:prstGeom>
          <a:solidFill>
            <a:srgbClr val="80FF80"/>
          </a:solidFill>
          <a:ln w="25400">
            <a:solidFill>
              <a:schemeClr val="tx1"/>
            </a:solidFill>
            <a:miter lim="800000"/>
            <a:headEnd/>
            <a:tailEnd type="none" w="med" len="lg"/>
          </a:ln>
          <a:effectLst/>
        </p:spPr>
        <p:txBody>
          <a:bodyPr wrap="none" anchor="ctr"/>
          <a:lstStyle/>
          <a:p>
            <a:endParaRPr lang="fa-IR"/>
          </a:p>
        </p:txBody>
      </p:sp>
      <p:sp>
        <p:nvSpPr>
          <p:cNvPr id="29" name="Rectangle 27"/>
          <p:cNvSpPr>
            <a:spLocks noChangeArrowheads="1"/>
          </p:cNvSpPr>
          <p:nvPr/>
        </p:nvSpPr>
        <p:spPr bwMode="auto">
          <a:xfrm>
            <a:off x="2438400" y="3276600"/>
            <a:ext cx="304800" cy="304800"/>
          </a:xfrm>
          <a:prstGeom prst="rect">
            <a:avLst/>
          </a:prstGeom>
          <a:solidFill>
            <a:srgbClr val="80FF80"/>
          </a:solidFill>
          <a:ln w="25400">
            <a:solidFill>
              <a:schemeClr val="tx1"/>
            </a:solidFill>
            <a:miter lim="800000"/>
            <a:headEnd/>
            <a:tailEnd type="none" w="med" len="lg"/>
          </a:ln>
          <a:effectLst/>
        </p:spPr>
        <p:txBody>
          <a:bodyPr wrap="none" anchor="ctr"/>
          <a:lstStyle/>
          <a:p>
            <a:endParaRPr lang="fa-IR"/>
          </a:p>
        </p:txBody>
      </p:sp>
      <p:sp>
        <p:nvSpPr>
          <p:cNvPr id="30" name="Rectangle 28"/>
          <p:cNvSpPr>
            <a:spLocks noChangeArrowheads="1"/>
          </p:cNvSpPr>
          <p:nvPr/>
        </p:nvSpPr>
        <p:spPr bwMode="auto">
          <a:xfrm>
            <a:off x="2743200" y="3581400"/>
            <a:ext cx="304800" cy="304800"/>
          </a:xfrm>
          <a:prstGeom prst="rect">
            <a:avLst/>
          </a:prstGeom>
          <a:solidFill>
            <a:srgbClr val="80FF80"/>
          </a:solidFill>
          <a:ln w="25400">
            <a:solidFill>
              <a:schemeClr val="tx1"/>
            </a:solidFill>
            <a:miter lim="800000"/>
            <a:headEnd/>
            <a:tailEnd type="none" w="med" len="lg"/>
          </a:ln>
          <a:effectLst/>
        </p:spPr>
        <p:txBody>
          <a:bodyPr wrap="none" anchor="ctr"/>
          <a:lstStyle/>
          <a:p>
            <a:endParaRPr lang="fa-IR"/>
          </a:p>
        </p:txBody>
      </p:sp>
      <p:sp>
        <p:nvSpPr>
          <p:cNvPr id="31" name="Rectangle 29"/>
          <p:cNvSpPr>
            <a:spLocks noChangeArrowheads="1"/>
          </p:cNvSpPr>
          <p:nvPr/>
        </p:nvSpPr>
        <p:spPr bwMode="auto">
          <a:xfrm>
            <a:off x="2743200" y="3276600"/>
            <a:ext cx="304800" cy="304800"/>
          </a:xfrm>
          <a:prstGeom prst="rect">
            <a:avLst/>
          </a:prstGeom>
          <a:solidFill>
            <a:srgbClr val="80FF80"/>
          </a:solidFill>
          <a:ln w="25400">
            <a:solidFill>
              <a:schemeClr val="tx1"/>
            </a:solidFill>
            <a:miter lim="800000"/>
            <a:headEnd/>
            <a:tailEnd type="none" w="med" len="lg"/>
          </a:ln>
          <a:effectLst/>
        </p:spPr>
        <p:txBody>
          <a:bodyPr wrap="none" anchor="ctr"/>
          <a:lstStyle/>
          <a:p>
            <a:endParaRPr lang="fa-IR"/>
          </a:p>
        </p:txBody>
      </p:sp>
      <p:sp>
        <p:nvSpPr>
          <p:cNvPr id="32" name="Rectangle 30"/>
          <p:cNvSpPr>
            <a:spLocks noChangeArrowheads="1"/>
          </p:cNvSpPr>
          <p:nvPr/>
        </p:nvSpPr>
        <p:spPr bwMode="auto">
          <a:xfrm>
            <a:off x="2133600" y="3276600"/>
            <a:ext cx="304800" cy="304800"/>
          </a:xfrm>
          <a:prstGeom prst="rect">
            <a:avLst/>
          </a:prstGeom>
          <a:solidFill>
            <a:srgbClr val="80FF80"/>
          </a:solidFill>
          <a:ln w="25400">
            <a:solidFill>
              <a:schemeClr val="tx1"/>
            </a:solidFill>
            <a:miter lim="800000"/>
            <a:headEnd/>
            <a:tailEnd type="none" w="med" len="lg"/>
          </a:ln>
          <a:effectLst/>
        </p:spPr>
        <p:txBody>
          <a:bodyPr wrap="none" anchor="ctr"/>
          <a:lstStyle/>
          <a:p>
            <a:endParaRPr lang="fa-IR"/>
          </a:p>
        </p:txBody>
      </p:sp>
      <p:sp>
        <p:nvSpPr>
          <p:cNvPr id="33" name="Rectangle 31"/>
          <p:cNvSpPr>
            <a:spLocks noChangeArrowheads="1"/>
          </p:cNvSpPr>
          <p:nvPr/>
        </p:nvSpPr>
        <p:spPr bwMode="auto">
          <a:xfrm>
            <a:off x="3048000" y="3276600"/>
            <a:ext cx="304800" cy="304800"/>
          </a:xfrm>
          <a:prstGeom prst="rect">
            <a:avLst/>
          </a:prstGeom>
          <a:solidFill>
            <a:srgbClr val="80FF80"/>
          </a:solidFill>
          <a:ln w="25400">
            <a:solidFill>
              <a:schemeClr val="tx1"/>
            </a:solidFill>
            <a:miter lim="800000"/>
            <a:headEnd/>
            <a:tailEnd type="none" w="med" len="lg"/>
          </a:ln>
          <a:effectLst/>
        </p:spPr>
        <p:txBody>
          <a:bodyPr wrap="none" anchor="ctr"/>
          <a:lstStyle/>
          <a:p>
            <a:endParaRPr lang="fa-IR"/>
          </a:p>
        </p:txBody>
      </p:sp>
      <p:sp>
        <p:nvSpPr>
          <p:cNvPr id="34" name="Rectangle 32"/>
          <p:cNvSpPr>
            <a:spLocks noChangeArrowheads="1"/>
          </p:cNvSpPr>
          <p:nvPr/>
        </p:nvSpPr>
        <p:spPr bwMode="auto">
          <a:xfrm>
            <a:off x="2133600" y="3581400"/>
            <a:ext cx="304800" cy="304800"/>
          </a:xfrm>
          <a:prstGeom prst="rect">
            <a:avLst/>
          </a:prstGeom>
          <a:solidFill>
            <a:srgbClr val="80FF80"/>
          </a:solidFill>
          <a:ln w="25400">
            <a:solidFill>
              <a:schemeClr val="tx1"/>
            </a:solidFill>
            <a:miter lim="800000"/>
            <a:headEnd/>
            <a:tailEnd type="none" w="med" len="lg"/>
          </a:ln>
          <a:effectLst/>
        </p:spPr>
        <p:txBody>
          <a:bodyPr wrap="none" anchor="ctr"/>
          <a:lstStyle/>
          <a:p>
            <a:endParaRPr lang="fa-IR"/>
          </a:p>
        </p:txBody>
      </p:sp>
      <p:sp>
        <p:nvSpPr>
          <p:cNvPr id="35" name="Rectangle 33"/>
          <p:cNvSpPr>
            <a:spLocks noChangeArrowheads="1"/>
          </p:cNvSpPr>
          <p:nvPr/>
        </p:nvSpPr>
        <p:spPr bwMode="auto">
          <a:xfrm>
            <a:off x="2438400" y="3581400"/>
            <a:ext cx="304800" cy="304800"/>
          </a:xfrm>
          <a:prstGeom prst="rect">
            <a:avLst/>
          </a:prstGeom>
          <a:solidFill>
            <a:srgbClr val="80FF80"/>
          </a:solidFill>
          <a:ln w="25400">
            <a:solidFill>
              <a:schemeClr val="tx1"/>
            </a:solidFill>
            <a:miter lim="800000"/>
            <a:headEnd/>
            <a:tailEnd type="none" w="med" len="lg"/>
          </a:ln>
          <a:effectLst/>
        </p:spPr>
        <p:txBody>
          <a:bodyPr wrap="none" anchor="ctr"/>
          <a:lstStyle/>
          <a:p>
            <a:endParaRPr lang="fa-IR"/>
          </a:p>
        </p:txBody>
      </p:sp>
      <p:sp>
        <p:nvSpPr>
          <p:cNvPr id="36" name="Rectangle 34"/>
          <p:cNvSpPr>
            <a:spLocks noChangeArrowheads="1"/>
          </p:cNvSpPr>
          <p:nvPr/>
        </p:nvSpPr>
        <p:spPr bwMode="auto">
          <a:xfrm>
            <a:off x="3048000" y="3581400"/>
            <a:ext cx="304800" cy="304800"/>
          </a:xfrm>
          <a:prstGeom prst="rect">
            <a:avLst/>
          </a:prstGeom>
          <a:solidFill>
            <a:srgbClr val="80FF80"/>
          </a:solidFill>
          <a:ln w="25400">
            <a:solidFill>
              <a:schemeClr val="tx1"/>
            </a:solidFill>
            <a:miter lim="800000"/>
            <a:headEnd/>
            <a:tailEnd type="none" w="med" len="lg"/>
          </a:ln>
          <a:effectLst/>
        </p:spPr>
        <p:txBody>
          <a:bodyPr wrap="none" anchor="ctr"/>
          <a:lstStyle/>
          <a:p>
            <a:endParaRPr lang="fa-IR"/>
          </a:p>
        </p:txBody>
      </p:sp>
      <p:sp>
        <p:nvSpPr>
          <p:cNvPr id="37" name="Rectangle 35"/>
          <p:cNvSpPr>
            <a:spLocks noChangeArrowheads="1"/>
          </p:cNvSpPr>
          <p:nvPr/>
        </p:nvSpPr>
        <p:spPr bwMode="auto">
          <a:xfrm>
            <a:off x="3352800" y="2667000"/>
            <a:ext cx="304800" cy="304800"/>
          </a:xfrm>
          <a:prstGeom prst="rect">
            <a:avLst/>
          </a:prstGeom>
          <a:solidFill>
            <a:srgbClr val="FF8080"/>
          </a:solidFill>
          <a:ln w="25400">
            <a:solidFill>
              <a:schemeClr val="tx1"/>
            </a:solidFill>
            <a:miter lim="800000"/>
            <a:headEnd/>
            <a:tailEnd type="none" w="med" len="lg"/>
          </a:ln>
          <a:effectLst/>
        </p:spPr>
        <p:txBody>
          <a:bodyPr wrap="none" anchor="ctr"/>
          <a:lstStyle/>
          <a:p>
            <a:endParaRPr lang="fa-IR"/>
          </a:p>
        </p:txBody>
      </p:sp>
      <p:sp>
        <p:nvSpPr>
          <p:cNvPr id="38" name="Rectangle 36"/>
          <p:cNvSpPr>
            <a:spLocks noChangeArrowheads="1"/>
          </p:cNvSpPr>
          <p:nvPr/>
        </p:nvSpPr>
        <p:spPr bwMode="auto">
          <a:xfrm>
            <a:off x="3657600" y="26670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39" name="Rectangle 37"/>
          <p:cNvSpPr>
            <a:spLocks noChangeArrowheads="1"/>
          </p:cNvSpPr>
          <p:nvPr/>
        </p:nvSpPr>
        <p:spPr bwMode="auto">
          <a:xfrm>
            <a:off x="3962400" y="26670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40" name="Rectangle 38"/>
          <p:cNvSpPr>
            <a:spLocks noChangeArrowheads="1"/>
          </p:cNvSpPr>
          <p:nvPr/>
        </p:nvSpPr>
        <p:spPr bwMode="auto">
          <a:xfrm>
            <a:off x="4267200" y="26670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41" name="Rectangle 39"/>
          <p:cNvSpPr>
            <a:spLocks noChangeArrowheads="1"/>
          </p:cNvSpPr>
          <p:nvPr/>
        </p:nvSpPr>
        <p:spPr bwMode="auto">
          <a:xfrm>
            <a:off x="3352800" y="2971800"/>
            <a:ext cx="304800" cy="304800"/>
          </a:xfrm>
          <a:prstGeom prst="rect">
            <a:avLst/>
          </a:prstGeom>
          <a:solidFill>
            <a:srgbClr val="FF8080"/>
          </a:solidFill>
          <a:ln w="25400">
            <a:solidFill>
              <a:schemeClr val="tx1"/>
            </a:solidFill>
            <a:miter lim="800000"/>
            <a:headEnd/>
            <a:tailEnd type="none" w="med" len="lg"/>
          </a:ln>
          <a:effectLst/>
        </p:spPr>
        <p:txBody>
          <a:bodyPr wrap="none" anchor="ctr"/>
          <a:lstStyle/>
          <a:p>
            <a:endParaRPr lang="fa-IR"/>
          </a:p>
        </p:txBody>
      </p:sp>
      <p:sp>
        <p:nvSpPr>
          <p:cNvPr id="42" name="Rectangle 40"/>
          <p:cNvSpPr>
            <a:spLocks noChangeArrowheads="1"/>
          </p:cNvSpPr>
          <p:nvPr/>
        </p:nvSpPr>
        <p:spPr bwMode="auto">
          <a:xfrm>
            <a:off x="3657600" y="29718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43" name="Rectangle 41"/>
          <p:cNvSpPr>
            <a:spLocks noChangeArrowheads="1"/>
          </p:cNvSpPr>
          <p:nvPr/>
        </p:nvSpPr>
        <p:spPr bwMode="auto">
          <a:xfrm>
            <a:off x="3962400" y="29718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44" name="Rectangle 42"/>
          <p:cNvSpPr>
            <a:spLocks noChangeArrowheads="1"/>
          </p:cNvSpPr>
          <p:nvPr/>
        </p:nvSpPr>
        <p:spPr bwMode="auto">
          <a:xfrm>
            <a:off x="4267200" y="29718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45" name="Rectangle 43"/>
          <p:cNvSpPr>
            <a:spLocks noChangeArrowheads="1"/>
          </p:cNvSpPr>
          <p:nvPr/>
        </p:nvSpPr>
        <p:spPr bwMode="auto">
          <a:xfrm>
            <a:off x="3657600" y="32766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46" name="Rectangle 44"/>
          <p:cNvSpPr>
            <a:spLocks noChangeArrowheads="1"/>
          </p:cNvSpPr>
          <p:nvPr/>
        </p:nvSpPr>
        <p:spPr bwMode="auto">
          <a:xfrm>
            <a:off x="3962400" y="35814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47" name="Rectangle 45"/>
          <p:cNvSpPr>
            <a:spLocks noChangeArrowheads="1"/>
          </p:cNvSpPr>
          <p:nvPr/>
        </p:nvSpPr>
        <p:spPr bwMode="auto">
          <a:xfrm>
            <a:off x="3962400" y="32766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48" name="Rectangle 46"/>
          <p:cNvSpPr>
            <a:spLocks noChangeArrowheads="1"/>
          </p:cNvSpPr>
          <p:nvPr/>
        </p:nvSpPr>
        <p:spPr bwMode="auto">
          <a:xfrm>
            <a:off x="3352800" y="3276600"/>
            <a:ext cx="304800" cy="304800"/>
          </a:xfrm>
          <a:prstGeom prst="rect">
            <a:avLst/>
          </a:prstGeom>
          <a:solidFill>
            <a:srgbClr val="FF8080"/>
          </a:solidFill>
          <a:ln w="25400">
            <a:solidFill>
              <a:schemeClr val="tx1"/>
            </a:solidFill>
            <a:miter lim="800000"/>
            <a:headEnd/>
            <a:tailEnd type="none" w="med" len="lg"/>
          </a:ln>
          <a:effectLst/>
        </p:spPr>
        <p:txBody>
          <a:bodyPr wrap="none" anchor="ctr"/>
          <a:lstStyle/>
          <a:p>
            <a:endParaRPr lang="fa-IR"/>
          </a:p>
        </p:txBody>
      </p:sp>
      <p:sp>
        <p:nvSpPr>
          <p:cNvPr id="49" name="Rectangle 47"/>
          <p:cNvSpPr>
            <a:spLocks noChangeArrowheads="1"/>
          </p:cNvSpPr>
          <p:nvPr/>
        </p:nvSpPr>
        <p:spPr bwMode="auto">
          <a:xfrm>
            <a:off x="4267200" y="32766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50" name="Rectangle 48"/>
          <p:cNvSpPr>
            <a:spLocks noChangeArrowheads="1"/>
          </p:cNvSpPr>
          <p:nvPr/>
        </p:nvSpPr>
        <p:spPr bwMode="auto">
          <a:xfrm>
            <a:off x="3352800" y="3581400"/>
            <a:ext cx="304800" cy="304800"/>
          </a:xfrm>
          <a:prstGeom prst="rect">
            <a:avLst/>
          </a:prstGeom>
          <a:solidFill>
            <a:srgbClr val="FF8080"/>
          </a:solidFill>
          <a:ln w="25400">
            <a:solidFill>
              <a:schemeClr val="tx1"/>
            </a:solidFill>
            <a:miter lim="800000"/>
            <a:headEnd/>
            <a:tailEnd type="none" w="med" len="lg"/>
          </a:ln>
          <a:effectLst/>
        </p:spPr>
        <p:txBody>
          <a:bodyPr wrap="none" anchor="ctr"/>
          <a:lstStyle/>
          <a:p>
            <a:endParaRPr lang="fa-IR"/>
          </a:p>
        </p:txBody>
      </p:sp>
      <p:sp>
        <p:nvSpPr>
          <p:cNvPr id="51" name="Rectangle 49"/>
          <p:cNvSpPr>
            <a:spLocks noChangeArrowheads="1"/>
          </p:cNvSpPr>
          <p:nvPr/>
        </p:nvSpPr>
        <p:spPr bwMode="auto">
          <a:xfrm>
            <a:off x="3657600" y="35814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52" name="Rectangle 50"/>
          <p:cNvSpPr>
            <a:spLocks noChangeArrowheads="1"/>
          </p:cNvSpPr>
          <p:nvPr/>
        </p:nvSpPr>
        <p:spPr bwMode="auto">
          <a:xfrm>
            <a:off x="4267200" y="35814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53" name="Rectangle 51"/>
          <p:cNvSpPr>
            <a:spLocks noChangeArrowheads="1"/>
          </p:cNvSpPr>
          <p:nvPr/>
        </p:nvSpPr>
        <p:spPr bwMode="auto">
          <a:xfrm>
            <a:off x="4572000" y="2667000"/>
            <a:ext cx="304800" cy="304800"/>
          </a:xfrm>
          <a:prstGeom prst="rect">
            <a:avLst/>
          </a:prstGeom>
          <a:solidFill>
            <a:srgbClr val="FBFF5F"/>
          </a:solidFill>
          <a:ln w="25400">
            <a:solidFill>
              <a:schemeClr val="tx1"/>
            </a:solidFill>
            <a:miter lim="800000"/>
            <a:headEnd/>
            <a:tailEnd type="none" w="med" len="lg"/>
          </a:ln>
          <a:effectLst/>
        </p:spPr>
        <p:txBody>
          <a:bodyPr wrap="none" anchor="ctr"/>
          <a:lstStyle/>
          <a:p>
            <a:endParaRPr lang="fa-IR"/>
          </a:p>
        </p:txBody>
      </p:sp>
      <p:sp>
        <p:nvSpPr>
          <p:cNvPr id="54" name="Rectangle 52"/>
          <p:cNvSpPr>
            <a:spLocks noChangeArrowheads="1"/>
          </p:cNvSpPr>
          <p:nvPr/>
        </p:nvSpPr>
        <p:spPr bwMode="auto">
          <a:xfrm>
            <a:off x="4876800" y="26670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55" name="Rectangle 53"/>
          <p:cNvSpPr>
            <a:spLocks noChangeArrowheads="1"/>
          </p:cNvSpPr>
          <p:nvPr/>
        </p:nvSpPr>
        <p:spPr bwMode="auto">
          <a:xfrm>
            <a:off x="5181600" y="26670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56" name="Rectangle 54"/>
          <p:cNvSpPr>
            <a:spLocks noChangeArrowheads="1"/>
          </p:cNvSpPr>
          <p:nvPr/>
        </p:nvSpPr>
        <p:spPr bwMode="auto">
          <a:xfrm>
            <a:off x="5486400" y="26670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57" name="Rectangle 55"/>
          <p:cNvSpPr>
            <a:spLocks noChangeArrowheads="1"/>
          </p:cNvSpPr>
          <p:nvPr/>
        </p:nvSpPr>
        <p:spPr bwMode="auto">
          <a:xfrm>
            <a:off x="4572000" y="2971800"/>
            <a:ext cx="304800" cy="304800"/>
          </a:xfrm>
          <a:prstGeom prst="rect">
            <a:avLst/>
          </a:prstGeom>
          <a:solidFill>
            <a:srgbClr val="FBFF5F"/>
          </a:solidFill>
          <a:ln w="25400">
            <a:solidFill>
              <a:schemeClr val="tx1"/>
            </a:solidFill>
            <a:miter lim="800000"/>
            <a:headEnd/>
            <a:tailEnd type="none" w="med" len="lg"/>
          </a:ln>
          <a:effectLst/>
        </p:spPr>
        <p:txBody>
          <a:bodyPr wrap="none" anchor="ctr"/>
          <a:lstStyle/>
          <a:p>
            <a:endParaRPr lang="fa-IR"/>
          </a:p>
        </p:txBody>
      </p:sp>
      <p:sp>
        <p:nvSpPr>
          <p:cNvPr id="58" name="Rectangle 56"/>
          <p:cNvSpPr>
            <a:spLocks noChangeArrowheads="1"/>
          </p:cNvSpPr>
          <p:nvPr/>
        </p:nvSpPr>
        <p:spPr bwMode="auto">
          <a:xfrm>
            <a:off x="4876800" y="29718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59" name="Rectangle 57"/>
          <p:cNvSpPr>
            <a:spLocks noChangeArrowheads="1"/>
          </p:cNvSpPr>
          <p:nvPr/>
        </p:nvSpPr>
        <p:spPr bwMode="auto">
          <a:xfrm>
            <a:off x="5181600" y="29718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60" name="Rectangle 58"/>
          <p:cNvSpPr>
            <a:spLocks noChangeArrowheads="1"/>
          </p:cNvSpPr>
          <p:nvPr/>
        </p:nvSpPr>
        <p:spPr bwMode="auto">
          <a:xfrm>
            <a:off x="5486400" y="29718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61" name="Rectangle 59"/>
          <p:cNvSpPr>
            <a:spLocks noChangeArrowheads="1"/>
          </p:cNvSpPr>
          <p:nvPr/>
        </p:nvSpPr>
        <p:spPr bwMode="auto">
          <a:xfrm>
            <a:off x="4876800" y="32766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62" name="Rectangle 60"/>
          <p:cNvSpPr>
            <a:spLocks noChangeArrowheads="1"/>
          </p:cNvSpPr>
          <p:nvPr/>
        </p:nvSpPr>
        <p:spPr bwMode="auto">
          <a:xfrm>
            <a:off x="5181600" y="35814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63" name="Rectangle 61"/>
          <p:cNvSpPr>
            <a:spLocks noChangeArrowheads="1"/>
          </p:cNvSpPr>
          <p:nvPr/>
        </p:nvSpPr>
        <p:spPr bwMode="auto">
          <a:xfrm>
            <a:off x="5181600" y="32766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64" name="Rectangle 62"/>
          <p:cNvSpPr>
            <a:spLocks noChangeArrowheads="1"/>
          </p:cNvSpPr>
          <p:nvPr/>
        </p:nvSpPr>
        <p:spPr bwMode="auto">
          <a:xfrm>
            <a:off x="4572000" y="3276600"/>
            <a:ext cx="304800" cy="304800"/>
          </a:xfrm>
          <a:prstGeom prst="rect">
            <a:avLst/>
          </a:prstGeom>
          <a:solidFill>
            <a:srgbClr val="FBFF5F"/>
          </a:solidFill>
          <a:ln w="25400">
            <a:solidFill>
              <a:schemeClr val="tx1"/>
            </a:solidFill>
            <a:miter lim="800000"/>
            <a:headEnd/>
            <a:tailEnd type="none" w="med" len="lg"/>
          </a:ln>
          <a:effectLst/>
        </p:spPr>
        <p:txBody>
          <a:bodyPr wrap="none" anchor="ctr"/>
          <a:lstStyle/>
          <a:p>
            <a:endParaRPr lang="fa-IR"/>
          </a:p>
        </p:txBody>
      </p:sp>
      <p:sp>
        <p:nvSpPr>
          <p:cNvPr id="65" name="Rectangle 63"/>
          <p:cNvSpPr>
            <a:spLocks noChangeArrowheads="1"/>
          </p:cNvSpPr>
          <p:nvPr/>
        </p:nvSpPr>
        <p:spPr bwMode="auto">
          <a:xfrm>
            <a:off x="5486400" y="32766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66" name="Rectangle 64"/>
          <p:cNvSpPr>
            <a:spLocks noChangeArrowheads="1"/>
          </p:cNvSpPr>
          <p:nvPr/>
        </p:nvSpPr>
        <p:spPr bwMode="auto">
          <a:xfrm>
            <a:off x="4572000" y="3581400"/>
            <a:ext cx="304800" cy="304800"/>
          </a:xfrm>
          <a:prstGeom prst="rect">
            <a:avLst/>
          </a:prstGeom>
          <a:solidFill>
            <a:srgbClr val="FBFF5F"/>
          </a:solidFill>
          <a:ln w="25400">
            <a:solidFill>
              <a:schemeClr val="tx1"/>
            </a:solidFill>
            <a:miter lim="800000"/>
            <a:headEnd/>
            <a:tailEnd type="none" w="med" len="lg"/>
          </a:ln>
          <a:effectLst/>
        </p:spPr>
        <p:txBody>
          <a:bodyPr wrap="none" anchor="ctr"/>
          <a:lstStyle/>
          <a:p>
            <a:endParaRPr lang="fa-IR"/>
          </a:p>
        </p:txBody>
      </p:sp>
      <p:sp>
        <p:nvSpPr>
          <p:cNvPr id="67" name="Rectangle 65"/>
          <p:cNvSpPr>
            <a:spLocks noChangeArrowheads="1"/>
          </p:cNvSpPr>
          <p:nvPr/>
        </p:nvSpPr>
        <p:spPr bwMode="auto">
          <a:xfrm>
            <a:off x="4876800" y="35814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68" name="Rectangle 66"/>
          <p:cNvSpPr>
            <a:spLocks noChangeArrowheads="1"/>
          </p:cNvSpPr>
          <p:nvPr/>
        </p:nvSpPr>
        <p:spPr bwMode="auto">
          <a:xfrm>
            <a:off x="5486400" y="35814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69" name="Rectangle 67"/>
          <p:cNvSpPr>
            <a:spLocks noChangeArrowheads="1"/>
          </p:cNvSpPr>
          <p:nvPr/>
        </p:nvSpPr>
        <p:spPr bwMode="auto">
          <a:xfrm>
            <a:off x="5791200" y="2667000"/>
            <a:ext cx="304800" cy="304800"/>
          </a:xfrm>
          <a:prstGeom prst="rect">
            <a:avLst/>
          </a:prstGeom>
          <a:solidFill>
            <a:srgbClr val="FF8080"/>
          </a:solidFill>
          <a:ln w="25400">
            <a:solidFill>
              <a:schemeClr val="tx1"/>
            </a:solidFill>
            <a:miter lim="800000"/>
            <a:headEnd/>
            <a:tailEnd type="none" w="med" len="lg"/>
          </a:ln>
          <a:effectLst/>
        </p:spPr>
        <p:txBody>
          <a:bodyPr wrap="none" anchor="ctr"/>
          <a:lstStyle/>
          <a:p>
            <a:endParaRPr lang="fa-IR"/>
          </a:p>
        </p:txBody>
      </p:sp>
      <p:sp>
        <p:nvSpPr>
          <p:cNvPr id="70" name="Rectangle 68"/>
          <p:cNvSpPr>
            <a:spLocks noChangeArrowheads="1"/>
          </p:cNvSpPr>
          <p:nvPr/>
        </p:nvSpPr>
        <p:spPr bwMode="auto">
          <a:xfrm>
            <a:off x="6096000" y="26670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71" name="Rectangle 69"/>
          <p:cNvSpPr>
            <a:spLocks noChangeArrowheads="1"/>
          </p:cNvSpPr>
          <p:nvPr/>
        </p:nvSpPr>
        <p:spPr bwMode="auto">
          <a:xfrm>
            <a:off x="6400800" y="26670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72" name="Rectangle 70"/>
          <p:cNvSpPr>
            <a:spLocks noChangeArrowheads="1"/>
          </p:cNvSpPr>
          <p:nvPr/>
        </p:nvSpPr>
        <p:spPr bwMode="auto">
          <a:xfrm>
            <a:off x="6705600" y="26670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73" name="Rectangle 71"/>
          <p:cNvSpPr>
            <a:spLocks noChangeArrowheads="1"/>
          </p:cNvSpPr>
          <p:nvPr/>
        </p:nvSpPr>
        <p:spPr bwMode="auto">
          <a:xfrm>
            <a:off x="5791200" y="2971800"/>
            <a:ext cx="304800" cy="304800"/>
          </a:xfrm>
          <a:prstGeom prst="rect">
            <a:avLst/>
          </a:prstGeom>
          <a:solidFill>
            <a:srgbClr val="FF8080"/>
          </a:solidFill>
          <a:ln w="25400">
            <a:solidFill>
              <a:schemeClr val="tx1"/>
            </a:solidFill>
            <a:miter lim="800000"/>
            <a:headEnd/>
            <a:tailEnd type="none" w="med" len="lg"/>
          </a:ln>
          <a:effectLst/>
        </p:spPr>
        <p:txBody>
          <a:bodyPr wrap="none" anchor="ctr"/>
          <a:lstStyle/>
          <a:p>
            <a:endParaRPr lang="fa-IR"/>
          </a:p>
        </p:txBody>
      </p:sp>
      <p:sp>
        <p:nvSpPr>
          <p:cNvPr id="74" name="Rectangle 72"/>
          <p:cNvSpPr>
            <a:spLocks noChangeArrowheads="1"/>
          </p:cNvSpPr>
          <p:nvPr/>
        </p:nvSpPr>
        <p:spPr bwMode="auto">
          <a:xfrm>
            <a:off x="6096000" y="29718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75" name="Rectangle 73"/>
          <p:cNvSpPr>
            <a:spLocks noChangeArrowheads="1"/>
          </p:cNvSpPr>
          <p:nvPr/>
        </p:nvSpPr>
        <p:spPr bwMode="auto">
          <a:xfrm>
            <a:off x="6400800" y="29718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76" name="Rectangle 74"/>
          <p:cNvSpPr>
            <a:spLocks noChangeArrowheads="1"/>
          </p:cNvSpPr>
          <p:nvPr/>
        </p:nvSpPr>
        <p:spPr bwMode="auto">
          <a:xfrm>
            <a:off x="6705600" y="29718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77" name="Rectangle 75"/>
          <p:cNvSpPr>
            <a:spLocks noChangeArrowheads="1"/>
          </p:cNvSpPr>
          <p:nvPr/>
        </p:nvSpPr>
        <p:spPr bwMode="auto">
          <a:xfrm>
            <a:off x="6096000" y="32766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78" name="Rectangle 76"/>
          <p:cNvSpPr>
            <a:spLocks noChangeArrowheads="1"/>
          </p:cNvSpPr>
          <p:nvPr/>
        </p:nvSpPr>
        <p:spPr bwMode="auto">
          <a:xfrm>
            <a:off x="6400800" y="35814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79" name="Rectangle 77"/>
          <p:cNvSpPr>
            <a:spLocks noChangeArrowheads="1"/>
          </p:cNvSpPr>
          <p:nvPr/>
        </p:nvSpPr>
        <p:spPr bwMode="auto">
          <a:xfrm>
            <a:off x="6400800" y="32766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80" name="Rectangle 78"/>
          <p:cNvSpPr>
            <a:spLocks noChangeArrowheads="1"/>
          </p:cNvSpPr>
          <p:nvPr/>
        </p:nvSpPr>
        <p:spPr bwMode="auto">
          <a:xfrm>
            <a:off x="5791200" y="3276600"/>
            <a:ext cx="304800" cy="304800"/>
          </a:xfrm>
          <a:prstGeom prst="rect">
            <a:avLst/>
          </a:prstGeom>
          <a:solidFill>
            <a:srgbClr val="FF8080"/>
          </a:solidFill>
          <a:ln w="25400">
            <a:solidFill>
              <a:schemeClr val="tx1"/>
            </a:solidFill>
            <a:miter lim="800000"/>
            <a:headEnd/>
            <a:tailEnd type="none" w="med" len="lg"/>
          </a:ln>
          <a:effectLst/>
        </p:spPr>
        <p:txBody>
          <a:bodyPr wrap="none" anchor="ctr"/>
          <a:lstStyle/>
          <a:p>
            <a:endParaRPr lang="fa-IR"/>
          </a:p>
        </p:txBody>
      </p:sp>
      <p:sp>
        <p:nvSpPr>
          <p:cNvPr id="81" name="Rectangle 79"/>
          <p:cNvSpPr>
            <a:spLocks noChangeArrowheads="1"/>
          </p:cNvSpPr>
          <p:nvPr/>
        </p:nvSpPr>
        <p:spPr bwMode="auto">
          <a:xfrm>
            <a:off x="6705600" y="32766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82" name="Rectangle 80"/>
          <p:cNvSpPr>
            <a:spLocks noChangeArrowheads="1"/>
          </p:cNvSpPr>
          <p:nvPr/>
        </p:nvSpPr>
        <p:spPr bwMode="auto">
          <a:xfrm>
            <a:off x="5791200" y="3581400"/>
            <a:ext cx="304800" cy="304800"/>
          </a:xfrm>
          <a:prstGeom prst="rect">
            <a:avLst/>
          </a:prstGeom>
          <a:solidFill>
            <a:srgbClr val="FF8080"/>
          </a:solidFill>
          <a:ln w="25400">
            <a:solidFill>
              <a:schemeClr val="tx1"/>
            </a:solidFill>
            <a:miter lim="800000"/>
            <a:headEnd/>
            <a:tailEnd type="none" w="med" len="lg"/>
          </a:ln>
          <a:effectLst/>
        </p:spPr>
        <p:txBody>
          <a:bodyPr wrap="none" anchor="ctr"/>
          <a:lstStyle/>
          <a:p>
            <a:endParaRPr lang="fa-IR"/>
          </a:p>
        </p:txBody>
      </p:sp>
      <p:sp>
        <p:nvSpPr>
          <p:cNvPr id="83" name="Rectangle 81"/>
          <p:cNvSpPr>
            <a:spLocks noChangeArrowheads="1"/>
          </p:cNvSpPr>
          <p:nvPr/>
        </p:nvSpPr>
        <p:spPr bwMode="auto">
          <a:xfrm>
            <a:off x="6096000" y="35814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84" name="Rectangle 82"/>
          <p:cNvSpPr>
            <a:spLocks noChangeArrowheads="1"/>
          </p:cNvSpPr>
          <p:nvPr/>
        </p:nvSpPr>
        <p:spPr bwMode="auto">
          <a:xfrm>
            <a:off x="6705600" y="35814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85" name="Rectangle 83"/>
          <p:cNvSpPr>
            <a:spLocks noChangeArrowheads="1"/>
          </p:cNvSpPr>
          <p:nvPr/>
        </p:nvSpPr>
        <p:spPr bwMode="auto">
          <a:xfrm>
            <a:off x="7010400" y="2667000"/>
            <a:ext cx="304800" cy="304800"/>
          </a:xfrm>
          <a:prstGeom prst="rect">
            <a:avLst/>
          </a:prstGeom>
          <a:solidFill>
            <a:srgbClr val="FBFF5F"/>
          </a:solidFill>
          <a:ln w="25400">
            <a:solidFill>
              <a:schemeClr val="tx1"/>
            </a:solidFill>
            <a:miter lim="800000"/>
            <a:headEnd/>
            <a:tailEnd type="none" w="med" len="lg"/>
          </a:ln>
          <a:effectLst/>
        </p:spPr>
        <p:txBody>
          <a:bodyPr wrap="none" anchor="ctr"/>
          <a:lstStyle/>
          <a:p>
            <a:endParaRPr lang="fa-IR"/>
          </a:p>
        </p:txBody>
      </p:sp>
      <p:sp>
        <p:nvSpPr>
          <p:cNvPr id="86" name="Rectangle 84"/>
          <p:cNvSpPr>
            <a:spLocks noChangeArrowheads="1"/>
          </p:cNvSpPr>
          <p:nvPr/>
        </p:nvSpPr>
        <p:spPr bwMode="auto">
          <a:xfrm>
            <a:off x="7315200" y="26670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87" name="Rectangle 85"/>
          <p:cNvSpPr>
            <a:spLocks noChangeArrowheads="1"/>
          </p:cNvSpPr>
          <p:nvPr/>
        </p:nvSpPr>
        <p:spPr bwMode="auto">
          <a:xfrm>
            <a:off x="7620000" y="26670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88" name="Rectangle 86"/>
          <p:cNvSpPr>
            <a:spLocks noChangeArrowheads="1"/>
          </p:cNvSpPr>
          <p:nvPr/>
        </p:nvSpPr>
        <p:spPr bwMode="auto">
          <a:xfrm>
            <a:off x="7924800" y="26670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89" name="Rectangle 87"/>
          <p:cNvSpPr>
            <a:spLocks noChangeArrowheads="1"/>
          </p:cNvSpPr>
          <p:nvPr/>
        </p:nvSpPr>
        <p:spPr bwMode="auto">
          <a:xfrm>
            <a:off x="7010400" y="2971800"/>
            <a:ext cx="304800" cy="304800"/>
          </a:xfrm>
          <a:prstGeom prst="rect">
            <a:avLst/>
          </a:prstGeom>
          <a:solidFill>
            <a:srgbClr val="FBFF5F"/>
          </a:solidFill>
          <a:ln w="25400">
            <a:solidFill>
              <a:schemeClr val="tx1"/>
            </a:solidFill>
            <a:miter lim="800000"/>
            <a:headEnd/>
            <a:tailEnd type="none" w="med" len="lg"/>
          </a:ln>
          <a:effectLst/>
        </p:spPr>
        <p:txBody>
          <a:bodyPr wrap="none" anchor="ctr"/>
          <a:lstStyle/>
          <a:p>
            <a:endParaRPr lang="fa-IR"/>
          </a:p>
        </p:txBody>
      </p:sp>
      <p:sp>
        <p:nvSpPr>
          <p:cNvPr id="90" name="Rectangle 88"/>
          <p:cNvSpPr>
            <a:spLocks noChangeArrowheads="1"/>
          </p:cNvSpPr>
          <p:nvPr/>
        </p:nvSpPr>
        <p:spPr bwMode="auto">
          <a:xfrm>
            <a:off x="7315200" y="29718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91" name="Rectangle 89"/>
          <p:cNvSpPr>
            <a:spLocks noChangeArrowheads="1"/>
          </p:cNvSpPr>
          <p:nvPr/>
        </p:nvSpPr>
        <p:spPr bwMode="auto">
          <a:xfrm>
            <a:off x="7620000" y="29718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92" name="Rectangle 90"/>
          <p:cNvSpPr>
            <a:spLocks noChangeArrowheads="1"/>
          </p:cNvSpPr>
          <p:nvPr/>
        </p:nvSpPr>
        <p:spPr bwMode="auto">
          <a:xfrm>
            <a:off x="7924800" y="29718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93" name="Rectangle 91"/>
          <p:cNvSpPr>
            <a:spLocks noChangeArrowheads="1"/>
          </p:cNvSpPr>
          <p:nvPr/>
        </p:nvSpPr>
        <p:spPr bwMode="auto">
          <a:xfrm>
            <a:off x="7315200" y="32766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94" name="Rectangle 92"/>
          <p:cNvSpPr>
            <a:spLocks noChangeArrowheads="1"/>
          </p:cNvSpPr>
          <p:nvPr/>
        </p:nvSpPr>
        <p:spPr bwMode="auto">
          <a:xfrm>
            <a:off x="7620000" y="35814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95" name="Rectangle 93"/>
          <p:cNvSpPr>
            <a:spLocks noChangeArrowheads="1"/>
          </p:cNvSpPr>
          <p:nvPr/>
        </p:nvSpPr>
        <p:spPr bwMode="auto">
          <a:xfrm>
            <a:off x="7620000" y="32766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96" name="Rectangle 94"/>
          <p:cNvSpPr>
            <a:spLocks noChangeArrowheads="1"/>
          </p:cNvSpPr>
          <p:nvPr/>
        </p:nvSpPr>
        <p:spPr bwMode="auto">
          <a:xfrm>
            <a:off x="7010400" y="3276600"/>
            <a:ext cx="304800" cy="304800"/>
          </a:xfrm>
          <a:prstGeom prst="rect">
            <a:avLst/>
          </a:prstGeom>
          <a:solidFill>
            <a:srgbClr val="FBFF5F"/>
          </a:solidFill>
          <a:ln w="25400">
            <a:solidFill>
              <a:schemeClr val="tx1"/>
            </a:solidFill>
            <a:miter lim="800000"/>
            <a:headEnd/>
            <a:tailEnd type="none" w="med" len="lg"/>
          </a:ln>
          <a:effectLst/>
        </p:spPr>
        <p:txBody>
          <a:bodyPr wrap="none" anchor="ctr"/>
          <a:lstStyle/>
          <a:p>
            <a:endParaRPr lang="fa-IR"/>
          </a:p>
        </p:txBody>
      </p:sp>
      <p:sp>
        <p:nvSpPr>
          <p:cNvPr id="97" name="Rectangle 95"/>
          <p:cNvSpPr>
            <a:spLocks noChangeArrowheads="1"/>
          </p:cNvSpPr>
          <p:nvPr/>
        </p:nvSpPr>
        <p:spPr bwMode="auto">
          <a:xfrm>
            <a:off x="7924800" y="32766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98" name="Rectangle 96"/>
          <p:cNvSpPr>
            <a:spLocks noChangeArrowheads="1"/>
          </p:cNvSpPr>
          <p:nvPr/>
        </p:nvSpPr>
        <p:spPr bwMode="auto">
          <a:xfrm>
            <a:off x="7010400" y="3581400"/>
            <a:ext cx="304800" cy="304800"/>
          </a:xfrm>
          <a:prstGeom prst="rect">
            <a:avLst/>
          </a:prstGeom>
          <a:solidFill>
            <a:srgbClr val="FBFF5F"/>
          </a:solidFill>
          <a:ln w="25400">
            <a:solidFill>
              <a:schemeClr val="tx1"/>
            </a:solidFill>
            <a:miter lim="800000"/>
            <a:headEnd/>
            <a:tailEnd type="none" w="med" len="lg"/>
          </a:ln>
          <a:effectLst/>
        </p:spPr>
        <p:txBody>
          <a:bodyPr wrap="none" anchor="ctr"/>
          <a:lstStyle/>
          <a:p>
            <a:endParaRPr lang="fa-IR"/>
          </a:p>
        </p:txBody>
      </p:sp>
      <p:sp>
        <p:nvSpPr>
          <p:cNvPr id="99" name="Rectangle 97"/>
          <p:cNvSpPr>
            <a:spLocks noChangeArrowheads="1"/>
          </p:cNvSpPr>
          <p:nvPr/>
        </p:nvSpPr>
        <p:spPr bwMode="auto">
          <a:xfrm>
            <a:off x="7315200" y="35814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sp>
        <p:nvSpPr>
          <p:cNvPr id="100" name="Rectangle 98"/>
          <p:cNvSpPr>
            <a:spLocks noChangeArrowheads="1"/>
          </p:cNvSpPr>
          <p:nvPr/>
        </p:nvSpPr>
        <p:spPr bwMode="auto">
          <a:xfrm>
            <a:off x="7924800" y="3581400"/>
            <a:ext cx="304800" cy="304800"/>
          </a:xfrm>
          <a:prstGeom prst="rect">
            <a:avLst/>
          </a:prstGeom>
          <a:solidFill>
            <a:srgbClr val="C8C8C8"/>
          </a:solidFill>
          <a:ln w="25400">
            <a:solidFill>
              <a:schemeClr val="tx1"/>
            </a:solidFill>
            <a:miter lim="800000"/>
            <a:headEnd/>
            <a:tailEnd type="none" w="med" len="lg"/>
          </a:ln>
          <a:effectLst/>
        </p:spPr>
        <p:txBody>
          <a:bodyPr wrap="none" anchor="ctr"/>
          <a:lstStyle/>
          <a:p>
            <a:endParaRPr lang="fa-IR"/>
          </a:p>
        </p:txBody>
      </p:sp>
      <p:grpSp>
        <p:nvGrpSpPr>
          <p:cNvPr id="101" name="Group 99"/>
          <p:cNvGrpSpPr>
            <a:grpSpLocks/>
          </p:cNvGrpSpPr>
          <p:nvPr/>
        </p:nvGrpSpPr>
        <p:grpSpPr bwMode="auto">
          <a:xfrm>
            <a:off x="3632200" y="1981200"/>
            <a:ext cx="330200" cy="330200"/>
            <a:chOff x="1624" y="1192"/>
            <a:chExt cx="208" cy="208"/>
          </a:xfrm>
        </p:grpSpPr>
        <p:sp>
          <p:nvSpPr>
            <p:cNvPr id="102" name="Oval 100"/>
            <p:cNvSpPr>
              <a:spLocks noChangeArrowheads="1"/>
            </p:cNvSpPr>
            <p:nvPr/>
          </p:nvSpPr>
          <p:spPr bwMode="auto">
            <a:xfrm>
              <a:off x="1632" y="1200"/>
              <a:ext cx="192" cy="192"/>
            </a:xfrm>
            <a:prstGeom prst="ellipse">
              <a:avLst/>
            </a:prstGeom>
            <a:noFill/>
            <a:ln w="25400">
              <a:solidFill>
                <a:schemeClr val="tx1"/>
              </a:solidFill>
              <a:round/>
              <a:headEnd/>
              <a:tailEnd/>
            </a:ln>
            <a:effectLst/>
          </p:spPr>
          <p:txBody>
            <a:bodyPr wrap="none" anchor="ctr"/>
            <a:lstStyle/>
            <a:p>
              <a:endParaRPr lang="fa-IR"/>
            </a:p>
          </p:txBody>
        </p:sp>
        <p:cxnSp>
          <p:nvCxnSpPr>
            <p:cNvPr id="103" name="AutoShape 101"/>
            <p:cNvCxnSpPr>
              <a:cxnSpLocks noChangeShapeType="1"/>
              <a:stCxn id="102" idx="6"/>
              <a:endCxn id="102" idx="2"/>
            </p:cNvCxnSpPr>
            <p:nvPr/>
          </p:nvCxnSpPr>
          <p:spPr bwMode="auto">
            <a:xfrm flipH="1">
              <a:off x="1624" y="1296"/>
              <a:ext cx="208" cy="0"/>
            </a:xfrm>
            <a:prstGeom prst="straightConnector1">
              <a:avLst/>
            </a:prstGeom>
            <a:noFill/>
            <a:ln w="25400">
              <a:solidFill>
                <a:schemeClr val="tx1"/>
              </a:solidFill>
              <a:round/>
              <a:headEnd/>
              <a:tailEnd type="none" w="med" len="lg"/>
            </a:ln>
            <a:effectLst/>
          </p:spPr>
        </p:cxnSp>
        <p:cxnSp>
          <p:nvCxnSpPr>
            <p:cNvPr id="104" name="AutoShape 102"/>
            <p:cNvCxnSpPr>
              <a:cxnSpLocks noChangeShapeType="1"/>
              <a:stCxn id="102" idx="0"/>
              <a:endCxn id="102" idx="4"/>
            </p:cNvCxnSpPr>
            <p:nvPr/>
          </p:nvCxnSpPr>
          <p:spPr bwMode="auto">
            <a:xfrm>
              <a:off x="1728" y="1192"/>
              <a:ext cx="0" cy="208"/>
            </a:xfrm>
            <a:prstGeom prst="straightConnector1">
              <a:avLst/>
            </a:prstGeom>
            <a:noFill/>
            <a:ln w="25400">
              <a:solidFill>
                <a:schemeClr val="tx1"/>
              </a:solidFill>
              <a:round/>
              <a:headEnd/>
              <a:tailEnd type="none" w="med" len="lg"/>
            </a:ln>
            <a:effectLst/>
          </p:spPr>
        </p:cxnSp>
      </p:grpSp>
      <p:cxnSp>
        <p:nvCxnSpPr>
          <p:cNvPr id="105" name="AutoShape 103"/>
          <p:cNvCxnSpPr>
            <a:cxnSpLocks noChangeShapeType="1"/>
            <a:stCxn id="38" idx="0"/>
            <a:endCxn id="102" idx="4"/>
          </p:cNvCxnSpPr>
          <p:nvPr/>
        </p:nvCxnSpPr>
        <p:spPr bwMode="auto">
          <a:xfrm flipH="1" flipV="1">
            <a:off x="3797300" y="2311400"/>
            <a:ext cx="12700" cy="342900"/>
          </a:xfrm>
          <a:prstGeom prst="straightConnector1">
            <a:avLst/>
          </a:prstGeom>
          <a:noFill/>
          <a:ln w="25400">
            <a:solidFill>
              <a:schemeClr val="tx1"/>
            </a:solidFill>
            <a:round/>
            <a:headEnd/>
            <a:tailEnd type="triangle" w="med" len="med"/>
          </a:ln>
          <a:effectLst/>
        </p:spPr>
      </p:cxnSp>
      <p:cxnSp>
        <p:nvCxnSpPr>
          <p:cNvPr id="106" name="AutoShape 104"/>
          <p:cNvCxnSpPr>
            <a:cxnSpLocks noChangeShapeType="1"/>
            <a:stCxn id="7" idx="0"/>
            <a:endCxn id="102" idx="2"/>
          </p:cNvCxnSpPr>
          <p:nvPr/>
        </p:nvCxnSpPr>
        <p:spPr bwMode="auto">
          <a:xfrm rot="16200000">
            <a:off x="2400300" y="1422400"/>
            <a:ext cx="508000" cy="1955800"/>
          </a:xfrm>
          <a:prstGeom prst="bentConnector2">
            <a:avLst/>
          </a:prstGeom>
          <a:noFill/>
          <a:ln w="25400">
            <a:solidFill>
              <a:schemeClr val="tx1"/>
            </a:solidFill>
            <a:miter lim="800000"/>
            <a:headEnd/>
            <a:tailEnd type="triangle" w="med" len="med"/>
          </a:ln>
          <a:effectLst/>
        </p:spPr>
      </p:cxnSp>
      <p:cxnSp>
        <p:nvCxnSpPr>
          <p:cNvPr id="107" name="AutoShape 105"/>
          <p:cNvCxnSpPr>
            <a:cxnSpLocks noChangeShapeType="1"/>
            <a:stCxn id="102" idx="6"/>
            <a:endCxn id="39" idx="0"/>
          </p:cNvCxnSpPr>
          <p:nvPr/>
        </p:nvCxnSpPr>
        <p:spPr bwMode="auto">
          <a:xfrm>
            <a:off x="3962400" y="2146300"/>
            <a:ext cx="152400" cy="508000"/>
          </a:xfrm>
          <a:prstGeom prst="bentConnector2">
            <a:avLst/>
          </a:prstGeom>
          <a:noFill/>
          <a:ln w="25400">
            <a:solidFill>
              <a:schemeClr val="tx1"/>
            </a:solidFill>
            <a:miter lim="800000"/>
            <a:headEnd/>
            <a:tailEnd type="triangle" w="med" len="med"/>
          </a:ln>
          <a:effectLst/>
        </p:spPr>
      </p:cxnSp>
      <p:grpSp>
        <p:nvGrpSpPr>
          <p:cNvPr id="108" name="Group 106"/>
          <p:cNvGrpSpPr>
            <a:grpSpLocks/>
          </p:cNvGrpSpPr>
          <p:nvPr/>
        </p:nvGrpSpPr>
        <p:grpSpPr bwMode="auto">
          <a:xfrm>
            <a:off x="5765800" y="5981700"/>
            <a:ext cx="330200" cy="330200"/>
            <a:chOff x="1624" y="1192"/>
            <a:chExt cx="208" cy="208"/>
          </a:xfrm>
        </p:grpSpPr>
        <p:sp>
          <p:nvSpPr>
            <p:cNvPr id="109" name="Oval 107"/>
            <p:cNvSpPr>
              <a:spLocks noChangeArrowheads="1"/>
            </p:cNvSpPr>
            <p:nvPr/>
          </p:nvSpPr>
          <p:spPr bwMode="auto">
            <a:xfrm>
              <a:off x="1632" y="1200"/>
              <a:ext cx="192" cy="192"/>
            </a:xfrm>
            <a:prstGeom prst="ellipse">
              <a:avLst/>
            </a:prstGeom>
            <a:noFill/>
            <a:ln w="25400">
              <a:solidFill>
                <a:schemeClr val="tx1"/>
              </a:solidFill>
              <a:round/>
              <a:headEnd/>
              <a:tailEnd/>
            </a:ln>
            <a:effectLst/>
          </p:spPr>
          <p:txBody>
            <a:bodyPr wrap="none" anchor="ctr"/>
            <a:lstStyle/>
            <a:p>
              <a:endParaRPr lang="fa-IR"/>
            </a:p>
          </p:txBody>
        </p:sp>
        <p:cxnSp>
          <p:nvCxnSpPr>
            <p:cNvPr id="110" name="AutoShape 108"/>
            <p:cNvCxnSpPr>
              <a:cxnSpLocks noChangeShapeType="1"/>
              <a:stCxn id="109" idx="6"/>
              <a:endCxn id="109" idx="2"/>
            </p:cNvCxnSpPr>
            <p:nvPr/>
          </p:nvCxnSpPr>
          <p:spPr bwMode="auto">
            <a:xfrm flipH="1">
              <a:off x="1624" y="1296"/>
              <a:ext cx="208" cy="0"/>
            </a:xfrm>
            <a:prstGeom prst="straightConnector1">
              <a:avLst/>
            </a:prstGeom>
            <a:noFill/>
            <a:ln w="25400">
              <a:solidFill>
                <a:schemeClr val="tx1"/>
              </a:solidFill>
              <a:round/>
              <a:headEnd/>
              <a:tailEnd type="none" w="med" len="lg"/>
            </a:ln>
            <a:effectLst/>
          </p:spPr>
        </p:cxnSp>
        <p:cxnSp>
          <p:nvCxnSpPr>
            <p:cNvPr id="111" name="AutoShape 109"/>
            <p:cNvCxnSpPr>
              <a:cxnSpLocks noChangeShapeType="1"/>
              <a:stCxn id="109" idx="0"/>
              <a:endCxn id="109" idx="4"/>
            </p:cNvCxnSpPr>
            <p:nvPr/>
          </p:nvCxnSpPr>
          <p:spPr bwMode="auto">
            <a:xfrm>
              <a:off x="1728" y="1192"/>
              <a:ext cx="0" cy="208"/>
            </a:xfrm>
            <a:prstGeom prst="straightConnector1">
              <a:avLst/>
            </a:prstGeom>
            <a:noFill/>
            <a:ln w="25400">
              <a:solidFill>
                <a:schemeClr val="tx1"/>
              </a:solidFill>
              <a:round/>
              <a:headEnd/>
              <a:tailEnd type="none" w="med" len="lg"/>
            </a:ln>
            <a:effectLst/>
          </p:spPr>
        </p:cxnSp>
      </p:grpSp>
      <p:cxnSp>
        <p:nvCxnSpPr>
          <p:cNvPr id="112" name="AutoShape 110"/>
          <p:cNvCxnSpPr>
            <a:cxnSpLocks noChangeShapeType="1"/>
            <a:stCxn id="36" idx="2"/>
            <a:endCxn id="109" idx="2"/>
          </p:cNvCxnSpPr>
          <p:nvPr/>
        </p:nvCxnSpPr>
        <p:spPr bwMode="auto">
          <a:xfrm rot="16200000" flipH="1">
            <a:off x="3359150" y="3740150"/>
            <a:ext cx="2247900" cy="2565400"/>
          </a:xfrm>
          <a:prstGeom prst="bentConnector2">
            <a:avLst/>
          </a:prstGeom>
          <a:noFill/>
          <a:ln w="25400">
            <a:solidFill>
              <a:schemeClr val="tx1"/>
            </a:solidFill>
            <a:miter lim="800000"/>
            <a:headEnd/>
            <a:tailEnd type="triangle" w="med" len="med"/>
          </a:ln>
          <a:effectLst/>
        </p:spPr>
      </p:cxnSp>
      <p:cxnSp>
        <p:nvCxnSpPr>
          <p:cNvPr id="113" name="AutoShape 111"/>
          <p:cNvCxnSpPr>
            <a:cxnSpLocks noChangeShapeType="1"/>
          </p:cNvCxnSpPr>
          <p:nvPr/>
        </p:nvCxnSpPr>
        <p:spPr bwMode="auto">
          <a:xfrm flipH="1">
            <a:off x="5619750" y="5092700"/>
            <a:ext cx="12700" cy="292100"/>
          </a:xfrm>
          <a:prstGeom prst="straightConnector1">
            <a:avLst/>
          </a:prstGeom>
          <a:noFill/>
          <a:ln w="25400">
            <a:solidFill>
              <a:schemeClr val="tx1"/>
            </a:solidFill>
            <a:round/>
            <a:headEnd/>
            <a:tailEnd type="triangle" w="med" len="med"/>
          </a:ln>
          <a:effectLst/>
        </p:spPr>
      </p:cxnSp>
      <p:cxnSp>
        <p:nvCxnSpPr>
          <p:cNvPr id="114" name="AutoShape 112"/>
          <p:cNvCxnSpPr>
            <a:cxnSpLocks noChangeShapeType="1"/>
            <a:stCxn id="116" idx="2"/>
            <a:endCxn id="109" idx="1"/>
          </p:cNvCxnSpPr>
          <p:nvPr/>
        </p:nvCxnSpPr>
        <p:spPr bwMode="auto">
          <a:xfrm>
            <a:off x="5619750" y="5791200"/>
            <a:ext cx="203200" cy="234950"/>
          </a:xfrm>
          <a:prstGeom prst="straightConnector1">
            <a:avLst/>
          </a:prstGeom>
          <a:noFill/>
          <a:ln w="25400">
            <a:solidFill>
              <a:schemeClr val="tx1"/>
            </a:solidFill>
            <a:round/>
            <a:headEnd/>
            <a:tailEnd type="triangle" w="med" len="med"/>
          </a:ln>
          <a:effectLst/>
        </p:spPr>
      </p:cxnSp>
      <p:cxnSp>
        <p:nvCxnSpPr>
          <p:cNvPr id="115" name="AutoShape 113"/>
          <p:cNvCxnSpPr>
            <a:cxnSpLocks noChangeShapeType="1"/>
            <a:stCxn id="109" idx="0"/>
            <a:endCxn id="82" idx="2"/>
          </p:cNvCxnSpPr>
          <p:nvPr/>
        </p:nvCxnSpPr>
        <p:spPr bwMode="auto">
          <a:xfrm flipV="1">
            <a:off x="5930900" y="3898900"/>
            <a:ext cx="12700" cy="2082800"/>
          </a:xfrm>
          <a:prstGeom prst="straightConnector1">
            <a:avLst/>
          </a:prstGeom>
          <a:noFill/>
          <a:ln w="25400">
            <a:solidFill>
              <a:schemeClr val="tx1"/>
            </a:solidFill>
            <a:round/>
            <a:headEnd/>
            <a:tailEnd type="triangle" w="med" len="med"/>
          </a:ln>
          <a:effectLst/>
        </p:spPr>
      </p:cxnSp>
      <p:sp>
        <p:nvSpPr>
          <p:cNvPr id="116" name="Rectangle 114"/>
          <p:cNvSpPr>
            <a:spLocks noChangeArrowheads="1"/>
          </p:cNvSpPr>
          <p:nvPr/>
        </p:nvSpPr>
        <p:spPr bwMode="auto">
          <a:xfrm>
            <a:off x="5391150" y="5397500"/>
            <a:ext cx="457200" cy="381000"/>
          </a:xfrm>
          <a:prstGeom prst="rect">
            <a:avLst/>
          </a:prstGeom>
          <a:solidFill>
            <a:srgbClr val="FFFFFF"/>
          </a:solidFill>
          <a:ln w="25400">
            <a:solidFill>
              <a:schemeClr val="tx1"/>
            </a:solidFill>
            <a:miter lim="800000"/>
            <a:headEnd/>
            <a:tailEnd type="none" w="med" len="lg"/>
          </a:ln>
          <a:effectLst/>
        </p:spPr>
        <p:txBody>
          <a:bodyPr wrap="none" anchor="ctr"/>
          <a:lstStyle/>
          <a:p>
            <a:r>
              <a:rPr lang="en-US"/>
              <a:t>S</a:t>
            </a:r>
            <a:endParaRPr lang="en-GB"/>
          </a:p>
        </p:txBody>
      </p:sp>
      <p:grpSp>
        <p:nvGrpSpPr>
          <p:cNvPr id="117" name="Group 115"/>
          <p:cNvGrpSpPr>
            <a:grpSpLocks/>
          </p:cNvGrpSpPr>
          <p:nvPr/>
        </p:nvGrpSpPr>
        <p:grpSpPr bwMode="auto">
          <a:xfrm>
            <a:off x="5467350" y="4838700"/>
            <a:ext cx="330200" cy="330200"/>
            <a:chOff x="1624" y="1192"/>
            <a:chExt cx="208" cy="208"/>
          </a:xfrm>
        </p:grpSpPr>
        <p:sp>
          <p:nvSpPr>
            <p:cNvPr id="118" name="Oval 116"/>
            <p:cNvSpPr>
              <a:spLocks noChangeArrowheads="1"/>
            </p:cNvSpPr>
            <p:nvPr/>
          </p:nvSpPr>
          <p:spPr bwMode="auto">
            <a:xfrm>
              <a:off x="1632" y="1200"/>
              <a:ext cx="192" cy="192"/>
            </a:xfrm>
            <a:prstGeom prst="ellipse">
              <a:avLst/>
            </a:prstGeom>
            <a:noFill/>
            <a:ln w="25400">
              <a:solidFill>
                <a:schemeClr val="tx1"/>
              </a:solidFill>
              <a:round/>
              <a:headEnd/>
              <a:tailEnd/>
            </a:ln>
            <a:effectLst/>
          </p:spPr>
          <p:txBody>
            <a:bodyPr wrap="none" anchor="ctr"/>
            <a:lstStyle/>
            <a:p>
              <a:endParaRPr lang="fa-IR"/>
            </a:p>
          </p:txBody>
        </p:sp>
        <p:cxnSp>
          <p:nvCxnSpPr>
            <p:cNvPr id="119" name="AutoShape 117"/>
            <p:cNvCxnSpPr>
              <a:cxnSpLocks noChangeShapeType="1"/>
              <a:stCxn id="118" idx="6"/>
              <a:endCxn id="118" idx="2"/>
            </p:cNvCxnSpPr>
            <p:nvPr/>
          </p:nvCxnSpPr>
          <p:spPr bwMode="auto">
            <a:xfrm flipH="1">
              <a:off x="1624" y="1296"/>
              <a:ext cx="208" cy="0"/>
            </a:xfrm>
            <a:prstGeom prst="straightConnector1">
              <a:avLst/>
            </a:prstGeom>
            <a:noFill/>
            <a:ln w="25400">
              <a:solidFill>
                <a:schemeClr val="tx1"/>
              </a:solidFill>
              <a:round/>
              <a:headEnd/>
              <a:tailEnd type="none" w="med" len="lg"/>
            </a:ln>
            <a:effectLst/>
          </p:spPr>
        </p:cxnSp>
        <p:cxnSp>
          <p:nvCxnSpPr>
            <p:cNvPr id="120" name="AutoShape 118"/>
            <p:cNvCxnSpPr>
              <a:cxnSpLocks noChangeShapeType="1"/>
              <a:stCxn id="118" idx="0"/>
              <a:endCxn id="118" idx="4"/>
            </p:cNvCxnSpPr>
            <p:nvPr/>
          </p:nvCxnSpPr>
          <p:spPr bwMode="auto">
            <a:xfrm>
              <a:off x="1728" y="1192"/>
              <a:ext cx="0" cy="208"/>
            </a:xfrm>
            <a:prstGeom prst="straightConnector1">
              <a:avLst/>
            </a:prstGeom>
            <a:noFill/>
            <a:ln w="25400">
              <a:solidFill>
                <a:schemeClr val="tx1"/>
              </a:solidFill>
              <a:round/>
              <a:headEnd/>
              <a:tailEnd type="none" w="med" len="lg"/>
            </a:ln>
            <a:effectLst/>
          </p:spPr>
        </p:cxnSp>
      </p:grpSp>
      <p:sp>
        <p:nvSpPr>
          <p:cNvPr id="121" name="Rectangle 119"/>
          <p:cNvSpPr>
            <a:spLocks noChangeArrowheads="1"/>
          </p:cNvSpPr>
          <p:nvPr/>
        </p:nvSpPr>
        <p:spPr bwMode="auto">
          <a:xfrm>
            <a:off x="5391150" y="4178300"/>
            <a:ext cx="457200" cy="381000"/>
          </a:xfrm>
          <a:prstGeom prst="rect">
            <a:avLst/>
          </a:prstGeom>
          <a:solidFill>
            <a:srgbClr val="FFFFFF"/>
          </a:solidFill>
          <a:ln w="25400">
            <a:solidFill>
              <a:schemeClr val="tx1"/>
            </a:solidFill>
            <a:miter lim="800000"/>
            <a:headEnd/>
            <a:tailEnd type="none" w="med" len="lg"/>
          </a:ln>
          <a:effectLst/>
        </p:spPr>
        <p:txBody>
          <a:bodyPr wrap="none" anchor="ctr"/>
          <a:lstStyle/>
          <a:p>
            <a:r>
              <a:rPr lang="en-US">
                <a:sym typeface="Wingdings 3" pitchFamily="18" charset="2"/>
              </a:rPr>
              <a:t></a:t>
            </a:r>
            <a:endParaRPr lang="en-GB"/>
          </a:p>
        </p:txBody>
      </p:sp>
      <p:cxnSp>
        <p:nvCxnSpPr>
          <p:cNvPr id="122" name="AutoShape 120"/>
          <p:cNvCxnSpPr>
            <a:cxnSpLocks noChangeShapeType="1"/>
            <a:stCxn id="121" idx="2"/>
            <a:endCxn id="118" idx="0"/>
          </p:cNvCxnSpPr>
          <p:nvPr/>
        </p:nvCxnSpPr>
        <p:spPr bwMode="auto">
          <a:xfrm>
            <a:off x="5619750" y="4572000"/>
            <a:ext cx="12700" cy="266700"/>
          </a:xfrm>
          <a:prstGeom prst="straightConnector1">
            <a:avLst/>
          </a:prstGeom>
          <a:noFill/>
          <a:ln w="25400">
            <a:solidFill>
              <a:schemeClr val="tx1"/>
            </a:solidFill>
            <a:round/>
            <a:headEnd/>
            <a:tailEnd type="triangle" w="med" len="med"/>
          </a:ln>
          <a:effectLst/>
        </p:spPr>
      </p:cxnSp>
      <p:cxnSp>
        <p:nvCxnSpPr>
          <p:cNvPr id="123" name="AutoShape 121"/>
          <p:cNvCxnSpPr>
            <a:cxnSpLocks noChangeShapeType="1"/>
            <a:stCxn id="68" idx="2"/>
            <a:endCxn id="121" idx="0"/>
          </p:cNvCxnSpPr>
          <p:nvPr/>
        </p:nvCxnSpPr>
        <p:spPr bwMode="auto">
          <a:xfrm flipH="1">
            <a:off x="5619750" y="3898900"/>
            <a:ext cx="19050" cy="266700"/>
          </a:xfrm>
          <a:prstGeom prst="straightConnector1">
            <a:avLst/>
          </a:prstGeom>
          <a:noFill/>
          <a:ln w="25400">
            <a:solidFill>
              <a:schemeClr val="tx1"/>
            </a:solidFill>
            <a:round/>
            <a:headEnd/>
            <a:tailEnd type="triangle" w="med" len="med"/>
          </a:ln>
          <a:effectLst/>
        </p:spPr>
      </p:cxnSp>
      <p:sp>
        <p:nvSpPr>
          <p:cNvPr id="124" name="Text Box 122"/>
          <p:cNvSpPr txBox="1">
            <a:spLocks noChangeArrowheads="1"/>
          </p:cNvSpPr>
          <p:nvPr/>
        </p:nvSpPr>
        <p:spPr bwMode="auto">
          <a:xfrm>
            <a:off x="5029200" y="4787900"/>
            <a:ext cx="285750" cy="457200"/>
          </a:xfrm>
          <a:prstGeom prst="rect">
            <a:avLst/>
          </a:prstGeom>
          <a:noFill/>
          <a:ln w="25400">
            <a:noFill/>
            <a:miter lim="800000"/>
            <a:headEnd/>
            <a:tailEnd/>
          </a:ln>
          <a:effectLst/>
        </p:spPr>
        <p:txBody>
          <a:bodyPr wrap="none">
            <a:spAutoFit/>
          </a:bodyPr>
          <a:lstStyle/>
          <a:p>
            <a:r>
              <a:rPr lang="en-US"/>
              <a:t>r</a:t>
            </a:r>
            <a:endParaRPr lang="en-GB"/>
          </a:p>
        </p:txBody>
      </p:sp>
      <p:cxnSp>
        <p:nvCxnSpPr>
          <p:cNvPr id="125" name="AutoShape 123"/>
          <p:cNvCxnSpPr>
            <a:cxnSpLocks noChangeShapeType="1"/>
            <a:stCxn id="124" idx="3"/>
            <a:endCxn id="118" idx="2"/>
          </p:cNvCxnSpPr>
          <p:nvPr/>
        </p:nvCxnSpPr>
        <p:spPr bwMode="auto">
          <a:xfrm flipV="1">
            <a:off x="5314950" y="5003800"/>
            <a:ext cx="152400" cy="12700"/>
          </a:xfrm>
          <a:prstGeom prst="straightConnector1">
            <a:avLst/>
          </a:prstGeom>
          <a:noFill/>
          <a:ln w="25400">
            <a:solidFill>
              <a:schemeClr val="tx1"/>
            </a:solidFill>
            <a:round/>
            <a:headEnd/>
            <a:tailEnd type="triangle" w="med" len="med"/>
          </a:ln>
          <a:effectLst/>
        </p:spPr>
      </p:cxnSp>
      <p:grpSp>
        <p:nvGrpSpPr>
          <p:cNvPr id="126" name="Group 124"/>
          <p:cNvGrpSpPr>
            <a:grpSpLocks/>
          </p:cNvGrpSpPr>
          <p:nvPr/>
        </p:nvGrpSpPr>
        <p:grpSpPr bwMode="auto">
          <a:xfrm>
            <a:off x="4565650" y="4876800"/>
            <a:ext cx="330200" cy="330200"/>
            <a:chOff x="1624" y="1192"/>
            <a:chExt cx="208" cy="208"/>
          </a:xfrm>
        </p:grpSpPr>
        <p:sp>
          <p:nvSpPr>
            <p:cNvPr id="127" name="Oval 125"/>
            <p:cNvSpPr>
              <a:spLocks noChangeArrowheads="1"/>
            </p:cNvSpPr>
            <p:nvPr/>
          </p:nvSpPr>
          <p:spPr bwMode="auto">
            <a:xfrm>
              <a:off x="1632" y="1200"/>
              <a:ext cx="192" cy="192"/>
            </a:xfrm>
            <a:prstGeom prst="ellipse">
              <a:avLst/>
            </a:prstGeom>
            <a:noFill/>
            <a:ln w="25400">
              <a:solidFill>
                <a:schemeClr val="tx1"/>
              </a:solidFill>
              <a:round/>
              <a:headEnd/>
              <a:tailEnd/>
            </a:ln>
            <a:effectLst/>
          </p:spPr>
          <p:txBody>
            <a:bodyPr wrap="none" anchor="ctr"/>
            <a:lstStyle/>
            <a:p>
              <a:endParaRPr lang="fa-IR"/>
            </a:p>
          </p:txBody>
        </p:sp>
        <p:cxnSp>
          <p:nvCxnSpPr>
            <p:cNvPr id="128" name="AutoShape 126"/>
            <p:cNvCxnSpPr>
              <a:cxnSpLocks noChangeShapeType="1"/>
              <a:stCxn id="127" idx="6"/>
              <a:endCxn id="127" idx="2"/>
            </p:cNvCxnSpPr>
            <p:nvPr/>
          </p:nvCxnSpPr>
          <p:spPr bwMode="auto">
            <a:xfrm flipH="1">
              <a:off x="1624" y="1296"/>
              <a:ext cx="208" cy="0"/>
            </a:xfrm>
            <a:prstGeom prst="straightConnector1">
              <a:avLst/>
            </a:prstGeom>
            <a:noFill/>
            <a:ln w="25400">
              <a:solidFill>
                <a:schemeClr val="tx1"/>
              </a:solidFill>
              <a:round/>
              <a:headEnd/>
              <a:tailEnd type="none" w="med" len="lg"/>
            </a:ln>
            <a:effectLst/>
          </p:spPr>
        </p:cxnSp>
        <p:cxnSp>
          <p:nvCxnSpPr>
            <p:cNvPr id="129" name="AutoShape 127"/>
            <p:cNvCxnSpPr>
              <a:cxnSpLocks noChangeShapeType="1"/>
              <a:stCxn id="127" idx="0"/>
              <a:endCxn id="127" idx="4"/>
            </p:cNvCxnSpPr>
            <p:nvPr/>
          </p:nvCxnSpPr>
          <p:spPr bwMode="auto">
            <a:xfrm>
              <a:off x="1728" y="1192"/>
              <a:ext cx="0" cy="208"/>
            </a:xfrm>
            <a:prstGeom prst="straightConnector1">
              <a:avLst/>
            </a:prstGeom>
            <a:noFill/>
            <a:ln w="25400">
              <a:solidFill>
                <a:schemeClr val="tx1"/>
              </a:solidFill>
              <a:round/>
              <a:headEnd/>
              <a:tailEnd type="none" w="med" len="lg"/>
            </a:ln>
            <a:effectLst/>
          </p:spPr>
        </p:cxnSp>
      </p:grpSp>
      <p:cxnSp>
        <p:nvCxnSpPr>
          <p:cNvPr id="130" name="AutoShape 128"/>
          <p:cNvCxnSpPr>
            <a:cxnSpLocks noChangeShapeType="1"/>
            <a:stCxn id="52" idx="2"/>
            <a:endCxn id="132" idx="0"/>
          </p:cNvCxnSpPr>
          <p:nvPr/>
        </p:nvCxnSpPr>
        <p:spPr bwMode="auto">
          <a:xfrm>
            <a:off x="4419600" y="3898900"/>
            <a:ext cx="0" cy="355600"/>
          </a:xfrm>
          <a:prstGeom prst="straightConnector1">
            <a:avLst/>
          </a:prstGeom>
          <a:noFill/>
          <a:ln w="25400">
            <a:solidFill>
              <a:schemeClr val="tx1"/>
            </a:solidFill>
            <a:round/>
            <a:headEnd/>
            <a:tailEnd type="triangle" w="med" len="med"/>
          </a:ln>
          <a:effectLst/>
        </p:spPr>
      </p:cxnSp>
      <p:cxnSp>
        <p:nvCxnSpPr>
          <p:cNvPr id="131" name="AutoShape 129"/>
          <p:cNvCxnSpPr>
            <a:cxnSpLocks noChangeShapeType="1"/>
            <a:stCxn id="132" idx="2"/>
            <a:endCxn id="127" idx="1"/>
          </p:cNvCxnSpPr>
          <p:nvPr/>
        </p:nvCxnSpPr>
        <p:spPr bwMode="auto">
          <a:xfrm>
            <a:off x="4419600" y="4660900"/>
            <a:ext cx="203200" cy="260350"/>
          </a:xfrm>
          <a:prstGeom prst="straightConnector1">
            <a:avLst/>
          </a:prstGeom>
          <a:noFill/>
          <a:ln w="25400">
            <a:solidFill>
              <a:schemeClr val="tx1"/>
            </a:solidFill>
            <a:round/>
            <a:headEnd/>
            <a:tailEnd type="triangle" w="med" len="med"/>
          </a:ln>
          <a:effectLst/>
        </p:spPr>
      </p:cxnSp>
      <p:sp>
        <p:nvSpPr>
          <p:cNvPr id="132" name="Rectangle 130"/>
          <p:cNvSpPr>
            <a:spLocks noChangeArrowheads="1"/>
          </p:cNvSpPr>
          <p:nvPr/>
        </p:nvSpPr>
        <p:spPr bwMode="auto">
          <a:xfrm>
            <a:off x="4191000" y="4267200"/>
            <a:ext cx="457200" cy="381000"/>
          </a:xfrm>
          <a:prstGeom prst="rect">
            <a:avLst/>
          </a:prstGeom>
          <a:solidFill>
            <a:srgbClr val="FFFFFF"/>
          </a:solidFill>
          <a:ln w="25400">
            <a:solidFill>
              <a:schemeClr val="tx1"/>
            </a:solidFill>
            <a:miter lim="800000"/>
            <a:headEnd/>
            <a:tailEnd type="none" w="med" len="lg"/>
          </a:ln>
          <a:effectLst/>
        </p:spPr>
        <p:txBody>
          <a:bodyPr wrap="none" anchor="ctr"/>
          <a:lstStyle/>
          <a:p>
            <a:r>
              <a:rPr lang="en-US"/>
              <a:t>S</a:t>
            </a:r>
            <a:endParaRPr lang="en-GB"/>
          </a:p>
        </p:txBody>
      </p:sp>
      <p:cxnSp>
        <p:nvCxnSpPr>
          <p:cNvPr id="133" name="AutoShape 137"/>
          <p:cNvCxnSpPr>
            <a:cxnSpLocks noChangeShapeType="1"/>
            <a:stCxn id="127" idx="0"/>
            <a:endCxn id="66" idx="2"/>
          </p:cNvCxnSpPr>
          <p:nvPr/>
        </p:nvCxnSpPr>
        <p:spPr bwMode="auto">
          <a:xfrm flipH="1" flipV="1">
            <a:off x="4724400" y="3898900"/>
            <a:ext cx="6350" cy="977900"/>
          </a:xfrm>
          <a:prstGeom prst="straightConnector1">
            <a:avLst/>
          </a:prstGeom>
          <a:noFill/>
          <a:ln w="25400">
            <a:solidFill>
              <a:schemeClr val="tx1"/>
            </a:solidFill>
            <a:round/>
            <a:headEnd/>
            <a:tailEnd type="triangle" w="med" len="med"/>
          </a:ln>
          <a:effectLst/>
        </p:spPr>
      </p:cxnSp>
      <p:cxnSp>
        <p:nvCxnSpPr>
          <p:cNvPr id="134" name="AutoShape 138"/>
          <p:cNvCxnSpPr>
            <a:cxnSpLocks noChangeShapeType="1"/>
            <a:stCxn id="34" idx="2"/>
            <a:endCxn id="127" idx="2"/>
          </p:cNvCxnSpPr>
          <p:nvPr/>
        </p:nvCxnSpPr>
        <p:spPr bwMode="auto">
          <a:xfrm rot="16200000" flipH="1">
            <a:off x="2854325" y="3330575"/>
            <a:ext cx="1143000" cy="2279650"/>
          </a:xfrm>
          <a:prstGeom prst="bentConnector2">
            <a:avLst/>
          </a:prstGeom>
          <a:noFill/>
          <a:ln w="25400">
            <a:solidFill>
              <a:schemeClr val="tx1"/>
            </a:solidFill>
            <a:miter lim="800000"/>
            <a:headEnd/>
            <a:tailEnd type="triangle" w="med" len="med"/>
          </a:ln>
          <a:effectLst/>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fa-IR" dirty="0" smtClean="0">
                <a:cs typeface="B Nazanin" pitchFamily="2" charset="-78"/>
              </a:rPr>
              <a:t>کار بردهای مهم </a:t>
            </a:r>
            <a:r>
              <a:rPr lang="en-US" dirty="0" smtClean="0">
                <a:cs typeface="B Nazanin" pitchFamily="2" charset="-78"/>
              </a:rPr>
              <a:t>AES</a:t>
            </a:r>
            <a:endParaRPr lang="fa-IR" dirty="0">
              <a:cs typeface="B Nazanin" pitchFamily="2" charset="-78"/>
            </a:endParaRPr>
          </a:p>
        </p:txBody>
      </p:sp>
      <p:sp>
        <p:nvSpPr>
          <p:cNvPr id="3" name="Content Placeholder 2"/>
          <p:cNvSpPr>
            <a:spLocks noGrp="1"/>
          </p:cNvSpPr>
          <p:nvPr>
            <p:ph idx="1"/>
          </p:nvPr>
        </p:nvSpPr>
        <p:spPr/>
        <p:txBody>
          <a:bodyPr/>
          <a:lstStyle/>
          <a:p>
            <a:pPr algn="just"/>
            <a:r>
              <a:rPr lang="en-US" dirty="0" smtClean="0">
                <a:cs typeface="B Nazanin" pitchFamily="2" charset="-78"/>
              </a:rPr>
              <a:t>NIST</a:t>
            </a:r>
            <a:r>
              <a:rPr lang="fa-IR" dirty="0" smtClean="0">
                <a:cs typeface="B Nazanin" pitchFamily="2" charset="-78"/>
              </a:rPr>
              <a:t> به کاربران توصیه کرده است که برای اطلاعات سری از </a:t>
            </a:r>
            <a:r>
              <a:rPr lang="en-US" dirty="0" smtClean="0">
                <a:cs typeface="B Nazanin" pitchFamily="2" charset="-78"/>
              </a:rPr>
              <a:t>AES-128</a:t>
            </a:r>
            <a:r>
              <a:rPr lang="fa-IR" dirty="0" smtClean="0">
                <a:cs typeface="B Nazanin" pitchFamily="2" charset="-78"/>
              </a:rPr>
              <a:t> و اطلاعات فوق سری خود از از </a:t>
            </a:r>
            <a:r>
              <a:rPr lang="en-US" dirty="0" smtClean="0">
                <a:cs typeface="B Nazanin" pitchFamily="2" charset="-78"/>
              </a:rPr>
              <a:t>AES-192</a:t>
            </a:r>
            <a:r>
              <a:rPr lang="fa-IR" dirty="0" smtClean="0">
                <a:cs typeface="B Nazanin" pitchFamily="2" charset="-78"/>
              </a:rPr>
              <a:t> و </a:t>
            </a:r>
            <a:r>
              <a:rPr lang="en-US" dirty="0" smtClean="0">
                <a:cs typeface="B Nazanin" pitchFamily="2" charset="-78"/>
              </a:rPr>
              <a:t>AES-256</a:t>
            </a:r>
            <a:r>
              <a:rPr lang="fa-IR" dirty="0" smtClean="0">
                <a:cs typeface="B Nazanin" pitchFamily="2" charset="-78"/>
              </a:rPr>
              <a:t> استفاده کنند.</a:t>
            </a:r>
          </a:p>
          <a:p>
            <a:pPr algn="just"/>
            <a:r>
              <a:rPr lang="en-US" dirty="0" smtClean="0">
                <a:cs typeface="B Nazanin" pitchFamily="2" charset="-78"/>
              </a:rPr>
              <a:t>AES</a:t>
            </a:r>
            <a:r>
              <a:rPr lang="fa-IR" dirty="0" smtClean="0">
                <a:cs typeface="B Nazanin" pitchFamily="2" charset="-78"/>
              </a:rPr>
              <a:t> علاوه بر آنکه یک الگوریتم با استاندارد بین المللی برای مصارف غیرنظامی که به صورت گسترده به کار می رود، دارای کاربردهای دیگری نیز هست.</a:t>
            </a:r>
          </a:p>
          <a:p>
            <a:pPr algn="just"/>
            <a:r>
              <a:rPr lang="fa-IR" dirty="0" smtClean="0">
                <a:cs typeface="B Nazanin" pitchFamily="2" charset="-78"/>
              </a:rPr>
              <a:t>کار برد در توابع درهم ساز: در توابع درهمساز مبتنی بر رمزهای بلوکی از </a:t>
            </a:r>
            <a:r>
              <a:rPr lang="en-US" dirty="0" smtClean="0">
                <a:cs typeface="B Nazanin" pitchFamily="2" charset="-78"/>
              </a:rPr>
              <a:t>AES</a:t>
            </a:r>
            <a:r>
              <a:rPr lang="fa-IR" dirty="0" smtClean="0">
                <a:cs typeface="B Nazanin" pitchFamily="2" charset="-78"/>
              </a:rPr>
              <a:t> استفاده می شود.</a:t>
            </a:r>
          </a:p>
          <a:p>
            <a:pPr algn="just"/>
            <a:endParaRPr lang="fa-IR" dirty="0" smtClean="0">
              <a:cs typeface="B Nazanin" pitchFamily="2" charset="-78"/>
            </a:endParaRPr>
          </a:p>
        </p:txBody>
      </p:sp>
      <p:sp>
        <p:nvSpPr>
          <p:cNvPr id="4" name="Slide Number Placeholder 3"/>
          <p:cNvSpPr>
            <a:spLocks noGrp="1"/>
          </p:cNvSpPr>
          <p:nvPr>
            <p:ph type="sldNum" sz="quarter" idx="12"/>
          </p:nvPr>
        </p:nvSpPr>
        <p:spPr/>
        <p:txBody>
          <a:bodyPr/>
          <a:lstStyle/>
          <a:p>
            <a:fld id="{7C2E708C-0DB6-470E-8E52-17FE9C662998}" type="slidenum">
              <a:rPr lang="fa-IR" smtClean="0"/>
              <a:pPr/>
              <a:t>25</a:t>
            </a:fld>
            <a:endParaRPr lang="fa-I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fa-IR" dirty="0" smtClean="0">
                <a:cs typeface="B Nazanin" pitchFamily="2" charset="-78"/>
              </a:rPr>
              <a:t>کار بردهای مهم </a:t>
            </a:r>
            <a:r>
              <a:rPr lang="en-US" dirty="0" smtClean="0">
                <a:cs typeface="B Nazanin" pitchFamily="2" charset="-78"/>
              </a:rPr>
              <a:t>AES</a:t>
            </a:r>
            <a:endParaRPr lang="fa-IR" dirty="0"/>
          </a:p>
        </p:txBody>
      </p:sp>
      <p:sp>
        <p:nvSpPr>
          <p:cNvPr id="3" name="Content Placeholder 2"/>
          <p:cNvSpPr>
            <a:spLocks noGrp="1"/>
          </p:cNvSpPr>
          <p:nvPr>
            <p:ph idx="1"/>
          </p:nvPr>
        </p:nvSpPr>
        <p:spPr>
          <a:xfrm>
            <a:off x="457200" y="1935480"/>
            <a:ext cx="8229600" cy="1422082"/>
          </a:xfrm>
        </p:spPr>
        <p:txBody>
          <a:bodyPr>
            <a:normAutofit fontScale="92500"/>
          </a:bodyPr>
          <a:lstStyle/>
          <a:p>
            <a:pPr algn="just"/>
            <a:r>
              <a:rPr lang="fa-IR" dirty="0" smtClean="0">
                <a:cs typeface="B Nazanin" pitchFamily="2" charset="-78"/>
              </a:rPr>
              <a:t>در رمزهای جریانی مبتنی بر ساختارهای بلوکی به کار رفته است.</a:t>
            </a:r>
          </a:p>
          <a:p>
            <a:pPr algn="just"/>
            <a:r>
              <a:rPr lang="fa-IR" dirty="0" smtClean="0">
                <a:cs typeface="B Nazanin" pitchFamily="2" charset="-78"/>
              </a:rPr>
              <a:t>به عنوان مثال در فاز نهایی پروژه </a:t>
            </a:r>
            <a:r>
              <a:rPr lang="en-US" dirty="0" err="1" smtClean="0">
                <a:cs typeface="B Nazanin" pitchFamily="2" charset="-78"/>
              </a:rPr>
              <a:t>Esream</a:t>
            </a:r>
            <a:r>
              <a:rPr lang="fa-IR" dirty="0" smtClean="0">
                <a:cs typeface="B Nazanin" pitchFamily="2" charset="-78"/>
              </a:rPr>
              <a:t>، رمز معروف </a:t>
            </a:r>
            <a:r>
              <a:rPr lang="en-US" dirty="0" smtClean="0">
                <a:cs typeface="B Nazanin" pitchFamily="2" charset="-78"/>
              </a:rPr>
              <a:t>LEX</a:t>
            </a:r>
            <a:r>
              <a:rPr lang="fa-IR" dirty="0" smtClean="0">
                <a:cs typeface="B Nazanin" pitchFamily="2" charset="-78"/>
              </a:rPr>
              <a:t> با استفاده از </a:t>
            </a:r>
            <a:r>
              <a:rPr lang="en-US" dirty="0" smtClean="0">
                <a:cs typeface="B Nazanin" pitchFamily="2" charset="-78"/>
              </a:rPr>
              <a:t>AES</a:t>
            </a:r>
            <a:r>
              <a:rPr lang="fa-IR" dirty="0" smtClean="0">
                <a:cs typeface="B Nazanin" pitchFamily="2" charset="-78"/>
              </a:rPr>
              <a:t> ساخته شده است. (با حداقل 2.5 برابر سرعت و باکاربردهای سخت افزاری و نرم افزاری)</a:t>
            </a:r>
          </a:p>
          <a:p>
            <a:pPr algn="just"/>
            <a:endParaRPr lang="fa-IR" dirty="0"/>
          </a:p>
        </p:txBody>
      </p:sp>
      <p:sp>
        <p:nvSpPr>
          <p:cNvPr id="4" name="Slide Number Placeholder 3"/>
          <p:cNvSpPr>
            <a:spLocks noGrp="1"/>
          </p:cNvSpPr>
          <p:nvPr>
            <p:ph type="sldNum" sz="quarter" idx="12"/>
          </p:nvPr>
        </p:nvSpPr>
        <p:spPr/>
        <p:txBody>
          <a:bodyPr/>
          <a:lstStyle/>
          <a:p>
            <a:fld id="{7C2E708C-0DB6-470E-8E52-17FE9C662998}" type="slidenum">
              <a:rPr lang="fa-IR" smtClean="0"/>
              <a:pPr/>
              <a:t>26</a:t>
            </a:fld>
            <a:endParaRPr lang="fa-IR"/>
          </a:p>
        </p:txBody>
      </p:sp>
      <p:pic>
        <p:nvPicPr>
          <p:cNvPr id="55299" name="Picture 3"/>
          <p:cNvPicPr>
            <a:picLocks noChangeAspect="1" noChangeArrowheads="1"/>
          </p:cNvPicPr>
          <p:nvPr/>
        </p:nvPicPr>
        <p:blipFill>
          <a:blip r:embed="rId2" cstate="print"/>
          <a:srcRect/>
          <a:stretch>
            <a:fillRect/>
          </a:stretch>
        </p:blipFill>
        <p:spPr bwMode="auto">
          <a:xfrm>
            <a:off x="500034" y="3286124"/>
            <a:ext cx="7934325" cy="3109911"/>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fa-IR" dirty="0" smtClean="0">
                <a:cs typeface="B Nazanin" pitchFamily="2" charset="-78"/>
              </a:rPr>
              <a:t>کار بردهای مهم </a:t>
            </a:r>
            <a:r>
              <a:rPr lang="en-US" dirty="0" smtClean="0">
                <a:cs typeface="B Nazanin" pitchFamily="2" charset="-78"/>
              </a:rPr>
              <a:t>AES</a:t>
            </a:r>
            <a:endParaRPr lang="fa-IR" dirty="0"/>
          </a:p>
        </p:txBody>
      </p:sp>
      <p:sp>
        <p:nvSpPr>
          <p:cNvPr id="3" name="Content Placeholder 2"/>
          <p:cNvSpPr>
            <a:spLocks noGrp="1"/>
          </p:cNvSpPr>
          <p:nvPr>
            <p:ph idx="1"/>
          </p:nvPr>
        </p:nvSpPr>
        <p:spPr/>
        <p:txBody>
          <a:bodyPr/>
          <a:lstStyle/>
          <a:p>
            <a:pPr algn="just"/>
            <a:r>
              <a:rPr lang="fa-IR" dirty="0" smtClean="0">
                <a:cs typeface="B Nazanin" pitchFamily="2" charset="-78"/>
              </a:rPr>
              <a:t>به علت امنیت قابل اثبات رمزهای بلوکی، طی سالیان گذشته شاهد جایگزینی رمزهای جریانی با رمزهای بلوکی بوده ایم. به عنوان مثال در شبکه </a:t>
            </a:r>
            <a:r>
              <a:rPr lang="en-US" dirty="0" smtClean="0">
                <a:cs typeface="B Nazanin" pitchFamily="2" charset="-78"/>
              </a:rPr>
              <a:t>GSM</a:t>
            </a:r>
            <a:r>
              <a:rPr lang="fa-IR" dirty="0" smtClean="0">
                <a:cs typeface="B Nazanin" pitchFamily="2" charset="-78"/>
              </a:rPr>
              <a:t> رمزهای </a:t>
            </a:r>
            <a:r>
              <a:rPr lang="en-US" dirty="0" smtClean="0">
                <a:cs typeface="B Nazanin" pitchFamily="2" charset="-78"/>
              </a:rPr>
              <a:t>A5/1</a:t>
            </a:r>
            <a:r>
              <a:rPr lang="fa-IR" dirty="0" smtClean="0">
                <a:cs typeface="B Nazanin" pitchFamily="2" charset="-78"/>
              </a:rPr>
              <a:t> و </a:t>
            </a:r>
            <a:r>
              <a:rPr lang="en-US" dirty="0" smtClean="0">
                <a:cs typeface="B Nazanin" pitchFamily="2" charset="-78"/>
              </a:rPr>
              <a:t>A5/2</a:t>
            </a:r>
            <a:r>
              <a:rPr lang="fa-IR" dirty="0" smtClean="0">
                <a:cs typeface="B Nazanin" pitchFamily="2" charset="-78"/>
              </a:rPr>
              <a:t> با الگوریتم معروف </a:t>
            </a:r>
            <a:r>
              <a:rPr lang="en-US" dirty="0" smtClean="0">
                <a:cs typeface="B Nazanin" pitchFamily="2" charset="-78"/>
              </a:rPr>
              <a:t>KASUMI</a:t>
            </a:r>
            <a:r>
              <a:rPr lang="fa-IR" dirty="0" smtClean="0">
                <a:cs typeface="B Nazanin" pitchFamily="2" charset="-78"/>
              </a:rPr>
              <a:t> در نسل سوم موبایل جایگزین شده است.</a:t>
            </a:r>
          </a:p>
          <a:p>
            <a:pPr algn="just"/>
            <a:r>
              <a:rPr lang="fa-IR" dirty="0" smtClean="0">
                <a:cs typeface="B Nazanin" pitchFamily="2" charset="-78"/>
              </a:rPr>
              <a:t>در شبکه های بیسیم نیز امنیت مبتنی بر رمز </a:t>
            </a:r>
            <a:r>
              <a:rPr lang="en-US" dirty="0" smtClean="0">
                <a:cs typeface="B Nazanin" pitchFamily="2" charset="-78"/>
              </a:rPr>
              <a:t>RC4</a:t>
            </a:r>
            <a:r>
              <a:rPr lang="fa-IR" dirty="0" smtClean="0">
                <a:cs typeface="B Nazanin" pitchFamily="2" charset="-78"/>
              </a:rPr>
              <a:t> بود که با رمز </a:t>
            </a:r>
            <a:r>
              <a:rPr lang="en-US" dirty="0" smtClean="0">
                <a:cs typeface="B Nazanin" pitchFamily="2" charset="-78"/>
              </a:rPr>
              <a:t>AES</a:t>
            </a:r>
            <a:r>
              <a:rPr lang="fa-IR" dirty="0" smtClean="0">
                <a:cs typeface="B Nazanin" pitchFamily="2" charset="-78"/>
              </a:rPr>
              <a:t> جایگزین شده است. یعنی استاندارد </a:t>
            </a:r>
            <a:r>
              <a:rPr lang="en-US" dirty="0" smtClean="0">
                <a:cs typeface="B Nazanin" pitchFamily="2" charset="-78"/>
              </a:rPr>
              <a:t>IEEE802.11</a:t>
            </a:r>
            <a:r>
              <a:rPr lang="fa-IR" dirty="0" smtClean="0">
                <a:cs typeface="B Nazanin" pitchFamily="2" charset="-78"/>
              </a:rPr>
              <a:t> جای خود را به </a:t>
            </a:r>
            <a:r>
              <a:rPr lang="en-US" dirty="0" smtClean="0">
                <a:cs typeface="B Nazanin" pitchFamily="2" charset="-78"/>
              </a:rPr>
              <a:t>IEEE802.11.i</a:t>
            </a:r>
            <a:r>
              <a:rPr lang="fa-IR" dirty="0" smtClean="0">
                <a:cs typeface="B Nazanin" pitchFamily="2" charset="-78"/>
              </a:rPr>
              <a:t> داده است که مبتنی بر </a:t>
            </a:r>
            <a:r>
              <a:rPr lang="en-US" dirty="0" smtClean="0">
                <a:cs typeface="B Nazanin" pitchFamily="2" charset="-78"/>
              </a:rPr>
              <a:t>AES</a:t>
            </a:r>
            <a:r>
              <a:rPr lang="fa-IR" dirty="0" smtClean="0">
                <a:cs typeface="B Nazanin" pitchFamily="2" charset="-78"/>
              </a:rPr>
              <a:t> است.</a:t>
            </a:r>
          </a:p>
          <a:p>
            <a:pPr algn="just"/>
            <a:endParaRPr lang="fa-IR" dirty="0">
              <a:cs typeface="B Nazanin" pitchFamily="2" charset="-78"/>
            </a:endParaRPr>
          </a:p>
        </p:txBody>
      </p:sp>
      <p:sp>
        <p:nvSpPr>
          <p:cNvPr id="4" name="Slide Number Placeholder 3"/>
          <p:cNvSpPr>
            <a:spLocks noGrp="1"/>
          </p:cNvSpPr>
          <p:nvPr>
            <p:ph type="sldNum" sz="quarter" idx="12"/>
          </p:nvPr>
        </p:nvSpPr>
        <p:spPr/>
        <p:txBody>
          <a:bodyPr/>
          <a:lstStyle/>
          <a:p>
            <a:fld id="{7C2E708C-0DB6-470E-8E52-17FE9C662998}" type="slidenum">
              <a:rPr lang="fa-IR" smtClean="0"/>
              <a:pPr/>
              <a:t>27</a:t>
            </a:fld>
            <a:endParaRPr lang="fa-I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fa-IR" dirty="0" smtClean="0">
                <a:cs typeface="B Nazanin" pitchFamily="2" charset="-78"/>
              </a:rPr>
              <a:t>امنيت رمز </a:t>
            </a:r>
            <a:r>
              <a:rPr lang="en-US" sz="4800" i="1" dirty="0" smtClean="0">
                <a:cs typeface="B Nazanin" pitchFamily="2" charset="-78"/>
              </a:rPr>
              <a:t>AES</a:t>
            </a:r>
            <a:endParaRPr lang="fa-IR" dirty="0">
              <a:cs typeface="B Nazanin" pitchFamily="2" charset="-78"/>
            </a:endParaRPr>
          </a:p>
        </p:txBody>
      </p:sp>
      <p:sp>
        <p:nvSpPr>
          <p:cNvPr id="3" name="Content Placeholder 2"/>
          <p:cNvSpPr>
            <a:spLocks noGrp="1"/>
          </p:cNvSpPr>
          <p:nvPr>
            <p:ph idx="1"/>
          </p:nvPr>
        </p:nvSpPr>
        <p:spPr/>
        <p:txBody>
          <a:bodyPr>
            <a:normAutofit lnSpcReduction="10000"/>
          </a:bodyPr>
          <a:lstStyle/>
          <a:p>
            <a:pPr algn="just">
              <a:lnSpc>
                <a:spcPct val="80000"/>
              </a:lnSpc>
            </a:pPr>
            <a:r>
              <a:rPr lang="fa-IR" sz="2800" dirty="0" smtClean="0">
                <a:cs typeface="B Nazanin" pitchFamily="2" charset="-78"/>
              </a:rPr>
              <a:t>تحلیلهایی که در پروپزال </a:t>
            </a:r>
            <a:r>
              <a:rPr lang="en-US" sz="2800" dirty="0" err="1" smtClean="0">
                <a:cs typeface="B Nazanin" pitchFamily="2" charset="-78"/>
              </a:rPr>
              <a:t>Rijdael</a:t>
            </a:r>
            <a:r>
              <a:rPr lang="fa-IR" sz="2800" dirty="0" smtClean="0">
                <a:cs typeface="B Nazanin" pitchFamily="2" charset="-78"/>
              </a:rPr>
              <a:t> مورد بررسی قرار گرفته است و توسط طراحان امینت قابل اثبات ـ به درست یا غلط! ـ برای آنها آورده شده (و یا ادعا شده):</a:t>
            </a:r>
          </a:p>
          <a:p>
            <a:pPr algn="just">
              <a:lnSpc>
                <a:spcPct val="80000"/>
              </a:lnSpc>
            </a:pPr>
            <a:r>
              <a:rPr lang="fa-IR" sz="2800" dirty="0" smtClean="0">
                <a:cs typeface="B Nazanin" pitchFamily="2" charset="-78"/>
              </a:rPr>
              <a:t>مقاوم در برابر تحلیل خطي</a:t>
            </a:r>
          </a:p>
          <a:p>
            <a:pPr algn="just">
              <a:lnSpc>
                <a:spcPct val="80000"/>
              </a:lnSpc>
            </a:pPr>
            <a:r>
              <a:rPr lang="fa-IR" sz="2800" dirty="0" smtClean="0">
                <a:cs typeface="B Nazanin" pitchFamily="2" charset="-78"/>
              </a:rPr>
              <a:t>مقاوم در برابر تحلیل تفاضلي</a:t>
            </a:r>
          </a:p>
          <a:p>
            <a:pPr algn="just">
              <a:lnSpc>
                <a:spcPct val="80000"/>
              </a:lnSpc>
            </a:pPr>
            <a:r>
              <a:rPr lang="fa-IR" sz="2800" dirty="0" smtClean="0">
                <a:cs typeface="B Nazanin" pitchFamily="2" charset="-78"/>
              </a:rPr>
              <a:t>مقاوم در برابر تحلیل ها درونيابي</a:t>
            </a:r>
          </a:p>
          <a:p>
            <a:pPr algn="just">
              <a:lnSpc>
                <a:spcPct val="80000"/>
              </a:lnSpc>
            </a:pPr>
            <a:r>
              <a:rPr lang="fa-IR" sz="2800" dirty="0" smtClean="0">
                <a:cs typeface="B Nazanin" pitchFamily="2" charset="-78"/>
              </a:rPr>
              <a:t>مقاوم در برابر کلید مرتبط</a:t>
            </a:r>
          </a:p>
          <a:p>
            <a:pPr algn="just">
              <a:lnSpc>
                <a:spcPct val="80000"/>
              </a:lnSpc>
            </a:pPr>
            <a:r>
              <a:rPr lang="fa-IR" sz="2800" dirty="0" smtClean="0">
                <a:cs typeface="B Nazanin" pitchFamily="2" charset="-78"/>
              </a:rPr>
              <a:t>عدم وجود کلیدهای ضعیف</a:t>
            </a:r>
          </a:p>
          <a:p>
            <a:pPr algn="just">
              <a:lnSpc>
                <a:spcPct val="80000"/>
              </a:lnSpc>
            </a:pPr>
            <a:r>
              <a:rPr lang="fa-IR" sz="2800" dirty="0" smtClean="0">
                <a:cs typeface="B Nazanin" pitchFamily="2" charset="-78"/>
              </a:rPr>
              <a:t>مقاوم در برابر تحلیل تفاضلی ناقص</a:t>
            </a:r>
          </a:p>
          <a:p>
            <a:pPr algn="just">
              <a:lnSpc>
                <a:spcPct val="80000"/>
              </a:lnSpc>
            </a:pPr>
            <a:r>
              <a:rPr lang="fa-IR" sz="2800" dirty="0" smtClean="0">
                <a:cs typeface="B Nazanin" pitchFamily="2" charset="-78"/>
              </a:rPr>
              <a:t>مقاوم در برابر تفاضل مرتبه بالا</a:t>
            </a:r>
          </a:p>
          <a:p>
            <a:pPr algn="just">
              <a:lnSpc>
                <a:spcPct val="80000"/>
              </a:lnSpc>
            </a:pPr>
            <a:r>
              <a:rPr lang="fa-IR" sz="2800" dirty="0" smtClean="0">
                <a:cs typeface="B Nazanin" pitchFamily="2" charset="-78"/>
              </a:rPr>
              <a:t>معرفی تحلیل مربعی و مقاومت </a:t>
            </a:r>
            <a:r>
              <a:rPr lang="en-US" sz="2800" dirty="0" smtClean="0">
                <a:cs typeface="B Nazanin" pitchFamily="2" charset="-78"/>
              </a:rPr>
              <a:t>AES</a:t>
            </a:r>
            <a:r>
              <a:rPr lang="fa-IR" sz="2800" dirty="0" smtClean="0">
                <a:cs typeface="B Nazanin" pitchFamily="2" charset="-78"/>
              </a:rPr>
              <a:t> در مقابل آن</a:t>
            </a:r>
          </a:p>
          <a:p>
            <a:pPr algn="just"/>
            <a:endParaRPr lang="fa-IR" dirty="0">
              <a:cs typeface="B Nazanin" pitchFamily="2" charset="-78"/>
            </a:endParaRPr>
          </a:p>
        </p:txBody>
      </p:sp>
      <p:sp>
        <p:nvSpPr>
          <p:cNvPr id="4" name="Slide Number Placeholder 3"/>
          <p:cNvSpPr>
            <a:spLocks noGrp="1"/>
          </p:cNvSpPr>
          <p:nvPr>
            <p:ph type="sldNum" sz="quarter" idx="12"/>
          </p:nvPr>
        </p:nvSpPr>
        <p:spPr/>
        <p:txBody>
          <a:bodyPr/>
          <a:lstStyle/>
          <a:p>
            <a:fld id="{7C2E708C-0DB6-470E-8E52-17FE9C662998}" type="slidenum">
              <a:rPr lang="fa-IR" smtClean="0"/>
              <a:pPr/>
              <a:t>28</a:t>
            </a:fld>
            <a:endParaRPr lang="fa-I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fa-IR" dirty="0" smtClean="0">
                <a:cs typeface="B Nazanin" pitchFamily="2" charset="-78"/>
              </a:rPr>
              <a:t>امنيت رمز </a:t>
            </a:r>
            <a:r>
              <a:rPr lang="en-US" sz="4800" i="1" dirty="0" smtClean="0">
                <a:cs typeface="B Nazanin" pitchFamily="2" charset="-78"/>
              </a:rPr>
              <a:t>AES</a:t>
            </a:r>
            <a:endParaRPr lang="fa-IR" dirty="0">
              <a:cs typeface="B Nazanin" pitchFamily="2" charset="-78"/>
            </a:endParaRPr>
          </a:p>
        </p:txBody>
      </p:sp>
      <p:sp>
        <p:nvSpPr>
          <p:cNvPr id="3" name="Content Placeholder 2"/>
          <p:cNvSpPr>
            <a:spLocks noGrp="1"/>
          </p:cNvSpPr>
          <p:nvPr>
            <p:ph idx="1"/>
          </p:nvPr>
        </p:nvSpPr>
        <p:spPr/>
        <p:txBody>
          <a:bodyPr/>
          <a:lstStyle/>
          <a:p>
            <a:pPr algn="just">
              <a:lnSpc>
                <a:spcPct val="80000"/>
              </a:lnSpc>
            </a:pPr>
            <a:r>
              <a:rPr lang="fa-IR" sz="2400" dirty="0" smtClean="0">
                <a:cs typeface="B Nazanin" pitchFamily="2" charset="-78"/>
              </a:rPr>
              <a:t>نکته قابل توجه در </a:t>
            </a:r>
            <a:r>
              <a:rPr lang="en-US" sz="2400" dirty="0" smtClean="0">
                <a:cs typeface="B Nazanin" pitchFamily="2" charset="-78"/>
              </a:rPr>
              <a:t>AES</a:t>
            </a:r>
            <a:r>
              <a:rPr lang="fa-IR" sz="2400" dirty="0" smtClean="0">
                <a:cs typeface="B Nazanin" pitchFamily="2" charset="-78"/>
              </a:rPr>
              <a:t>، ساختار جبري سر راست و بسیار ساده آن است.</a:t>
            </a:r>
          </a:p>
          <a:p>
            <a:pPr algn="just">
              <a:lnSpc>
                <a:spcPct val="80000"/>
              </a:lnSpc>
            </a:pPr>
            <a:r>
              <a:rPr lang="fa-IR" sz="2400" dirty="0" smtClean="0">
                <a:cs typeface="B Nazanin" pitchFamily="2" charset="-78"/>
              </a:rPr>
              <a:t>تا ماه گذشته، تمام تحلیل ها به 8 یا 10 دور (به ترتیب برای </a:t>
            </a:r>
            <a:r>
              <a:rPr lang="en-US" sz="2400" dirty="0" smtClean="0">
                <a:cs typeface="B Nazanin" pitchFamily="2" charset="-78"/>
              </a:rPr>
              <a:t>AES-128</a:t>
            </a:r>
            <a:r>
              <a:rPr lang="fa-IR" sz="2400" dirty="0" smtClean="0">
                <a:cs typeface="B Nazanin" pitchFamily="2" charset="-78"/>
              </a:rPr>
              <a:t> و </a:t>
            </a:r>
            <a:r>
              <a:rPr lang="en-US" sz="2400" dirty="0" smtClean="0">
                <a:cs typeface="B Nazanin" pitchFamily="2" charset="-78"/>
              </a:rPr>
              <a:t>AES194</a:t>
            </a:r>
            <a:r>
              <a:rPr lang="fa-IR" sz="2400" dirty="0" smtClean="0">
                <a:cs typeface="B Nazanin" pitchFamily="2" charset="-78"/>
              </a:rPr>
              <a:t> و </a:t>
            </a:r>
            <a:r>
              <a:rPr lang="en-US" sz="2400" dirty="0" smtClean="0">
                <a:cs typeface="B Nazanin" pitchFamily="2" charset="-78"/>
              </a:rPr>
              <a:t>AES256</a:t>
            </a:r>
            <a:r>
              <a:rPr lang="fa-IR" sz="2400" dirty="0" smtClean="0">
                <a:cs typeface="B Nazanin" pitchFamily="2" charset="-78"/>
              </a:rPr>
              <a:t>) محدود شده بودند.</a:t>
            </a:r>
          </a:p>
          <a:p>
            <a:pPr algn="just">
              <a:lnSpc>
                <a:spcPct val="80000"/>
              </a:lnSpc>
            </a:pPr>
            <a:r>
              <a:rPr lang="fa-IR" sz="2400" dirty="0" smtClean="0">
                <a:cs typeface="B Nazanin" pitchFamily="2" charset="-78"/>
              </a:rPr>
              <a:t>هيچ تحلیلي تاکنون تمام دور </a:t>
            </a:r>
            <a:r>
              <a:rPr lang="en-US" sz="2400" dirty="0" smtClean="0">
                <a:cs typeface="B Nazanin" pitchFamily="2" charset="-78"/>
              </a:rPr>
              <a:t>AES-128</a:t>
            </a:r>
            <a:r>
              <a:rPr lang="fa-IR" sz="2400" dirty="0" smtClean="0">
                <a:cs typeface="B Nazanin" pitchFamily="2" charset="-78"/>
              </a:rPr>
              <a:t> را تهدید نکرده است و نتوانسته است که به آن نزدیک شود.</a:t>
            </a:r>
          </a:p>
          <a:p>
            <a:pPr algn="just">
              <a:lnSpc>
                <a:spcPct val="80000"/>
              </a:lnSpc>
            </a:pPr>
            <a:r>
              <a:rPr lang="fa-IR" sz="2400" dirty="0" smtClean="0">
                <a:cs typeface="B Nazanin" pitchFamily="2" charset="-78"/>
              </a:rPr>
              <a:t>در آخرین تلاش، بیرکو توانست با پیچیدگی کمتر از جست وجوی کامل، مشخصه تمایز برای </a:t>
            </a:r>
            <a:r>
              <a:rPr lang="en-US" sz="2400" dirty="0" smtClean="0">
                <a:cs typeface="B Nazanin" pitchFamily="2" charset="-78"/>
              </a:rPr>
              <a:t>AES-192</a:t>
            </a:r>
            <a:r>
              <a:rPr lang="fa-IR" sz="2400" dirty="0" smtClean="0">
                <a:cs typeface="B Nazanin" pitchFamily="2" charset="-78"/>
              </a:rPr>
              <a:t> ارائه کند و در نهایت تحلیل بازیابی کلید را (البته با پیچیدگی بالا) ارائه کند.</a:t>
            </a:r>
          </a:p>
          <a:p>
            <a:pPr algn="just">
              <a:lnSpc>
                <a:spcPct val="80000"/>
              </a:lnSpc>
            </a:pPr>
            <a:r>
              <a:rPr lang="fa-IR" sz="2400" dirty="0" smtClean="0">
                <a:cs typeface="B Nazanin" pitchFamily="2" charset="-78"/>
              </a:rPr>
              <a:t>نوع تحلیل به کار رفته بومرنگ کلید مرتبط می باشد.</a:t>
            </a:r>
          </a:p>
          <a:p>
            <a:pPr algn="just">
              <a:lnSpc>
                <a:spcPct val="80000"/>
              </a:lnSpc>
            </a:pPr>
            <a:r>
              <a:rPr lang="fa-IR" sz="2400" dirty="0" smtClean="0">
                <a:cs typeface="B Nazanin" pitchFamily="2" charset="-78"/>
              </a:rPr>
              <a:t>نوع تحلیلهایی که در ماه های اخیر به کار رفته است، از نوع خانواده تحلیل بومرنگ کلید مرتبط است.</a:t>
            </a:r>
            <a:endParaRPr lang="en-US" sz="2400" dirty="0" smtClean="0">
              <a:cs typeface="B Nazanin" pitchFamily="2" charset="-78"/>
            </a:endParaRPr>
          </a:p>
          <a:p>
            <a:endParaRPr lang="fa-IR" dirty="0"/>
          </a:p>
        </p:txBody>
      </p:sp>
      <p:sp>
        <p:nvSpPr>
          <p:cNvPr id="4" name="Slide Number Placeholder 3"/>
          <p:cNvSpPr>
            <a:spLocks noGrp="1"/>
          </p:cNvSpPr>
          <p:nvPr>
            <p:ph type="sldNum" sz="quarter" idx="12"/>
          </p:nvPr>
        </p:nvSpPr>
        <p:spPr/>
        <p:txBody>
          <a:bodyPr/>
          <a:lstStyle/>
          <a:p>
            <a:fld id="{7C2E708C-0DB6-470E-8E52-17FE9C662998}" type="slidenum">
              <a:rPr lang="fa-IR" smtClean="0"/>
              <a:pPr/>
              <a:t>29</a:t>
            </a:fld>
            <a:endParaRPr lang="fa-I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fa-IR" sz="4400" dirty="0" smtClean="0">
                <a:cs typeface="B Nazanin" pitchFamily="2" charset="-78"/>
              </a:rPr>
              <a:t>اهمیت تحلیل رمزهای بلوکی</a:t>
            </a:r>
            <a:endParaRPr lang="fa-IR" sz="4400" dirty="0">
              <a:cs typeface="B Nazanin" pitchFamily="2" charset="-78"/>
            </a:endParaRPr>
          </a:p>
        </p:txBody>
      </p:sp>
      <p:sp>
        <p:nvSpPr>
          <p:cNvPr id="3" name="Content Placeholder 2"/>
          <p:cNvSpPr>
            <a:spLocks noGrp="1"/>
          </p:cNvSpPr>
          <p:nvPr>
            <p:ph idx="1"/>
          </p:nvPr>
        </p:nvSpPr>
        <p:spPr/>
        <p:txBody>
          <a:bodyPr/>
          <a:lstStyle/>
          <a:p>
            <a:r>
              <a:rPr lang="fa-IR" dirty="0" smtClean="0">
                <a:cs typeface="B Nazanin" pitchFamily="2" charset="-78"/>
              </a:rPr>
              <a:t>با توجه به کاربردهای متعدد رمزهای بلوکی، تحلیل این رمزها به منظور بهره گیری از نقاط ضعف و یا جلوگیری از نفوذ دیگران ضروری است.</a:t>
            </a:r>
          </a:p>
          <a:p>
            <a:r>
              <a:rPr lang="fa-IR" dirty="0" smtClean="0">
                <a:cs typeface="B Nazanin" pitchFamily="2" charset="-78"/>
              </a:rPr>
              <a:t>اکثر تحلیل ها موجود در رمزهای بلوکی پس از طرح توسط رمزنگاران تئوریزه شده اند و تبدیل به معیارهایی برای طراحی شده اند.</a:t>
            </a:r>
          </a:p>
          <a:p>
            <a:r>
              <a:rPr lang="fa-IR" dirty="0" smtClean="0">
                <a:cs typeface="B Nazanin" pitchFamily="2" charset="-78"/>
              </a:rPr>
              <a:t>تسلط بر مفاهیم و منطق های پشت تحلیل ها تعریف شده می تواند منجر به تعریف تحلیل ها جدید و نیز طراحیهای قوی شود.</a:t>
            </a:r>
          </a:p>
        </p:txBody>
      </p:sp>
      <p:sp>
        <p:nvSpPr>
          <p:cNvPr id="4" name="Slide Number Placeholder 3"/>
          <p:cNvSpPr>
            <a:spLocks noGrp="1"/>
          </p:cNvSpPr>
          <p:nvPr>
            <p:ph type="sldNum" sz="quarter" idx="12"/>
          </p:nvPr>
        </p:nvSpPr>
        <p:spPr/>
        <p:txBody>
          <a:bodyPr/>
          <a:lstStyle/>
          <a:p>
            <a:fld id="{7C2E708C-0DB6-470E-8E52-17FE9C662998}" type="slidenum">
              <a:rPr lang="fa-IR" smtClean="0"/>
              <a:pPr/>
              <a:t>3</a:t>
            </a:fld>
            <a:endParaRPr lang="fa-I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fa-IR" dirty="0" smtClean="0">
                <a:cs typeface="B Nazanin" pitchFamily="2" charset="-78"/>
              </a:rPr>
              <a:t>تحلیلهای صورت گرفته روی </a:t>
            </a:r>
            <a:r>
              <a:rPr lang="en-US" sz="4800" i="1" dirty="0" smtClean="0">
                <a:cs typeface="B Nazanin" pitchFamily="2" charset="-78"/>
              </a:rPr>
              <a:t>AES-192</a:t>
            </a:r>
            <a:endParaRPr lang="fa-IR" dirty="0">
              <a:cs typeface="B Nazanin" pitchFamily="2" charset="-78"/>
            </a:endParaRPr>
          </a:p>
        </p:txBody>
      </p:sp>
      <p:sp>
        <p:nvSpPr>
          <p:cNvPr id="4" name="Slide Number Placeholder 3"/>
          <p:cNvSpPr>
            <a:spLocks noGrp="1"/>
          </p:cNvSpPr>
          <p:nvPr>
            <p:ph type="sldNum" sz="quarter" idx="12"/>
          </p:nvPr>
        </p:nvSpPr>
        <p:spPr/>
        <p:txBody>
          <a:bodyPr/>
          <a:lstStyle/>
          <a:p>
            <a:fld id="{7C2E708C-0DB6-470E-8E52-17FE9C662998}" type="slidenum">
              <a:rPr lang="fa-IR" smtClean="0"/>
              <a:pPr/>
              <a:t>30</a:t>
            </a:fld>
            <a:endParaRPr lang="fa-IR"/>
          </a:p>
        </p:txBody>
      </p:sp>
      <p:pic>
        <p:nvPicPr>
          <p:cNvPr id="56322" name="Picture 2"/>
          <p:cNvPicPr>
            <a:picLocks noGrp="1" noChangeAspect="1" noChangeArrowheads="1"/>
          </p:cNvPicPr>
          <p:nvPr>
            <p:ph idx="1"/>
          </p:nvPr>
        </p:nvPicPr>
        <p:blipFill>
          <a:blip r:embed="rId2" cstate="print"/>
          <a:srcRect/>
          <a:stretch>
            <a:fillRect/>
          </a:stretch>
        </p:blipFill>
        <p:spPr bwMode="auto">
          <a:xfrm>
            <a:off x="2347061" y="1935163"/>
            <a:ext cx="4449877" cy="4389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fa-IR" dirty="0" smtClean="0">
                <a:cs typeface="B Nazanin" pitchFamily="2" charset="-78"/>
              </a:rPr>
              <a:t>تحلیل رمزهای بلوکی</a:t>
            </a:r>
            <a:endParaRPr lang="fa-IR" dirty="0"/>
          </a:p>
        </p:txBody>
      </p:sp>
      <p:sp>
        <p:nvSpPr>
          <p:cNvPr id="3" name="Content Placeholder 2"/>
          <p:cNvSpPr>
            <a:spLocks noGrp="1"/>
          </p:cNvSpPr>
          <p:nvPr>
            <p:ph idx="1"/>
          </p:nvPr>
        </p:nvSpPr>
        <p:spPr/>
        <p:txBody>
          <a:bodyPr/>
          <a:lstStyle/>
          <a:p>
            <a:pPr algn="just"/>
            <a:r>
              <a:rPr lang="fa-IR" dirty="0" smtClean="0">
                <a:cs typeface="B Nazanin" pitchFamily="2" charset="-78"/>
              </a:rPr>
              <a:t>استفاده از ضعف کلید</a:t>
            </a:r>
          </a:p>
          <a:p>
            <a:pPr algn="just"/>
            <a:r>
              <a:rPr lang="fa-IR" dirty="0" smtClean="0">
                <a:cs typeface="B Nazanin" pitchFamily="2" charset="-78"/>
              </a:rPr>
              <a:t>استفاده از خواص آماری</a:t>
            </a:r>
          </a:p>
          <a:p>
            <a:pPr algn="just"/>
            <a:r>
              <a:rPr lang="fa-IR" dirty="0" smtClean="0">
                <a:cs typeface="B Nazanin" pitchFamily="2" charset="-78"/>
              </a:rPr>
              <a:t>استفاده از خواص ساختاری</a:t>
            </a:r>
          </a:p>
          <a:p>
            <a:pPr algn="just"/>
            <a:r>
              <a:rPr lang="fa-IR" dirty="0" smtClean="0">
                <a:cs typeface="B Nazanin" pitchFamily="2" charset="-78"/>
              </a:rPr>
              <a:t>استفاده از خواص جبری</a:t>
            </a:r>
            <a:endParaRPr lang="fa-IR" dirty="0">
              <a:cs typeface="B Nazanin" pitchFamily="2" charset="-78"/>
            </a:endParaRPr>
          </a:p>
        </p:txBody>
      </p:sp>
      <p:sp>
        <p:nvSpPr>
          <p:cNvPr id="4" name="Slide Number Placeholder 3"/>
          <p:cNvSpPr>
            <a:spLocks noGrp="1"/>
          </p:cNvSpPr>
          <p:nvPr>
            <p:ph type="sldNum" sz="quarter" idx="12"/>
          </p:nvPr>
        </p:nvSpPr>
        <p:spPr/>
        <p:txBody>
          <a:bodyPr/>
          <a:lstStyle/>
          <a:p>
            <a:fld id="{7C2E708C-0DB6-470E-8E52-17FE9C662998}" type="slidenum">
              <a:rPr lang="fa-IR" smtClean="0"/>
              <a:pPr/>
              <a:t>31</a:t>
            </a:fld>
            <a:endParaRPr lang="fa-I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fa-IR" dirty="0" smtClean="0">
                <a:cs typeface="B Nazanin" pitchFamily="2" charset="-78"/>
              </a:rPr>
              <a:t>تحلیل رمزهای بلوکی</a:t>
            </a:r>
            <a:endParaRPr lang="fa-IR" dirty="0"/>
          </a:p>
        </p:txBody>
      </p:sp>
      <p:sp>
        <p:nvSpPr>
          <p:cNvPr id="3" name="Content Placeholder 2"/>
          <p:cNvSpPr>
            <a:spLocks noGrp="1"/>
          </p:cNvSpPr>
          <p:nvPr>
            <p:ph idx="1"/>
          </p:nvPr>
        </p:nvSpPr>
        <p:spPr/>
        <p:txBody>
          <a:bodyPr/>
          <a:lstStyle/>
          <a:p>
            <a:pPr algn="just"/>
            <a:r>
              <a:rPr lang="fa-IR" dirty="0" smtClean="0">
                <a:cs typeface="B Nazanin" pitchFamily="2" charset="-78"/>
              </a:rPr>
              <a:t>1) تحلیل تمایز </a:t>
            </a:r>
            <a:r>
              <a:rPr lang="en-US" dirty="0" smtClean="0">
                <a:cs typeface="B Nazanin" pitchFamily="2" charset="-78"/>
              </a:rPr>
              <a:t>(Distinguish)</a:t>
            </a:r>
            <a:r>
              <a:rPr lang="fa-IR" dirty="0" smtClean="0">
                <a:cs typeface="B Nazanin" pitchFamily="2" charset="-78"/>
              </a:rPr>
              <a:t>: تحلیل هایی که با پیچیدگی کمتر از جست و جوی کامل بتواند الگوریتم را از یک مولد تصادفی ایده آل تمایز دهد.</a:t>
            </a:r>
          </a:p>
          <a:p>
            <a:pPr algn="just"/>
            <a:r>
              <a:rPr lang="fa-IR" dirty="0" smtClean="0">
                <a:cs typeface="B Nazanin" pitchFamily="2" charset="-78"/>
              </a:rPr>
              <a:t>1) بازیابی کلید </a:t>
            </a:r>
            <a:r>
              <a:rPr lang="en-US" dirty="0" smtClean="0">
                <a:cs typeface="B Nazanin" pitchFamily="2" charset="-78"/>
              </a:rPr>
              <a:t>(Key Recovery)</a:t>
            </a:r>
            <a:r>
              <a:rPr lang="fa-IR" dirty="0" smtClean="0">
                <a:cs typeface="B Nazanin" pitchFamily="2" charset="-78"/>
              </a:rPr>
              <a:t>: تحلیل هایی که (بر اساس مشخه تمایز) منجر به پیدا کردن کلید می شود.</a:t>
            </a:r>
            <a:endParaRPr lang="en-US" dirty="0" smtClean="0">
              <a:cs typeface="B Nazanin" pitchFamily="2" charset="-78"/>
            </a:endParaRPr>
          </a:p>
          <a:p>
            <a:pPr algn="just"/>
            <a:r>
              <a:rPr lang="fa-IR" dirty="0" smtClean="0">
                <a:cs typeface="B Nazanin" pitchFamily="2" charset="-78"/>
              </a:rPr>
              <a:t>2) استنتاج کلی </a:t>
            </a:r>
            <a:r>
              <a:rPr lang="en-US" dirty="0" smtClean="0">
                <a:cs typeface="B Nazanin" pitchFamily="2" charset="-78"/>
              </a:rPr>
              <a:t>(Global Deduction)</a:t>
            </a:r>
            <a:r>
              <a:rPr lang="fa-IR" dirty="0" smtClean="0">
                <a:cs typeface="B Nazanin" pitchFamily="2" charset="-78"/>
              </a:rPr>
              <a:t>: بدین معنی است که بدون به دست آوردن کلید بتوانیم رابطه ای ارائه دهیم که با داشتن متن رمز شده، معادل متن اصلی را بتوان یافت. مانند آنچه در تحلیل درون یابی دیدیم.</a:t>
            </a:r>
            <a:endParaRPr lang="en-US" dirty="0" smtClean="0">
              <a:cs typeface="B Nazanin" pitchFamily="2" charset="-78"/>
            </a:endParaRPr>
          </a:p>
          <a:p>
            <a:pPr algn="just"/>
            <a:r>
              <a:rPr lang="fa-IR" dirty="0" smtClean="0">
                <a:cs typeface="B Nazanin" pitchFamily="2" charset="-78"/>
              </a:rPr>
              <a:t>3) استنتاج نمونه ای </a:t>
            </a:r>
            <a:r>
              <a:rPr lang="en-US" dirty="0" smtClean="0">
                <a:cs typeface="B Nazanin" pitchFamily="2" charset="-78"/>
              </a:rPr>
              <a:t>(Instance Deduction)</a:t>
            </a:r>
            <a:r>
              <a:rPr lang="fa-IR" dirty="0" smtClean="0">
                <a:cs typeface="B Nazanin" pitchFamily="2" charset="-78"/>
              </a:rPr>
              <a:t>: این دسته از تحلیل ها تنها بخشی از الگوریتم را پوشش می دهند. </a:t>
            </a:r>
            <a:endParaRPr lang="en-US" dirty="0" smtClean="0">
              <a:cs typeface="B Nazanin" pitchFamily="2" charset="-78"/>
            </a:endParaRPr>
          </a:p>
          <a:p>
            <a:pPr algn="just"/>
            <a:endParaRPr lang="fa-IR" dirty="0">
              <a:cs typeface="B Nazanin" pitchFamily="2" charset="-78"/>
            </a:endParaRPr>
          </a:p>
        </p:txBody>
      </p:sp>
      <p:sp>
        <p:nvSpPr>
          <p:cNvPr id="4" name="Slide Number Placeholder 3"/>
          <p:cNvSpPr>
            <a:spLocks noGrp="1"/>
          </p:cNvSpPr>
          <p:nvPr>
            <p:ph type="sldNum" sz="quarter" idx="12"/>
          </p:nvPr>
        </p:nvSpPr>
        <p:spPr/>
        <p:txBody>
          <a:bodyPr/>
          <a:lstStyle/>
          <a:p>
            <a:fld id="{7C2E708C-0DB6-470E-8E52-17FE9C662998}" type="slidenum">
              <a:rPr lang="fa-IR" smtClean="0"/>
              <a:pPr/>
              <a:t>32</a:t>
            </a:fld>
            <a:endParaRPr lang="fa-I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24648"/>
          </a:xfrm>
        </p:spPr>
        <p:txBody>
          <a:bodyPr>
            <a:normAutofit fontScale="90000"/>
          </a:bodyPr>
          <a:lstStyle/>
          <a:p>
            <a:pPr algn="just"/>
            <a:r>
              <a:rPr lang="fa-IR" dirty="0" smtClean="0">
                <a:cs typeface="B Nazanin" pitchFamily="2" charset="-78"/>
              </a:rPr>
              <a:t>تحلیل رمزهای بلوکی</a:t>
            </a:r>
            <a:endParaRPr lang="fa-IR" dirty="0">
              <a:cs typeface="B Nazanin" pitchFamily="2" charset="-78"/>
            </a:endParaRPr>
          </a:p>
        </p:txBody>
      </p:sp>
      <p:sp>
        <p:nvSpPr>
          <p:cNvPr id="3" name="Content Placeholder 2"/>
          <p:cNvSpPr>
            <a:spLocks noGrp="1"/>
          </p:cNvSpPr>
          <p:nvPr>
            <p:ph idx="1"/>
          </p:nvPr>
        </p:nvSpPr>
        <p:spPr>
          <a:xfrm>
            <a:off x="457200" y="1643050"/>
            <a:ext cx="8229600" cy="4681550"/>
          </a:xfrm>
        </p:spPr>
        <p:txBody>
          <a:bodyPr>
            <a:normAutofit fontScale="92500"/>
          </a:bodyPr>
          <a:lstStyle/>
          <a:p>
            <a:pPr algn="just"/>
            <a:r>
              <a:rPr lang="fa-IR" dirty="0" smtClean="0">
                <a:cs typeface="B Nazanin" pitchFamily="2" charset="-78"/>
              </a:rPr>
              <a:t>1) تحلیل تفاضلی: استفاده از تفاضل به جای مشخصه تفاضلی، تفاضل ناممکن، مرتبه بالا، ناقص، بومرنگ (مستطیلی، تقویت شده)، مربعی (انتگرالی و </a:t>
            </a:r>
            <a:r>
              <a:rPr lang="en-US" dirty="0" smtClean="0">
                <a:cs typeface="B Nazanin" pitchFamily="2" charset="-78"/>
              </a:rPr>
              <a:t>multi set</a:t>
            </a:r>
            <a:r>
              <a:rPr lang="fa-IR" dirty="0" smtClean="0">
                <a:cs typeface="B Nazanin" pitchFamily="2" charset="-78"/>
              </a:rPr>
              <a:t>)</a:t>
            </a:r>
          </a:p>
          <a:p>
            <a:pPr algn="just"/>
            <a:r>
              <a:rPr lang="fa-IR" dirty="0" smtClean="0">
                <a:cs typeface="B Nazanin" pitchFamily="2" charset="-78"/>
              </a:rPr>
              <a:t>2) تحلیل خطی: اثر پوسته </a:t>
            </a:r>
            <a:r>
              <a:rPr lang="en-US" dirty="0" smtClean="0">
                <a:cs typeface="B Nazanin" pitchFamily="2" charset="-78"/>
              </a:rPr>
              <a:t>(hull)</a:t>
            </a:r>
            <a:r>
              <a:rPr lang="fa-IR" dirty="0" smtClean="0">
                <a:cs typeface="B Nazanin" pitchFamily="2" charset="-78"/>
              </a:rPr>
              <a:t>، تقریبهای خطی چندگانه، تحلیلهای دوسویی</a:t>
            </a:r>
          </a:p>
          <a:p>
            <a:pPr algn="just"/>
            <a:r>
              <a:rPr lang="fa-IR" dirty="0" smtClean="0">
                <a:cs typeface="B Nazanin" pitchFamily="2" charset="-78"/>
              </a:rPr>
              <a:t>3) تحلیلهای جبری: تحلیل</a:t>
            </a:r>
            <a:r>
              <a:rPr lang="fa-IR" dirty="0" smtClean="0">
                <a:cs typeface="Koodak" pitchFamily="2" charset="-78"/>
              </a:rPr>
              <a:t> </a:t>
            </a:r>
            <a:r>
              <a:rPr lang="en-US" dirty="0" smtClean="0">
                <a:cs typeface="B Nazanin" pitchFamily="2" charset="-78"/>
              </a:rPr>
              <a:t>( Multivariate Quadratic equation) </a:t>
            </a:r>
            <a:endParaRPr lang="fa-IR" dirty="0" smtClean="0">
              <a:cs typeface="B Nazanin" pitchFamily="2" charset="-78"/>
            </a:endParaRPr>
          </a:p>
          <a:p>
            <a:pPr algn="just">
              <a:buNone/>
            </a:pPr>
            <a:r>
              <a:rPr lang="fa-IR" dirty="0" smtClean="0">
                <a:cs typeface="B Nazanin" pitchFamily="2" charset="-78"/>
              </a:rPr>
              <a:t> (</a:t>
            </a:r>
            <a:r>
              <a:rPr lang="en-US" dirty="0" smtClean="0">
                <a:cs typeface="B Nazanin" pitchFamily="2" charset="-78"/>
              </a:rPr>
              <a:t>XL</a:t>
            </a:r>
            <a:r>
              <a:rPr lang="fa-IR" dirty="0" smtClean="0">
                <a:cs typeface="B Nazanin" pitchFamily="2" charset="-78"/>
              </a:rPr>
              <a:t> و </a:t>
            </a:r>
            <a:r>
              <a:rPr lang="en-US" dirty="0" smtClean="0">
                <a:cs typeface="B Nazanin" pitchFamily="2" charset="-78"/>
              </a:rPr>
              <a:t>XSL</a:t>
            </a:r>
            <a:r>
              <a:rPr lang="fa-IR" dirty="0" smtClean="0">
                <a:cs typeface="B Nazanin" pitchFamily="2" charset="-78"/>
              </a:rPr>
              <a:t>)، درونیابی</a:t>
            </a:r>
          </a:p>
          <a:p>
            <a:pPr algn="just"/>
            <a:r>
              <a:rPr lang="fa-IR" dirty="0" smtClean="0">
                <a:cs typeface="B Nazanin" pitchFamily="2" charset="-78"/>
              </a:rPr>
              <a:t>4) تحلیل های کلید مرتبط</a:t>
            </a:r>
          </a:p>
          <a:p>
            <a:pPr algn="just"/>
            <a:r>
              <a:rPr lang="fa-IR" dirty="0" smtClean="0">
                <a:cs typeface="B Nazanin" pitchFamily="2" charset="-78"/>
              </a:rPr>
              <a:t>5) تحلیلهای عمومی: </a:t>
            </a:r>
            <a:r>
              <a:rPr lang="en-US" dirty="0" smtClean="0">
                <a:cs typeface="B Nazanin" pitchFamily="2" charset="-78"/>
              </a:rPr>
              <a:t>time memory trade off</a:t>
            </a:r>
            <a:r>
              <a:rPr lang="fa-IR" dirty="0" smtClean="0">
                <a:cs typeface="B Nazanin" pitchFamily="2" charset="-78"/>
              </a:rPr>
              <a:t>، سرچ کامل</a:t>
            </a:r>
          </a:p>
          <a:p>
            <a:pPr algn="just"/>
            <a:r>
              <a:rPr lang="fa-IR" dirty="0" smtClean="0">
                <a:cs typeface="B Nazanin" pitchFamily="2" charset="-78"/>
              </a:rPr>
              <a:t>6) تحلیلهای سخت افزاری کانال جانبی</a:t>
            </a:r>
          </a:p>
          <a:p>
            <a:pPr algn="just"/>
            <a:r>
              <a:rPr lang="fa-IR" dirty="0" smtClean="0">
                <a:cs typeface="B Nazanin" pitchFamily="2" charset="-78"/>
              </a:rPr>
              <a:t>7) تحلیلهای ترکیبی: خطی تفاضلی، ...</a:t>
            </a:r>
          </a:p>
          <a:p>
            <a:pPr algn="just"/>
            <a:r>
              <a:rPr lang="fa-IR" dirty="0" smtClean="0">
                <a:cs typeface="B Nazanin" pitchFamily="2" charset="-78"/>
              </a:rPr>
              <a:t>تعداد زیادی از تحلیلهای تعریف شده بر مبنای تحلیلهای خطی و تفاضلی می باشند.</a:t>
            </a:r>
          </a:p>
          <a:p>
            <a:pPr algn="just"/>
            <a:endParaRPr lang="fa-IR" dirty="0" smtClean="0">
              <a:solidFill>
                <a:srgbClr val="FF0000"/>
              </a:solidFill>
              <a:cs typeface="B Nazanin" pitchFamily="2" charset="-78"/>
            </a:endParaRPr>
          </a:p>
          <a:p>
            <a:pPr algn="just"/>
            <a:endParaRPr lang="fa-IR" dirty="0">
              <a:solidFill>
                <a:srgbClr val="FF0000"/>
              </a:solidFill>
              <a:cs typeface="B Nazanin" pitchFamily="2" charset="-78"/>
            </a:endParaRPr>
          </a:p>
        </p:txBody>
      </p:sp>
      <p:sp>
        <p:nvSpPr>
          <p:cNvPr id="4" name="Slide Number Placeholder 3"/>
          <p:cNvSpPr>
            <a:spLocks noGrp="1"/>
          </p:cNvSpPr>
          <p:nvPr>
            <p:ph type="sldNum" sz="quarter" idx="12"/>
          </p:nvPr>
        </p:nvSpPr>
        <p:spPr/>
        <p:txBody>
          <a:bodyPr/>
          <a:lstStyle/>
          <a:p>
            <a:fld id="{7C2E708C-0DB6-470E-8E52-17FE9C662998}" type="slidenum">
              <a:rPr lang="fa-IR" smtClean="0"/>
              <a:pPr/>
              <a:t>33</a:t>
            </a:fld>
            <a:endParaRPr lang="fa-I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fa-IR" dirty="0" smtClean="0">
                <a:cs typeface="B Nazanin" pitchFamily="2" charset="-78"/>
              </a:rPr>
              <a:t>نتایج تحلیل تفاضلی روی </a:t>
            </a:r>
            <a:r>
              <a:rPr lang="en-US" dirty="0" smtClean="0">
                <a:cs typeface="B Nazanin" pitchFamily="2" charset="-78"/>
              </a:rPr>
              <a:t>AES</a:t>
            </a:r>
            <a:endParaRPr lang="fa-IR" dirty="0">
              <a:cs typeface="B Nazanin" pitchFamily="2" charset="-78"/>
            </a:endParaRPr>
          </a:p>
        </p:txBody>
      </p:sp>
      <p:sp>
        <p:nvSpPr>
          <p:cNvPr id="4" name="Slide Number Placeholder 3"/>
          <p:cNvSpPr>
            <a:spLocks noGrp="1"/>
          </p:cNvSpPr>
          <p:nvPr>
            <p:ph type="sldNum" sz="quarter" idx="12"/>
          </p:nvPr>
        </p:nvSpPr>
        <p:spPr/>
        <p:txBody>
          <a:bodyPr/>
          <a:lstStyle/>
          <a:p>
            <a:fld id="{7C2E708C-0DB6-470E-8E52-17FE9C662998}" type="slidenum">
              <a:rPr lang="fa-IR" smtClean="0"/>
              <a:pPr/>
              <a:t>34</a:t>
            </a:fld>
            <a:endParaRPr lang="fa-IR"/>
          </a:p>
        </p:txBody>
      </p:sp>
      <p:pic>
        <p:nvPicPr>
          <p:cNvPr id="95234" name="Picture 2"/>
          <p:cNvPicPr>
            <a:picLocks noGrp="1" noChangeAspect="1" noChangeArrowheads="1"/>
          </p:cNvPicPr>
          <p:nvPr>
            <p:ph idx="1"/>
          </p:nvPr>
        </p:nvPicPr>
        <p:blipFill>
          <a:blip r:embed="rId2" cstate="print">
            <a:grayscl/>
          </a:blip>
          <a:srcRect/>
          <a:stretch>
            <a:fillRect/>
          </a:stretch>
        </p:blipFill>
        <p:spPr bwMode="auto">
          <a:xfrm>
            <a:off x="746386" y="1935163"/>
            <a:ext cx="7651227" cy="4389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fa-IR" dirty="0" smtClean="0">
                <a:cs typeface="B Nazanin" pitchFamily="2" charset="-78"/>
              </a:rPr>
              <a:t>تحلیل ها تفاضل ناممکن صورت گرفته</a:t>
            </a:r>
            <a:endParaRPr lang="fa-IR" dirty="0">
              <a:cs typeface="B Nazanin" pitchFamily="2" charset="-78"/>
            </a:endParaRPr>
          </a:p>
        </p:txBody>
      </p:sp>
      <p:sp>
        <p:nvSpPr>
          <p:cNvPr id="3" name="Content Placeholder 2"/>
          <p:cNvSpPr>
            <a:spLocks noGrp="1"/>
          </p:cNvSpPr>
          <p:nvPr>
            <p:ph idx="1"/>
          </p:nvPr>
        </p:nvSpPr>
        <p:spPr/>
        <p:txBody>
          <a:bodyPr/>
          <a:lstStyle/>
          <a:p>
            <a:endParaRPr lang="fa-IR" dirty="0"/>
          </a:p>
        </p:txBody>
      </p:sp>
      <p:sp>
        <p:nvSpPr>
          <p:cNvPr id="4" name="Slide Number Placeholder 3"/>
          <p:cNvSpPr>
            <a:spLocks noGrp="1"/>
          </p:cNvSpPr>
          <p:nvPr>
            <p:ph type="sldNum" sz="quarter" idx="12"/>
          </p:nvPr>
        </p:nvSpPr>
        <p:spPr/>
        <p:txBody>
          <a:bodyPr/>
          <a:lstStyle/>
          <a:p>
            <a:fld id="{7C2E708C-0DB6-470E-8E52-17FE9C662998}" type="slidenum">
              <a:rPr lang="fa-IR" smtClean="0"/>
              <a:pPr/>
              <a:t>35</a:t>
            </a:fld>
            <a:endParaRPr lang="fa-IR"/>
          </a:p>
        </p:txBody>
      </p:sp>
      <p:graphicFrame>
        <p:nvGraphicFramePr>
          <p:cNvPr id="5" name="Table 4"/>
          <p:cNvGraphicFramePr>
            <a:graphicFrameLocks noGrp="1"/>
          </p:cNvGraphicFramePr>
          <p:nvPr/>
        </p:nvGraphicFramePr>
        <p:xfrm>
          <a:off x="1285852" y="2643182"/>
          <a:ext cx="7000924" cy="2857519"/>
        </p:xfrm>
        <a:graphic>
          <a:graphicData uri="http://schemas.openxmlformats.org/drawingml/2006/table">
            <a:tbl>
              <a:tblPr rtl="1"/>
              <a:tblGrid>
                <a:gridCol w="1166568"/>
                <a:gridCol w="1166568"/>
                <a:gridCol w="1166568"/>
                <a:gridCol w="1166568"/>
                <a:gridCol w="1167326"/>
                <a:gridCol w="1167326"/>
              </a:tblGrid>
              <a:tr h="319584">
                <a:tc>
                  <a:txBody>
                    <a:bodyPr/>
                    <a:lstStyle/>
                    <a:p>
                      <a:pPr algn="ctr" rtl="1">
                        <a:lnSpc>
                          <a:spcPct val="115000"/>
                        </a:lnSpc>
                        <a:spcAft>
                          <a:spcPts val="0"/>
                        </a:spcAft>
                      </a:pPr>
                      <a:r>
                        <a:rPr lang="fa-IR" sz="1100" dirty="0">
                          <a:latin typeface="Calibri"/>
                          <a:ea typeface="Calibri"/>
                          <a:cs typeface="Arial"/>
                        </a:rPr>
                        <a:t>مرجع</a:t>
                      </a:r>
                      <a:endParaRPr lang="en-US" sz="11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15000"/>
                        </a:lnSpc>
                        <a:spcAft>
                          <a:spcPts val="0"/>
                        </a:spcAft>
                      </a:pPr>
                      <a:r>
                        <a:rPr lang="fa-IR" sz="1100">
                          <a:latin typeface="Calibri"/>
                          <a:ea typeface="Calibri"/>
                          <a:cs typeface="Arial"/>
                        </a:rPr>
                        <a:t>حافظه</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15000"/>
                        </a:lnSpc>
                        <a:spcAft>
                          <a:spcPts val="0"/>
                        </a:spcAft>
                      </a:pPr>
                      <a:r>
                        <a:rPr lang="fa-IR" sz="1100">
                          <a:latin typeface="Calibri"/>
                          <a:ea typeface="Calibri"/>
                          <a:cs typeface="Arial"/>
                        </a:rPr>
                        <a:t>پیچیدگی زمانی</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15000"/>
                        </a:lnSpc>
                        <a:spcAft>
                          <a:spcPts val="0"/>
                        </a:spcAft>
                      </a:pPr>
                      <a:r>
                        <a:rPr lang="fa-IR" sz="1100">
                          <a:latin typeface="Calibri"/>
                          <a:ea typeface="Calibri"/>
                          <a:cs typeface="Arial"/>
                        </a:rPr>
                        <a:t>تعداد متن منتخب</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15000"/>
                        </a:lnSpc>
                        <a:spcAft>
                          <a:spcPts val="0"/>
                        </a:spcAft>
                      </a:pPr>
                      <a:r>
                        <a:rPr lang="fa-IR" sz="1100">
                          <a:latin typeface="Calibri"/>
                          <a:ea typeface="Calibri"/>
                          <a:cs typeface="Arial"/>
                        </a:rPr>
                        <a:t>طول کلید</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15000"/>
                        </a:lnSpc>
                        <a:spcAft>
                          <a:spcPts val="0"/>
                        </a:spcAft>
                      </a:pPr>
                      <a:r>
                        <a:rPr lang="fa-IR" sz="1100">
                          <a:latin typeface="Calibri"/>
                          <a:ea typeface="Calibri"/>
                          <a:cs typeface="Arial"/>
                        </a:rPr>
                        <a:t>تعداد دور</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584">
                <a:tc>
                  <a:txBody>
                    <a:bodyPr/>
                    <a:lstStyle/>
                    <a:p>
                      <a:pPr algn="ctr" rtl="1">
                        <a:lnSpc>
                          <a:spcPct val="115000"/>
                        </a:lnSpc>
                        <a:spcAft>
                          <a:spcPts val="0"/>
                        </a:spcAft>
                      </a:pPr>
                      <a:r>
                        <a:rPr lang="en-US" sz="1100">
                          <a:latin typeface="Calibri"/>
                          <a:ea typeface="Calibri"/>
                          <a:cs typeface="Arial"/>
                        </a:rPr>
                        <a:t>Biham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15000"/>
                        </a:lnSpc>
                        <a:spcAft>
                          <a:spcPts val="0"/>
                        </a:spcAft>
                      </a:pPr>
                      <a:r>
                        <a:rPr lang="fa-IR" sz="1100">
                          <a:latin typeface="Calibri"/>
                          <a:ea typeface="Calibri"/>
                          <a:cs typeface="Arial"/>
                        </a:rPr>
                        <a:t>2</a:t>
                      </a:r>
                      <a:r>
                        <a:rPr lang="fa-IR" sz="1100" baseline="30000">
                          <a:latin typeface="Calibri"/>
                          <a:ea typeface="Calibri"/>
                          <a:cs typeface="Arial"/>
                        </a:rPr>
                        <a:t>42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15000"/>
                        </a:lnSpc>
                        <a:spcAft>
                          <a:spcPts val="0"/>
                        </a:spcAft>
                      </a:pPr>
                      <a:r>
                        <a:rPr lang="fa-IR" sz="1100">
                          <a:latin typeface="Calibri"/>
                          <a:ea typeface="Calibri"/>
                          <a:cs typeface="Arial"/>
                        </a:rPr>
                        <a:t>2</a:t>
                      </a:r>
                      <a:r>
                        <a:rPr lang="fa-IR" sz="1100" baseline="30000">
                          <a:latin typeface="Calibri"/>
                          <a:ea typeface="Calibri"/>
                          <a:cs typeface="Arial"/>
                        </a:rPr>
                        <a:t>31</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15000"/>
                        </a:lnSpc>
                        <a:spcAft>
                          <a:spcPts val="0"/>
                        </a:spcAft>
                      </a:pPr>
                      <a:r>
                        <a:rPr lang="fa-IR" sz="1100">
                          <a:latin typeface="Calibri"/>
                          <a:ea typeface="Calibri"/>
                          <a:cs typeface="Arial"/>
                        </a:rPr>
                        <a:t>2</a:t>
                      </a:r>
                      <a:r>
                        <a:rPr lang="fa-IR" sz="1100" baseline="30000">
                          <a:latin typeface="Calibri"/>
                          <a:ea typeface="Calibri"/>
                          <a:cs typeface="Arial"/>
                        </a:rPr>
                        <a:t>29.5</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15000"/>
                        </a:lnSpc>
                        <a:spcAft>
                          <a:spcPts val="0"/>
                        </a:spcAft>
                      </a:pPr>
                      <a:r>
                        <a:rPr lang="fa-IR" sz="1100">
                          <a:latin typeface="Calibri"/>
                          <a:ea typeface="Calibri"/>
                          <a:cs typeface="Arial"/>
                        </a:rPr>
                        <a:t>128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15000"/>
                        </a:lnSpc>
                        <a:spcAft>
                          <a:spcPts val="0"/>
                        </a:spcAft>
                      </a:pPr>
                      <a:r>
                        <a:rPr lang="fa-IR" sz="1100">
                          <a:latin typeface="Calibri"/>
                          <a:ea typeface="Calibri"/>
                          <a:cs typeface="Arial"/>
                        </a:rPr>
                        <a:t>5</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584">
                <a:tc>
                  <a:txBody>
                    <a:bodyPr/>
                    <a:lstStyle/>
                    <a:p>
                      <a:pPr algn="ctr" rtl="1">
                        <a:lnSpc>
                          <a:spcPct val="115000"/>
                        </a:lnSpc>
                        <a:spcAft>
                          <a:spcPts val="0"/>
                        </a:spcAft>
                      </a:pPr>
                      <a:r>
                        <a:rPr lang="en-US" sz="1100">
                          <a:latin typeface="Calibri"/>
                          <a:ea typeface="Calibri"/>
                          <a:cs typeface="Arial"/>
                        </a:rPr>
                        <a:t>Cheon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15000"/>
                        </a:lnSpc>
                        <a:spcAft>
                          <a:spcPts val="0"/>
                        </a:spcAft>
                      </a:pPr>
                      <a:r>
                        <a:rPr lang="fa-IR" sz="1100" dirty="0">
                          <a:latin typeface="Calibri"/>
                          <a:ea typeface="Calibri"/>
                          <a:cs typeface="Arial"/>
                        </a:rPr>
                        <a:t>2</a:t>
                      </a:r>
                      <a:r>
                        <a:rPr lang="fa-IR" sz="1100" baseline="30000" dirty="0">
                          <a:latin typeface="Calibri"/>
                          <a:ea typeface="Calibri"/>
                          <a:cs typeface="Arial"/>
                        </a:rPr>
                        <a:t>93</a:t>
                      </a:r>
                      <a:endParaRPr lang="en-US" sz="11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15000"/>
                        </a:lnSpc>
                        <a:spcAft>
                          <a:spcPts val="0"/>
                        </a:spcAft>
                      </a:pPr>
                      <a:r>
                        <a:rPr lang="fa-IR" sz="1100">
                          <a:latin typeface="Calibri"/>
                          <a:ea typeface="Calibri"/>
                          <a:cs typeface="Arial"/>
                        </a:rPr>
                        <a:t>2</a:t>
                      </a:r>
                      <a:r>
                        <a:rPr lang="fa-IR" sz="1100" baseline="30000">
                          <a:latin typeface="Calibri"/>
                          <a:ea typeface="Calibri"/>
                          <a:cs typeface="Arial"/>
                        </a:rPr>
                        <a:t>122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15000"/>
                        </a:lnSpc>
                        <a:spcAft>
                          <a:spcPts val="0"/>
                        </a:spcAft>
                      </a:pPr>
                      <a:r>
                        <a:rPr lang="fa-IR" sz="1100">
                          <a:latin typeface="Calibri"/>
                          <a:ea typeface="Calibri"/>
                          <a:cs typeface="Arial"/>
                        </a:rPr>
                        <a:t>2</a:t>
                      </a:r>
                      <a:r>
                        <a:rPr lang="fa-IR" sz="1100" baseline="30000">
                          <a:latin typeface="Calibri"/>
                          <a:ea typeface="Calibri"/>
                          <a:cs typeface="Arial"/>
                        </a:rPr>
                        <a:t>91.5</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15000"/>
                        </a:lnSpc>
                        <a:spcAft>
                          <a:spcPts val="0"/>
                        </a:spcAft>
                      </a:pPr>
                      <a:r>
                        <a:rPr lang="fa-IR" sz="1100">
                          <a:latin typeface="Calibri"/>
                          <a:ea typeface="Calibri"/>
                          <a:cs typeface="Arial"/>
                        </a:rPr>
                        <a:t>128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15000"/>
                        </a:lnSpc>
                        <a:spcAft>
                          <a:spcPts val="0"/>
                        </a:spcAft>
                      </a:pPr>
                      <a:r>
                        <a:rPr lang="fa-IR" sz="1100">
                          <a:latin typeface="Calibri"/>
                          <a:ea typeface="Calibri"/>
                          <a:cs typeface="Arial"/>
                        </a:rPr>
                        <a:t>6</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584">
                <a:tc>
                  <a:txBody>
                    <a:bodyPr/>
                    <a:lstStyle/>
                    <a:p>
                      <a:pPr algn="ctr" rtl="1">
                        <a:lnSpc>
                          <a:spcPct val="115000"/>
                        </a:lnSpc>
                        <a:spcAft>
                          <a:spcPts val="0"/>
                        </a:spcAft>
                      </a:pPr>
                      <a:r>
                        <a:rPr lang="en-US" sz="1100">
                          <a:latin typeface="Calibri"/>
                          <a:ea typeface="Calibri"/>
                          <a:cs typeface="Arial"/>
                        </a:rPr>
                        <a:t>Bahrak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15000"/>
                        </a:lnSpc>
                        <a:spcAft>
                          <a:spcPts val="0"/>
                        </a:spcAft>
                      </a:pPr>
                      <a:r>
                        <a:rPr lang="fa-IR" sz="1100">
                          <a:latin typeface="Calibri"/>
                          <a:ea typeface="Calibri"/>
                          <a:cs typeface="Arial"/>
                        </a:rPr>
                        <a:t>2</a:t>
                      </a:r>
                      <a:r>
                        <a:rPr lang="fa-IR" sz="1100" baseline="30000">
                          <a:latin typeface="Calibri"/>
                          <a:ea typeface="Calibri"/>
                          <a:cs typeface="Arial"/>
                        </a:rPr>
                        <a:t>66</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15000"/>
                        </a:lnSpc>
                        <a:spcAft>
                          <a:spcPts val="0"/>
                        </a:spcAft>
                      </a:pPr>
                      <a:r>
                        <a:rPr lang="fa-IR" sz="1100">
                          <a:latin typeface="Calibri"/>
                          <a:ea typeface="Calibri"/>
                          <a:cs typeface="Arial"/>
                        </a:rPr>
                        <a:t>2</a:t>
                      </a:r>
                      <a:r>
                        <a:rPr lang="fa-IR" sz="1100" baseline="30000">
                          <a:latin typeface="Calibri"/>
                          <a:ea typeface="Calibri"/>
                          <a:cs typeface="Arial"/>
                        </a:rPr>
                        <a:t>65.5</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15000"/>
                        </a:lnSpc>
                        <a:spcAft>
                          <a:spcPts val="0"/>
                        </a:spcAft>
                      </a:pPr>
                      <a:r>
                        <a:rPr lang="fa-IR" sz="1100">
                          <a:latin typeface="Calibri"/>
                          <a:ea typeface="Calibri"/>
                          <a:cs typeface="Arial"/>
                        </a:rPr>
                        <a:t>2</a:t>
                      </a:r>
                      <a:r>
                        <a:rPr lang="fa-IR" sz="1100" baseline="30000">
                          <a:latin typeface="Calibri"/>
                          <a:ea typeface="Calibri"/>
                          <a:cs typeface="Arial"/>
                        </a:rPr>
                        <a:t>99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15000"/>
                        </a:lnSpc>
                        <a:spcAft>
                          <a:spcPts val="0"/>
                        </a:spcAft>
                      </a:pPr>
                      <a:r>
                        <a:rPr lang="fa-IR" sz="1100">
                          <a:latin typeface="Calibri"/>
                          <a:ea typeface="Calibri"/>
                          <a:cs typeface="Arial"/>
                        </a:rPr>
                        <a:t>128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15000"/>
                        </a:lnSpc>
                        <a:spcAft>
                          <a:spcPts val="0"/>
                        </a:spcAft>
                      </a:pPr>
                      <a:r>
                        <a:rPr lang="fa-IR" sz="1100">
                          <a:latin typeface="Calibri"/>
                          <a:ea typeface="Calibri"/>
                          <a:cs typeface="Arial"/>
                        </a:rPr>
                        <a:t>6</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0847">
                <a:tc>
                  <a:txBody>
                    <a:bodyPr/>
                    <a:lstStyle/>
                    <a:p>
                      <a:pPr algn="ctr" rtl="1">
                        <a:lnSpc>
                          <a:spcPct val="115000"/>
                        </a:lnSpc>
                        <a:spcAft>
                          <a:spcPts val="0"/>
                        </a:spcAft>
                      </a:pPr>
                      <a:r>
                        <a:rPr lang="en-US" sz="1100">
                          <a:latin typeface="Calibri"/>
                          <a:ea typeface="Calibri"/>
                          <a:cs typeface="Arial"/>
                        </a:rPr>
                        <a:t>Phan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15000"/>
                        </a:lnSpc>
                        <a:spcAft>
                          <a:spcPts val="0"/>
                        </a:spcAft>
                      </a:pPr>
                      <a:r>
                        <a:rPr lang="fa-IR" sz="1100" dirty="0">
                          <a:latin typeface="Calibri"/>
                          <a:ea typeface="Calibri"/>
                          <a:cs typeface="Arial"/>
                        </a:rPr>
                        <a:t>2</a:t>
                      </a:r>
                      <a:r>
                        <a:rPr lang="fa-IR" sz="1100" baseline="30000" dirty="0">
                          <a:latin typeface="Calibri"/>
                          <a:ea typeface="Calibri"/>
                          <a:cs typeface="Arial"/>
                        </a:rPr>
                        <a:t>157</a:t>
                      </a:r>
                      <a:endParaRPr lang="en-US" sz="11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15000"/>
                        </a:lnSpc>
                        <a:spcAft>
                          <a:spcPts val="0"/>
                        </a:spcAft>
                      </a:pPr>
                      <a:r>
                        <a:rPr lang="fa-IR" sz="1100">
                          <a:latin typeface="Calibri"/>
                          <a:ea typeface="Calibri"/>
                          <a:cs typeface="Arial"/>
                        </a:rPr>
                        <a:t>2</a:t>
                      </a:r>
                      <a:r>
                        <a:rPr lang="fa-IR" sz="1100" baseline="30000">
                          <a:latin typeface="Calibri"/>
                          <a:ea typeface="Calibri"/>
                          <a:cs typeface="Arial"/>
                        </a:rPr>
                        <a:t>186</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15000"/>
                        </a:lnSpc>
                        <a:spcAft>
                          <a:spcPts val="0"/>
                        </a:spcAft>
                      </a:pPr>
                      <a:r>
                        <a:rPr lang="fa-IR" sz="1100">
                          <a:latin typeface="Calibri"/>
                          <a:ea typeface="Calibri"/>
                          <a:cs typeface="Arial"/>
                        </a:rPr>
                        <a:t>2</a:t>
                      </a:r>
                      <a:r>
                        <a:rPr lang="fa-IR" sz="1100" baseline="30000">
                          <a:latin typeface="Calibri"/>
                          <a:ea typeface="Calibri"/>
                          <a:cs typeface="Arial"/>
                        </a:rPr>
                        <a:t>92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15000"/>
                        </a:lnSpc>
                        <a:spcAft>
                          <a:spcPts val="0"/>
                        </a:spcAft>
                      </a:pPr>
                      <a:r>
                        <a:rPr lang="fa-IR" sz="1100">
                          <a:latin typeface="Calibri"/>
                          <a:ea typeface="Calibri"/>
                          <a:cs typeface="Arial"/>
                        </a:rPr>
                        <a:t>192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15000"/>
                        </a:lnSpc>
                        <a:spcAft>
                          <a:spcPts val="0"/>
                        </a:spcAft>
                      </a:pPr>
                      <a:r>
                        <a:rPr lang="fa-IR" sz="1100">
                          <a:latin typeface="Calibri"/>
                          <a:ea typeface="Calibri"/>
                          <a:cs typeface="Arial"/>
                        </a:rPr>
                        <a:t>7</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584">
                <a:tc>
                  <a:txBody>
                    <a:bodyPr/>
                    <a:lstStyle/>
                    <a:p>
                      <a:pPr algn="ctr" rtl="1">
                        <a:lnSpc>
                          <a:spcPct val="115000"/>
                        </a:lnSpc>
                        <a:spcAft>
                          <a:spcPts val="0"/>
                        </a:spcAft>
                      </a:pPr>
                      <a:r>
                        <a:rPr lang="en-US" sz="1100">
                          <a:latin typeface="Calibri"/>
                          <a:ea typeface="Calibri"/>
                          <a:cs typeface="Arial"/>
                        </a:rPr>
                        <a:t>Bahrak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15000"/>
                        </a:lnSpc>
                        <a:spcAft>
                          <a:spcPts val="0"/>
                        </a:spcAft>
                      </a:pPr>
                      <a:r>
                        <a:rPr lang="fa-IR" sz="1100">
                          <a:latin typeface="Calibri"/>
                          <a:ea typeface="Calibri"/>
                          <a:cs typeface="Arial"/>
                        </a:rPr>
                        <a:t>2</a:t>
                      </a:r>
                      <a:r>
                        <a:rPr lang="fa-IR" sz="1100" baseline="30000">
                          <a:latin typeface="Calibri"/>
                          <a:ea typeface="Calibri"/>
                          <a:cs typeface="Arial"/>
                        </a:rPr>
                        <a:t>116</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15000"/>
                        </a:lnSpc>
                        <a:spcAft>
                          <a:spcPts val="0"/>
                        </a:spcAft>
                      </a:pPr>
                      <a:r>
                        <a:rPr lang="fa-IR" sz="1100">
                          <a:latin typeface="Calibri"/>
                          <a:ea typeface="Calibri"/>
                          <a:cs typeface="Arial"/>
                        </a:rPr>
                        <a:t>2</a:t>
                      </a:r>
                      <a:r>
                        <a:rPr lang="fa-IR" sz="1100" baseline="30000">
                          <a:latin typeface="Calibri"/>
                          <a:ea typeface="Calibri"/>
                          <a:cs typeface="Arial"/>
                        </a:rPr>
                        <a:t>119</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15000"/>
                        </a:lnSpc>
                        <a:spcAft>
                          <a:spcPts val="0"/>
                        </a:spcAft>
                      </a:pPr>
                      <a:r>
                        <a:rPr lang="fa-IR" sz="1100">
                          <a:latin typeface="Calibri"/>
                          <a:ea typeface="Calibri"/>
                          <a:cs typeface="Arial"/>
                        </a:rPr>
                        <a:t>2</a:t>
                      </a:r>
                      <a:r>
                        <a:rPr lang="fa-IR" sz="1100" baseline="30000">
                          <a:latin typeface="Calibri"/>
                          <a:ea typeface="Calibri"/>
                          <a:cs typeface="Arial"/>
                        </a:rPr>
                        <a:t>115.5</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15000"/>
                        </a:lnSpc>
                        <a:spcAft>
                          <a:spcPts val="0"/>
                        </a:spcAft>
                      </a:pPr>
                      <a:r>
                        <a:rPr lang="fa-IR" sz="1100">
                          <a:latin typeface="Calibri"/>
                          <a:ea typeface="Calibri"/>
                          <a:cs typeface="Arial"/>
                        </a:rPr>
                        <a:t>128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15000"/>
                        </a:lnSpc>
                        <a:spcAft>
                          <a:spcPts val="0"/>
                        </a:spcAft>
                      </a:pPr>
                      <a:r>
                        <a:rPr lang="fa-IR" sz="1100">
                          <a:latin typeface="Calibri"/>
                          <a:ea typeface="Calibri"/>
                          <a:cs typeface="Arial"/>
                        </a:rPr>
                        <a:t>7</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584">
                <a:tc>
                  <a:txBody>
                    <a:bodyPr/>
                    <a:lstStyle/>
                    <a:p>
                      <a:pPr algn="ctr" rtl="1">
                        <a:lnSpc>
                          <a:spcPct val="115000"/>
                        </a:lnSpc>
                        <a:spcAft>
                          <a:spcPts val="0"/>
                        </a:spcAft>
                      </a:pPr>
                      <a:r>
                        <a:rPr lang="en-US" sz="900">
                          <a:latin typeface="CMR9"/>
                          <a:ea typeface="Calibri"/>
                          <a:cs typeface="Arial"/>
                        </a:rPr>
                        <a:t>Dunkelman</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15000"/>
                        </a:lnSpc>
                        <a:spcAft>
                          <a:spcPts val="0"/>
                        </a:spcAft>
                      </a:pPr>
                      <a:r>
                        <a:rPr lang="fa-IR" sz="1100">
                          <a:latin typeface="Calibri"/>
                          <a:ea typeface="Calibri"/>
                          <a:cs typeface="Arial"/>
                        </a:rPr>
                        <a:t>2</a:t>
                      </a:r>
                      <a:r>
                        <a:rPr lang="fa-IR" sz="1100" baseline="30000">
                          <a:latin typeface="Calibri"/>
                          <a:ea typeface="Calibri"/>
                          <a:cs typeface="Arial"/>
                        </a:rPr>
                        <a:t>117.2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15000"/>
                        </a:lnSpc>
                        <a:spcAft>
                          <a:spcPts val="0"/>
                        </a:spcAft>
                      </a:pPr>
                      <a:r>
                        <a:rPr lang="fa-IR" sz="1100">
                          <a:latin typeface="Calibri"/>
                          <a:ea typeface="Calibri"/>
                          <a:cs typeface="Arial"/>
                        </a:rPr>
                        <a:t>2</a:t>
                      </a:r>
                      <a:r>
                        <a:rPr lang="fa-IR" sz="1100" baseline="30000">
                          <a:latin typeface="Calibri"/>
                          <a:ea typeface="Calibri"/>
                          <a:cs typeface="Arial"/>
                        </a:rPr>
                        <a:t>117.2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15000"/>
                        </a:lnSpc>
                        <a:spcAft>
                          <a:spcPts val="0"/>
                        </a:spcAft>
                      </a:pPr>
                      <a:r>
                        <a:rPr lang="fa-IR" sz="1100">
                          <a:latin typeface="Calibri"/>
                          <a:ea typeface="Calibri"/>
                          <a:cs typeface="Arial"/>
                        </a:rPr>
                        <a:t>2</a:t>
                      </a:r>
                      <a:r>
                        <a:rPr lang="fa-IR" sz="1100" baseline="30000">
                          <a:latin typeface="Calibri"/>
                          <a:ea typeface="Calibri"/>
                          <a:cs typeface="Arial"/>
                        </a:rPr>
                        <a:t>112.2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15000"/>
                        </a:lnSpc>
                        <a:spcAft>
                          <a:spcPts val="0"/>
                        </a:spcAft>
                      </a:pPr>
                      <a:r>
                        <a:rPr lang="fa-IR" sz="1100">
                          <a:latin typeface="Calibri"/>
                          <a:ea typeface="Calibri"/>
                          <a:cs typeface="Arial"/>
                        </a:rPr>
                        <a:t>128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15000"/>
                        </a:lnSpc>
                        <a:spcAft>
                          <a:spcPts val="0"/>
                        </a:spcAft>
                      </a:pPr>
                      <a:r>
                        <a:rPr lang="fa-IR" sz="1100">
                          <a:latin typeface="Calibri"/>
                          <a:ea typeface="Calibri"/>
                          <a:cs typeface="Arial"/>
                        </a:rPr>
                        <a:t>7</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584">
                <a:tc>
                  <a:txBody>
                    <a:bodyPr/>
                    <a:lstStyle/>
                    <a:p>
                      <a:pPr algn="ctr" rtl="1">
                        <a:lnSpc>
                          <a:spcPct val="115000"/>
                        </a:lnSpc>
                        <a:spcAft>
                          <a:spcPts val="0"/>
                        </a:spcAft>
                      </a:pPr>
                      <a:r>
                        <a:rPr lang="en-US" sz="900">
                          <a:latin typeface="CMR9"/>
                          <a:ea typeface="Calibri"/>
                          <a:cs typeface="Arial"/>
                        </a:rPr>
                        <a:t>Dunkelman</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15000"/>
                        </a:lnSpc>
                        <a:spcAft>
                          <a:spcPts val="0"/>
                        </a:spcAft>
                      </a:pPr>
                      <a:r>
                        <a:rPr lang="fa-IR" sz="1100">
                          <a:latin typeface="Calibri"/>
                          <a:ea typeface="Calibri"/>
                          <a:cs typeface="Arial"/>
                        </a:rPr>
                        <a:t>2</a:t>
                      </a:r>
                      <a:r>
                        <a:rPr lang="fa-IR" sz="1100" baseline="30000">
                          <a:latin typeface="Calibri"/>
                          <a:ea typeface="Calibri"/>
                          <a:cs typeface="Arial"/>
                        </a:rPr>
                        <a:t>227.8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15000"/>
                        </a:lnSpc>
                        <a:spcAft>
                          <a:spcPts val="0"/>
                        </a:spcAft>
                      </a:pPr>
                      <a:r>
                        <a:rPr lang="fa-IR" sz="1100">
                          <a:latin typeface="Calibri"/>
                          <a:ea typeface="Calibri"/>
                          <a:cs typeface="Arial"/>
                        </a:rPr>
                        <a:t>2</a:t>
                      </a:r>
                      <a:r>
                        <a:rPr lang="fa-IR" sz="1100" baseline="30000">
                          <a:latin typeface="Calibri"/>
                          <a:ea typeface="Calibri"/>
                          <a:cs typeface="Arial"/>
                        </a:rPr>
                        <a:t>227.8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15000"/>
                        </a:lnSpc>
                        <a:spcAft>
                          <a:spcPts val="0"/>
                        </a:spcAft>
                      </a:pPr>
                      <a:r>
                        <a:rPr lang="fa-IR" sz="1100">
                          <a:latin typeface="Calibri"/>
                          <a:ea typeface="Calibri"/>
                          <a:cs typeface="Arial"/>
                        </a:rPr>
                        <a:t>2</a:t>
                      </a:r>
                      <a:r>
                        <a:rPr lang="fa-IR" sz="1100" baseline="30000">
                          <a:latin typeface="Calibri"/>
                          <a:ea typeface="Calibri"/>
                          <a:cs typeface="Arial"/>
                        </a:rPr>
                        <a:t>111.1</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15000"/>
                        </a:lnSpc>
                        <a:spcAft>
                          <a:spcPts val="0"/>
                        </a:spcAft>
                      </a:pPr>
                      <a:r>
                        <a:rPr lang="fa-IR" sz="1100">
                          <a:latin typeface="Calibri"/>
                          <a:ea typeface="Calibri"/>
                          <a:cs typeface="Arial"/>
                        </a:rPr>
                        <a:t>256</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15000"/>
                        </a:lnSpc>
                        <a:spcAft>
                          <a:spcPts val="0"/>
                        </a:spcAft>
                      </a:pPr>
                      <a:r>
                        <a:rPr lang="fa-IR" sz="1100">
                          <a:latin typeface="Calibri"/>
                          <a:ea typeface="Calibri"/>
                          <a:cs typeface="Arial"/>
                        </a:rPr>
                        <a:t>8</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584">
                <a:tc>
                  <a:txBody>
                    <a:bodyPr/>
                    <a:lstStyle/>
                    <a:p>
                      <a:pPr algn="ctr" rtl="1">
                        <a:lnSpc>
                          <a:spcPct val="115000"/>
                        </a:lnSpc>
                        <a:spcAft>
                          <a:spcPts val="0"/>
                        </a:spcAft>
                      </a:pPr>
                      <a:r>
                        <a:rPr lang="en-US" sz="900">
                          <a:latin typeface="CMR9"/>
                          <a:ea typeface="Calibri"/>
                          <a:cs typeface="Arial"/>
                        </a:rPr>
                        <a:t>Dunkelman</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15000"/>
                        </a:lnSpc>
                        <a:spcAft>
                          <a:spcPts val="0"/>
                        </a:spcAft>
                      </a:pPr>
                      <a:r>
                        <a:rPr lang="fa-IR" sz="1100">
                          <a:latin typeface="Calibri"/>
                          <a:ea typeface="Calibri"/>
                          <a:cs typeface="Arial"/>
                        </a:rPr>
                        <a:t>2</a:t>
                      </a:r>
                      <a:r>
                        <a:rPr lang="fa-IR" sz="1100" baseline="30000">
                          <a:latin typeface="Calibri"/>
                          <a:ea typeface="Calibri"/>
                          <a:cs typeface="Arial"/>
                        </a:rPr>
                        <a:t>229.7</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15000"/>
                        </a:lnSpc>
                        <a:spcAft>
                          <a:spcPts val="0"/>
                        </a:spcAft>
                      </a:pPr>
                      <a:r>
                        <a:rPr lang="fa-IR" sz="1100">
                          <a:latin typeface="Calibri"/>
                          <a:ea typeface="Calibri"/>
                          <a:cs typeface="Arial"/>
                        </a:rPr>
                        <a:t>2</a:t>
                      </a:r>
                      <a:r>
                        <a:rPr lang="fa-IR" sz="1100" baseline="30000">
                          <a:latin typeface="Calibri"/>
                          <a:ea typeface="Calibri"/>
                          <a:cs typeface="Arial"/>
                        </a:rPr>
                        <a:t>229.7</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15000"/>
                        </a:lnSpc>
                        <a:spcAft>
                          <a:spcPts val="0"/>
                        </a:spcAft>
                      </a:pPr>
                      <a:r>
                        <a:rPr lang="fa-IR" sz="1100">
                          <a:latin typeface="Calibri"/>
                          <a:ea typeface="Calibri"/>
                          <a:cs typeface="Arial"/>
                        </a:rPr>
                        <a:t>2</a:t>
                      </a:r>
                      <a:r>
                        <a:rPr lang="fa-IR" sz="1100" baseline="30000">
                          <a:latin typeface="Calibri"/>
                          <a:ea typeface="Calibri"/>
                          <a:cs typeface="Arial"/>
                        </a:rPr>
                        <a:t>89.1</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15000"/>
                        </a:lnSpc>
                        <a:spcAft>
                          <a:spcPts val="0"/>
                        </a:spcAft>
                      </a:pPr>
                      <a:r>
                        <a:rPr lang="fa-IR" sz="1100">
                          <a:latin typeface="Calibri"/>
                          <a:ea typeface="Calibri"/>
                          <a:cs typeface="Arial"/>
                        </a:rPr>
                        <a:t>256</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15000"/>
                        </a:lnSpc>
                        <a:spcAft>
                          <a:spcPts val="0"/>
                        </a:spcAft>
                      </a:pPr>
                      <a:r>
                        <a:rPr lang="fa-IR" sz="1100" dirty="0">
                          <a:latin typeface="Calibri"/>
                          <a:ea typeface="Calibri"/>
                          <a:cs typeface="Arial"/>
                        </a:rPr>
                        <a:t>8</a:t>
                      </a:r>
                      <a:endParaRPr lang="en-US" sz="11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717032"/>
            <a:ext cx="8229600" cy="1143000"/>
          </a:xfrm>
        </p:spPr>
        <p:txBody>
          <a:bodyPr>
            <a:normAutofit fontScale="90000"/>
          </a:bodyPr>
          <a:lstStyle/>
          <a:p>
            <a:pPr algn="ctr"/>
            <a:r>
              <a:rPr lang="fa-IR" dirty="0" smtClean="0"/>
              <a:t>با تشکر از توجه </a:t>
            </a:r>
            <a:r>
              <a:rPr lang="fa-IR" dirty="0" smtClean="0"/>
              <a:t>شما</a:t>
            </a:r>
            <a:br>
              <a:rPr lang="fa-IR" dirty="0" smtClean="0"/>
            </a:br>
            <a:r>
              <a:rPr lang="fa-IR" dirty="0" smtClean="0"/>
              <a:t>عرفان کریمیان</a:t>
            </a:r>
            <a:br>
              <a:rPr lang="fa-IR" dirty="0" smtClean="0"/>
            </a:br>
            <a:endParaRPr lang="fa-IR" dirty="0"/>
          </a:p>
        </p:txBody>
      </p:sp>
      <p:sp>
        <p:nvSpPr>
          <p:cNvPr id="4" name="Slide Number Placeholder 3"/>
          <p:cNvSpPr>
            <a:spLocks noGrp="1"/>
          </p:cNvSpPr>
          <p:nvPr>
            <p:ph type="sldNum" sz="quarter" idx="12"/>
          </p:nvPr>
        </p:nvSpPr>
        <p:spPr/>
        <p:txBody>
          <a:bodyPr/>
          <a:lstStyle/>
          <a:p>
            <a:fld id="{7C2E708C-0DB6-470E-8E52-17FE9C662998}" type="slidenum">
              <a:rPr lang="fa-IR" smtClean="0"/>
              <a:pPr/>
              <a:t>36</a:t>
            </a:fld>
            <a:endParaRPr lang="fa-I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29600" cy="1143000"/>
          </a:xfrm>
        </p:spPr>
        <p:txBody>
          <a:bodyPr/>
          <a:lstStyle/>
          <a:p>
            <a:pPr algn="just"/>
            <a:r>
              <a:rPr lang="fa-IR" dirty="0" smtClean="0">
                <a:cs typeface="B Nazanin" pitchFamily="2" charset="-78"/>
              </a:rPr>
              <a:t>تاريخچه رمز </a:t>
            </a:r>
            <a:r>
              <a:rPr lang="en-US" sz="4800" i="1" dirty="0" smtClean="0">
                <a:cs typeface="B Nazanin" pitchFamily="2" charset="-78"/>
              </a:rPr>
              <a:t>AES</a:t>
            </a:r>
            <a:endParaRPr lang="fa-IR" dirty="0">
              <a:cs typeface="B Nazanin" pitchFamily="2" charset="-78"/>
            </a:endParaRPr>
          </a:p>
        </p:txBody>
      </p:sp>
      <p:sp>
        <p:nvSpPr>
          <p:cNvPr id="3" name="Content Placeholder 2"/>
          <p:cNvSpPr>
            <a:spLocks noGrp="1"/>
          </p:cNvSpPr>
          <p:nvPr>
            <p:ph idx="1"/>
          </p:nvPr>
        </p:nvSpPr>
        <p:spPr>
          <a:xfrm>
            <a:off x="500034" y="1571612"/>
            <a:ext cx="8186766" cy="4786346"/>
          </a:xfrm>
        </p:spPr>
        <p:txBody>
          <a:bodyPr/>
          <a:lstStyle/>
          <a:p>
            <a:pPr algn="just"/>
            <a:r>
              <a:rPr lang="fa-IR" dirty="0" smtClean="0">
                <a:cs typeface="B Nazanin" pitchFamily="2" charset="-78"/>
              </a:rPr>
              <a:t>در سال 1973 در </a:t>
            </a:r>
            <a:r>
              <a:rPr lang="en-US" dirty="0" smtClean="0">
                <a:cs typeface="B Nazanin" pitchFamily="2" charset="-78"/>
              </a:rPr>
              <a:t>IBM</a:t>
            </a:r>
            <a:r>
              <a:rPr lang="fa-IR" dirty="0" smtClean="0">
                <a:cs typeface="B Nazanin" pitchFamily="2" charset="-78"/>
              </a:rPr>
              <a:t> ساختارهای فیستلی طراحی شد.</a:t>
            </a:r>
          </a:p>
          <a:p>
            <a:pPr algn="just"/>
            <a:endParaRPr lang="fa-IR" dirty="0" smtClean="0">
              <a:cs typeface="B Nazanin" pitchFamily="2" charset="-78"/>
            </a:endParaRPr>
          </a:p>
          <a:p>
            <a:pPr algn="just">
              <a:buNone/>
            </a:pPr>
            <a:endParaRPr lang="fa-IR" dirty="0" smtClean="0">
              <a:cs typeface="B Nazanin" pitchFamily="2" charset="-78"/>
            </a:endParaRPr>
          </a:p>
          <a:p>
            <a:pPr algn="just">
              <a:buNone/>
            </a:pPr>
            <a:endParaRPr lang="en-US" dirty="0" smtClean="0">
              <a:cs typeface="B Nazanin" pitchFamily="2" charset="-78"/>
            </a:endParaRPr>
          </a:p>
          <a:p>
            <a:pPr algn="just">
              <a:buNone/>
            </a:pPr>
            <a:endParaRPr lang="fa-IR" dirty="0">
              <a:cs typeface="B Nazanin" pitchFamily="2" charset="-78"/>
            </a:endParaRPr>
          </a:p>
        </p:txBody>
      </p:sp>
      <p:sp>
        <p:nvSpPr>
          <p:cNvPr id="4" name="Slide Number Placeholder 3"/>
          <p:cNvSpPr>
            <a:spLocks noGrp="1"/>
          </p:cNvSpPr>
          <p:nvPr>
            <p:ph type="sldNum" sz="quarter" idx="12"/>
          </p:nvPr>
        </p:nvSpPr>
        <p:spPr/>
        <p:txBody>
          <a:bodyPr/>
          <a:lstStyle/>
          <a:p>
            <a:fld id="{7C2E708C-0DB6-470E-8E52-17FE9C662998}" type="slidenum">
              <a:rPr lang="fa-IR" smtClean="0"/>
              <a:pPr/>
              <a:t>4</a:t>
            </a:fld>
            <a:endParaRPr lang="fa-IR"/>
          </a:p>
        </p:txBody>
      </p:sp>
      <p:sp>
        <p:nvSpPr>
          <p:cNvPr id="32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3277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3277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graphicFrame>
        <p:nvGraphicFramePr>
          <p:cNvPr id="32785" name="Content Placeholder 4"/>
          <p:cNvGraphicFramePr>
            <a:graphicFrameLocks noChangeAspect="1"/>
          </p:cNvGraphicFramePr>
          <p:nvPr/>
        </p:nvGraphicFramePr>
        <p:xfrm>
          <a:off x="244470" y="4214818"/>
          <a:ext cx="3541712" cy="1736725"/>
        </p:xfrm>
        <a:graphic>
          <a:graphicData uri="http://schemas.openxmlformats.org/presentationml/2006/ole">
            <mc:AlternateContent xmlns:mc="http://schemas.openxmlformats.org/markup-compatibility/2006">
              <mc:Choice xmlns:v="urn:schemas-microsoft-com:vml" Requires="v">
                <p:oleObj spid="_x0000_s32787" name="Equation" r:id="rId3" imgW="1282680" imgH="685800" progId="Equation.3">
                  <p:embed/>
                </p:oleObj>
              </mc:Choice>
              <mc:Fallback>
                <p:oleObj name="Equation" r:id="rId3" imgW="1282680" imgH="685800" progId="Equation.3">
                  <p:embed/>
                  <p:pic>
                    <p:nvPicPr>
                      <p:cNvPr id="0" name="Content Placeholder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470" y="4214818"/>
                        <a:ext cx="3541712" cy="173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2" name="Picture 5" descr="H:\AES\graph\des.jpg"/>
          <p:cNvPicPr>
            <a:picLocks noChangeAspect="1" noChangeArrowheads="1"/>
          </p:cNvPicPr>
          <p:nvPr/>
        </p:nvPicPr>
        <p:blipFill>
          <a:blip r:embed="rId5" cstate="print"/>
          <a:srcRect/>
          <a:stretch>
            <a:fillRect/>
          </a:stretch>
        </p:blipFill>
        <p:spPr bwMode="auto">
          <a:xfrm>
            <a:off x="2806108" y="2071678"/>
            <a:ext cx="6337892" cy="3143272"/>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fa-IR" dirty="0" smtClean="0">
                <a:cs typeface="B Nazanin" pitchFamily="2" charset="-78"/>
              </a:rPr>
              <a:t>تاريخچه رمز </a:t>
            </a:r>
            <a:r>
              <a:rPr lang="en-US" sz="4800" i="1" dirty="0" smtClean="0">
                <a:cs typeface="B Nazanin" pitchFamily="2" charset="-78"/>
              </a:rPr>
              <a:t>AES</a:t>
            </a:r>
            <a:endParaRPr lang="fa-IR" dirty="0"/>
          </a:p>
        </p:txBody>
      </p:sp>
      <p:sp>
        <p:nvSpPr>
          <p:cNvPr id="3" name="Content Placeholder 2"/>
          <p:cNvSpPr>
            <a:spLocks noGrp="1"/>
          </p:cNvSpPr>
          <p:nvPr>
            <p:ph idx="1"/>
          </p:nvPr>
        </p:nvSpPr>
        <p:spPr/>
        <p:txBody>
          <a:bodyPr/>
          <a:lstStyle/>
          <a:p>
            <a:r>
              <a:rPr lang="fa-IR" dirty="0" smtClean="0">
                <a:cs typeface="B Nazanin" pitchFamily="2" charset="-78"/>
              </a:rPr>
              <a:t>در سال 1977 براساس ساختار فیستلی، رمز </a:t>
            </a:r>
            <a:r>
              <a:rPr lang="en-US" dirty="0" smtClean="0">
                <a:cs typeface="B Nazanin" pitchFamily="2" charset="-78"/>
              </a:rPr>
              <a:t>DES</a:t>
            </a:r>
            <a:r>
              <a:rPr lang="fa-IR" dirty="0" smtClean="0">
                <a:cs typeface="B Nazanin" pitchFamily="2" charset="-78"/>
              </a:rPr>
              <a:t> طراحی شد و توانست به عنوان استاندارد رمز آمریکا (برای امور تجاری و غیرنظامی) معرفی شود.</a:t>
            </a:r>
          </a:p>
          <a:p>
            <a:r>
              <a:rPr lang="en-US" dirty="0" smtClean="0">
                <a:cs typeface="B Nazanin" pitchFamily="2" charset="-78"/>
              </a:rPr>
              <a:t>DES</a:t>
            </a:r>
            <a:r>
              <a:rPr lang="fa-IR" dirty="0" smtClean="0">
                <a:cs typeface="B Nazanin" pitchFamily="2" charset="-78"/>
              </a:rPr>
              <a:t> دارای طول کلید 56 و طول قالب 64 بیت بود.</a:t>
            </a:r>
          </a:p>
          <a:p>
            <a:r>
              <a:rPr lang="fa-IR" dirty="0" smtClean="0">
                <a:cs typeface="B Nazanin" pitchFamily="2" charset="-78"/>
              </a:rPr>
              <a:t>تا سال 1990 تنها یک تحلیل موثر بر روی تمام دور </a:t>
            </a:r>
            <a:r>
              <a:rPr lang="en-US" dirty="0" smtClean="0">
                <a:cs typeface="B Nazanin" pitchFamily="2" charset="-78"/>
              </a:rPr>
              <a:t>DES</a:t>
            </a:r>
            <a:r>
              <a:rPr lang="fa-IR" dirty="0" smtClean="0">
                <a:cs typeface="B Nazanin" pitchFamily="2" charset="-78"/>
              </a:rPr>
              <a:t> مطرح شد:</a:t>
            </a:r>
          </a:p>
          <a:p>
            <a:endParaRPr lang="fa-IR" dirty="0"/>
          </a:p>
        </p:txBody>
      </p:sp>
      <p:sp>
        <p:nvSpPr>
          <p:cNvPr id="4" name="Slide Number Placeholder 3"/>
          <p:cNvSpPr>
            <a:spLocks noGrp="1"/>
          </p:cNvSpPr>
          <p:nvPr>
            <p:ph type="sldNum" sz="quarter" idx="12"/>
          </p:nvPr>
        </p:nvSpPr>
        <p:spPr/>
        <p:txBody>
          <a:bodyPr/>
          <a:lstStyle/>
          <a:p>
            <a:fld id="{7C2E708C-0DB6-470E-8E52-17FE9C662998}" type="slidenum">
              <a:rPr lang="fa-IR" smtClean="0"/>
              <a:pPr/>
              <a:t>5</a:t>
            </a:fld>
            <a:endParaRPr lang="fa-IR"/>
          </a:p>
        </p:txBody>
      </p:sp>
      <p:graphicFrame>
        <p:nvGraphicFramePr>
          <p:cNvPr id="54275" name="Object 3"/>
          <p:cNvGraphicFramePr>
            <a:graphicFrameLocks noChangeAspect="1"/>
          </p:cNvGraphicFramePr>
          <p:nvPr/>
        </p:nvGraphicFramePr>
        <p:xfrm>
          <a:off x="2357423" y="4000504"/>
          <a:ext cx="3143272" cy="1509714"/>
        </p:xfrm>
        <a:graphic>
          <a:graphicData uri="http://schemas.openxmlformats.org/presentationml/2006/ole">
            <mc:AlternateContent xmlns:mc="http://schemas.openxmlformats.org/markup-compatibility/2006">
              <mc:Choice xmlns:v="urn:schemas-microsoft-com:vml" Requires="v">
                <p:oleObj spid="_x0000_s54277" name="Equation" r:id="rId3" imgW="952200" imgH="457200" progId="Equation.3">
                  <p:embed/>
                </p:oleObj>
              </mc:Choice>
              <mc:Fallback>
                <p:oleObj name="Equation" r:id="rId3" imgW="952200" imgH="4572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7423" y="4000504"/>
                        <a:ext cx="3143272" cy="15097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fa-IR" dirty="0" smtClean="0">
                <a:cs typeface="B Nazanin" pitchFamily="2" charset="-78"/>
              </a:rPr>
              <a:t>تاريخچه رمز </a:t>
            </a:r>
            <a:r>
              <a:rPr lang="en-US" sz="4800" i="1" dirty="0" smtClean="0">
                <a:cs typeface="B Nazanin" pitchFamily="2" charset="-78"/>
              </a:rPr>
              <a:t>AES</a:t>
            </a:r>
            <a:endParaRPr lang="fa-IR" dirty="0"/>
          </a:p>
        </p:txBody>
      </p:sp>
      <p:sp>
        <p:nvSpPr>
          <p:cNvPr id="3" name="Content Placeholder 2"/>
          <p:cNvSpPr>
            <a:spLocks noGrp="1"/>
          </p:cNvSpPr>
          <p:nvPr>
            <p:ph idx="1"/>
          </p:nvPr>
        </p:nvSpPr>
        <p:spPr/>
        <p:txBody>
          <a:bodyPr/>
          <a:lstStyle/>
          <a:p>
            <a:pPr algn="just"/>
            <a:r>
              <a:rPr lang="fa-IR" dirty="0" smtClean="0">
                <a:cs typeface="B Nazanin" pitchFamily="2" charset="-78"/>
              </a:rPr>
              <a:t>تحلیلهای دیگر مانند تحلیل </a:t>
            </a:r>
            <a:r>
              <a:rPr lang="en-US" dirty="0" smtClean="0">
                <a:cs typeface="B Nazanin" pitchFamily="2" charset="-78"/>
              </a:rPr>
              <a:t>TMTO</a:t>
            </a:r>
            <a:r>
              <a:rPr lang="fa-IR" dirty="0" smtClean="0">
                <a:cs typeface="B Nazanin" pitchFamily="2" charset="-78"/>
              </a:rPr>
              <a:t>، تحلیلهایی عام بودند و یا به تعداد دور های کمتری از 16 دور قابل اعمال بودند.</a:t>
            </a:r>
          </a:p>
          <a:p>
            <a:pPr algn="just"/>
            <a:r>
              <a:rPr lang="fa-IR" dirty="0" smtClean="0">
                <a:cs typeface="B Nazanin" pitchFamily="2" charset="-78"/>
              </a:rPr>
              <a:t>اکثر تحلیل ها موثر مبتنی بر طول کم کلید بودند که سبب مطرح شدن </a:t>
            </a:r>
            <a:r>
              <a:rPr lang="en-US" dirty="0" smtClean="0">
                <a:cs typeface="B Nazanin" pitchFamily="2" charset="-78"/>
              </a:rPr>
              <a:t>3DES</a:t>
            </a:r>
            <a:r>
              <a:rPr lang="fa-IR" dirty="0" smtClean="0">
                <a:cs typeface="B Nazanin" pitchFamily="2" charset="-78"/>
              </a:rPr>
              <a:t> شد. (</a:t>
            </a:r>
            <a:r>
              <a:rPr lang="en-US" dirty="0" smtClean="0">
                <a:cs typeface="B Nazanin" pitchFamily="2" charset="-78"/>
              </a:rPr>
              <a:t>3DES</a:t>
            </a:r>
            <a:r>
              <a:rPr lang="fa-IR" dirty="0" smtClean="0">
                <a:cs typeface="B Nazanin" pitchFamily="2" charset="-78"/>
              </a:rPr>
              <a:t> سرعت بسیار پایین داشت که خود مشکلاتی را ایجاد می کرد)</a:t>
            </a:r>
          </a:p>
          <a:p>
            <a:pPr algn="just"/>
            <a:endParaRPr lang="fa-IR" dirty="0" smtClean="0">
              <a:cs typeface="B Nazanin" pitchFamily="2" charset="-78"/>
            </a:endParaRPr>
          </a:p>
          <a:p>
            <a:endParaRPr lang="fa-IR" dirty="0"/>
          </a:p>
        </p:txBody>
      </p:sp>
      <p:sp>
        <p:nvSpPr>
          <p:cNvPr id="4" name="Slide Number Placeholder 3"/>
          <p:cNvSpPr>
            <a:spLocks noGrp="1"/>
          </p:cNvSpPr>
          <p:nvPr>
            <p:ph type="sldNum" sz="quarter" idx="12"/>
          </p:nvPr>
        </p:nvSpPr>
        <p:spPr/>
        <p:txBody>
          <a:bodyPr/>
          <a:lstStyle/>
          <a:p>
            <a:fld id="{7C2E708C-0DB6-470E-8E52-17FE9C662998}" type="slidenum">
              <a:rPr lang="fa-IR" smtClean="0"/>
              <a:pPr/>
              <a:t>6</a:t>
            </a:fld>
            <a:endParaRPr lang="fa-IR"/>
          </a:p>
        </p:txBody>
      </p:sp>
      <p:pic>
        <p:nvPicPr>
          <p:cNvPr id="53250" name="Picture 2"/>
          <p:cNvPicPr>
            <a:picLocks noChangeAspect="1" noChangeArrowheads="1"/>
          </p:cNvPicPr>
          <p:nvPr/>
        </p:nvPicPr>
        <p:blipFill>
          <a:blip r:embed="rId2" cstate="print"/>
          <a:srcRect/>
          <a:stretch>
            <a:fillRect/>
          </a:stretch>
        </p:blipFill>
        <p:spPr bwMode="auto">
          <a:xfrm>
            <a:off x="285720" y="3786190"/>
            <a:ext cx="5545921" cy="2714644"/>
          </a:xfrm>
          <a:prstGeom prst="rect">
            <a:avLst/>
          </a:prstGeom>
          <a:noFill/>
          <a:ln w="9525">
            <a:noFill/>
            <a:miter lim="800000"/>
            <a:headEnd/>
            <a:tailEnd/>
          </a:ln>
          <a:effectLst/>
        </p:spPr>
      </p:pic>
      <p:pic>
        <p:nvPicPr>
          <p:cNvPr id="53252" name="Picture 4"/>
          <p:cNvPicPr>
            <a:picLocks noChangeAspect="1" noChangeArrowheads="1"/>
          </p:cNvPicPr>
          <p:nvPr/>
        </p:nvPicPr>
        <p:blipFill>
          <a:blip r:embed="rId3" cstate="print"/>
          <a:srcRect/>
          <a:stretch>
            <a:fillRect/>
          </a:stretch>
        </p:blipFill>
        <p:spPr bwMode="auto">
          <a:xfrm>
            <a:off x="5786446" y="3857628"/>
            <a:ext cx="3081386" cy="21859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cs typeface="B Nazanin" pitchFamily="2" charset="-78"/>
              </a:rPr>
              <a:t>تاريخچه رمز </a:t>
            </a:r>
            <a:r>
              <a:rPr lang="en-US" sz="4800" i="1" dirty="0" smtClean="0">
                <a:cs typeface="B Nazanin" pitchFamily="2" charset="-78"/>
              </a:rPr>
              <a:t>AES</a:t>
            </a:r>
            <a:endParaRPr lang="fa-IR" dirty="0">
              <a:cs typeface="B Nazanin" pitchFamily="2" charset="-78"/>
            </a:endParaRPr>
          </a:p>
        </p:txBody>
      </p:sp>
      <p:sp>
        <p:nvSpPr>
          <p:cNvPr id="3" name="Content Placeholder 2"/>
          <p:cNvSpPr>
            <a:spLocks noGrp="1"/>
          </p:cNvSpPr>
          <p:nvPr>
            <p:ph idx="1"/>
          </p:nvPr>
        </p:nvSpPr>
        <p:spPr/>
        <p:txBody>
          <a:bodyPr>
            <a:normAutofit/>
          </a:bodyPr>
          <a:lstStyle/>
          <a:p>
            <a:pPr algn="just"/>
            <a:r>
              <a:rPr lang="fa-IR" dirty="0" smtClean="0">
                <a:cs typeface="B Nazanin" pitchFamily="2" charset="-78"/>
              </a:rPr>
              <a:t>در سال 1990 توسط بیهام و شمیر تحلیل تفاضلي ارائه شد که از این طریق به 15 دور (از 16 دور) </a:t>
            </a:r>
            <a:r>
              <a:rPr lang="en-US" dirty="0" smtClean="0">
                <a:cs typeface="B Nazanin" pitchFamily="2" charset="-78"/>
              </a:rPr>
              <a:t>DES</a:t>
            </a:r>
            <a:r>
              <a:rPr lang="fa-IR" dirty="0" smtClean="0">
                <a:cs typeface="B Nazanin" pitchFamily="2" charset="-78"/>
              </a:rPr>
              <a:t> نیز تحلیل می شد. (بعد ها 16 دور نیز تحلیل شد).</a:t>
            </a:r>
          </a:p>
          <a:p>
            <a:pPr algn="just"/>
            <a:r>
              <a:rPr lang="fa-IR" dirty="0" smtClean="0">
                <a:cs typeface="B Nazanin" pitchFamily="2" charset="-78"/>
              </a:rPr>
              <a:t>در سال 1991 توسط ماتسویی تحلیل خطی مطرح شد که بسیار کارآ نشان داد.</a:t>
            </a:r>
          </a:p>
          <a:p>
            <a:pPr algn="just"/>
            <a:r>
              <a:rPr lang="fa-IR" dirty="0" smtClean="0">
                <a:cs typeface="B Nazanin" pitchFamily="2" charset="-78"/>
              </a:rPr>
              <a:t>ارائه سخت افزار جستجوي کليد وينر</a:t>
            </a:r>
          </a:p>
          <a:p>
            <a:pPr algn="just"/>
            <a:r>
              <a:rPr lang="fa-IR" dirty="0" smtClean="0">
                <a:cs typeface="B Nazanin" pitchFamily="2" charset="-78"/>
              </a:rPr>
              <a:t>به علت تحليلهای ارائه شده، موسسه استاندارد آمریکا، استاندارد </a:t>
            </a:r>
            <a:r>
              <a:rPr lang="en-US" dirty="0" smtClean="0">
                <a:cs typeface="B Nazanin" pitchFamily="2" charset="-78"/>
              </a:rPr>
              <a:t>DES</a:t>
            </a:r>
            <a:r>
              <a:rPr lang="fa-IR" dirty="0" smtClean="0">
                <a:cs typeface="B Nazanin" pitchFamily="2" charset="-78"/>
              </a:rPr>
              <a:t> را تمدید نکرد.</a:t>
            </a:r>
          </a:p>
          <a:p>
            <a:pPr algn="just"/>
            <a:endParaRPr lang="fa-IR" dirty="0">
              <a:cs typeface="B Nazanin" pitchFamily="2" charset="-78"/>
            </a:endParaRPr>
          </a:p>
        </p:txBody>
      </p:sp>
      <p:sp>
        <p:nvSpPr>
          <p:cNvPr id="4" name="Slide Number Placeholder 3"/>
          <p:cNvSpPr>
            <a:spLocks noGrp="1"/>
          </p:cNvSpPr>
          <p:nvPr>
            <p:ph type="sldNum" sz="quarter" idx="12"/>
          </p:nvPr>
        </p:nvSpPr>
        <p:spPr/>
        <p:txBody>
          <a:bodyPr/>
          <a:lstStyle/>
          <a:p>
            <a:fld id="{7C2E708C-0DB6-470E-8E52-17FE9C662998}" type="slidenum">
              <a:rPr lang="fa-IR" smtClean="0"/>
              <a:pPr/>
              <a:t>7</a:t>
            </a:fld>
            <a:endParaRPr lang="fa-I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fa-IR" dirty="0" smtClean="0">
                <a:cs typeface="B Nazanin" pitchFamily="2" charset="-78"/>
              </a:rPr>
              <a:t>تاريخچه رمز </a:t>
            </a:r>
            <a:r>
              <a:rPr lang="en-US" sz="4800" i="1" dirty="0" smtClean="0">
                <a:cs typeface="B Nazanin" pitchFamily="2" charset="-78"/>
              </a:rPr>
              <a:t>AES</a:t>
            </a:r>
            <a:endParaRPr lang="fa-IR" dirty="0"/>
          </a:p>
        </p:txBody>
      </p:sp>
      <p:sp>
        <p:nvSpPr>
          <p:cNvPr id="3" name="Content Placeholder 2"/>
          <p:cNvSpPr>
            <a:spLocks noGrp="1"/>
          </p:cNvSpPr>
          <p:nvPr>
            <p:ph idx="1"/>
          </p:nvPr>
        </p:nvSpPr>
        <p:spPr/>
        <p:txBody>
          <a:bodyPr/>
          <a:lstStyle/>
          <a:p>
            <a:pPr algn="just"/>
            <a:r>
              <a:rPr lang="fa-IR" dirty="0" smtClean="0">
                <a:cs typeface="B Nazanin" pitchFamily="2" charset="-78"/>
              </a:rPr>
              <a:t>فراخوان توسط </a:t>
            </a:r>
            <a:r>
              <a:rPr lang="en-US" dirty="0" smtClean="0">
                <a:cs typeface="B Nazanin" pitchFamily="2" charset="-78"/>
              </a:rPr>
              <a:t>NIST </a:t>
            </a:r>
            <a:r>
              <a:rPr lang="fa-IR" dirty="0" smtClean="0">
                <a:cs typeface="B Nazanin" pitchFamily="2" charset="-78"/>
              </a:rPr>
              <a:t>در سال 1997 ميلادي</a:t>
            </a:r>
          </a:p>
          <a:p>
            <a:pPr algn="just"/>
            <a:r>
              <a:rPr lang="fa-IR" dirty="0" smtClean="0">
                <a:cs typeface="B Nazanin" pitchFamily="2" charset="-78"/>
              </a:rPr>
              <a:t>از میان 15 کاندید اولیه در نهایت در سال 2000، </a:t>
            </a:r>
            <a:r>
              <a:rPr lang="en-US" dirty="0" err="1" smtClean="0">
                <a:cs typeface="B Nazanin" pitchFamily="2" charset="-78"/>
              </a:rPr>
              <a:t>Rijdael</a:t>
            </a:r>
            <a:r>
              <a:rPr lang="fa-IR" dirty="0" smtClean="0">
                <a:cs typeface="B Nazanin" pitchFamily="2" charset="-78"/>
              </a:rPr>
              <a:t> برگزیده شد و در  26 نوامبر 2001 استاندارد </a:t>
            </a:r>
            <a:r>
              <a:rPr lang="en-US" dirty="0" smtClean="0">
                <a:cs typeface="B Nazanin" pitchFamily="2" charset="-78"/>
              </a:rPr>
              <a:t>FIPS</a:t>
            </a:r>
            <a:r>
              <a:rPr lang="fa-IR" dirty="0" smtClean="0">
                <a:cs typeface="B Nazanin" pitchFamily="2" charset="-78"/>
              </a:rPr>
              <a:t> به آن اعطا شد.</a:t>
            </a:r>
          </a:p>
          <a:p>
            <a:pPr algn="just"/>
            <a:r>
              <a:rPr lang="fa-IR" dirty="0" smtClean="0">
                <a:cs typeface="B Nazanin" pitchFamily="2" charset="-78"/>
              </a:rPr>
              <a:t>برگزيده شدن </a:t>
            </a:r>
            <a:r>
              <a:rPr lang="en-US" dirty="0" err="1" smtClean="0">
                <a:cs typeface="B Nazanin" pitchFamily="2" charset="-78"/>
              </a:rPr>
              <a:t>Rijndael</a:t>
            </a:r>
            <a:r>
              <a:rPr lang="en-US" dirty="0" smtClean="0">
                <a:cs typeface="B Nazanin" pitchFamily="2" charset="-78"/>
              </a:rPr>
              <a:t> </a:t>
            </a:r>
            <a:r>
              <a:rPr lang="fa-IR" dirty="0" smtClean="0">
                <a:cs typeface="B Nazanin" pitchFamily="2" charset="-78"/>
              </a:rPr>
              <a:t> پس از سه کنفرانس سراسری، از ميان پنج کانديدای فینالیست بر اساس معيارهايی نظیر</a:t>
            </a:r>
          </a:p>
          <a:p>
            <a:pPr algn="just"/>
            <a:r>
              <a:rPr lang="fa-IR" dirty="0" smtClean="0">
                <a:cs typeface="B Nazanin" pitchFamily="2" charset="-78"/>
              </a:rPr>
              <a:t>امنيت</a:t>
            </a:r>
          </a:p>
          <a:p>
            <a:pPr algn="just"/>
            <a:r>
              <a:rPr lang="fa-IR" dirty="0" smtClean="0">
                <a:cs typeface="B Nazanin" pitchFamily="2" charset="-78"/>
              </a:rPr>
              <a:t>داشتن ساختاری ساده و روشن</a:t>
            </a:r>
          </a:p>
          <a:p>
            <a:pPr algn="just"/>
            <a:r>
              <a:rPr lang="fa-IR" dirty="0" smtClean="0">
                <a:cs typeface="B Nazanin" pitchFamily="2" charset="-78"/>
              </a:rPr>
              <a:t>هزينه</a:t>
            </a:r>
          </a:p>
          <a:p>
            <a:pPr algn="just"/>
            <a:r>
              <a:rPr lang="fa-IR" dirty="0" smtClean="0">
                <a:cs typeface="B Nazanin" pitchFamily="2" charset="-78"/>
              </a:rPr>
              <a:t>پياده سازي سخت افزاري و نرم افزاري بود</a:t>
            </a:r>
          </a:p>
          <a:p>
            <a:endParaRPr lang="fa-IR" dirty="0"/>
          </a:p>
        </p:txBody>
      </p:sp>
      <p:sp>
        <p:nvSpPr>
          <p:cNvPr id="4" name="Slide Number Placeholder 3"/>
          <p:cNvSpPr>
            <a:spLocks noGrp="1"/>
          </p:cNvSpPr>
          <p:nvPr>
            <p:ph type="sldNum" sz="quarter" idx="12"/>
          </p:nvPr>
        </p:nvSpPr>
        <p:spPr/>
        <p:txBody>
          <a:bodyPr/>
          <a:lstStyle/>
          <a:p>
            <a:fld id="{7C2E708C-0DB6-470E-8E52-17FE9C662998}" type="slidenum">
              <a:rPr lang="fa-IR" smtClean="0"/>
              <a:pPr/>
              <a:t>8</a:t>
            </a:fld>
            <a:endParaRPr lang="fa-I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fa-IR" dirty="0" smtClean="0">
                <a:cs typeface="B Nazanin" pitchFamily="2" charset="-78"/>
              </a:rPr>
              <a:t>تاریخچه رمز </a:t>
            </a:r>
            <a:r>
              <a:rPr lang="en-US" dirty="0" smtClean="0">
                <a:cs typeface="B Nazanin" pitchFamily="2" charset="-78"/>
              </a:rPr>
              <a:t>AES</a:t>
            </a:r>
            <a:endParaRPr lang="fa-IR" dirty="0">
              <a:cs typeface="B Nazanin" pitchFamily="2" charset="-78"/>
            </a:endParaRPr>
          </a:p>
        </p:txBody>
      </p:sp>
      <p:sp>
        <p:nvSpPr>
          <p:cNvPr id="3" name="Content Placeholder 2"/>
          <p:cNvSpPr>
            <a:spLocks noGrp="1"/>
          </p:cNvSpPr>
          <p:nvPr>
            <p:ph idx="1"/>
          </p:nvPr>
        </p:nvSpPr>
        <p:spPr/>
        <p:txBody>
          <a:bodyPr/>
          <a:lstStyle/>
          <a:p>
            <a:pPr algn="just"/>
            <a:r>
              <a:rPr lang="fa-IR" dirty="0" smtClean="0">
                <a:cs typeface="B Nazanin" pitchFamily="2" charset="-78"/>
              </a:rPr>
              <a:t>سال 1999 پنج الگوریتم به فینال راه یافتند.</a:t>
            </a:r>
          </a:p>
          <a:p>
            <a:pPr algn="just"/>
            <a:r>
              <a:rPr lang="en-US" dirty="0" smtClean="0">
                <a:cs typeface="B Nazanin" pitchFamily="2" charset="-78"/>
              </a:rPr>
              <a:t>MARS (IBM)</a:t>
            </a:r>
            <a:r>
              <a:rPr lang="fa-IR" dirty="0" smtClean="0">
                <a:cs typeface="B Nazanin" pitchFamily="2" charset="-78"/>
              </a:rPr>
              <a:t>: پیچیده، سریع، امنیت بسیار بالا</a:t>
            </a:r>
          </a:p>
          <a:p>
            <a:pPr algn="just"/>
            <a:r>
              <a:rPr lang="en-US" dirty="0" smtClean="0">
                <a:cs typeface="B Nazanin" pitchFamily="2" charset="-78"/>
              </a:rPr>
              <a:t>RC6 (USA)</a:t>
            </a:r>
            <a:r>
              <a:rPr lang="fa-IR" dirty="0" smtClean="0">
                <a:cs typeface="B Nazanin" pitchFamily="2" charset="-78"/>
              </a:rPr>
              <a:t>: بسیار ساده، بسیار سریع، امنیت پایین</a:t>
            </a:r>
          </a:p>
          <a:p>
            <a:pPr algn="just"/>
            <a:r>
              <a:rPr lang="en-US" dirty="0" err="1" smtClean="0">
                <a:cs typeface="B Nazanin" pitchFamily="2" charset="-78"/>
              </a:rPr>
              <a:t>Rinjdael</a:t>
            </a:r>
            <a:r>
              <a:rPr lang="en-US" dirty="0" smtClean="0">
                <a:cs typeface="B Nazanin" pitchFamily="2" charset="-78"/>
              </a:rPr>
              <a:t> (Belgium)</a:t>
            </a:r>
            <a:r>
              <a:rPr lang="fa-IR" dirty="0" smtClean="0">
                <a:cs typeface="B Nazanin" pitchFamily="2" charset="-78"/>
              </a:rPr>
              <a:t>: ساختاری ساده، سریع، امنیت مناسب</a:t>
            </a:r>
          </a:p>
          <a:p>
            <a:pPr algn="just"/>
            <a:r>
              <a:rPr lang="en-US" dirty="0" err="1" smtClean="0">
                <a:cs typeface="B Nazanin" pitchFamily="2" charset="-78"/>
              </a:rPr>
              <a:t>Serpernt</a:t>
            </a:r>
            <a:r>
              <a:rPr lang="en-US" dirty="0" smtClean="0">
                <a:cs typeface="B Nazanin" pitchFamily="2" charset="-78"/>
              </a:rPr>
              <a:t> (Euro)</a:t>
            </a:r>
            <a:r>
              <a:rPr lang="fa-IR" dirty="0" smtClean="0">
                <a:cs typeface="B Nazanin" pitchFamily="2" charset="-78"/>
              </a:rPr>
              <a:t>: ساختاری ساده، کند، امنیت بسیار بالا</a:t>
            </a:r>
          </a:p>
          <a:p>
            <a:pPr algn="just"/>
            <a:r>
              <a:rPr lang="en-US" dirty="0" err="1" smtClean="0">
                <a:cs typeface="B Nazanin" pitchFamily="2" charset="-78"/>
              </a:rPr>
              <a:t>Twofish</a:t>
            </a:r>
            <a:r>
              <a:rPr lang="en-US" dirty="0" smtClean="0">
                <a:cs typeface="B Nazanin" pitchFamily="2" charset="-78"/>
              </a:rPr>
              <a:t>(USA)</a:t>
            </a:r>
            <a:r>
              <a:rPr lang="fa-IR" dirty="0" smtClean="0">
                <a:cs typeface="B Nazanin" pitchFamily="2" charset="-78"/>
              </a:rPr>
              <a:t>: پیچیده، بسیاری سریع، امنیت بسیار بالا</a:t>
            </a:r>
            <a:endParaRPr lang="fa-IR" dirty="0">
              <a:cs typeface="B Nazanin" pitchFamily="2" charset="-78"/>
            </a:endParaRPr>
          </a:p>
        </p:txBody>
      </p:sp>
      <p:sp>
        <p:nvSpPr>
          <p:cNvPr id="4" name="Slide Number Placeholder 3"/>
          <p:cNvSpPr>
            <a:spLocks noGrp="1"/>
          </p:cNvSpPr>
          <p:nvPr>
            <p:ph type="sldNum" sz="quarter" idx="12"/>
          </p:nvPr>
        </p:nvSpPr>
        <p:spPr/>
        <p:txBody>
          <a:bodyPr/>
          <a:lstStyle/>
          <a:p>
            <a:fld id="{7C2E708C-0DB6-470E-8E52-17FE9C662998}" type="slidenum">
              <a:rPr lang="fa-IR" smtClean="0"/>
              <a:pPr/>
              <a:t>9</a:t>
            </a:fld>
            <a:endParaRPr lang="fa-I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1391</TotalTime>
  <Words>1650</Words>
  <Application>Microsoft Office PowerPoint</Application>
  <PresentationFormat>On-screen Show (4:3)</PresentationFormat>
  <Paragraphs>244</Paragraphs>
  <Slides>36</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38" baseType="lpstr">
      <vt:lpstr>Flow</vt:lpstr>
      <vt:lpstr>Equation</vt:lpstr>
      <vt:lpstr>جایگاه رمزهای بلوکی</vt:lpstr>
      <vt:lpstr>جایگاه رمزهای بلوکی</vt:lpstr>
      <vt:lpstr>اهمیت تحلیل رمزهای بلوکی</vt:lpstr>
      <vt:lpstr>تاريخچه رمز AES</vt:lpstr>
      <vt:lpstr>تاريخچه رمز AES</vt:lpstr>
      <vt:lpstr>تاريخچه رمز AES</vt:lpstr>
      <vt:lpstr>تاريخچه رمز AES</vt:lpstr>
      <vt:lpstr>تاريخچه رمز AES</vt:lpstr>
      <vt:lpstr>تاریخچه رمز AES</vt:lpstr>
      <vt:lpstr>ساختار رمز AES</vt:lpstr>
      <vt:lpstr>ساختار AES</vt:lpstr>
      <vt:lpstr>ساختار AES</vt:lpstr>
      <vt:lpstr>جایگذاری بایتی</vt:lpstr>
      <vt:lpstr>S-box رمز AES</vt:lpstr>
      <vt:lpstr>S-box رمز AES</vt:lpstr>
      <vt:lpstr> جدول S-box رمز AES</vt:lpstr>
      <vt:lpstr>شیفت سطری</vt:lpstr>
      <vt:lpstr>ترکیب ستونی</vt:lpstr>
      <vt:lpstr>XOR با کلید</vt:lpstr>
      <vt:lpstr>الگوريتم توليد زير کليد</vt:lpstr>
      <vt:lpstr>الگوريتم توليد زير کليد</vt:lpstr>
      <vt:lpstr>الگوريتم توليد زير کليد</vt:lpstr>
      <vt:lpstr>طرح تولید زیرکلید برای AES-128</vt:lpstr>
      <vt:lpstr>طرح تولید زیرکلید برای AES-256</vt:lpstr>
      <vt:lpstr>کار بردهای مهم AES</vt:lpstr>
      <vt:lpstr>کار بردهای مهم AES</vt:lpstr>
      <vt:lpstr>کار بردهای مهم AES</vt:lpstr>
      <vt:lpstr>امنيت رمز AES</vt:lpstr>
      <vt:lpstr>امنيت رمز AES</vt:lpstr>
      <vt:lpstr>تحلیلهای صورت گرفته روی AES-192</vt:lpstr>
      <vt:lpstr>تحلیل رمزهای بلوکی</vt:lpstr>
      <vt:lpstr>تحلیل رمزهای بلوکی</vt:lpstr>
      <vt:lpstr>تحلیل رمزهای بلوکی</vt:lpstr>
      <vt:lpstr>نتایج تحلیل تفاضلی روی AES</vt:lpstr>
      <vt:lpstr>تحلیل ها تفاضل ناممکن صورت گرفته</vt:lpstr>
      <vt:lpstr>با تشکر از توجه شما عرفان کریمیان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جایگاه رمزهای بلوکی</dc:title>
  <cp:lastModifiedBy>Karimian</cp:lastModifiedBy>
  <cp:revision>166</cp:revision>
  <dcterms:created xsi:type="dcterms:W3CDTF">2009-05-01T11:45:29Z</dcterms:created>
  <dcterms:modified xsi:type="dcterms:W3CDTF">2016-06-13T07:30:42Z</dcterms:modified>
</cp:coreProperties>
</file>