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6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8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5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8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5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3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57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744804-E677-6731-2C56-95784FB8F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2" y="1139276"/>
            <a:ext cx="6479629" cy="2866405"/>
          </a:xfrm>
        </p:spPr>
        <p:txBody>
          <a:bodyPr>
            <a:normAutofit fontScale="90000"/>
          </a:bodyPr>
          <a:lstStyle/>
          <a:p>
            <a:r>
              <a:rPr lang="en-US" b="0" i="0" cap="all" dirty="0">
                <a:effectLst/>
                <a:latin typeface="Vijaya" panose="020B0502040204020203" pitchFamily="18" charset="0"/>
                <a:cs typeface="Vijaya" panose="020B0502040204020203" pitchFamily="18" charset="0"/>
              </a:rPr>
              <a:t>Incognito:</a:t>
            </a:r>
            <a:br>
              <a:rPr lang="en-US" cap="all" dirty="0">
                <a:effectLst/>
                <a:latin typeface="Vijaya" panose="020B0502040204020203" pitchFamily="18" charset="0"/>
                <a:cs typeface="Vijaya" panose="020B0502040204020203" pitchFamily="18" charset="0"/>
              </a:rPr>
            </a:br>
            <a:r>
              <a:rPr lang="en-US" b="0" i="0" cap="all" dirty="0">
                <a:effectLst/>
                <a:latin typeface="Vijaya" panose="020B0502040204020203" pitchFamily="18" charset="0"/>
                <a:cs typeface="Vijaya" panose="020B0502040204020203" pitchFamily="18" charset="0"/>
              </a:rPr>
              <a:t>Efficient</a:t>
            </a:r>
            <a:br>
              <a:rPr lang="en-US" cap="all" dirty="0">
                <a:effectLst/>
                <a:latin typeface="Vijaya" panose="020B0502040204020203" pitchFamily="18" charset="0"/>
                <a:cs typeface="Vijaya" panose="020B0502040204020203" pitchFamily="18" charset="0"/>
              </a:rPr>
            </a:br>
            <a:r>
              <a:rPr lang="en-US" b="0" i="0" cap="all" dirty="0">
                <a:effectLst/>
                <a:latin typeface="Vijaya" panose="020B0502040204020203" pitchFamily="18" charset="0"/>
                <a:cs typeface="Vijaya" panose="020B0502040204020203" pitchFamily="18" charset="0"/>
              </a:rPr>
              <a:t>Full Domain </a:t>
            </a:r>
            <a:br>
              <a:rPr lang="en-US" cap="all" dirty="0">
                <a:effectLst/>
                <a:latin typeface="Vijaya" panose="020B0502040204020203" pitchFamily="18" charset="0"/>
                <a:cs typeface="Vijaya" panose="020B0502040204020203" pitchFamily="18" charset="0"/>
              </a:rPr>
            </a:br>
            <a:r>
              <a:rPr lang="en-US" b="0" i="0" cap="all" dirty="0">
                <a:effectLst/>
                <a:latin typeface="Vijaya" panose="020B0502040204020203" pitchFamily="18" charset="0"/>
                <a:cs typeface="Vijaya" panose="020B0502040204020203" pitchFamily="18" charset="0"/>
              </a:rPr>
              <a:t>K-Anonymity</a:t>
            </a:r>
            <a:br>
              <a:rPr lang="en-US" cap="all" dirty="0">
                <a:effectLst/>
                <a:latin typeface="Vijaya" panose="020B0502040204020203" pitchFamily="18" charset="0"/>
                <a:cs typeface="Vijaya" panose="020B0502040204020203" pitchFamily="18" charset="0"/>
              </a:rPr>
            </a:br>
            <a:endParaRPr lang="en-US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7FA16BFC-E3C1-B3EB-3646-E5F0D48A1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74" r="11686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76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D179-3D45-7535-A5D2-80F6675D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A99DF-2002-7C81-D3D0-F8C9B388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56" y="2633544"/>
            <a:ext cx="6975329" cy="14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2643-3190-AB8F-7585-6184AF5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Privacy Protection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Compliance with Regulations</a:t>
            </a:r>
          </a:p>
          <a:p>
            <a:endParaRPr lang="en-US" sz="2000" dirty="0"/>
          </a:p>
          <a:p>
            <a:r>
              <a:rPr lang="en-US" sz="2000" dirty="0"/>
              <a:t>Research and Analysis</a:t>
            </a:r>
          </a:p>
          <a:p>
            <a:endParaRPr lang="en-US" sz="2000" dirty="0"/>
          </a:p>
          <a:p>
            <a:r>
              <a:rPr lang="en-US" sz="1800" dirty="0"/>
              <a:t>Security Against Data Breaches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D2734-6CE2-46E1-895B-187EC5086B28}"/>
              </a:ext>
            </a:extLst>
          </p:cNvPr>
          <p:cNvSpPr txBox="1"/>
          <p:nvPr/>
        </p:nvSpPr>
        <p:spPr>
          <a:xfrm>
            <a:off x="565150" y="1096772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Anonymization:</a:t>
            </a:r>
          </a:p>
        </p:txBody>
      </p:sp>
    </p:spTree>
    <p:extLst>
      <p:ext uri="{BB962C8B-B14F-4D97-AF65-F5344CB8AC3E}">
        <p14:creationId xmlns:p14="http://schemas.microsoft.com/office/powerpoint/2010/main" val="123138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985C-8FFD-51A1-1D74-731B70D6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22662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K-Anonymity refers to the level of re-identifiability within a dataset. Full-domain generalization involves remapping the entire domain of each quasi-identifier attribute in dataset T to a broader domain as part of its domain generalization process. In the presented study, we introduce an implementation framework for full-domain generalization, utilizing a multi-dimensional data model along with a set of algorithms, which we refer to as Incognito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665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E40-FAF4-310A-2A49-F999A134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11877"/>
            <a:ext cx="8843893" cy="4545584"/>
          </a:xfrm>
        </p:spPr>
        <p:txBody>
          <a:bodyPr/>
          <a:lstStyle/>
          <a:p>
            <a:r>
              <a:rPr lang="en-US" dirty="0"/>
              <a:t>Objective: </a:t>
            </a:r>
            <a:r>
              <a:rPr lang="en-US" sz="1600" dirty="0"/>
              <a:t>Achieve Full-Domain K-Anonymity</a:t>
            </a:r>
            <a:r>
              <a:rPr lang="en-US" sz="2400" dirty="0"/>
              <a:t>.</a:t>
            </a:r>
          </a:p>
          <a:p>
            <a:r>
              <a:rPr lang="en-US" dirty="0"/>
              <a:t>Approach:</a:t>
            </a:r>
            <a:endParaRPr lang="en-US" sz="2000" dirty="0"/>
          </a:p>
          <a:p>
            <a:pPr lvl="1"/>
            <a:r>
              <a:rPr lang="en-US" sz="1200" b="1" dirty="0"/>
              <a:t> </a:t>
            </a:r>
            <a:r>
              <a:rPr lang="en-US" sz="1400" b="1" dirty="0"/>
              <a:t>Quasi-Identifier Generalization:</a:t>
            </a:r>
            <a:r>
              <a:rPr lang="en-US" sz="1400" dirty="0"/>
              <a:t> Map attributes to more general domains.</a:t>
            </a:r>
          </a:p>
          <a:p>
            <a:pPr lvl="1"/>
            <a:r>
              <a:rPr lang="en-US" sz="1400" b="1" dirty="0"/>
              <a:t>Multi-Dimensional Model:</a:t>
            </a:r>
            <a:r>
              <a:rPr lang="en-US" sz="1400" dirty="0"/>
              <a:t> Efficiently process and identify overlapping regions</a:t>
            </a:r>
            <a:r>
              <a:rPr lang="en-US" sz="1200" dirty="0"/>
              <a:t>.</a:t>
            </a:r>
          </a:p>
          <a:p>
            <a:r>
              <a:rPr lang="en-US" dirty="0"/>
              <a:t>Key</a:t>
            </a:r>
            <a:r>
              <a:rPr lang="en-US" b="1" dirty="0"/>
              <a:t> </a:t>
            </a:r>
            <a:r>
              <a:rPr lang="en-US" dirty="0"/>
              <a:t>Focus</a:t>
            </a:r>
            <a:r>
              <a:rPr lang="en-US" b="1" dirty="0"/>
              <a:t>:</a:t>
            </a:r>
          </a:p>
          <a:p>
            <a:pPr lvl="1"/>
            <a:r>
              <a:rPr lang="en-US" sz="1400" b="1" dirty="0"/>
              <a:t>Balancing Utility and Privacy:</a:t>
            </a:r>
            <a:r>
              <a:rPr lang="en-US" sz="1400" dirty="0"/>
              <a:t> Optimize anonymization while maintaining data usefulness.</a:t>
            </a:r>
          </a:p>
          <a:p>
            <a:r>
              <a:rPr lang="en-US" dirty="0"/>
              <a:t>Result</a:t>
            </a:r>
            <a:r>
              <a:rPr lang="en-US" b="1" dirty="0"/>
              <a:t>:</a:t>
            </a:r>
          </a:p>
          <a:p>
            <a:pPr lvl="1"/>
            <a:r>
              <a:rPr lang="en-US" sz="1400" dirty="0"/>
              <a:t>Provides a suite of algorithms for robust privacy protection in data sharing.</a:t>
            </a:r>
            <a:endParaRPr lang="en-US" sz="1400" b="1" dirty="0"/>
          </a:p>
          <a:p>
            <a:r>
              <a:rPr lang="en-US" dirty="0"/>
              <a:t>Application</a:t>
            </a:r>
            <a:r>
              <a:rPr lang="en-US" b="1" dirty="0"/>
              <a:t>: </a:t>
            </a:r>
          </a:p>
          <a:p>
            <a:pPr lvl="1"/>
            <a:r>
              <a:rPr lang="en-US" sz="1400" dirty="0"/>
              <a:t>Ensuring individual privacy in sensitive data analysis.</a:t>
            </a:r>
            <a:endParaRPr lang="en-US" sz="1400" b="1" dirty="0"/>
          </a:p>
          <a:p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EA1C98-752E-8CD8-82A1-FB304A22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20316"/>
            <a:ext cx="7335835" cy="1268984"/>
          </a:xfrm>
        </p:spPr>
        <p:txBody>
          <a:bodyPr/>
          <a:lstStyle/>
          <a:p>
            <a:r>
              <a:rPr lang="en-US" dirty="0"/>
              <a:t>Incognito:</a:t>
            </a:r>
          </a:p>
        </p:txBody>
      </p:sp>
    </p:spTree>
    <p:extLst>
      <p:ext uri="{BB962C8B-B14F-4D97-AF65-F5344CB8AC3E}">
        <p14:creationId xmlns:p14="http://schemas.microsoft.com/office/powerpoint/2010/main" val="297425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E67E-4B13-8589-921F-1EC6D2C7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20316"/>
            <a:ext cx="7335835" cy="1268984"/>
          </a:xfrm>
        </p:spPr>
        <p:txBody>
          <a:bodyPr/>
          <a:lstStyle/>
          <a:p>
            <a:r>
              <a:rPr lang="en-US" dirty="0"/>
              <a:t>Incognito: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747B-9143-168C-6C9B-FEBE2103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08608"/>
            <a:ext cx="7335835" cy="4240784"/>
          </a:xfrm>
        </p:spPr>
        <p:txBody>
          <a:bodyPr>
            <a:noAutofit/>
          </a:bodyPr>
          <a:lstStyle/>
          <a:p>
            <a:r>
              <a:rPr lang="en-US" sz="1400" dirty="0"/>
              <a:t>A </a:t>
            </a:r>
            <a:r>
              <a:rPr lang="en-US" sz="1400" b="1" dirty="0"/>
              <a:t>quasi-identifier attribute set </a:t>
            </a:r>
            <a:r>
              <a:rPr lang="en-US" sz="1400" dirty="0"/>
              <a:t>is a collection of attributes in a dataset that, when combined with external information, may potentially lead to the re-identification of individuals. These attributes, if not properly protected, can pose a risk to individual privacy.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A </a:t>
            </a:r>
            <a:r>
              <a:rPr lang="en-US" sz="1400" b="1" dirty="0"/>
              <a:t>frequency set </a:t>
            </a:r>
            <a:r>
              <a:rPr lang="en-US" sz="1400" dirty="0"/>
              <a:t>in the context of data anonymization refers to a set of distinct combinations of quasi-identifier attribute values. Each combination occurs a specific number of times in the dataset.</a:t>
            </a:r>
          </a:p>
          <a:p>
            <a:pPr marL="0" indent="0">
              <a:buNone/>
            </a:pPr>
            <a:endParaRPr lang="en-US" sz="1400" dirty="0"/>
          </a:p>
          <a:p>
            <a:pPr algn="just"/>
            <a:r>
              <a:rPr lang="en-US" sz="1400" b="1" dirty="0"/>
              <a:t>K-Anonymity</a:t>
            </a:r>
            <a:r>
              <a:rPr lang="en-US" sz="1400" dirty="0"/>
              <a:t> is a privacy concept that ensures that each record in a dataset is indistinguishable from at least "k-1" other records with respect to the quasi-identifier attributes. In other words, for a dataset to satisfy K-Anonymity, there must be at least "k" individuals who share the same set of quasi-identifier attribute values.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The subset property </a:t>
            </a:r>
            <a:r>
              <a:rPr lang="en-US" sz="1400" dirty="0"/>
              <a:t>is a characteristic of a dataset that holds when a higher level of K-Anonymity is achieved as a result of having more attributes in the quasi-identifier set. In other words, if a dataset is K-Anonymous with a certain quasi-identifier set, it should also be K-Anonymous with any subset of that set.</a:t>
            </a:r>
          </a:p>
        </p:txBody>
      </p:sp>
    </p:spTree>
    <p:extLst>
      <p:ext uri="{BB962C8B-B14F-4D97-AF65-F5344CB8AC3E}">
        <p14:creationId xmlns:p14="http://schemas.microsoft.com/office/powerpoint/2010/main" val="137510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E67E-4B13-8589-921F-1EC6D2C7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20316"/>
            <a:ext cx="7335835" cy="1268984"/>
          </a:xfrm>
        </p:spPr>
        <p:txBody>
          <a:bodyPr/>
          <a:lstStyle/>
          <a:p>
            <a:r>
              <a:rPr lang="en-US" dirty="0"/>
              <a:t>Incognito: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747B-9143-168C-6C9B-FEBE2103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08608"/>
            <a:ext cx="7335835" cy="2120392"/>
          </a:xfrm>
        </p:spPr>
        <p:txBody>
          <a:bodyPr>
            <a:noAutofit/>
          </a:bodyPr>
          <a:lstStyle/>
          <a:p>
            <a:r>
              <a:rPr lang="en-US" sz="1600" dirty="0"/>
              <a:t>The Incognito algorithm achieves full-domain K-Anonymity by generalizing quasi-identifier attributes. It employs a multi-dimensional data model for efficient processing. The algorithm identifies and handles overlapping regions in the generalization space to optimize the anonymization process. Incognito aims to strike a balance between data utility and privacy preservation. It provides a suite of algorithms to perform efficient generalization and achieve robust privacy protection.</a:t>
            </a:r>
          </a:p>
        </p:txBody>
      </p:sp>
    </p:spTree>
    <p:extLst>
      <p:ext uri="{BB962C8B-B14F-4D97-AF65-F5344CB8AC3E}">
        <p14:creationId xmlns:p14="http://schemas.microsoft.com/office/powerpoint/2010/main" val="165227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D469-002E-2E91-73D8-3A46F9FF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Data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91BAC8-829E-7CF1-BB52-6D67E184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18" y="2169236"/>
            <a:ext cx="9647961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0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671385-7AC0-B65F-C291-38F8D487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18" y="1846445"/>
            <a:ext cx="3826152" cy="2711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26045-CDDF-AFDC-29CF-970040F4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62" y="1826732"/>
            <a:ext cx="3931134" cy="27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1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A1FC5-5FA0-4746-095D-2954E488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Implementation: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D334BD42-7D47-482B-5FE1-09C50802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91" y="2169236"/>
            <a:ext cx="6399815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88529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436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Neue Haas Grotesk Text Pro</vt:lpstr>
      <vt:lpstr>Vijaya</vt:lpstr>
      <vt:lpstr>PunchcardVTI</vt:lpstr>
      <vt:lpstr>Incognito: Efficient Full Domain  K-Anonymity </vt:lpstr>
      <vt:lpstr>PowerPoint Presentation</vt:lpstr>
      <vt:lpstr>PowerPoint Presentation</vt:lpstr>
      <vt:lpstr>Incognito:</vt:lpstr>
      <vt:lpstr>Incognito:</vt:lpstr>
      <vt:lpstr>Incognito:</vt:lpstr>
      <vt:lpstr>Data</vt:lpstr>
      <vt:lpstr>PowerPoint Presentation</vt:lpstr>
      <vt:lpstr>Implementation: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Incognito: Efficient Full Domain  K-Anonymity </dc:title>
  <dc:creator>Mohammad Gharb</dc:creator>
  <cp:lastModifiedBy>Mohammad Gharb</cp:lastModifiedBy>
  <cp:revision>1</cp:revision>
  <dcterms:created xsi:type="dcterms:W3CDTF">2023-09-24T15:00:57Z</dcterms:created>
  <dcterms:modified xsi:type="dcterms:W3CDTF">2023-09-24T15:52:10Z</dcterms:modified>
</cp:coreProperties>
</file>