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2A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autoAdjust="0"/>
  </p:normalViewPr>
  <p:slideViewPr>
    <p:cSldViewPr snapToGrid="0">
      <p:cViewPr varScale="1">
        <p:scale>
          <a:sx n="74" d="100"/>
          <a:sy n="74" d="100"/>
        </p:scale>
        <p:origin x="-564"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41688" y="1041400"/>
            <a:ext cx="6713755" cy="2387600"/>
          </a:xfrm>
        </p:spPr>
        <p:txBody>
          <a:bodyPr anchor="b">
            <a:normAutofit/>
          </a:bodyPr>
          <a:lstStyle>
            <a:lvl1pPr algn="ct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41688" y="3521075"/>
            <a:ext cx="6713755" cy="1655762"/>
          </a:xfrm>
        </p:spPr>
        <p:txBody>
          <a:bodyPr>
            <a:normAutofit/>
          </a:bodyPr>
          <a:lstStyle>
            <a:lvl1pPr marL="0" indent="0" algn="ctr">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1391478" y="6468894"/>
            <a:ext cx="2189922" cy="365125"/>
          </a:xfrm>
        </p:spPr>
        <p:txBody>
          <a:bodyPr/>
          <a:lstStyle/>
          <a:p>
            <a:fld id="{276D79ED-3FA7-4EF8-964B-EB8BCFAB02F8}"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6D79ED-3FA7-4EF8-964B-EB8BCFAB02F8}"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4/22/2022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6D79ED-3FA7-4EF8-964B-EB8BCFAB02F8}"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6D79ED-3FA7-4EF8-964B-EB8BCFAB02F8}" type="datetimeFigureOut">
              <a:rPr lang="en-US" smtClean="0"/>
              <a:t>4/22/2022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6D79ED-3FA7-4EF8-964B-EB8BCFAB02F8}" type="datetimeFigureOut">
              <a:rPr lang="en-US" smtClean="0"/>
              <a:t>4/22/2022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4/22/2022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4/22/2022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468894"/>
            <a:ext cx="2743200" cy="365125"/>
          </a:xfrm>
          <a:prstGeom prst="rect">
            <a:avLst/>
          </a:prstGeom>
        </p:spPr>
        <p:txBody>
          <a:bodyPr vert="horz" lIns="91440" tIns="45720" rIns="91440" bIns="45720" rtlCol="0" anchor="ctr"/>
          <a:lstStyle>
            <a:lvl1pPr algn="l">
              <a:defRPr sz="1200">
                <a:solidFill>
                  <a:schemeClr val="tx1"/>
                </a:solidFill>
              </a:defRPr>
            </a:lvl1pPr>
          </a:lstStyle>
          <a:p>
            <a:fld id="{276D79ED-3FA7-4EF8-964B-EB8BCFAB02F8}" type="datetimeFigureOut">
              <a:rPr lang="en-US" smtClean="0"/>
              <a:pPr/>
              <a:t>4/22/2022</a:t>
            </a:fld>
            <a:endParaRPr lang="en-US"/>
          </a:p>
        </p:txBody>
      </p:sp>
      <p:sp>
        <p:nvSpPr>
          <p:cNvPr id="5" name="Footer Placeholder 4"/>
          <p:cNvSpPr>
            <a:spLocks noGrp="1"/>
          </p:cNvSpPr>
          <p:nvPr>
            <p:ph type="ftr" sz="quarter" idx="3"/>
          </p:nvPr>
        </p:nvSpPr>
        <p:spPr>
          <a:xfrm>
            <a:off x="4038600" y="6468894"/>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8610600" y="6468894"/>
            <a:ext cx="2743200" cy="365125"/>
          </a:xfrm>
          <a:prstGeom prst="rect">
            <a:avLst/>
          </a:prstGeom>
        </p:spPr>
        <p:txBody>
          <a:bodyPr vert="horz" lIns="91440" tIns="45720" rIns="91440" bIns="45720" rtlCol="0" anchor="ctr"/>
          <a:lstStyle>
            <a:lvl1pPr algn="r">
              <a:defRPr sz="1200">
                <a:solidFill>
                  <a:schemeClr val="tx1"/>
                </a:solidFill>
              </a:defRPr>
            </a:lvl1pPr>
          </a:lstStyle>
          <a:p>
            <a:fld id="{C6F12CB2-7F2C-47B9-AE70-22A94B49F233}" type="slidenum">
              <a:rPr lang="en-US" smtClean="0"/>
              <a:pPr/>
              <a:t>‹#›</a:t>
            </a:fld>
            <a:endParaRPr lang="en-US"/>
          </a:p>
        </p:txBody>
      </p:sp>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8" name="TextBox 7"/>
          <p:cNvSpPr txBox="1"/>
          <p:nvPr/>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1"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dcrocks.com/2021/03/03/history-of-learning-and-learning-theories-looking-back-to-move-forwar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50028" y="354168"/>
            <a:ext cx="7762992" cy="1613079"/>
          </a:xfrm>
        </p:spPr>
        <p:txBody>
          <a:bodyPr>
            <a:normAutofit fontScale="90000"/>
          </a:bodyPr>
          <a:lstStyle/>
          <a:p>
            <a:r>
              <a:rPr lang="en-US" b="0" dirty="0">
                <a:cs typeface="B Nazanin" panose="00000400000000000000" pitchFamily="2" charset="-78"/>
              </a:rPr>
              <a:t>NetLogo Models Library: Piaget-Vygotsky Game</a:t>
            </a:r>
            <a:endParaRPr lang="en-US" dirty="0">
              <a:cs typeface="B Nazanin" panose="00000400000000000000" pitchFamily="2" charset="-78"/>
            </a:endParaRPr>
          </a:p>
        </p:txBody>
      </p:sp>
      <p:sp>
        <p:nvSpPr>
          <p:cNvPr id="3" name="Subtitle 2"/>
          <p:cNvSpPr>
            <a:spLocks noGrp="1"/>
          </p:cNvSpPr>
          <p:nvPr>
            <p:ph type="subTitle" idx="1"/>
          </p:nvPr>
        </p:nvSpPr>
        <p:spPr>
          <a:xfrm>
            <a:off x="5228823" y="2910626"/>
            <a:ext cx="5821250" cy="1287886"/>
          </a:xfrm>
        </p:spPr>
        <p:txBody>
          <a:bodyPr>
            <a:normAutofit/>
          </a:bodyPr>
          <a:lstStyle/>
          <a:p>
            <a:r>
              <a:rPr lang="en-US" dirty="0" smtClean="0"/>
              <a:t>Erfan Karami - 98222079</a:t>
            </a:r>
          </a:p>
          <a:p>
            <a:r>
              <a:rPr lang="en-US" dirty="0" smtClean="0"/>
              <a:t>Farnoosh Salehi - 98222063</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18" y="441101"/>
            <a:ext cx="1079500" cy="1079500"/>
          </a:xfrm>
          <a:prstGeom prst="rect">
            <a:avLst/>
          </a:prstGeom>
        </p:spPr>
      </p:pic>
      <p:sp>
        <p:nvSpPr>
          <p:cNvPr id="6" name="Subtitle 2"/>
          <p:cNvSpPr txBox="1">
            <a:spLocks/>
          </p:cNvSpPr>
          <p:nvPr/>
        </p:nvSpPr>
        <p:spPr>
          <a:xfrm>
            <a:off x="6102441" y="4533364"/>
            <a:ext cx="4252173" cy="989526"/>
          </a:xfrm>
          <a:prstGeom prst="rect">
            <a:avLst/>
          </a:prstGeom>
        </p:spPr>
        <p:txBody>
          <a:bodyPr vert="horz" lIns="91440" tIns="45720" rIns="91440" bIns="45720" rtlCol="0">
            <a:normAutofit fontScale="92500" lnSpcReduction="20000"/>
          </a:bodyPr>
          <a:lstStyle>
            <a:lvl1pPr marL="0" indent="0" algn="ctr" defTabSz="914400" rtl="1"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Theory of computation</a:t>
            </a:r>
          </a:p>
          <a:p>
            <a:r>
              <a:rPr lang="en-US" sz="1600" dirty="0" smtClean="0"/>
              <a:t>Shahid Beheshti university</a:t>
            </a:r>
          </a:p>
          <a:p>
            <a:r>
              <a:rPr lang="en-US" sz="1600" dirty="0" smtClean="0"/>
              <a:t>Spring, 1401</a:t>
            </a:r>
          </a:p>
        </p:txBody>
      </p:sp>
    </p:spTree>
    <p:extLst>
      <p:ext uri="{BB962C8B-B14F-4D97-AF65-F5344CB8AC3E}">
        <p14:creationId xmlns:p14="http://schemas.microsoft.com/office/powerpoint/2010/main" val="720928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rtl="0"/>
            <a:r>
              <a:rPr lang="en-US" sz="3200" dirty="0" smtClean="0"/>
              <a:t>References</a:t>
            </a:r>
            <a:endParaRPr lang="fa-IR" sz="3200" dirty="0"/>
          </a:p>
        </p:txBody>
      </p:sp>
      <p:sp>
        <p:nvSpPr>
          <p:cNvPr id="3" name="Content Placeholder 2"/>
          <p:cNvSpPr>
            <a:spLocks noGrp="1"/>
          </p:cNvSpPr>
          <p:nvPr>
            <p:ph idx="1"/>
          </p:nvPr>
        </p:nvSpPr>
        <p:spPr/>
        <p:txBody>
          <a:bodyPr>
            <a:normAutofit/>
          </a:bodyPr>
          <a:lstStyle/>
          <a:p>
            <a:pPr algn="just" rtl="0"/>
            <a:r>
              <a:rPr lang="en-US" sz="1600" dirty="0"/>
              <a:t>Comparison and Contrast of </a:t>
            </a:r>
            <a:r>
              <a:rPr lang="en-US" sz="1600" dirty="0" smtClean="0"/>
              <a:t>Piaget </a:t>
            </a:r>
            <a:r>
              <a:rPr lang="en-US" sz="1600" dirty="0"/>
              <a:t>and Vygotsky's </a:t>
            </a:r>
            <a:r>
              <a:rPr lang="en-US" sz="1600" dirty="0" smtClean="0"/>
              <a:t>Theories:  Yu-Chia Huang</a:t>
            </a:r>
          </a:p>
          <a:p>
            <a:pPr algn="just" rtl="0"/>
            <a:r>
              <a:rPr lang="en-US" sz="1600" dirty="0"/>
              <a:t>History of Learning and Learning Theories: Looking back to Move </a:t>
            </a:r>
            <a:r>
              <a:rPr lang="en-US" sz="1600" dirty="0" smtClean="0"/>
              <a:t>Forward</a:t>
            </a:r>
            <a:r>
              <a:rPr lang="en-US" sz="1600" dirty="0"/>
              <a:t> </a:t>
            </a:r>
            <a:r>
              <a:rPr lang="en-US" sz="1600" dirty="0"/>
              <a:t>: </a:t>
            </a:r>
            <a:r>
              <a:rPr lang="en-US" sz="1600" dirty="0">
                <a:hlinkClick r:id="rId2"/>
              </a:rPr>
              <a:t>https://edcrocks.com/2021/03/03/history-of-learning-and-learning-theories-looking-back-to-move-forward</a:t>
            </a:r>
            <a:r>
              <a:rPr lang="en-US" sz="1600" dirty="0" smtClean="0">
                <a:hlinkClick r:id="rId2"/>
              </a:rPr>
              <a:t>/</a:t>
            </a:r>
            <a:endParaRPr lang="en-US" sz="1600" dirty="0" smtClean="0"/>
          </a:p>
          <a:p>
            <a:pPr algn="just" rtl="0"/>
            <a:r>
              <a:rPr lang="en-US" sz="1600" dirty="0"/>
              <a:t>Complexity: A Guided </a:t>
            </a:r>
            <a:r>
              <a:rPr lang="en-US" sz="1600" dirty="0"/>
              <a:t>Tour : </a:t>
            </a:r>
            <a:r>
              <a:rPr lang="en-US" sz="1600" dirty="0" smtClean="0"/>
              <a:t>Melanie Mitchell </a:t>
            </a:r>
          </a:p>
          <a:p>
            <a:pPr algn="just" rtl="0"/>
            <a:endParaRPr lang="en-US" sz="1600" dirty="0"/>
          </a:p>
        </p:txBody>
      </p:sp>
    </p:spTree>
    <p:extLst>
      <p:ext uri="{BB962C8B-B14F-4D97-AF65-F5344CB8AC3E}">
        <p14:creationId xmlns:p14="http://schemas.microsoft.com/office/powerpoint/2010/main" val="196325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Contents</a:t>
            </a:r>
            <a:endParaRPr lang="en-US" sz="3200" dirty="0"/>
          </a:p>
        </p:txBody>
      </p:sp>
      <p:sp>
        <p:nvSpPr>
          <p:cNvPr id="3" name="Content Placeholder 2"/>
          <p:cNvSpPr>
            <a:spLocks noGrp="1"/>
          </p:cNvSpPr>
          <p:nvPr>
            <p:ph idx="1"/>
          </p:nvPr>
        </p:nvSpPr>
        <p:spPr/>
        <p:txBody>
          <a:bodyPr>
            <a:normAutofit/>
          </a:bodyPr>
          <a:lstStyle/>
          <a:p>
            <a:pPr algn="just" rtl="0"/>
            <a:r>
              <a:rPr lang="en-US" sz="2400" dirty="0" smtClean="0"/>
              <a:t>Preface</a:t>
            </a:r>
          </a:p>
          <a:p>
            <a:pPr algn="just" rtl="0"/>
            <a:r>
              <a:rPr lang="en-US" sz="2400" dirty="0" smtClean="0"/>
              <a:t>What </a:t>
            </a:r>
            <a:r>
              <a:rPr lang="en-US" sz="2400" dirty="0"/>
              <a:t>is </a:t>
            </a:r>
            <a:r>
              <a:rPr lang="en-US" sz="2400" dirty="0" smtClean="0"/>
              <a:t>learning ?</a:t>
            </a:r>
          </a:p>
          <a:p>
            <a:pPr algn="just" rtl="0"/>
            <a:r>
              <a:rPr lang="en-US" sz="2400" dirty="0"/>
              <a:t>Theories about </a:t>
            </a:r>
            <a:r>
              <a:rPr lang="en-US" sz="2400" dirty="0" smtClean="0"/>
              <a:t>learning</a:t>
            </a:r>
          </a:p>
          <a:p>
            <a:pPr algn="just" rtl="0"/>
            <a:r>
              <a:rPr lang="en-US" sz="2400" dirty="0"/>
              <a:t>Piaget's theory of </a:t>
            </a:r>
            <a:r>
              <a:rPr lang="en-US" sz="2400" dirty="0" smtClean="0"/>
              <a:t>learning</a:t>
            </a:r>
          </a:p>
          <a:p>
            <a:pPr algn="just" rtl="0"/>
            <a:r>
              <a:rPr lang="en-US" sz="2400" dirty="0" smtClean="0"/>
              <a:t>Vygotsky's theory of learning</a:t>
            </a:r>
          </a:p>
          <a:p>
            <a:pPr algn="just" rtl="0"/>
            <a:r>
              <a:rPr lang="en-US" sz="2400" dirty="0"/>
              <a:t>Combination of Piaget and Vygotsky </a:t>
            </a:r>
            <a:r>
              <a:rPr lang="en-US" sz="2400" dirty="0" smtClean="0"/>
              <a:t>theory</a:t>
            </a:r>
          </a:p>
          <a:p>
            <a:pPr algn="just" rtl="0"/>
            <a:r>
              <a:rPr lang="en-US" sz="2400" dirty="0" smtClean="0"/>
              <a:t>NetLogo Model</a:t>
            </a:r>
          </a:p>
          <a:p>
            <a:pPr algn="just" rtl="0"/>
            <a:r>
              <a:rPr lang="en-US" sz="2400" dirty="0" smtClean="0"/>
              <a:t>Conclusion</a:t>
            </a:r>
          </a:p>
          <a:p>
            <a:pPr algn="just" rtl="0"/>
            <a:r>
              <a:rPr lang="en-US" sz="2400" dirty="0" smtClean="0"/>
              <a:t>References</a:t>
            </a:r>
            <a:endParaRPr lang="en-US" sz="2400" dirty="0" smtClean="0"/>
          </a:p>
          <a:p>
            <a:pPr algn="l" rtl="0"/>
            <a:endParaRPr lang="en-US" sz="2400" dirty="0" smtClean="0"/>
          </a:p>
          <a:p>
            <a:pPr algn="l" rtl="0"/>
            <a:endParaRPr lang="en-US" sz="2000" dirty="0"/>
          </a:p>
        </p:txBody>
      </p:sp>
    </p:spTree>
    <p:extLst>
      <p:ext uri="{BB962C8B-B14F-4D97-AF65-F5344CB8AC3E}">
        <p14:creationId xmlns:p14="http://schemas.microsoft.com/office/powerpoint/2010/main" val="2059971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2594" y="1029758"/>
            <a:ext cx="8254285" cy="4387352"/>
          </a:xfrm>
        </p:spPr>
        <p:txBody>
          <a:bodyPr>
            <a:normAutofit/>
          </a:bodyPr>
          <a:lstStyle/>
          <a:p>
            <a:pPr marL="0" indent="0" algn="l" rtl="0">
              <a:lnSpc>
                <a:spcPct val="150000"/>
              </a:lnSpc>
              <a:buNone/>
            </a:pPr>
            <a:r>
              <a:rPr lang="en-US" sz="2400" b="1" dirty="0"/>
              <a:t>In doing so, when controversies arise, there will be no more need for debate between two philosophers than between two computerists. For it will be enough to take the reeds into their hands, and sit at the abacus, and speak to one another... Let us calculate</a:t>
            </a:r>
            <a:r>
              <a:rPr lang="en-US" sz="2400" b="1" dirty="0" smtClean="0"/>
              <a:t>.</a:t>
            </a:r>
          </a:p>
          <a:p>
            <a:pPr marL="0" indent="0" algn="l" rtl="0">
              <a:lnSpc>
                <a:spcPct val="150000"/>
              </a:lnSpc>
              <a:buNone/>
            </a:pPr>
            <a:r>
              <a:rPr lang="en-US" sz="1400" dirty="0" smtClean="0"/>
              <a:t>             </a:t>
            </a:r>
            <a:r>
              <a:rPr lang="en-US" sz="1600" b="1" dirty="0"/>
              <a:t>Gottfried </a:t>
            </a:r>
            <a:r>
              <a:rPr lang="en-US" sz="1600" b="1" dirty="0" smtClean="0"/>
              <a:t>Wilhelm</a:t>
            </a:r>
            <a:r>
              <a:rPr lang="en-US" sz="1600" b="1" dirty="0"/>
              <a:t> </a:t>
            </a:r>
            <a:r>
              <a:rPr lang="en-US" sz="1600" b="1" dirty="0" smtClean="0"/>
              <a:t>Leibniz (</a:t>
            </a:r>
            <a:r>
              <a:rPr lang="en-US" sz="1600" dirty="0" smtClean="0"/>
              <a:t>1646–1716</a:t>
            </a:r>
            <a:r>
              <a:rPr lang="en-US" sz="1600" dirty="0"/>
              <a:t>)</a:t>
            </a:r>
            <a:endParaRPr lang="fa-IR" sz="1600" b="1" dirty="0"/>
          </a:p>
        </p:txBody>
      </p:sp>
    </p:spTree>
    <p:extLst>
      <p:ext uri="{BB962C8B-B14F-4D97-AF65-F5344CB8AC3E}">
        <p14:creationId xmlns:p14="http://schemas.microsoft.com/office/powerpoint/2010/main" val="408485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685" y="339367"/>
            <a:ext cx="10515600" cy="1325563"/>
          </a:xfrm>
        </p:spPr>
        <p:txBody>
          <a:bodyPr>
            <a:normAutofit/>
          </a:bodyPr>
          <a:lstStyle/>
          <a:p>
            <a:pPr algn="l" rtl="0"/>
            <a:r>
              <a:rPr lang="en-US" sz="3200" dirty="0"/>
              <a:t>Preface</a:t>
            </a:r>
          </a:p>
        </p:txBody>
      </p:sp>
      <p:sp>
        <p:nvSpPr>
          <p:cNvPr id="3" name="Content Placeholder 2"/>
          <p:cNvSpPr>
            <a:spLocks noGrp="1"/>
          </p:cNvSpPr>
          <p:nvPr>
            <p:ph idx="1"/>
          </p:nvPr>
        </p:nvSpPr>
        <p:spPr>
          <a:xfrm>
            <a:off x="735170" y="1506277"/>
            <a:ext cx="9001259" cy="2936935"/>
          </a:xfrm>
        </p:spPr>
        <p:txBody>
          <a:bodyPr>
            <a:normAutofit/>
          </a:bodyPr>
          <a:lstStyle/>
          <a:p>
            <a:pPr marL="0" indent="0" algn="just" rtl="0">
              <a:lnSpc>
                <a:spcPct val="170000"/>
              </a:lnSpc>
              <a:buNone/>
            </a:pPr>
            <a:r>
              <a:rPr lang="en-US" sz="2400" dirty="0"/>
              <a:t>The learning process is a topic that has been discussed for a long time and many people in different fields such as philosophy, psychology, biology, cognitive sciences, computer science, etc. have published theories about it.</a:t>
            </a:r>
          </a:p>
          <a:p>
            <a:pPr marL="0" indent="0" algn="l" rtl="0">
              <a:buNone/>
            </a:pPr>
            <a:endParaRPr lang="en-US" sz="2400" dirty="0"/>
          </a:p>
          <a:p>
            <a:pPr marL="0" indent="0" algn="l" rtl="0">
              <a:buNone/>
            </a:pPr>
            <a:endParaRPr lang="fa-IR"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175" y="4790941"/>
            <a:ext cx="3231181" cy="136436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164466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1839" y="1287886"/>
            <a:ext cx="8421710" cy="5468625"/>
          </a:xfrm>
        </p:spPr>
        <p:txBody>
          <a:bodyPr/>
          <a:lstStyle/>
          <a:p>
            <a:pPr marL="0" indent="0" algn="just" rtl="0">
              <a:lnSpc>
                <a:spcPct val="150000"/>
              </a:lnSpc>
              <a:buNone/>
            </a:pPr>
            <a:r>
              <a:rPr lang="en-US" sz="2400" dirty="0"/>
              <a:t>In this presentation, we have tried to present an overview of theories on this subject in the first step. In the following, we have presented two well-known theories about learning and the process of cognition in humans, which are the theories of Piaget and Vygotsky. Finally we introduced a game that has been implemented in NetLogo to model these two theories.</a:t>
            </a:r>
            <a:endParaRPr lang="fa-IR" sz="2400" dirty="0"/>
          </a:p>
          <a:p>
            <a:pPr marL="0" indent="0" algn="l" rtl="0">
              <a:buNone/>
            </a:pPr>
            <a:endParaRPr lang="fa-IR" dirty="0"/>
          </a:p>
        </p:txBody>
      </p:sp>
    </p:spTree>
    <p:extLst>
      <p:ext uri="{BB962C8B-B14F-4D97-AF65-F5344CB8AC3E}">
        <p14:creationId xmlns:p14="http://schemas.microsoft.com/office/powerpoint/2010/main" val="351254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What is </a:t>
            </a:r>
            <a:r>
              <a:rPr lang="en-US" sz="3200" dirty="0" smtClean="0"/>
              <a:t>learning ?</a:t>
            </a:r>
            <a:endParaRPr lang="fa-IR" sz="3200" dirty="0"/>
          </a:p>
        </p:txBody>
      </p:sp>
      <p:sp>
        <p:nvSpPr>
          <p:cNvPr id="3" name="Content Placeholder 2"/>
          <p:cNvSpPr>
            <a:spLocks noGrp="1"/>
          </p:cNvSpPr>
          <p:nvPr>
            <p:ph idx="1"/>
          </p:nvPr>
        </p:nvSpPr>
        <p:spPr>
          <a:xfrm>
            <a:off x="748048" y="1789611"/>
            <a:ext cx="8692166" cy="4387352"/>
          </a:xfrm>
        </p:spPr>
        <p:txBody>
          <a:bodyPr>
            <a:normAutofit/>
          </a:bodyPr>
          <a:lstStyle/>
          <a:p>
            <a:pPr marL="0" indent="0" algn="just" rtl="0">
              <a:lnSpc>
                <a:spcPct val="150000"/>
              </a:lnSpc>
              <a:buNone/>
            </a:pPr>
            <a:r>
              <a:rPr lang="en-US" sz="2400" dirty="0"/>
              <a:t>Learning is the process of acquiring new understanding, knowledge, behaviors, skills, values, attitudes, and preferences</a:t>
            </a:r>
            <a:r>
              <a:rPr lang="en-US" sz="2400" dirty="0" smtClean="0"/>
              <a:t>.</a:t>
            </a:r>
          </a:p>
          <a:p>
            <a:pPr marL="0" indent="0" algn="just" rtl="0">
              <a:lnSpc>
                <a:spcPct val="150000"/>
              </a:lnSpc>
              <a:buNone/>
            </a:pPr>
            <a:endParaRPr lang="en-US" sz="2400" dirty="0"/>
          </a:p>
          <a:p>
            <a:pPr marL="0" indent="0" algn="just" rtl="0">
              <a:lnSpc>
                <a:spcPct val="150000"/>
              </a:lnSpc>
              <a:buNone/>
            </a:pPr>
            <a:r>
              <a:rPr lang="en-US" sz="2400" dirty="0" smtClean="0"/>
              <a:t>Example: </a:t>
            </a:r>
            <a:r>
              <a:rPr lang="en-US" sz="2400" dirty="0"/>
              <a:t>when you practice to be able </a:t>
            </a:r>
            <a:r>
              <a:rPr lang="en-US" sz="2400" dirty="0" smtClean="0"/>
              <a:t>to play </a:t>
            </a:r>
            <a:r>
              <a:rPr lang="en-US" sz="2400" dirty="0"/>
              <a:t>music, </a:t>
            </a:r>
            <a:r>
              <a:rPr lang="en-US" sz="2400" dirty="0"/>
              <a:t>the learning process takes place in your brain.</a:t>
            </a:r>
            <a:endParaRPr lang="en-US" sz="2400" dirty="0" smtClean="0"/>
          </a:p>
          <a:p>
            <a:pPr marL="0" indent="0" algn="just" rtl="0">
              <a:lnSpc>
                <a:spcPct val="150000"/>
              </a:lnSpc>
              <a:buNone/>
            </a:pPr>
            <a:endParaRPr lang="fa-IR" sz="2400" dirty="0"/>
          </a:p>
        </p:txBody>
      </p:sp>
    </p:spTree>
    <p:extLst>
      <p:ext uri="{BB962C8B-B14F-4D97-AF65-F5344CB8AC3E}">
        <p14:creationId xmlns:p14="http://schemas.microsoft.com/office/powerpoint/2010/main" val="3642094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rtl="0"/>
            <a:r>
              <a:rPr lang="en-US" sz="3200" dirty="0"/>
              <a:t>Theories about </a:t>
            </a:r>
            <a:r>
              <a:rPr lang="en-US" sz="3200" dirty="0" smtClean="0"/>
              <a:t>learning</a:t>
            </a:r>
            <a:endParaRPr lang="fa-IR" sz="3200" dirty="0"/>
          </a:p>
        </p:txBody>
      </p:sp>
      <p:sp>
        <p:nvSpPr>
          <p:cNvPr id="3" name="Content Placeholder 2"/>
          <p:cNvSpPr>
            <a:spLocks noGrp="1"/>
          </p:cNvSpPr>
          <p:nvPr>
            <p:ph idx="1"/>
          </p:nvPr>
        </p:nvSpPr>
        <p:spPr/>
        <p:txBody>
          <a:bodyPr>
            <a:normAutofit/>
          </a:bodyPr>
          <a:lstStyle/>
          <a:p>
            <a:pPr marL="0" indent="0" algn="just" rtl="0">
              <a:lnSpc>
                <a:spcPct val="150000"/>
              </a:lnSpc>
              <a:buNone/>
            </a:pPr>
            <a:r>
              <a:rPr lang="en-US" sz="2400" dirty="0"/>
              <a:t>Humans have been fascinated with learning and how it occurs for as long as the earliest civilizations were formed.</a:t>
            </a:r>
            <a:endParaRPr lang="fa-IR"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8196" y="3219718"/>
            <a:ext cx="5283062" cy="314244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4373421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3052" y="1159098"/>
            <a:ext cx="8073980" cy="4700788"/>
          </a:xfrm>
        </p:spPr>
        <p:txBody>
          <a:bodyPr>
            <a:normAutofit/>
          </a:bodyPr>
          <a:lstStyle/>
          <a:p>
            <a:pPr marL="0" indent="0" algn="just" rtl="0">
              <a:lnSpc>
                <a:spcPct val="150000"/>
              </a:lnSpc>
              <a:buNone/>
            </a:pPr>
            <a:r>
              <a:rPr lang="en-US" sz="2400" dirty="0"/>
              <a:t>In general, theories about learning can be divided into two general categories: pre-industrial revolution and post-industrial revolution. In the pre-industrial revolution</a:t>
            </a:r>
            <a:r>
              <a:rPr lang="en-US" sz="2400" dirty="0" smtClean="0"/>
              <a:t> </a:t>
            </a:r>
            <a:r>
              <a:rPr lang="en-US" sz="2400" dirty="0"/>
              <a:t>category, the main method was philosophy and theology, while in the post-industrial revolution</a:t>
            </a:r>
            <a:r>
              <a:rPr lang="en-US" sz="2400" dirty="0" smtClean="0"/>
              <a:t> </a:t>
            </a:r>
            <a:r>
              <a:rPr lang="en-US" sz="2400" dirty="0"/>
              <a:t>category, it was science that played the main role in theorizing.</a:t>
            </a:r>
            <a:endParaRPr lang="fa-IR" sz="2400" dirty="0"/>
          </a:p>
        </p:txBody>
      </p:sp>
    </p:spTree>
    <p:extLst>
      <p:ext uri="{BB962C8B-B14F-4D97-AF65-F5344CB8AC3E}">
        <p14:creationId xmlns:p14="http://schemas.microsoft.com/office/powerpoint/2010/main" val="310265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rtl="0"/>
            <a:r>
              <a:rPr lang="en-US" sz="3200" dirty="0" smtClean="0"/>
              <a:t>Pre-industrial revolution theories</a:t>
            </a:r>
            <a:endParaRPr lang="fa-IR" sz="3200" dirty="0"/>
          </a:p>
        </p:txBody>
      </p:sp>
      <p:sp>
        <p:nvSpPr>
          <p:cNvPr id="3" name="Content Placeholder 2"/>
          <p:cNvSpPr>
            <a:spLocks noGrp="1"/>
          </p:cNvSpPr>
          <p:nvPr>
            <p:ph idx="1"/>
          </p:nvPr>
        </p:nvSpPr>
        <p:spPr>
          <a:xfrm>
            <a:off x="838199" y="1390918"/>
            <a:ext cx="10533845" cy="4786045"/>
          </a:xfrm>
        </p:spPr>
        <p:txBody>
          <a:bodyPr>
            <a:normAutofit/>
          </a:bodyPr>
          <a:lstStyle/>
          <a:p>
            <a:pPr algn="just" rtl="0">
              <a:lnSpc>
                <a:spcPct val="150000"/>
              </a:lnSpc>
            </a:pPr>
            <a:r>
              <a:rPr lang="en-US" sz="2400" dirty="0"/>
              <a:t> It was assumed by the Ancient Egyptians and the Greek that intelligence, senses, and emotions were functions of the </a:t>
            </a:r>
            <a:r>
              <a:rPr lang="en-US" sz="2400" dirty="0" smtClean="0"/>
              <a:t>heart</a:t>
            </a:r>
          </a:p>
          <a:p>
            <a:pPr algn="just" rtl="0">
              <a:lnSpc>
                <a:spcPct val="150000"/>
              </a:lnSpc>
            </a:pPr>
            <a:r>
              <a:rPr lang="en-US" sz="2400" dirty="0"/>
              <a:t>Other Ancient Greek philosophers who lived a century or so later such as Socrates and his disciples, particularly Plato, believed that knowledge was innate and it could be accessed, or brought out, through reflection (Cordasco, 1976).</a:t>
            </a:r>
            <a:endParaRPr lang="fa-IR" sz="2400" dirty="0"/>
          </a:p>
        </p:txBody>
      </p:sp>
    </p:spTree>
    <p:extLst>
      <p:ext uri="{BB962C8B-B14F-4D97-AF65-F5344CB8AC3E}">
        <p14:creationId xmlns:p14="http://schemas.microsoft.com/office/powerpoint/2010/main" val="20694373"/>
      </p:ext>
    </p:extLst>
  </p:cSld>
  <p:clrMapOvr>
    <a:masterClrMapping/>
  </p:clrMapOvr>
</p:sld>
</file>

<file path=ppt/theme/theme1.xml><?xml version="1.0" encoding="utf-8"?>
<a:theme xmlns:a="http://schemas.openxmlformats.org/drawingml/2006/main" name="Mental Health PowerPoint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erizon PowerPoint Template" id="{C392ABE6-5F39-4D45-9A4F-E54323932530}" vid="{99F171D4-A673-9145-B8CC-0B7A77B59120}"/>
    </a:ext>
  </a:extLst>
</a:theme>
</file>

<file path=docProps/app.xml><?xml version="1.0" encoding="utf-8"?>
<Properties xmlns="http://schemas.openxmlformats.org/officeDocument/2006/extended-properties" xmlns:vt="http://schemas.openxmlformats.org/officeDocument/2006/docPropsVTypes">
  <Template>Mental Health PowerPoint Template</Template>
  <TotalTime>569</TotalTime>
  <Words>378</Words>
  <Application>Microsoft Office PowerPoint</Application>
  <PresentationFormat>Custom</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Mental Health PowerPoint Template</vt:lpstr>
      <vt:lpstr>NetLogo Models Library: Piaget-Vygotsky Game</vt:lpstr>
      <vt:lpstr>Contents</vt:lpstr>
      <vt:lpstr>PowerPoint Presentation</vt:lpstr>
      <vt:lpstr>Preface</vt:lpstr>
      <vt:lpstr>PowerPoint Presentation</vt:lpstr>
      <vt:lpstr>What is learning ?</vt:lpstr>
      <vt:lpstr>Theories about learning</vt:lpstr>
      <vt:lpstr>PowerPoint Presentation</vt:lpstr>
      <vt:lpstr>Pre-industrial revolution theories</vt:lpstr>
      <vt:lpstr>References</vt:lpstr>
    </vt:vector>
  </TitlesOfParts>
  <Company>diakov.net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NetLogo Models Library: Piaget-Vygotsky Game</dc:title>
  <dc:creator>D!akov RePack</dc:creator>
  <cp:lastModifiedBy>D!akov RePack</cp:lastModifiedBy>
  <cp:revision>54</cp:revision>
  <dcterms:created xsi:type="dcterms:W3CDTF">2022-04-22T06:43:53Z</dcterms:created>
  <dcterms:modified xsi:type="dcterms:W3CDTF">2022-04-22T18:37:33Z</dcterms:modified>
</cp:coreProperties>
</file>