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>
        <p:scale>
          <a:sx n="35" d="100"/>
          <a:sy n="35" d="100"/>
        </p:scale>
        <p:origin x="1109" y="19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B60B-D133-4187-8214-A18AC6B7041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293E-6DA2-4432-9FC1-0F65EACB9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ces.ed.gov/ipeds/datacenter/DataFiles.aspx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://www.pesc.org/interior.php?page_id=145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effhuang.com/computer_science_professors.html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://www.sigkdd.org/kdd2008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6" y="551963"/>
            <a:ext cx="7233931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2989" y="557216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786" y="292233"/>
            <a:ext cx="3282414" cy="378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47559"/>
              </p:ext>
            </p:extLst>
          </p:nvPr>
        </p:nvGraphicFramePr>
        <p:xfrm>
          <a:off x="272327" y="4479942"/>
          <a:ext cx="27685984" cy="177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1131141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erfanz@cs.brown.edu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0763" y="6332290"/>
            <a:ext cx="277084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327" y="6527988"/>
            <a:ext cx="2779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Goal:  </a:t>
            </a:r>
            <a:r>
              <a:rPr lang="en-US" sz="6000" dirty="0" smtClean="0"/>
              <a:t>To provide an intuitive web site merging three main data sets together that allows potential applicants to find the right Computer Science doctoral program for them. </a:t>
            </a:r>
            <a:endParaRPr lang="en-US" sz="6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2985" y="8944831"/>
            <a:ext cx="8607888" cy="82018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953264" y="9097231"/>
            <a:ext cx="8607888" cy="820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9527183" y="9014103"/>
            <a:ext cx="8607888" cy="820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5201" y="9152644"/>
            <a:ext cx="76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Citation Network </a:t>
            </a:r>
            <a:r>
              <a:rPr lang="en-US" sz="5400" u="sng" dirty="0" smtClean="0"/>
              <a:t>Dataset</a:t>
            </a:r>
            <a:r>
              <a:rPr lang="en-US" sz="5400" u="sng" baseline="30000" dirty="0" smtClean="0"/>
              <a:t>1</a:t>
            </a:r>
            <a:endParaRPr lang="en-US" sz="5400" u="sng" baseline="30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9753116" y="9139000"/>
            <a:ext cx="829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Integrated Postsecondary Education Data System (</a:t>
            </a:r>
            <a:r>
              <a:rPr lang="en-US" sz="4800" u="sng" dirty="0" smtClean="0"/>
              <a:t>IPEDS)</a:t>
            </a:r>
            <a:r>
              <a:rPr lang="en-US" sz="4800" u="sng" baseline="30000" dirty="0" smtClean="0"/>
              <a:t>4</a:t>
            </a:r>
            <a:endParaRPr lang="en-US" sz="4800" u="sng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31347" y="930504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Faculty Professor Dataset</a:t>
            </a:r>
            <a:endParaRPr lang="en-US" sz="5400" u="sng" dirty="0"/>
          </a:p>
        </p:txBody>
      </p:sp>
      <p:sp>
        <p:nvSpPr>
          <p:cNvPr id="30" name="Down Arrow 29"/>
          <p:cNvSpPr/>
          <p:nvPr/>
        </p:nvSpPr>
        <p:spPr>
          <a:xfrm>
            <a:off x="8977745" y="1499926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18603472" y="1499926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8760" y="17926206"/>
            <a:ext cx="27568196" cy="60767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Arrow 242"/>
          <p:cNvSpPr/>
          <p:nvPr/>
        </p:nvSpPr>
        <p:spPr>
          <a:xfrm>
            <a:off x="11600886" y="15598498"/>
            <a:ext cx="6919458" cy="15482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dirty="0" smtClean="0"/>
              <a:t>IPEDS Institution </a:t>
            </a:r>
            <a:r>
              <a:rPr lang="en-US" sz="4800" dirty="0" smtClean="0"/>
              <a:t>ID’s</a:t>
            </a:r>
            <a:endParaRPr lang="en-US" sz="4800" dirty="0"/>
          </a:p>
        </p:txBody>
      </p:sp>
      <p:sp>
        <p:nvSpPr>
          <p:cNvPr id="244" name="Left Arrow 243"/>
          <p:cNvSpPr/>
          <p:nvPr/>
        </p:nvSpPr>
        <p:spPr>
          <a:xfrm>
            <a:off x="10032578" y="14602112"/>
            <a:ext cx="6996520" cy="153323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Unique Faculty ID’s</a:t>
            </a:r>
            <a:endParaRPr lang="en-US" sz="4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498760" y="10103681"/>
            <a:ext cx="8478985" cy="4895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  <a:r>
              <a:rPr lang="en-US" sz="4400" dirty="0" smtClean="0"/>
              <a:t>xtracted </a:t>
            </a:r>
            <a:r>
              <a:rPr lang="en-US" sz="4400" dirty="0"/>
              <a:t>from </a:t>
            </a:r>
            <a:r>
              <a:rPr lang="en-US" sz="4800" dirty="0"/>
              <a:t>DBLP, ACM and other citation </a:t>
            </a:r>
            <a:r>
              <a:rPr lang="en-US" sz="4800" dirty="0" smtClean="0"/>
              <a:t>sources, </a:t>
            </a:r>
            <a:r>
              <a:rPr lang="en-US" sz="4400" dirty="0" smtClean="0"/>
              <a:t>contains more than</a:t>
            </a:r>
            <a:r>
              <a:rPr lang="en-US" sz="4800" dirty="0" smtClean="0"/>
              <a:t> </a:t>
            </a:r>
            <a:r>
              <a:rPr lang="en-US" sz="5400" dirty="0"/>
              <a:t>4,354,534</a:t>
            </a:r>
            <a:r>
              <a:rPr lang="en-US" sz="4800" dirty="0" smtClean="0"/>
              <a:t> </a:t>
            </a:r>
            <a:r>
              <a:rPr lang="en-US" sz="4400" dirty="0" smtClean="0"/>
              <a:t>citations.  We reduced this down by faculty and </a:t>
            </a:r>
            <a:r>
              <a:rPr lang="en-US" sz="4800" dirty="0" smtClean="0"/>
              <a:t>transformed </a:t>
            </a:r>
            <a:r>
              <a:rPr lang="en-US" sz="4400" dirty="0" smtClean="0"/>
              <a:t>paper abstracts into a </a:t>
            </a:r>
            <a:r>
              <a:rPr lang="en-US" sz="4800" dirty="0" smtClean="0"/>
              <a:t>TF/IDF format.</a:t>
            </a:r>
            <a:endParaRPr lang="en-US" sz="4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0118764" y="10264064"/>
            <a:ext cx="8337974" cy="4421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Generated as part of a class assignment </a:t>
            </a:r>
            <a:r>
              <a:rPr lang="en-US" sz="4000" dirty="0" smtClean="0"/>
              <a:t>c</a:t>
            </a:r>
            <a:r>
              <a:rPr lang="en-US" sz="4000" dirty="0" smtClean="0"/>
              <a:t>ontains </a:t>
            </a:r>
            <a:r>
              <a:rPr lang="en-US" sz="4400" dirty="0" smtClean="0"/>
              <a:t>2,195 faculty</a:t>
            </a:r>
            <a:r>
              <a:rPr lang="en-US" sz="4000" dirty="0" smtClean="0"/>
              <a:t> </a:t>
            </a:r>
            <a:r>
              <a:rPr lang="en-US" sz="4000" dirty="0"/>
              <a:t>from </a:t>
            </a:r>
            <a:r>
              <a:rPr lang="en-US" sz="4400" dirty="0"/>
              <a:t>55 different </a:t>
            </a:r>
            <a:r>
              <a:rPr lang="en-US" sz="4400" dirty="0" smtClean="0"/>
              <a:t>universities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2  </a:t>
            </a:r>
            <a:r>
              <a:rPr lang="en-US" sz="4000" dirty="0" smtClean="0"/>
              <a:t>We enhanced this by adding a </a:t>
            </a:r>
            <a:r>
              <a:rPr lang="en-US" sz="4400" dirty="0" smtClean="0"/>
              <a:t>generated faculty ID</a:t>
            </a:r>
            <a:r>
              <a:rPr lang="en-US" sz="4000" dirty="0" smtClean="0"/>
              <a:t> and existing </a:t>
            </a:r>
            <a:r>
              <a:rPr lang="en-US" sz="4400" dirty="0" smtClean="0"/>
              <a:t>Institution ID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3</a:t>
            </a:r>
            <a:endParaRPr lang="en-US" sz="1800" baseline="30000" dirty="0"/>
          </a:p>
        </p:txBody>
      </p:sp>
      <p:sp>
        <p:nvSpPr>
          <p:cNvPr id="247" name="Rounded Rectangle 246"/>
          <p:cNvSpPr/>
          <p:nvPr/>
        </p:nvSpPr>
        <p:spPr>
          <a:xfrm>
            <a:off x="19700520" y="10759459"/>
            <a:ext cx="8238699" cy="5670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 </a:t>
            </a:r>
            <a:r>
              <a:rPr lang="en-US" sz="4400" dirty="0" smtClean="0"/>
              <a:t>US Institution is required to submit this data</a:t>
            </a:r>
            <a:r>
              <a:rPr lang="en-US" sz="4000" dirty="0" smtClean="0"/>
              <a:t> every year to the government.  </a:t>
            </a:r>
            <a:r>
              <a:rPr lang="en-US" sz="4400" dirty="0" smtClean="0"/>
              <a:t>Highly </a:t>
            </a:r>
            <a:r>
              <a:rPr lang="en-US" sz="4400" dirty="0"/>
              <a:t>accurate but required filtering</a:t>
            </a:r>
            <a:r>
              <a:rPr lang="en-US" sz="4000" dirty="0"/>
              <a:t> and </a:t>
            </a:r>
            <a:r>
              <a:rPr lang="en-US" sz="4000" dirty="0" smtClean="0"/>
              <a:t>interpretation.  We used </a:t>
            </a:r>
            <a:r>
              <a:rPr lang="en-US" sz="4400" dirty="0" smtClean="0"/>
              <a:t>Python scripts to reduce the data</a:t>
            </a:r>
            <a:r>
              <a:rPr lang="en-US" sz="4000" dirty="0" smtClean="0"/>
              <a:t> down to institution ID’s and award levels we are interested in.</a:t>
            </a:r>
            <a:endParaRPr lang="en-US" sz="4000" dirty="0"/>
          </a:p>
        </p:txBody>
      </p:sp>
      <p:pic>
        <p:nvPicPr>
          <p:cNvPr id="1073" name="Picture 49" descr="C:\Users\shoude\AppData\Local\Microsoft\Windows\Temporary Internet Files\Content.IE5\NV2ZSD6J\warning_sign.jpg(mediaclass-base-media-preview.d2c518cc99acd7f6b176d3cced63a653791dedb3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76" y="15438352"/>
            <a:ext cx="1381171" cy="12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ed Rectangle 248"/>
          <p:cNvSpPr/>
          <p:nvPr/>
        </p:nvSpPr>
        <p:spPr>
          <a:xfrm>
            <a:off x="2813753" y="15539184"/>
            <a:ext cx="5550185" cy="100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Entity resolution was </a:t>
            </a:r>
            <a:r>
              <a:rPr lang="en-US" sz="2800" dirty="0" smtClean="0"/>
              <a:t>tricky and not all professors were in the dataset!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57156"/>
              </p:ext>
            </p:extLst>
          </p:nvPr>
        </p:nvGraphicFramePr>
        <p:xfrm>
          <a:off x="1104615" y="36585600"/>
          <a:ext cx="27270316" cy="2233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5158"/>
                <a:gridCol w="13635158"/>
              </a:tblGrid>
              <a:tr h="11365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</a:t>
                      </a:r>
                      <a:r>
                        <a:rPr lang="en-US" sz="400" dirty="0" smtClean="0"/>
                        <a:t>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Tang, Jing Zhang,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Limin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Yao,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Juanzi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Li, Li Zhang, and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Su.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ArnetMiner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Extraction and Mining of Academic Social Networks. In </a:t>
                      </a:r>
                      <a:r>
                        <a:rPr lang="en-US" sz="2400" b="0" i="1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Proceedings of the Fourteenth ACM SIGKDD International Conference on Knowledge Discovery and Data Mining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SIGKDD'2008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pp.990-998.</a:t>
                      </a:r>
                      <a:endParaRPr lang="en-US" sz="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2)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Over 2,000 Computer Science Professors at Top Universities , </a:t>
                      </a:r>
                      <a:r>
                        <a:rPr lang="en-US" sz="2000" dirty="0" smtClean="0">
                          <a:hlinkClick r:id="rId6"/>
                        </a:rPr>
                        <a:t>http://jeffhuang.com/computer_science_professors.html</a:t>
                      </a:r>
                      <a:endParaRPr lang="en-US" sz="2000" dirty="0" smtClean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Postsecondary</a:t>
                      </a:r>
                      <a:r>
                        <a:rPr lang="en-US" sz="2400" baseline="0" dirty="0" smtClean="0"/>
                        <a:t> Institutional Codes crosswalk table </a:t>
                      </a:r>
                      <a:r>
                        <a:rPr lang="en-US" sz="2400" dirty="0" smtClean="0">
                          <a:hlinkClick r:id="rId7"/>
                        </a:rPr>
                        <a:t>http://www.pesc.org/interior.php?page_id=145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 National Center of Education Statistics, </a:t>
                      </a:r>
                      <a:r>
                        <a:rPr lang="en-US" sz="2400" dirty="0" smtClean="0">
                          <a:hlinkClick r:id="rId8"/>
                        </a:rPr>
                        <a:t>http://nces.ed.gov/ipeds/datacenter/DataFiles.aspx</a:t>
                      </a:r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10412930" y="17842180"/>
            <a:ext cx="734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 smtClean="0"/>
              <a:t>Final Dataset</a:t>
            </a:r>
            <a:endParaRPr lang="en-US" sz="6000" u="sng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9267240" y="18810642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General Institution fields</a:t>
            </a:r>
            <a:endParaRPr lang="en-US" sz="4000" dirty="0"/>
          </a:p>
        </p:txBody>
      </p:sp>
      <p:sp>
        <p:nvSpPr>
          <p:cNvPr id="189" name="Flowchart: Internal Storage 188"/>
          <p:cNvSpPr/>
          <p:nvPr/>
        </p:nvSpPr>
        <p:spPr>
          <a:xfrm>
            <a:off x="19267240" y="2055545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 Enrollment by student level, gender and race</a:t>
            </a:r>
            <a:endParaRPr lang="en-US" sz="4000" dirty="0"/>
          </a:p>
        </p:txBody>
      </p:sp>
      <p:sp>
        <p:nvSpPr>
          <p:cNvPr id="190" name="Flowchart: Internal Storage 189"/>
          <p:cNvSpPr/>
          <p:nvPr/>
        </p:nvSpPr>
        <p:spPr>
          <a:xfrm>
            <a:off x="19267240" y="2226442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Computer Science doctoral completions, for multiple years</a:t>
            </a:r>
            <a:endParaRPr lang="en-US" sz="4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014130" y="17943780"/>
            <a:ext cx="7344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All Tables by Institution ID</a:t>
            </a:r>
            <a:endParaRPr lang="en-US" sz="4400" u="sng" dirty="0"/>
          </a:p>
        </p:txBody>
      </p:sp>
      <p:sp>
        <p:nvSpPr>
          <p:cNvPr id="240" name="Flowchart: Internal Storage 239"/>
          <p:cNvSpPr/>
          <p:nvPr/>
        </p:nvSpPr>
        <p:spPr>
          <a:xfrm>
            <a:off x="10966668" y="19931992"/>
            <a:ext cx="6908800" cy="326974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Faculty Name, Institution, Sub-Field, Join Year, PhD earned </a:t>
            </a:r>
            <a:r>
              <a:rPr lang="en-US" sz="4800" dirty="0" err="1" smtClean="0"/>
              <a:t>Inst</a:t>
            </a:r>
            <a:r>
              <a:rPr lang="en-US" sz="4800" dirty="0" smtClean="0"/>
              <a:t>, etc… </a:t>
            </a:r>
            <a:endParaRPr lang="en-US" sz="4800" dirty="0"/>
          </a:p>
        </p:txBody>
      </p:sp>
      <p:cxnSp>
        <p:nvCxnSpPr>
          <p:cNvPr id="250" name="Elbow Connector 249"/>
          <p:cNvCxnSpPr>
            <a:stCxn id="24" idx="1"/>
            <a:endCxn id="240" idx="3"/>
          </p:cNvCxnSpPr>
          <p:nvPr/>
        </p:nvCxnSpPr>
        <p:spPr>
          <a:xfrm rot="10800000" flipV="1">
            <a:off x="17875468" y="19566440"/>
            <a:ext cx="1391772" cy="20004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89" idx="1"/>
            <a:endCxn id="240" idx="3"/>
          </p:cNvCxnSpPr>
          <p:nvPr/>
        </p:nvCxnSpPr>
        <p:spPr>
          <a:xfrm rot="10800000" flipV="1">
            <a:off x="17875468" y="21311254"/>
            <a:ext cx="1391772" cy="255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90" idx="1"/>
            <a:endCxn id="240" idx="3"/>
          </p:cNvCxnSpPr>
          <p:nvPr/>
        </p:nvCxnSpPr>
        <p:spPr>
          <a:xfrm rot="10800000">
            <a:off x="17875468" y="21566864"/>
            <a:ext cx="1391772" cy="14533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Internal Storage 42"/>
          <p:cNvSpPr/>
          <p:nvPr/>
        </p:nvSpPr>
        <p:spPr>
          <a:xfrm>
            <a:off x="1003015" y="18452679"/>
            <a:ext cx="7956258" cy="4940722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For </a:t>
            </a:r>
            <a:r>
              <a:rPr lang="en-US" sz="4400" dirty="0" smtClean="0"/>
              <a:t>every unigram and bigram in every abstract</a:t>
            </a:r>
            <a:r>
              <a:rPr lang="en-US" sz="4000" dirty="0" smtClean="0"/>
              <a:t> for our faculty we store </a:t>
            </a:r>
            <a:r>
              <a:rPr lang="en-US" sz="4400" dirty="0" smtClean="0"/>
              <a:t>the term, the faculty ID and the frequency,</a:t>
            </a:r>
            <a:r>
              <a:rPr lang="en-US" sz="4000" dirty="0" smtClean="0"/>
              <a:t> sorted from most frequent to least.</a:t>
            </a:r>
            <a:endParaRPr lang="en-US" sz="4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82153" y="18343830"/>
            <a:ext cx="47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TF/IDF Data</a:t>
            </a:r>
            <a:endParaRPr lang="en-US" sz="4800" dirty="0"/>
          </a:p>
        </p:txBody>
      </p:sp>
      <p:cxnSp>
        <p:nvCxnSpPr>
          <p:cNvPr id="50" name="Elbow Connector 49"/>
          <p:cNvCxnSpPr>
            <a:stCxn id="43" idx="3"/>
            <a:endCxn id="240" idx="1"/>
          </p:cNvCxnSpPr>
          <p:nvPr/>
        </p:nvCxnSpPr>
        <p:spPr>
          <a:xfrm>
            <a:off x="8959273" y="20923040"/>
            <a:ext cx="2007395" cy="6438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2327" y="24251548"/>
            <a:ext cx="27921946" cy="12286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u="sng" dirty="0"/>
          </a:p>
        </p:txBody>
      </p:sp>
      <p:sp>
        <p:nvSpPr>
          <p:cNvPr id="55" name="Rectangle 54"/>
          <p:cNvSpPr/>
          <p:nvPr/>
        </p:nvSpPr>
        <p:spPr>
          <a:xfrm>
            <a:off x="8800428" y="24235288"/>
            <a:ext cx="112412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u="sng" dirty="0" smtClean="0"/>
              <a:t>Visualization </a:t>
            </a:r>
            <a:r>
              <a:rPr lang="en-US" sz="6000" u="sng" dirty="0"/>
              <a:t>and Interactive Search</a:t>
            </a:r>
            <a:endParaRPr lang="en-US" sz="6000" u="sng" dirty="0"/>
          </a:p>
        </p:txBody>
      </p:sp>
      <p:sp>
        <p:nvSpPr>
          <p:cNvPr id="56" name="Rounded Rectangle 55"/>
          <p:cNvSpPr/>
          <p:nvPr/>
        </p:nvSpPr>
        <p:spPr>
          <a:xfrm>
            <a:off x="648680" y="25486170"/>
            <a:ext cx="12552970" cy="108271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16665741" y="25386045"/>
            <a:ext cx="10692509" cy="52939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6665741" y="30776688"/>
            <a:ext cx="10692509" cy="55366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19876863" y="25375360"/>
            <a:ext cx="606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Search Results</a:t>
            </a:r>
            <a:endParaRPr lang="en-US" sz="5400" u="sng" dirty="0"/>
          </a:p>
        </p:txBody>
      </p:sp>
      <p:sp>
        <p:nvSpPr>
          <p:cNvPr id="212" name="TextBox 211"/>
          <p:cNvSpPr txBox="1"/>
          <p:nvPr/>
        </p:nvSpPr>
        <p:spPr>
          <a:xfrm>
            <a:off x="20409251" y="30866717"/>
            <a:ext cx="55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Faculty Detail</a:t>
            </a:r>
            <a:endParaRPr lang="en-US" sz="5400" u="sng" dirty="0"/>
          </a:p>
        </p:txBody>
      </p:sp>
      <p:sp>
        <p:nvSpPr>
          <p:cNvPr id="260" name="Right Arrow 259"/>
          <p:cNvSpPr/>
          <p:nvPr/>
        </p:nvSpPr>
        <p:spPr>
          <a:xfrm>
            <a:off x="13784712" y="26634003"/>
            <a:ext cx="2747328" cy="163806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rved Left Arrow 260"/>
          <p:cNvSpPr/>
          <p:nvPr/>
        </p:nvSpPr>
        <p:spPr>
          <a:xfrm flipH="1">
            <a:off x="13722885" y="29191774"/>
            <a:ext cx="2675453" cy="4182871"/>
          </a:xfrm>
          <a:prstGeom prst="curved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208" y="33609816"/>
            <a:ext cx="2490945" cy="2692913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5" t="2445" r="29744" b="21601"/>
          <a:stretch/>
        </p:blipFill>
        <p:spPr>
          <a:xfrm>
            <a:off x="2387658" y="26234329"/>
            <a:ext cx="9728142" cy="98915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1"/>
          <a:stretch/>
        </p:blipFill>
        <p:spPr>
          <a:xfrm>
            <a:off x="924326" y="25727926"/>
            <a:ext cx="2110279" cy="2906377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57" name="TextBox 56"/>
          <p:cNvSpPr txBox="1"/>
          <p:nvPr/>
        </p:nvSpPr>
        <p:spPr>
          <a:xfrm>
            <a:off x="4832846" y="25395816"/>
            <a:ext cx="394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Main Page</a:t>
            </a:r>
            <a:endParaRPr lang="en-US" sz="5400" u="sng" dirty="0"/>
          </a:p>
        </p:txBody>
      </p:sp>
      <p:pic>
        <p:nvPicPr>
          <p:cNvPr id="287" name="Picture 28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2021" r="28096" b="54510"/>
          <a:stretch/>
        </p:blipFill>
        <p:spPr>
          <a:xfrm>
            <a:off x="17135115" y="26165150"/>
            <a:ext cx="9908957" cy="416046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2195" r="17224" b="30060"/>
          <a:stretch/>
        </p:blipFill>
        <p:spPr>
          <a:xfrm>
            <a:off x="17757050" y="31529308"/>
            <a:ext cx="8711669" cy="47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355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165</cp:revision>
  <dcterms:created xsi:type="dcterms:W3CDTF">2014-01-16T16:47:08Z</dcterms:created>
  <dcterms:modified xsi:type="dcterms:W3CDTF">2015-05-08T16:45:48Z</dcterms:modified>
</cp:coreProperties>
</file>