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 varScale="1">
        <p:scale>
          <a:sx n="16" d="100"/>
          <a:sy n="16" d="100"/>
        </p:scale>
        <p:origin x="2846" y="10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g"/><Relationship Id="rId11" Type="http://schemas.openxmlformats.org/officeDocument/2006/relationships/image" Target="../media/image9.png"/><Relationship Id="rId5" Type="http://schemas.openxmlformats.org/officeDocument/2006/relationships/image" Target="../media/image5.jpg"/><Relationship Id="rId15" Type="http://schemas.openxmlformats.org/officeDocument/2006/relationships/image" Target="../media/image2.emf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1.emf"/><Relationship Id="rId1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5807"/>
              </p:ext>
            </p:extLst>
          </p:nvPr>
        </p:nvGraphicFramePr>
        <p:xfrm>
          <a:off x="-11066062" y="16227658"/>
          <a:ext cx="51188813" cy="33033497"/>
        </p:xfrm>
        <a:graphic>
          <a:graphicData uri="http://schemas.openxmlformats.org/drawingml/2006/table">
            <a:tbl>
              <a:tblPr/>
              <a:tblGrid>
                <a:gridCol w="51188813"/>
              </a:tblGrid>
              <a:tr h="33033497">
                <a:tc>
                  <a:txBody>
                    <a:bodyPr/>
                    <a:lstStyle/>
                    <a:p>
                      <a:endParaRPr lang="en-US" sz="10000" dirty="0"/>
                    </a:p>
                  </a:txBody>
                  <a:tcPr marL="106680" marR="106680" marT="53340" marB="5334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11029219" y="16736302"/>
            <a:ext cx="25237572" cy="15514497"/>
            <a:chOff x="890736" y="5183505"/>
            <a:chExt cx="20073201" cy="12599000"/>
          </a:xfrm>
        </p:grpSpPr>
        <p:sp>
          <p:nvSpPr>
            <p:cNvPr id="20" name="Rounded Rectangle 19"/>
            <p:cNvSpPr/>
            <p:nvPr/>
          </p:nvSpPr>
          <p:spPr>
            <a:xfrm>
              <a:off x="1117513" y="5183505"/>
              <a:ext cx="19846424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0736" y="5239947"/>
              <a:ext cx="20015040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Can You Trust Your Query Results?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0"/>
            <a:ext cx="40005000" cy="1646605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endParaRPr lang="en-US" sz="10000" dirty="0"/>
          </a:p>
        </p:txBody>
      </p:sp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514" y="292233"/>
            <a:ext cx="3987316" cy="45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4813772" y="16736302"/>
            <a:ext cx="24952236" cy="15514497"/>
            <a:chOff x="1117512" y="5183505"/>
            <a:chExt cx="19846425" cy="12599000"/>
          </a:xfrm>
        </p:grpSpPr>
        <p:sp>
          <p:nvSpPr>
            <p:cNvPr id="32" name="Rounded Rectangle 31"/>
            <p:cNvSpPr/>
            <p:nvPr/>
          </p:nvSpPr>
          <p:spPr>
            <a:xfrm>
              <a:off x="1117512" y="5183505"/>
              <a:ext cx="19846425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2922" y="5183505"/>
              <a:ext cx="19733552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Techniques From Biological Species Estimation 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-10714454" y="33126050"/>
            <a:ext cx="24952452" cy="15514497"/>
            <a:chOff x="1117512" y="5183505"/>
            <a:chExt cx="19758962" cy="12599000"/>
          </a:xfrm>
        </p:grpSpPr>
        <p:sp>
          <p:nvSpPr>
            <p:cNvPr id="35" name="Rounded Rectangle 34"/>
            <p:cNvSpPr/>
            <p:nvPr/>
          </p:nvSpPr>
          <p:spPr>
            <a:xfrm>
              <a:off x="1117512" y="5183505"/>
              <a:ext cx="19758962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22" y="5183505"/>
              <a:ext cx="19733551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Impact of The Unknown on Aggregation Query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923737" y="33126050"/>
            <a:ext cx="24842271" cy="15514497"/>
            <a:chOff x="1117512" y="5183505"/>
            <a:chExt cx="19758962" cy="12599000"/>
          </a:xfrm>
        </p:grpSpPr>
        <p:sp>
          <p:nvSpPr>
            <p:cNvPr id="38" name="Rounded Rectangle 37"/>
            <p:cNvSpPr/>
            <p:nvPr/>
          </p:nvSpPr>
          <p:spPr>
            <a:xfrm>
              <a:off x="1117512" y="5183505"/>
              <a:ext cx="19758962" cy="12599000"/>
            </a:xfrm>
            <a:prstGeom prst="roundRect">
              <a:avLst/>
            </a:prstGeom>
            <a:solidFill>
              <a:srgbClr val="F3E0C4">
                <a:alpha val="58000"/>
              </a:srgbClr>
            </a:solidFill>
            <a:ln>
              <a:solidFill>
                <a:srgbClr val="948A54"/>
              </a:solidFill>
            </a:ln>
          </p:spPr>
          <p:style>
            <a:lnRef idx="2">
              <a:schemeClr val="accent5"/>
            </a:lnRef>
            <a:fillRef idx="1002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01572" tIns="50787" rIns="101572" bIns="50787" anchor="ctr"/>
            <a:lstStyle/>
            <a:p>
              <a:pPr algn="ctr">
                <a:defRPr/>
              </a:pPr>
              <a:endParaRPr lang="en-US" sz="10000" b="1" dirty="0">
                <a:ln w="762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42922" y="5183505"/>
              <a:ext cx="19733551" cy="10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733" b="1" dirty="0">
                  <a:ln>
                    <a:solidFill>
                      <a:schemeClr val="tx1"/>
                    </a:solidFill>
                  </a:ln>
                </a:rPr>
                <a:t>Simulation Result and Future Work</a:t>
              </a:r>
              <a:endParaRPr lang="en-US" sz="7733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-8257213" y="18335081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368878" y="18326639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-7903579" y="34671589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7483684" y="34663147"/>
            <a:ext cx="1956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j031696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68" y="18994020"/>
            <a:ext cx="5104771" cy="4083817"/>
          </a:xfrm>
          <a:prstGeom prst="rect">
            <a:avLst/>
          </a:prstGeom>
        </p:spPr>
      </p:pic>
      <p:sp>
        <p:nvSpPr>
          <p:cNvPr id="19" name="Right Arrow Callout 18"/>
          <p:cNvSpPr/>
          <p:nvPr/>
        </p:nvSpPr>
        <p:spPr>
          <a:xfrm>
            <a:off x="-7859972" y="18827235"/>
            <a:ext cx="13486704" cy="5065812"/>
          </a:xfrm>
          <a:prstGeom prst="rightArrowCallout">
            <a:avLst>
              <a:gd name="adj1" fmla="val 25888"/>
              <a:gd name="adj2" fmla="val 25000"/>
              <a:gd name="adj3" fmla="val 25000"/>
              <a:gd name="adj4" fmla="val 84549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pic>
        <p:nvPicPr>
          <p:cNvPr id="26" name="Picture 25" descr="goog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0773" y="19428277"/>
            <a:ext cx="2559413" cy="255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98237" y="23296676"/>
            <a:ext cx="6918713" cy="913199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“What is the total revenue of the  restaurants </a:t>
            </a:r>
            <a:br>
              <a:rPr lang="en-US" sz="2667" dirty="0"/>
            </a:br>
            <a:r>
              <a:rPr lang="en-US" sz="2667" dirty="0"/>
              <a:t>on the east coast serve clam chowder?”</a:t>
            </a:r>
            <a:endParaRPr lang="en-US" sz="2667" dirty="0"/>
          </a:p>
        </p:txBody>
      </p:sp>
      <p:sp>
        <p:nvSpPr>
          <p:cNvPr id="29" name="TextBox 28"/>
          <p:cNvSpPr txBox="1"/>
          <p:nvPr/>
        </p:nvSpPr>
        <p:spPr>
          <a:xfrm>
            <a:off x="-7903579" y="24812805"/>
            <a:ext cx="19021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/>
              <a:t>We want to </a:t>
            </a:r>
            <a:r>
              <a:rPr lang="en-US" sz="6400" dirty="0"/>
              <a:t>build a complete data set </a:t>
            </a:r>
            <a:r>
              <a:rPr lang="en-US" sz="4267" dirty="0"/>
              <a:t>for your queries </a:t>
            </a:r>
          </a:p>
          <a:p>
            <a:pPr algn="ctr"/>
            <a:r>
              <a:rPr lang="en-US" sz="6400" dirty="0"/>
              <a:t>by integrating multiple data sources, </a:t>
            </a:r>
            <a:r>
              <a:rPr lang="en-US" sz="4267" dirty="0"/>
              <a:t>but …</a:t>
            </a:r>
            <a:endParaRPr lang="en-US" sz="6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-6146646" y="27363910"/>
            <a:ext cx="15689023" cy="235024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3" name="TextBox 2"/>
          <p:cNvSpPr txBox="1"/>
          <p:nvPr/>
        </p:nvSpPr>
        <p:spPr>
          <a:xfrm>
            <a:off x="-5540455" y="27291264"/>
            <a:ext cx="14588932" cy="20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267" dirty="0"/>
              <a:t>How complete is the integrated data set?</a:t>
            </a:r>
          </a:p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267" dirty="0"/>
              <a:t>What impact does the unknown data have on the result?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8116101" y="30674839"/>
            <a:ext cx="1992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Our goal is to estimate the number of unknown data items and their values.</a:t>
            </a:r>
            <a:endParaRPr lang="en-US" sz="7200" i="1" dirty="0"/>
          </a:p>
        </p:txBody>
      </p:sp>
      <p:sp>
        <p:nvSpPr>
          <p:cNvPr id="31" name="Down Arrow 30"/>
          <p:cNvSpPr/>
          <p:nvPr/>
        </p:nvSpPr>
        <p:spPr>
          <a:xfrm>
            <a:off x="80103" y="29714159"/>
            <a:ext cx="3347375" cy="5903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28" name="TextBox 127"/>
          <p:cNvSpPr txBox="1"/>
          <p:nvPr/>
        </p:nvSpPr>
        <p:spPr>
          <a:xfrm>
            <a:off x="28043347" y="36746408"/>
            <a:ext cx="106235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800" dirty="0"/>
              <a:t>We can adjust the aggregation query result using the average over known items and the unknown item count (</a:t>
            </a:r>
            <a:r>
              <a:rPr lang="en-US" sz="4800" i="1" dirty="0"/>
              <a:t>i.e. Naïve</a:t>
            </a:r>
            <a:r>
              <a:rPr lang="en-US" sz="4800" dirty="0"/>
              <a:t>).</a:t>
            </a:r>
          </a:p>
          <a:p>
            <a:pPr marL="685783" indent="-685783">
              <a:lnSpc>
                <a:spcPct val="150000"/>
              </a:lnSpc>
              <a:buFont typeface="Arial"/>
              <a:buChar char="•"/>
            </a:pPr>
            <a:r>
              <a:rPr lang="en-US" sz="4800" dirty="0"/>
              <a:t>But, we can do better by estimating the impact of the unknown items on different value ranges (</a:t>
            </a:r>
            <a:r>
              <a:rPr lang="en-US" sz="4800" i="1" dirty="0"/>
              <a:t>i.e. ER-Bucket</a:t>
            </a:r>
            <a:r>
              <a:rPr lang="en-US" sz="4800" dirty="0"/>
              <a:t>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850236" y="35967383"/>
            <a:ext cx="693034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267" dirty="0"/>
          </a:p>
        </p:txBody>
      </p:sp>
      <p:sp>
        <p:nvSpPr>
          <p:cNvPr id="46" name="TextBox 45"/>
          <p:cNvSpPr txBox="1"/>
          <p:nvPr/>
        </p:nvSpPr>
        <p:spPr>
          <a:xfrm>
            <a:off x="-7536146" y="36246103"/>
            <a:ext cx="6720284" cy="3539174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i="1" dirty="0"/>
              <a:t>SELECT SUM(Revenue) </a:t>
            </a:r>
            <a:br>
              <a:rPr lang="en-US" sz="3733" i="1" dirty="0"/>
            </a:br>
            <a:r>
              <a:rPr lang="en-US" sz="3733" i="1" dirty="0"/>
              <a:t>FROM Restaurant </a:t>
            </a:r>
            <a:br>
              <a:rPr lang="en-US" sz="3733" i="1" dirty="0"/>
            </a:br>
            <a:r>
              <a:rPr lang="en-US" sz="3733" i="1" dirty="0"/>
              <a:t>WHERE Region = ‘East Coast’ AND </a:t>
            </a:r>
            <a:r>
              <a:rPr lang="en-US" sz="3733" i="1" dirty="0" err="1"/>
              <a:t>Clam_Chowder</a:t>
            </a:r>
            <a:r>
              <a:rPr lang="en-US" sz="3733" i="1" dirty="0"/>
              <a:t> = ‘Yes’;</a:t>
            </a:r>
            <a:endParaRPr lang="en-US" sz="3733" i="1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3295"/>
              </p:ext>
            </p:extLst>
          </p:nvPr>
        </p:nvGraphicFramePr>
        <p:xfrm>
          <a:off x="2342934" y="35760881"/>
          <a:ext cx="9464508" cy="4133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127"/>
                <a:gridCol w="2366127"/>
                <a:gridCol w="2366127"/>
                <a:gridCol w="2366127"/>
              </a:tblGrid>
              <a:tr h="784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Revenue</a:t>
                      </a:r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Clam_Chowder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Pirate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Mid West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King</a:t>
                      </a:r>
                      <a:r>
                        <a:rPr lang="en-US" sz="2400" baseline="0" dirty="0" smtClean="0"/>
                        <a:t> Crab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West Coast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Red Lobster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East Coast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Antonio’s Pizza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East Coast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40,000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5951"/>
              </p:ext>
            </p:extLst>
          </p:nvPr>
        </p:nvGraphicFramePr>
        <p:xfrm>
          <a:off x="2342936" y="40862246"/>
          <a:ext cx="9464508" cy="1621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127"/>
                <a:gridCol w="2366127"/>
                <a:gridCol w="2366127"/>
                <a:gridCol w="2366127"/>
              </a:tblGrid>
              <a:tr h="784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Region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Revenue</a:t>
                      </a:r>
                      <a:endParaRPr lang="en-US" sz="3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Clam_Chowder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8370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2685065" y="35060415"/>
            <a:ext cx="879283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Table. Known</a:t>
            </a:r>
            <a:endParaRPr lang="en-US" sz="3733" i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708941" y="40164618"/>
            <a:ext cx="879283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Table. Unknown</a:t>
            </a:r>
            <a:endParaRPr lang="en-US" sz="3733" i="1" dirty="0"/>
          </a:p>
        </p:txBody>
      </p:sp>
      <p:sp>
        <p:nvSpPr>
          <p:cNvPr id="48" name="Right Arrow 47"/>
          <p:cNvSpPr/>
          <p:nvPr/>
        </p:nvSpPr>
        <p:spPr>
          <a:xfrm>
            <a:off x="80103" y="37371618"/>
            <a:ext cx="1333995" cy="1486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38" name="TextBox 137"/>
          <p:cNvSpPr txBox="1"/>
          <p:nvPr/>
        </p:nvSpPr>
        <p:spPr>
          <a:xfrm>
            <a:off x="-8056310" y="40048747"/>
            <a:ext cx="73981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 err="1"/>
              <a:t>Φ</a:t>
            </a:r>
            <a:r>
              <a:rPr lang="en-US" sz="3733" i="1" dirty="0"/>
              <a:t>: Aggregation Sum Query </a:t>
            </a:r>
            <a:endParaRPr lang="en-US" sz="3733" i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16026589" y="35593280"/>
            <a:ext cx="11463895" cy="994808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pic>
        <p:nvPicPr>
          <p:cNvPr id="54" name="Picture 53" descr="poster_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53" y="36388689"/>
            <a:ext cx="10837333" cy="8128000"/>
          </a:xfrm>
          <a:prstGeom prst="rect">
            <a:avLst/>
          </a:prstGeom>
        </p:spPr>
      </p:pic>
      <p:sp>
        <p:nvSpPr>
          <p:cNvPr id="144" name="Rounded Rectangle 143"/>
          <p:cNvSpPr/>
          <p:nvPr/>
        </p:nvSpPr>
        <p:spPr>
          <a:xfrm>
            <a:off x="-5762008" y="43102485"/>
            <a:ext cx="15687592" cy="228455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988327"/>
              </p:ext>
            </p:extLst>
          </p:nvPr>
        </p:nvGraphicFramePr>
        <p:xfrm>
          <a:off x="-4089279" y="43315508"/>
          <a:ext cx="12464995" cy="19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2692400" imgH="419100" progId="Equation.3">
                  <p:embed/>
                </p:oleObj>
              </mc:Choice>
              <mc:Fallback>
                <p:oleObj name="Equation" r:id="rId8" imgW="2692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4089279" y="43315508"/>
                        <a:ext cx="12464995" cy="19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 descr="yaho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8775" y="18827236"/>
            <a:ext cx="2693521" cy="1513417"/>
          </a:xfrm>
          <a:prstGeom prst="rect">
            <a:avLst/>
          </a:prstGeom>
        </p:spPr>
      </p:pic>
      <p:pic>
        <p:nvPicPr>
          <p:cNvPr id="14" name="Picture 13" descr="Screen Shot 2015-01-29 at 2.48.5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9303" y="21251415"/>
            <a:ext cx="3794817" cy="1051824"/>
          </a:xfrm>
          <a:prstGeom prst="rect">
            <a:avLst/>
          </a:prstGeom>
        </p:spPr>
      </p:pic>
      <p:pic>
        <p:nvPicPr>
          <p:cNvPr id="60" name="Picture 59" descr="cn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5436" y="22442087"/>
            <a:ext cx="3490601" cy="1085385"/>
          </a:xfrm>
          <a:prstGeom prst="rect">
            <a:avLst/>
          </a:prstGeom>
        </p:spPr>
      </p:pic>
      <p:sp>
        <p:nvSpPr>
          <p:cNvPr id="61" name="Can 60"/>
          <p:cNvSpPr/>
          <p:nvPr/>
        </p:nvSpPr>
        <p:spPr>
          <a:xfrm>
            <a:off x="-1499382" y="20147415"/>
            <a:ext cx="2201333" cy="2155825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62" name="TextBox 61"/>
          <p:cNvSpPr txBox="1"/>
          <p:nvPr/>
        </p:nvSpPr>
        <p:spPr>
          <a:xfrm>
            <a:off x="-1728695" y="20677687"/>
            <a:ext cx="2599979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Integrated</a:t>
            </a:r>
            <a:br>
              <a:rPr lang="en-US" sz="3733" dirty="0"/>
            </a:br>
            <a:r>
              <a:rPr lang="en-US" sz="3733" dirty="0"/>
              <a:t>Data Set</a:t>
            </a:r>
            <a:endParaRPr lang="en-US" sz="3733" dirty="0"/>
          </a:p>
        </p:txBody>
      </p:sp>
      <p:sp>
        <p:nvSpPr>
          <p:cNvPr id="63" name="Rectangle 62"/>
          <p:cNvSpPr/>
          <p:nvPr/>
        </p:nvSpPr>
        <p:spPr>
          <a:xfrm>
            <a:off x="-7560903" y="19095622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0" name="Rectangle 149"/>
          <p:cNvSpPr/>
          <p:nvPr/>
        </p:nvSpPr>
        <p:spPr>
          <a:xfrm>
            <a:off x="-7557956" y="20229700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1" name="Rectangle 150"/>
          <p:cNvSpPr/>
          <p:nvPr/>
        </p:nvSpPr>
        <p:spPr>
          <a:xfrm>
            <a:off x="-7560903" y="21294462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152" name="Rectangle 151"/>
          <p:cNvSpPr/>
          <p:nvPr/>
        </p:nvSpPr>
        <p:spPr>
          <a:xfrm>
            <a:off x="-7560903" y="22479286"/>
            <a:ext cx="3794817" cy="8615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-3766086" y="19526402"/>
            <a:ext cx="2037392" cy="115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3"/>
          </p:cNvCxnSpPr>
          <p:nvPr/>
        </p:nvCxnSpPr>
        <p:spPr>
          <a:xfrm>
            <a:off x="-3763140" y="20660481"/>
            <a:ext cx="2034445" cy="43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3"/>
            <a:endCxn id="62" idx="1"/>
          </p:cNvCxnSpPr>
          <p:nvPr/>
        </p:nvCxnSpPr>
        <p:spPr>
          <a:xfrm flipV="1">
            <a:off x="-3766086" y="21298306"/>
            <a:ext cx="2037391" cy="42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3"/>
          </p:cNvCxnSpPr>
          <p:nvPr/>
        </p:nvCxnSpPr>
        <p:spPr>
          <a:xfrm flipV="1">
            <a:off x="-3766086" y="21725242"/>
            <a:ext cx="2037392" cy="1184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1660431">
            <a:off x="-3376786" y="19515124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A</a:t>
            </a:r>
            <a:endParaRPr lang="en-US" sz="3200" dirty="0"/>
          </a:p>
        </p:txBody>
      </p:sp>
      <p:sp>
        <p:nvSpPr>
          <p:cNvPr id="163" name="TextBox 162"/>
          <p:cNvSpPr txBox="1"/>
          <p:nvPr/>
        </p:nvSpPr>
        <p:spPr>
          <a:xfrm rot="832590">
            <a:off x="-3499267" y="20292052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B</a:t>
            </a:r>
            <a:endParaRPr lang="en-US" sz="3200" dirty="0"/>
          </a:p>
        </p:txBody>
      </p:sp>
      <p:sp>
        <p:nvSpPr>
          <p:cNvPr id="164" name="TextBox 163"/>
          <p:cNvSpPr txBox="1"/>
          <p:nvPr/>
        </p:nvSpPr>
        <p:spPr>
          <a:xfrm rot="20853550">
            <a:off x="-3616298" y="20996708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</a:t>
            </a:r>
            <a:endParaRPr lang="en-US" sz="3200" dirty="0"/>
          </a:p>
        </p:txBody>
      </p:sp>
      <p:sp>
        <p:nvSpPr>
          <p:cNvPr id="165" name="TextBox 164"/>
          <p:cNvSpPr txBox="1"/>
          <p:nvPr/>
        </p:nvSpPr>
        <p:spPr>
          <a:xfrm rot="19900116">
            <a:off x="-3697484" y="21805712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D</a:t>
            </a:r>
            <a:endParaRPr lang="en-US" sz="3200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6066" y="20304985"/>
            <a:ext cx="1111596" cy="1866024"/>
          </a:xfrm>
          <a:prstGeom prst="rect">
            <a:avLst/>
          </a:prstGeom>
        </p:spPr>
      </p:pic>
      <p:sp>
        <p:nvSpPr>
          <p:cNvPr id="169" name="Curved Up Arrow 168"/>
          <p:cNvSpPr/>
          <p:nvPr/>
        </p:nvSpPr>
        <p:spPr>
          <a:xfrm>
            <a:off x="876200" y="21646712"/>
            <a:ext cx="1268452" cy="57799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>
              <a:solidFill>
                <a:schemeClr val="tx1"/>
              </a:solidFill>
            </a:endParaRPr>
          </a:p>
        </p:txBody>
      </p:sp>
      <p:sp>
        <p:nvSpPr>
          <p:cNvPr id="170" name="Curved Up Arrow 169"/>
          <p:cNvSpPr/>
          <p:nvPr/>
        </p:nvSpPr>
        <p:spPr>
          <a:xfrm rot="10800000">
            <a:off x="876200" y="19912470"/>
            <a:ext cx="1268452" cy="577997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1927" y="19163355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  <a:endParaRPr lang="en-US" sz="3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48060" y="22273029"/>
            <a:ext cx="175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Answer</a:t>
            </a:r>
            <a:endParaRPr lang="en-US" sz="3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-8533121" y="23295765"/>
            <a:ext cx="1305722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Typical Analytics Process Pipeline</a:t>
            </a:r>
            <a:endParaRPr lang="en-US" sz="3733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3963028" y="32052189"/>
            <a:ext cx="683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1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4628564" y="3205218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966135" y="3273896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3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640796" y="32738969"/>
            <a:ext cx="75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4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499074" y="32052189"/>
            <a:ext cx="0" cy="1262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3809817" y="32700378"/>
            <a:ext cx="1283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5982272" y="18772693"/>
            <a:ext cx="22516272" cy="964670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  <a:p>
            <a:pPr algn="ctr"/>
            <a:endParaRPr lang="en-US" sz="9600" dirty="0"/>
          </a:p>
          <a:p>
            <a:pPr algn="ctr"/>
            <a:endParaRPr lang="en-US" sz="9600" dirty="0"/>
          </a:p>
          <a:p>
            <a:pPr algn="ctr"/>
            <a:endParaRPr lang="en-US" sz="9600" dirty="0"/>
          </a:p>
        </p:txBody>
      </p:sp>
      <p:grpSp>
        <p:nvGrpSpPr>
          <p:cNvPr id="319" name="Group 318"/>
          <p:cNvGrpSpPr/>
          <p:nvPr/>
        </p:nvGrpSpPr>
        <p:grpSpPr>
          <a:xfrm>
            <a:off x="16163110" y="21240364"/>
            <a:ext cx="7778271" cy="6220405"/>
            <a:chOff x="21627854" y="7713297"/>
            <a:chExt cx="5833703" cy="4665304"/>
          </a:xfrm>
        </p:grpSpPr>
        <p:grpSp>
          <p:nvGrpSpPr>
            <p:cNvPr id="197" name="Group 196"/>
            <p:cNvGrpSpPr/>
            <p:nvPr/>
          </p:nvGrpSpPr>
          <p:grpSpPr>
            <a:xfrm>
              <a:off x="23161248" y="9968471"/>
              <a:ext cx="2797861" cy="2410130"/>
              <a:chOff x="2730347" y="2754481"/>
              <a:chExt cx="1218613" cy="107195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2730347" y="2754481"/>
                <a:ext cx="1141817" cy="1071957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867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60367" y="2877971"/>
                <a:ext cx="349536" cy="30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333" dirty="0"/>
                  <a:t>A</a:t>
                </a:r>
                <a:endParaRPr lang="en-US" sz="5333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30243" y="32167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B</a:t>
                </a:r>
                <a:endParaRPr lang="en-US" sz="48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468098" y="3025473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C</a:t>
                </a:r>
                <a:endParaRPr lang="en-US" sz="5867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335043" y="35215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D</a:t>
                </a:r>
                <a:endParaRPr lang="en-US" sz="48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171927" y="2898232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E</a:t>
                </a:r>
                <a:endParaRPr lang="en-US" sz="24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301025" y="3336099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F</a:t>
                </a:r>
                <a:endParaRPr lang="en-US" sz="24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929121" y="3546758"/>
                <a:ext cx="349536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O</a:t>
                </a:r>
                <a:endParaRPr lang="en-US" sz="24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111239" y="3075791"/>
                <a:ext cx="142358" cy="15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G</a:t>
                </a:r>
                <a:endParaRPr lang="en-US" sz="2400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437817" y="2808730"/>
                <a:ext cx="349536" cy="22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H</a:t>
                </a:r>
                <a:endParaRPr lang="en-US" sz="3733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762983" y="3211642"/>
                <a:ext cx="349536" cy="22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I</a:t>
                </a:r>
                <a:endParaRPr lang="en-US" sz="3733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312457" y="3102807"/>
                <a:ext cx="200377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R</a:t>
                </a:r>
                <a:endParaRPr lang="en-US" sz="2133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3057065" y="2800791"/>
                <a:ext cx="349536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N</a:t>
                </a:r>
                <a:endParaRPr lang="en-US" sz="2133" dirty="0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3111801" y="3438181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Z</a:t>
                </a:r>
                <a:endParaRPr lang="en-US" sz="5867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3594392" y="3399979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J</a:t>
                </a:r>
                <a:endParaRPr lang="en-US" sz="2133" dirty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338998" y="2800844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K</a:t>
                </a:r>
                <a:endParaRPr lang="en-US" sz="2133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660341" y="2947418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L</a:t>
                </a:r>
                <a:endParaRPr lang="en-US" sz="2133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713630" y="3239921"/>
                <a:ext cx="235330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M</a:t>
                </a:r>
                <a:endParaRPr lang="en-US" sz="2133" dirty="0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21627854" y="7713297"/>
              <a:ext cx="5833703" cy="346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{ A, A, Z, H, G, B, A, C, F, F, J, C, A, B, … </a:t>
              </a:r>
              <a:r>
                <a:rPr lang="en-US" sz="2400" dirty="0"/>
                <a:t>}</a:t>
              </a:r>
              <a:endParaRPr lang="en-US" sz="2400" dirty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V="1">
              <a:off x="24502664" y="8143456"/>
              <a:ext cx="0" cy="1681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19817473" y="27721772"/>
            <a:ext cx="1513259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sampling model for species estimation / unknown data items estimation</a:t>
            </a:r>
            <a:endParaRPr lang="en-US" sz="3733" i="1" dirty="0"/>
          </a:p>
        </p:txBody>
      </p:sp>
      <p:grpSp>
        <p:nvGrpSpPr>
          <p:cNvPr id="318" name="Group 317"/>
          <p:cNvGrpSpPr/>
          <p:nvPr/>
        </p:nvGrpSpPr>
        <p:grpSpPr>
          <a:xfrm>
            <a:off x="23004014" y="19168830"/>
            <a:ext cx="8452688" cy="601688"/>
            <a:chOff x="35201755" y="10836676"/>
            <a:chExt cx="7242026" cy="498594"/>
          </a:xfrm>
        </p:grpSpPr>
        <p:grpSp>
          <p:nvGrpSpPr>
            <p:cNvPr id="259" name="Group 258"/>
            <p:cNvGrpSpPr/>
            <p:nvPr/>
          </p:nvGrpSpPr>
          <p:grpSpPr>
            <a:xfrm>
              <a:off x="35201755" y="10839926"/>
              <a:ext cx="3271127" cy="485234"/>
              <a:chOff x="4469032" y="3825057"/>
              <a:chExt cx="1424745" cy="215818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5193692" y="3880618"/>
                <a:ext cx="126355" cy="121870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333" dirty="0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4469032" y="3882329"/>
                <a:ext cx="121402" cy="122344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333" dirty="0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313636" y="3825348"/>
                <a:ext cx="580141" cy="21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algn="ctr"/>
                <a:r>
                  <a:rPr lang="en-US" sz="1600" b="1" i="1" dirty="0"/>
                  <a:t>Unobserved</a:t>
                </a:r>
              </a:p>
              <a:p>
                <a:pPr algn="ctr"/>
                <a:r>
                  <a:rPr lang="en-US" sz="1600" b="1" i="1" dirty="0"/>
                  <a:t>Population</a:t>
                </a:r>
                <a:endParaRPr lang="en-US" sz="1600" b="1" i="1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26340" y="3825057"/>
                <a:ext cx="530129" cy="21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algn="ctr"/>
                <a:r>
                  <a:rPr lang="en-US" sz="1600" b="1" i="1" dirty="0"/>
                  <a:t>Observed</a:t>
                </a:r>
              </a:p>
              <a:p>
                <a:pPr algn="ctr"/>
                <a:r>
                  <a:rPr lang="en-US" sz="1600" b="1" i="1" dirty="0"/>
                  <a:t>Sample</a:t>
                </a:r>
                <a:endParaRPr lang="en-US" sz="1600" b="1" i="1" dirty="0"/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38708112" y="10850691"/>
              <a:ext cx="1831309" cy="48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1600" b="1" i="1" dirty="0"/>
                <a:t>Sampling with replacement</a:t>
              </a:r>
              <a:endParaRPr lang="en-US" sz="1600" b="1" i="1" dirty="0"/>
            </a:p>
          </p:txBody>
        </p:sp>
        <p:cxnSp>
          <p:nvCxnSpPr>
            <p:cNvPr id="256" name="Straight Arrow Connector 255"/>
            <p:cNvCxnSpPr/>
            <p:nvPr/>
          </p:nvCxnSpPr>
          <p:spPr>
            <a:xfrm>
              <a:off x="38600108" y="11080971"/>
              <a:ext cx="319714" cy="0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>
              <a:off x="40554042" y="11081482"/>
              <a:ext cx="319714" cy="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40612472" y="10836676"/>
              <a:ext cx="1831309" cy="48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1600" b="1" i="1" dirty="0"/>
                <a:t>Sampling w</a:t>
              </a:r>
              <a:r>
                <a:rPr lang="en-US" altLang="ko-KR" sz="1600" b="1" i="1" dirty="0"/>
                <a:t>/o </a:t>
              </a:r>
              <a:r>
                <a:rPr lang="en-US" sz="1600" b="1" i="1" dirty="0"/>
                <a:t>replacement</a:t>
              </a:r>
              <a:endParaRPr lang="en-US" sz="1600" b="1" i="1" dirty="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0318978" y="21138373"/>
            <a:ext cx="7778271" cy="6241312"/>
            <a:chOff x="29502098" y="7711514"/>
            <a:chExt cx="5833703" cy="4680984"/>
          </a:xfrm>
        </p:grpSpPr>
        <p:grpSp>
          <p:nvGrpSpPr>
            <p:cNvPr id="257" name="Group 256"/>
            <p:cNvGrpSpPr/>
            <p:nvPr/>
          </p:nvGrpSpPr>
          <p:grpSpPr>
            <a:xfrm>
              <a:off x="31092578" y="9982367"/>
              <a:ext cx="2797861" cy="2410131"/>
              <a:chOff x="2730347" y="2761455"/>
              <a:chExt cx="1218613" cy="1071957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2730347" y="2761455"/>
                <a:ext cx="1141817" cy="1071957"/>
              </a:xfrm>
              <a:prstGeom prst="ellipse">
                <a:avLst/>
              </a:prstGeom>
              <a:solidFill>
                <a:srgbClr val="D9D9D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  <a:rtl val="0"/>
                  </a:defRPr>
                </a:lvl9pPr>
              </a:lstStyle>
              <a:p>
                <a:pPr algn="ctr"/>
                <a:endParaRPr lang="en-US" sz="5867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860367" y="2877971"/>
                <a:ext cx="349536" cy="30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333" dirty="0"/>
                  <a:t>A</a:t>
                </a:r>
                <a:endParaRPr lang="en-US" sz="5333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030243" y="32167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B</a:t>
                </a:r>
                <a:endParaRPr lang="en-US" sz="4800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468098" y="3025473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C</a:t>
                </a:r>
                <a:endParaRPr lang="en-US" sz="5867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335043" y="3521599"/>
                <a:ext cx="349536" cy="27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4800" dirty="0"/>
                  <a:t>D</a:t>
                </a:r>
                <a:endParaRPr lang="en-US" sz="4800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171927" y="2898232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E</a:t>
                </a:r>
                <a:endParaRPr lang="en-US" sz="2400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301025" y="3336099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F</a:t>
                </a:r>
                <a:endParaRPr lang="en-US" sz="2400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2929121" y="3546758"/>
                <a:ext cx="349536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O</a:t>
                </a:r>
                <a:endParaRPr lang="en-US" sz="2400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111239" y="3075791"/>
                <a:ext cx="142358" cy="1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400" dirty="0"/>
                  <a:t>G</a:t>
                </a:r>
                <a:endParaRPr lang="en-US" sz="2400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3437817" y="2808730"/>
                <a:ext cx="349536" cy="22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H</a:t>
                </a:r>
                <a:endParaRPr lang="en-US" sz="3733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762983" y="3211642"/>
                <a:ext cx="349536" cy="22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3733" dirty="0"/>
                  <a:t>I</a:t>
                </a:r>
                <a:endParaRPr lang="en-US" sz="3733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312457" y="3102807"/>
                <a:ext cx="200377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R</a:t>
                </a:r>
                <a:endParaRPr lang="en-US" sz="2133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057065" y="2800791"/>
                <a:ext cx="349536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N</a:t>
                </a:r>
                <a:endParaRPr lang="en-US" sz="2133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3111801" y="3438181"/>
                <a:ext cx="349536" cy="33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5867" dirty="0"/>
                  <a:t>Z</a:t>
                </a:r>
                <a:endParaRPr lang="en-US" sz="5867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3594392" y="3399979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J</a:t>
                </a:r>
                <a:endParaRPr lang="en-US" sz="2133" dirty="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3338998" y="2800844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K</a:t>
                </a:r>
                <a:endParaRPr lang="en-US" sz="2133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3660341" y="2947418"/>
                <a:ext cx="111621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L</a:t>
                </a:r>
                <a:endParaRPr lang="en-US" sz="2133" dirty="0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3713630" y="3239921"/>
                <a:ext cx="235330" cy="14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r>
                  <a:rPr lang="en-US" sz="2133" dirty="0"/>
                  <a:t>M</a:t>
                </a:r>
                <a:endParaRPr lang="en-US" sz="2133" dirty="0"/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29502098" y="7711514"/>
              <a:ext cx="5833703" cy="346249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chemeClr val="tx1"/>
                  </a:solidFill>
                </a:rPr>
                <a:t>Z, H, G, B,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</a:rPr>
                <a:t>, C, </a:t>
              </a:r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r>
                <a:rPr lang="en-US" sz="2400" dirty="0">
                  <a:solidFill>
                    <a:schemeClr val="tx1"/>
                  </a:solidFill>
                </a:rPr>
                <a:t>, F, J, C,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</a:rPr>
                <a:t>, </a:t>
              </a:r>
              <a:r>
                <a:rPr lang="en-US" sz="2400" dirty="0">
                  <a:solidFill>
                    <a:schemeClr val="tx1"/>
                  </a:solidFill>
                </a:rPr>
                <a:t>B, </a:t>
              </a:r>
              <a:r>
                <a:rPr lang="en-US" sz="2400" dirty="0">
                  <a:solidFill>
                    <a:schemeClr val="tx1"/>
                  </a:solidFill>
                </a:rPr>
                <a:t>… </a:t>
              </a:r>
              <a:r>
                <a:rPr lang="en-US" sz="2400" dirty="0"/>
                <a:t>}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29644886" y="8671139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9697911" y="8724860"/>
              <a:ext cx="132413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H, Z, </a:t>
              </a:r>
            </a:p>
            <a:p>
              <a:pPr algn="ctr"/>
              <a:r>
                <a:rPr lang="en-US" sz="2400" dirty="0"/>
                <a:t>B, F }</a:t>
              </a:r>
              <a:endParaRPr lang="en-US" sz="2400" dirty="0"/>
            </a:p>
          </p:txBody>
        </p:sp>
        <p:sp>
          <p:nvSpPr>
            <p:cNvPr id="295" name="Oval 294"/>
            <p:cNvSpPr/>
            <p:nvPr/>
          </p:nvSpPr>
          <p:spPr>
            <a:xfrm>
              <a:off x="31186461" y="8627681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33777807" y="8627681"/>
              <a:ext cx="1362134" cy="82520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1467" dirty="0">
                <a:solidFill>
                  <a:srgbClr val="0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2745002" y="8747891"/>
              <a:ext cx="102989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48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48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1214121" y="8709946"/>
              <a:ext cx="1581384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en-US" sz="2400" dirty="0"/>
                <a:t>{ M, C, B, </a:t>
              </a:r>
            </a:p>
            <a:p>
              <a:pPr algn="ctr"/>
              <a:r>
                <a:rPr lang="en-US" sz="2400" dirty="0"/>
                <a:t>D, F, J }</a:t>
              </a:r>
              <a:endParaRPr lang="en-US" sz="24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3597734" y="8779261"/>
              <a:ext cx="1599394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sz="2400" dirty="0"/>
                <a:t>{ </a:t>
              </a:r>
              <a:r>
                <a:rPr lang="en-US" sz="2400" dirty="0">
                  <a:solidFill>
                    <a:srgbClr val="FF0000"/>
                  </a:solidFill>
                </a:rPr>
                <a:t>A</a:t>
              </a:r>
              <a:r>
                <a:rPr lang="en-US" sz="2400" dirty="0"/>
                <a:t>, F, Z, B,</a:t>
              </a:r>
            </a:p>
            <a:p>
              <a:pPr algn="ctr"/>
              <a:r>
                <a:rPr lang="en-US" sz="2400" dirty="0"/>
                <a:t>H, L, E }</a:t>
              </a:r>
              <a:endParaRPr lang="en-US" sz="2400" dirty="0"/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1" flipV="1">
              <a:off x="30883712" y="9425593"/>
              <a:ext cx="815497" cy="645216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flipH="1" flipV="1">
              <a:off x="32067375" y="9521068"/>
              <a:ext cx="119933" cy="33171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flipV="1">
              <a:off x="33205333" y="9425593"/>
              <a:ext cx="685106" cy="645215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Left Brace 311"/>
            <p:cNvSpPr/>
            <p:nvPr/>
          </p:nvSpPr>
          <p:spPr>
            <a:xfrm rot="5400000">
              <a:off x="32268641" y="5691207"/>
              <a:ext cx="300569" cy="5442030"/>
            </a:xfrm>
            <a:prstGeom prst="leftBrace">
              <a:avLst>
                <a:gd name="adj1" fmla="val 3910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  <a:rtl val="0"/>
                </a:defRPr>
              </a:lvl9pPr>
            </a:lstStyle>
            <a:p>
              <a:pPr algn="ctr"/>
              <a:endParaRPr lang="en-US" sz="5867"/>
            </a:p>
          </p:txBody>
        </p:sp>
      </p:grpSp>
      <p:sp>
        <p:nvSpPr>
          <p:cNvPr id="323" name="Rounded Rectangle 322"/>
          <p:cNvSpPr/>
          <p:nvPr/>
        </p:nvSpPr>
        <p:spPr>
          <a:xfrm>
            <a:off x="24332430" y="22500991"/>
            <a:ext cx="4849479" cy="2958323"/>
          </a:xfrm>
          <a:prstGeom prst="round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/>
          </a:p>
        </p:txBody>
      </p:sp>
      <p:sp>
        <p:nvSpPr>
          <p:cNvPr id="324" name="TextBox 323"/>
          <p:cNvSpPr txBox="1"/>
          <p:nvPr/>
        </p:nvSpPr>
        <p:spPr>
          <a:xfrm>
            <a:off x="24713068" y="22659813"/>
            <a:ext cx="4241356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Chao92 </a:t>
            </a:r>
            <a:br>
              <a:rPr lang="en-US" sz="3733" i="1" dirty="0"/>
            </a:br>
            <a:r>
              <a:rPr lang="en-US" sz="3733" i="1" dirty="0"/>
              <a:t>Species Estimator: </a:t>
            </a:r>
            <a:endParaRPr lang="en-US" sz="3733" i="1" dirty="0"/>
          </a:p>
        </p:txBody>
      </p:sp>
      <p:graphicFrame>
        <p:nvGraphicFramePr>
          <p:cNvPr id="326" name="Object 3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24673"/>
              </p:ext>
            </p:extLst>
          </p:nvPr>
        </p:nvGraphicFramePr>
        <p:xfrm>
          <a:off x="24799172" y="24109609"/>
          <a:ext cx="3983047" cy="116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4" imgW="1473200" imgH="431800" progId="Equation.3">
                  <p:embed/>
                </p:oleObj>
              </mc:Choice>
              <mc:Fallback>
                <p:oleObj name="Equation" r:id="rId14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99172" y="24109609"/>
                        <a:ext cx="3983047" cy="116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8" name="Elbow Connector 327"/>
          <p:cNvCxnSpPr>
            <a:stCxn id="208" idx="0"/>
          </p:cNvCxnSpPr>
          <p:nvPr/>
        </p:nvCxnSpPr>
        <p:spPr>
          <a:xfrm rot="16200000" flipH="1">
            <a:off x="22294459" y="18998151"/>
            <a:ext cx="1260626" cy="5745053"/>
          </a:xfrm>
          <a:prstGeom prst="bentConnector4">
            <a:avLst>
              <a:gd name="adj1" fmla="val -18134"/>
              <a:gd name="adj2" fmla="val 838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9277283" y="20143599"/>
            <a:ext cx="72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Unknown biological species estimation </a:t>
            </a:r>
            <a:endParaRPr lang="en-US" sz="3200" i="1" dirty="0"/>
          </a:p>
        </p:txBody>
      </p:sp>
      <p:cxnSp>
        <p:nvCxnSpPr>
          <p:cNvPr id="332" name="Elbow Connector 331"/>
          <p:cNvCxnSpPr>
            <a:stCxn id="258" idx="0"/>
          </p:cNvCxnSpPr>
          <p:nvPr/>
        </p:nvCxnSpPr>
        <p:spPr>
          <a:xfrm rot="16200000" flipH="1" flipV="1">
            <a:off x="30290121" y="18582998"/>
            <a:ext cx="1362618" cy="6473368"/>
          </a:xfrm>
          <a:prstGeom prst="bentConnector4">
            <a:avLst>
              <a:gd name="adj1" fmla="val -16777"/>
              <a:gd name="adj2" fmla="val 800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27351090" y="20110825"/>
            <a:ext cx="72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Unknown data </a:t>
            </a:r>
            <a:r>
              <a:rPr lang="en-US" sz="3200" i="1"/>
              <a:t>item estimation</a:t>
            </a:r>
            <a:endParaRPr lang="en-US" sz="3200" i="1" dirty="0"/>
          </a:p>
        </p:txBody>
      </p:sp>
      <p:sp>
        <p:nvSpPr>
          <p:cNvPr id="338" name="TextBox 337"/>
          <p:cNvSpPr txBox="1"/>
          <p:nvPr/>
        </p:nvSpPr>
        <p:spPr>
          <a:xfrm>
            <a:off x="22923164" y="25527407"/>
            <a:ext cx="763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* Requires sampling with replacement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6912979" y="29071129"/>
            <a:ext cx="21079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The key idea is that the </a:t>
            </a:r>
            <a:r>
              <a:rPr lang="en-US" sz="4800" i="1" dirty="0">
                <a:solidFill>
                  <a:srgbClr val="FF0000"/>
                </a:solidFill>
              </a:rPr>
              <a:t>overlap </a:t>
            </a:r>
            <a:r>
              <a:rPr lang="en-US" sz="4800" i="1" dirty="0"/>
              <a:t>between different data sources </a:t>
            </a:r>
            <a:br>
              <a:rPr lang="en-US" sz="4800" i="1" dirty="0"/>
            </a:br>
            <a:r>
              <a:rPr lang="en-US" sz="4800" i="1" dirty="0"/>
              <a:t>enable us to estimate the number of unknown data items.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5380315" y="44854194"/>
            <a:ext cx="1291398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i="1" dirty="0"/>
              <a:t>Fig. </a:t>
            </a:r>
            <a:r>
              <a:rPr lang="en-US" sz="3733" i="1" dirty="0"/>
              <a:t>s</a:t>
            </a:r>
            <a:r>
              <a:rPr lang="en-US" sz="3733" i="1" dirty="0"/>
              <a:t>imulation result for U.S. states GDP sum</a:t>
            </a:r>
            <a:endParaRPr lang="en-US" sz="3733" i="1" dirty="0"/>
          </a:p>
        </p:txBody>
      </p:sp>
      <p:sp>
        <p:nvSpPr>
          <p:cNvPr id="343" name="TextBox 342"/>
          <p:cNvSpPr txBox="1"/>
          <p:nvPr/>
        </p:nvSpPr>
        <p:spPr>
          <a:xfrm>
            <a:off x="-8423879" y="45711996"/>
            <a:ext cx="21079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Account for the impact of the unknown using the average value of </a:t>
            </a:r>
            <a:br>
              <a:rPr lang="en-US" sz="4800" i="1" dirty="0"/>
            </a:br>
            <a:r>
              <a:rPr lang="en-US" sz="4800" i="1" dirty="0"/>
              <a:t>the known data items and the number of the unknown data items.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16785147" y="46345696"/>
            <a:ext cx="2107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/>
              <a:t>How can we estimate the values of the unknown data items </a:t>
            </a:r>
            <a:r>
              <a:rPr lang="en-US" sz="4800" i="1" dirty="0"/>
              <a:t>more </a:t>
            </a:r>
            <a:r>
              <a:rPr lang="en-US" sz="4800" i="1" dirty="0"/>
              <a:t>precisely?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72348"/>
              </p:ext>
            </p:extLst>
          </p:nvPr>
        </p:nvGraphicFramePr>
        <p:xfrm>
          <a:off x="272327" y="5394350"/>
          <a:ext cx="27685984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  <a:p>
                      <a:pPr algn="ctr"/>
                      <a:endParaRPr lang="en-US" sz="6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441</Words>
  <Application>Microsoft Office PowerPoint</Application>
  <PresentationFormat>Custom</PresentationFormat>
  <Paragraphs>125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Wingdings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124</cp:revision>
  <dcterms:created xsi:type="dcterms:W3CDTF">2014-01-16T16:47:08Z</dcterms:created>
  <dcterms:modified xsi:type="dcterms:W3CDTF">2015-05-06T01:38:18Z</dcterms:modified>
</cp:coreProperties>
</file>