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28803600" cy="38404800"/>
  <p:notesSz cx="9144000" cy="6858000"/>
  <p:defaultTextStyle>
    <a:defPPr>
      <a:defRPr lang="en-US"/>
    </a:defPPr>
    <a:lvl1pPr marL="0" algn="l" defTabSz="1920240" rtl="0" eaLnBrk="1" latinLnBrk="0" hangingPunct="1">
      <a:defRPr sz="7500" kern="1200">
        <a:solidFill>
          <a:schemeClr val="tx1"/>
        </a:solidFill>
        <a:latin typeface="+mn-lt"/>
        <a:ea typeface="+mn-ea"/>
        <a:cs typeface="+mn-cs"/>
      </a:defRPr>
    </a:lvl1pPr>
    <a:lvl2pPr marL="1920240" algn="l" defTabSz="1920240" rtl="0" eaLnBrk="1" latinLnBrk="0" hangingPunct="1">
      <a:defRPr sz="7500" kern="1200">
        <a:solidFill>
          <a:schemeClr val="tx1"/>
        </a:solidFill>
        <a:latin typeface="+mn-lt"/>
        <a:ea typeface="+mn-ea"/>
        <a:cs typeface="+mn-cs"/>
      </a:defRPr>
    </a:lvl2pPr>
    <a:lvl3pPr marL="3840480" algn="l" defTabSz="1920240" rtl="0" eaLnBrk="1" latinLnBrk="0" hangingPunct="1">
      <a:defRPr sz="7500" kern="1200">
        <a:solidFill>
          <a:schemeClr val="tx1"/>
        </a:solidFill>
        <a:latin typeface="+mn-lt"/>
        <a:ea typeface="+mn-ea"/>
        <a:cs typeface="+mn-cs"/>
      </a:defRPr>
    </a:lvl3pPr>
    <a:lvl4pPr marL="5760720" algn="l" defTabSz="1920240" rtl="0" eaLnBrk="1" latinLnBrk="0" hangingPunct="1">
      <a:defRPr sz="7500" kern="1200">
        <a:solidFill>
          <a:schemeClr val="tx1"/>
        </a:solidFill>
        <a:latin typeface="+mn-lt"/>
        <a:ea typeface="+mn-ea"/>
        <a:cs typeface="+mn-cs"/>
      </a:defRPr>
    </a:lvl4pPr>
    <a:lvl5pPr marL="7680960" algn="l" defTabSz="1920240" rtl="0" eaLnBrk="1" latinLnBrk="0" hangingPunct="1">
      <a:defRPr sz="7500" kern="1200">
        <a:solidFill>
          <a:schemeClr val="tx1"/>
        </a:solidFill>
        <a:latin typeface="+mn-lt"/>
        <a:ea typeface="+mn-ea"/>
        <a:cs typeface="+mn-cs"/>
      </a:defRPr>
    </a:lvl5pPr>
    <a:lvl6pPr marL="9601200" algn="l" defTabSz="1920240" rtl="0" eaLnBrk="1" latinLnBrk="0" hangingPunct="1">
      <a:defRPr sz="7500" kern="1200">
        <a:solidFill>
          <a:schemeClr val="tx1"/>
        </a:solidFill>
        <a:latin typeface="+mn-lt"/>
        <a:ea typeface="+mn-ea"/>
        <a:cs typeface="+mn-cs"/>
      </a:defRPr>
    </a:lvl6pPr>
    <a:lvl7pPr marL="11521440" algn="l" defTabSz="1920240" rtl="0" eaLnBrk="1" latinLnBrk="0" hangingPunct="1">
      <a:defRPr sz="7500" kern="1200">
        <a:solidFill>
          <a:schemeClr val="tx1"/>
        </a:solidFill>
        <a:latin typeface="+mn-lt"/>
        <a:ea typeface="+mn-ea"/>
        <a:cs typeface="+mn-cs"/>
      </a:defRPr>
    </a:lvl7pPr>
    <a:lvl8pPr marL="13441680" algn="l" defTabSz="1920240" rtl="0" eaLnBrk="1" latinLnBrk="0" hangingPunct="1">
      <a:defRPr sz="7500" kern="1200">
        <a:solidFill>
          <a:schemeClr val="tx1"/>
        </a:solidFill>
        <a:latin typeface="+mn-lt"/>
        <a:ea typeface="+mn-ea"/>
        <a:cs typeface="+mn-cs"/>
      </a:defRPr>
    </a:lvl8pPr>
    <a:lvl9pPr marL="15361920" algn="l" defTabSz="1920240" rtl="0" eaLnBrk="1" latinLnBrk="0" hangingPunct="1">
      <a:defRPr sz="75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B3F50D5-2350-9D43-91EF-8E0409474908}">
          <p14:sldIdLst>
            <p14:sldId id="256"/>
          </p14:sldIdLst>
        </p14:section>
      </p14:sectionLst>
    </p:ext>
    <p:ext uri="{EFAFB233-063F-42B5-8137-9DF3F51BA10A}">
      <p15:sldGuideLst xmlns:p15="http://schemas.microsoft.com/office/powerpoint/2012/main">
        <p15:guide id="1" orient="horz" pos="12096" userDrawn="1">
          <p15:clr>
            <a:srgbClr val="A4A3A4"/>
          </p15:clr>
        </p15:guide>
        <p15:guide id="2" pos="907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ex Galakatos"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7496" autoAdjust="0"/>
    <p:restoredTop sz="99324" autoAdjust="0"/>
  </p:normalViewPr>
  <p:slideViewPr>
    <p:cSldViewPr snapToGrid="0" snapToObjects="1">
      <p:cViewPr>
        <p:scale>
          <a:sx n="38" d="100"/>
          <a:sy n="38" d="100"/>
        </p:scale>
        <p:origin x="24" y="-984"/>
      </p:cViewPr>
      <p:guideLst>
        <p:guide orient="horz" pos="12096"/>
        <p:guide pos="907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60270" y="11930383"/>
            <a:ext cx="24483060" cy="8232140"/>
          </a:xfrm>
        </p:spPr>
        <p:txBody>
          <a:bodyPr/>
          <a:lstStyle/>
          <a:p>
            <a:r>
              <a:rPr lang="en-US" smtClean="0"/>
              <a:t>Click to edit Master title style</a:t>
            </a:r>
            <a:endParaRPr lang="en-US"/>
          </a:p>
        </p:txBody>
      </p:sp>
      <p:sp>
        <p:nvSpPr>
          <p:cNvPr id="3" name="Subtitle 2"/>
          <p:cNvSpPr>
            <a:spLocks noGrp="1"/>
          </p:cNvSpPr>
          <p:nvPr>
            <p:ph type="subTitle" idx="1"/>
          </p:nvPr>
        </p:nvSpPr>
        <p:spPr>
          <a:xfrm>
            <a:off x="4320540" y="21762720"/>
            <a:ext cx="20162520" cy="9814560"/>
          </a:xfrm>
        </p:spPr>
        <p:txBody>
          <a:bodyPr/>
          <a:lstStyle>
            <a:lvl1pPr marL="0" indent="0" algn="ctr">
              <a:buNone/>
              <a:defRPr>
                <a:solidFill>
                  <a:schemeClr val="tx1">
                    <a:tint val="75000"/>
                  </a:schemeClr>
                </a:solidFill>
              </a:defRPr>
            </a:lvl1pPr>
            <a:lvl2pPr marL="2560256" indent="0" algn="ctr">
              <a:buNone/>
              <a:defRPr>
                <a:solidFill>
                  <a:schemeClr val="tx1">
                    <a:tint val="75000"/>
                  </a:schemeClr>
                </a:solidFill>
              </a:defRPr>
            </a:lvl2pPr>
            <a:lvl3pPr marL="5120512" indent="0" algn="ctr">
              <a:buNone/>
              <a:defRPr>
                <a:solidFill>
                  <a:schemeClr val="tx1">
                    <a:tint val="75000"/>
                  </a:schemeClr>
                </a:solidFill>
              </a:defRPr>
            </a:lvl3pPr>
            <a:lvl4pPr marL="7680768" indent="0" algn="ctr">
              <a:buNone/>
              <a:defRPr>
                <a:solidFill>
                  <a:schemeClr val="tx1">
                    <a:tint val="75000"/>
                  </a:schemeClr>
                </a:solidFill>
              </a:defRPr>
            </a:lvl4pPr>
            <a:lvl5pPr marL="10241024" indent="0" algn="ctr">
              <a:buNone/>
              <a:defRPr>
                <a:solidFill>
                  <a:schemeClr val="tx1">
                    <a:tint val="75000"/>
                  </a:schemeClr>
                </a:solidFill>
              </a:defRPr>
            </a:lvl5pPr>
            <a:lvl6pPr marL="12801280" indent="0" algn="ctr">
              <a:buNone/>
              <a:defRPr>
                <a:solidFill>
                  <a:schemeClr val="tx1">
                    <a:tint val="75000"/>
                  </a:schemeClr>
                </a:solidFill>
              </a:defRPr>
            </a:lvl6pPr>
            <a:lvl7pPr marL="15361536" indent="0" algn="ctr">
              <a:buNone/>
              <a:defRPr>
                <a:solidFill>
                  <a:schemeClr val="tx1">
                    <a:tint val="75000"/>
                  </a:schemeClr>
                </a:solidFill>
              </a:defRPr>
            </a:lvl7pPr>
            <a:lvl8pPr marL="17921792" indent="0" algn="ctr">
              <a:buNone/>
              <a:defRPr>
                <a:solidFill>
                  <a:schemeClr val="tx1">
                    <a:tint val="75000"/>
                  </a:schemeClr>
                </a:solidFill>
              </a:defRPr>
            </a:lvl8pPr>
            <a:lvl9pPr marL="2048204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5FB25A-B72B-064B-B05D-213ECC7E3CAA}" type="datetimeFigureOut">
              <a:rPr lang="en-US" smtClean="0"/>
              <a:t>5/6/2015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6C16E2-E1DF-2044-AF34-1C53AAC15AB4}" type="slidenum">
              <a:rPr lang="en-US" smtClean="0"/>
              <a:t>‹#›</a:t>
            </a:fld>
            <a:endParaRPr lang="en-US"/>
          </a:p>
        </p:txBody>
      </p:sp>
    </p:spTree>
    <p:extLst>
      <p:ext uri="{BB962C8B-B14F-4D97-AF65-F5344CB8AC3E}">
        <p14:creationId xmlns:p14="http://schemas.microsoft.com/office/powerpoint/2010/main" val="2348005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5FB25A-B72B-064B-B05D-213ECC7E3CAA}" type="datetimeFigureOut">
              <a:rPr lang="en-US" smtClean="0"/>
              <a:t>5/6/2015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6C16E2-E1DF-2044-AF34-1C53AAC15AB4}" type="slidenum">
              <a:rPr lang="en-US" smtClean="0"/>
              <a:t>‹#›</a:t>
            </a:fld>
            <a:endParaRPr lang="en-US"/>
          </a:p>
        </p:txBody>
      </p:sp>
    </p:spTree>
    <p:extLst>
      <p:ext uri="{BB962C8B-B14F-4D97-AF65-F5344CB8AC3E}">
        <p14:creationId xmlns:p14="http://schemas.microsoft.com/office/powerpoint/2010/main" val="939906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882610" y="1537977"/>
            <a:ext cx="6480810" cy="3276854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440180" y="1537977"/>
            <a:ext cx="18962370" cy="3276854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5FB25A-B72B-064B-B05D-213ECC7E3CAA}" type="datetimeFigureOut">
              <a:rPr lang="en-US" smtClean="0"/>
              <a:t>5/6/2015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6C16E2-E1DF-2044-AF34-1C53AAC15AB4}" type="slidenum">
              <a:rPr lang="en-US" smtClean="0"/>
              <a:t>‹#›</a:t>
            </a:fld>
            <a:endParaRPr lang="en-US"/>
          </a:p>
        </p:txBody>
      </p:sp>
    </p:spTree>
    <p:extLst>
      <p:ext uri="{BB962C8B-B14F-4D97-AF65-F5344CB8AC3E}">
        <p14:creationId xmlns:p14="http://schemas.microsoft.com/office/powerpoint/2010/main" val="886534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5FB25A-B72B-064B-B05D-213ECC7E3CAA}" type="datetimeFigureOut">
              <a:rPr lang="en-US" smtClean="0"/>
              <a:t>5/6/2015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6C16E2-E1DF-2044-AF34-1C53AAC15AB4}" type="slidenum">
              <a:rPr lang="en-US" smtClean="0"/>
              <a:t>‹#›</a:t>
            </a:fld>
            <a:endParaRPr lang="en-US"/>
          </a:p>
        </p:txBody>
      </p:sp>
    </p:spTree>
    <p:extLst>
      <p:ext uri="{BB962C8B-B14F-4D97-AF65-F5344CB8AC3E}">
        <p14:creationId xmlns:p14="http://schemas.microsoft.com/office/powerpoint/2010/main" val="282749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75285" y="24678643"/>
            <a:ext cx="24483060" cy="7627620"/>
          </a:xfrm>
        </p:spPr>
        <p:txBody>
          <a:bodyPr anchor="t"/>
          <a:lstStyle>
            <a:lvl1pPr algn="l">
              <a:defRPr sz="22399" b="1" cap="all"/>
            </a:lvl1pPr>
          </a:lstStyle>
          <a:p>
            <a:r>
              <a:rPr lang="en-US" smtClean="0"/>
              <a:t>Click to edit Master title style</a:t>
            </a:r>
            <a:endParaRPr lang="en-US"/>
          </a:p>
        </p:txBody>
      </p:sp>
      <p:sp>
        <p:nvSpPr>
          <p:cNvPr id="3" name="Text Placeholder 2"/>
          <p:cNvSpPr>
            <a:spLocks noGrp="1"/>
          </p:cNvSpPr>
          <p:nvPr>
            <p:ph type="body" idx="1"/>
          </p:nvPr>
        </p:nvSpPr>
        <p:spPr>
          <a:xfrm>
            <a:off x="2275285" y="16277596"/>
            <a:ext cx="24483060" cy="8401048"/>
          </a:xfrm>
        </p:spPr>
        <p:txBody>
          <a:bodyPr anchor="b"/>
          <a:lstStyle>
            <a:lvl1pPr marL="0" indent="0">
              <a:buNone/>
              <a:defRPr sz="11200">
                <a:solidFill>
                  <a:schemeClr val="tx1">
                    <a:tint val="75000"/>
                  </a:schemeClr>
                </a:solidFill>
              </a:defRPr>
            </a:lvl1pPr>
            <a:lvl2pPr marL="2560256" indent="0">
              <a:buNone/>
              <a:defRPr sz="10000">
                <a:solidFill>
                  <a:schemeClr val="tx1">
                    <a:tint val="75000"/>
                  </a:schemeClr>
                </a:solidFill>
              </a:defRPr>
            </a:lvl2pPr>
            <a:lvl3pPr marL="5120512" indent="0">
              <a:buNone/>
              <a:defRPr sz="8933">
                <a:solidFill>
                  <a:schemeClr val="tx1">
                    <a:tint val="75000"/>
                  </a:schemeClr>
                </a:solidFill>
              </a:defRPr>
            </a:lvl3pPr>
            <a:lvl4pPr marL="7680768" indent="0">
              <a:buNone/>
              <a:defRPr sz="7866">
                <a:solidFill>
                  <a:schemeClr val="tx1">
                    <a:tint val="75000"/>
                  </a:schemeClr>
                </a:solidFill>
              </a:defRPr>
            </a:lvl4pPr>
            <a:lvl5pPr marL="10241024" indent="0">
              <a:buNone/>
              <a:defRPr sz="7866">
                <a:solidFill>
                  <a:schemeClr val="tx1">
                    <a:tint val="75000"/>
                  </a:schemeClr>
                </a:solidFill>
              </a:defRPr>
            </a:lvl5pPr>
            <a:lvl6pPr marL="12801280" indent="0">
              <a:buNone/>
              <a:defRPr sz="7866">
                <a:solidFill>
                  <a:schemeClr val="tx1">
                    <a:tint val="75000"/>
                  </a:schemeClr>
                </a:solidFill>
              </a:defRPr>
            </a:lvl6pPr>
            <a:lvl7pPr marL="15361536" indent="0">
              <a:buNone/>
              <a:defRPr sz="7866">
                <a:solidFill>
                  <a:schemeClr val="tx1">
                    <a:tint val="75000"/>
                  </a:schemeClr>
                </a:solidFill>
              </a:defRPr>
            </a:lvl7pPr>
            <a:lvl8pPr marL="17921792" indent="0">
              <a:buNone/>
              <a:defRPr sz="7866">
                <a:solidFill>
                  <a:schemeClr val="tx1">
                    <a:tint val="75000"/>
                  </a:schemeClr>
                </a:solidFill>
              </a:defRPr>
            </a:lvl8pPr>
            <a:lvl9pPr marL="20482048" indent="0">
              <a:buNone/>
              <a:defRPr sz="7866">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5FB25A-B72B-064B-B05D-213ECC7E3CAA}" type="datetimeFigureOut">
              <a:rPr lang="en-US" smtClean="0"/>
              <a:t>5/6/2015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6C16E2-E1DF-2044-AF34-1C53AAC15AB4}" type="slidenum">
              <a:rPr lang="en-US" smtClean="0"/>
              <a:t>‹#›</a:t>
            </a:fld>
            <a:endParaRPr lang="en-US"/>
          </a:p>
        </p:txBody>
      </p:sp>
    </p:spTree>
    <p:extLst>
      <p:ext uri="{BB962C8B-B14F-4D97-AF65-F5344CB8AC3E}">
        <p14:creationId xmlns:p14="http://schemas.microsoft.com/office/powerpoint/2010/main" val="99226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40180" y="8961124"/>
            <a:ext cx="12721590" cy="25345392"/>
          </a:xfrm>
        </p:spPr>
        <p:txBody>
          <a:bodyPr/>
          <a:lstStyle>
            <a:lvl1pPr>
              <a:defRPr sz="15600"/>
            </a:lvl1pPr>
            <a:lvl2pPr>
              <a:defRPr sz="13466"/>
            </a:lvl2pPr>
            <a:lvl3pPr>
              <a:defRPr sz="11200"/>
            </a:lvl3pPr>
            <a:lvl4pPr>
              <a:defRPr sz="10000"/>
            </a:lvl4pPr>
            <a:lvl5pPr>
              <a:defRPr sz="10000"/>
            </a:lvl5pPr>
            <a:lvl6pPr>
              <a:defRPr sz="10000"/>
            </a:lvl6pPr>
            <a:lvl7pPr>
              <a:defRPr sz="10000"/>
            </a:lvl7pPr>
            <a:lvl8pPr>
              <a:defRPr sz="10000"/>
            </a:lvl8pPr>
            <a:lvl9pPr>
              <a:defRPr sz="10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4641830" y="8961124"/>
            <a:ext cx="12721590" cy="25345392"/>
          </a:xfrm>
        </p:spPr>
        <p:txBody>
          <a:bodyPr/>
          <a:lstStyle>
            <a:lvl1pPr>
              <a:defRPr sz="15600"/>
            </a:lvl1pPr>
            <a:lvl2pPr>
              <a:defRPr sz="13466"/>
            </a:lvl2pPr>
            <a:lvl3pPr>
              <a:defRPr sz="11200"/>
            </a:lvl3pPr>
            <a:lvl4pPr>
              <a:defRPr sz="10000"/>
            </a:lvl4pPr>
            <a:lvl5pPr>
              <a:defRPr sz="10000"/>
            </a:lvl5pPr>
            <a:lvl6pPr>
              <a:defRPr sz="10000"/>
            </a:lvl6pPr>
            <a:lvl7pPr>
              <a:defRPr sz="10000"/>
            </a:lvl7pPr>
            <a:lvl8pPr>
              <a:defRPr sz="10000"/>
            </a:lvl8pPr>
            <a:lvl9pPr>
              <a:defRPr sz="10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5FB25A-B72B-064B-B05D-213ECC7E3CAA}" type="datetimeFigureOut">
              <a:rPr lang="en-US" smtClean="0"/>
              <a:t>5/6/2015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6C16E2-E1DF-2044-AF34-1C53AAC15AB4}" type="slidenum">
              <a:rPr lang="en-US" smtClean="0"/>
              <a:t>‹#›</a:t>
            </a:fld>
            <a:endParaRPr lang="en-US"/>
          </a:p>
        </p:txBody>
      </p:sp>
    </p:spTree>
    <p:extLst>
      <p:ext uri="{BB962C8B-B14F-4D97-AF65-F5344CB8AC3E}">
        <p14:creationId xmlns:p14="http://schemas.microsoft.com/office/powerpoint/2010/main" val="2337749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40180" y="8596633"/>
            <a:ext cx="12726592" cy="3582668"/>
          </a:xfrm>
        </p:spPr>
        <p:txBody>
          <a:bodyPr anchor="b"/>
          <a:lstStyle>
            <a:lvl1pPr marL="0" indent="0">
              <a:buNone/>
              <a:defRPr sz="13466" b="1"/>
            </a:lvl1pPr>
            <a:lvl2pPr marL="2560256" indent="0">
              <a:buNone/>
              <a:defRPr sz="11200" b="1"/>
            </a:lvl2pPr>
            <a:lvl3pPr marL="5120512" indent="0">
              <a:buNone/>
              <a:defRPr sz="10000" b="1"/>
            </a:lvl3pPr>
            <a:lvl4pPr marL="7680768" indent="0">
              <a:buNone/>
              <a:defRPr sz="8933" b="1"/>
            </a:lvl4pPr>
            <a:lvl5pPr marL="10241024" indent="0">
              <a:buNone/>
              <a:defRPr sz="8933" b="1"/>
            </a:lvl5pPr>
            <a:lvl6pPr marL="12801280" indent="0">
              <a:buNone/>
              <a:defRPr sz="8933" b="1"/>
            </a:lvl6pPr>
            <a:lvl7pPr marL="15361536" indent="0">
              <a:buNone/>
              <a:defRPr sz="8933" b="1"/>
            </a:lvl7pPr>
            <a:lvl8pPr marL="17921792" indent="0">
              <a:buNone/>
              <a:defRPr sz="8933" b="1"/>
            </a:lvl8pPr>
            <a:lvl9pPr marL="20482048" indent="0">
              <a:buNone/>
              <a:defRPr sz="8933" b="1"/>
            </a:lvl9pPr>
          </a:lstStyle>
          <a:p>
            <a:pPr lvl="0"/>
            <a:r>
              <a:rPr lang="en-US" smtClean="0"/>
              <a:t>Click to edit Master text styles</a:t>
            </a:r>
          </a:p>
        </p:txBody>
      </p:sp>
      <p:sp>
        <p:nvSpPr>
          <p:cNvPr id="4" name="Content Placeholder 3"/>
          <p:cNvSpPr>
            <a:spLocks noGrp="1"/>
          </p:cNvSpPr>
          <p:nvPr>
            <p:ph sz="half" idx="2"/>
          </p:nvPr>
        </p:nvSpPr>
        <p:spPr>
          <a:xfrm>
            <a:off x="1440180" y="12179301"/>
            <a:ext cx="12726592" cy="22127212"/>
          </a:xfrm>
        </p:spPr>
        <p:txBody>
          <a:bodyPr/>
          <a:lstStyle>
            <a:lvl1pPr>
              <a:defRPr sz="13466"/>
            </a:lvl1pPr>
            <a:lvl2pPr>
              <a:defRPr sz="11200"/>
            </a:lvl2pPr>
            <a:lvl3pPr>
              <a:defRPr sz="10000"/>
            </a:lvl3pPr>
            <a:lvl4pPr>
              <a:defRPr sz="8933"/>
            </a:lvl4pPr>
            <a:lvl5pPr>
              <a:defRPr sz="8933"/>
            </a:lvl5pPr>
            <a:lvl6pPr>
              <a:defRPr sz="8933"/>
            </a:lvl6pPr>
            <a:lvl7pPr>
              <a:defRPr sz="8933"/>
            </a:lvl7pPr>
            <a:lvl8pPr>
              <a:defRPr sz="8933"/>
            </a:lvl8pPr>
            <a:lvl9pPr>
              <a:defRPr sz="89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4631831" y="8596633"/>
            <a:ext cx="12731591" cy="3582668"/>
          </a:xfrm>
        </p:spPr>
        <p:txBody>
          <a:bodyPr anchor="b"/>
          <a:lstStyle>
            <a:lvl1pPr marL="0" indent="0">
              <a:buNone/>
              <a:defRPr sz="13466" b="1"/>
            </a:lvl1pPr>
            <a:lvl2pPr marL="2560256" indent="0">
              <a:buNone/>
              <a:defRPr sz="11200" b="1"/>
            </a:lvl2pPr>
            <a:lvl3pPr marL="5120512" indent="0">
              <a:buNone/>
              <a:defRPr sz="10000" b="1"/>
            </a:lvl3pPr>
            <a:lvl4pPr marL="7680768" indent="0">
              <a:buNone/>
              <a:defRPr sz="8933" b="1"/>
            </a:lvl4pPr>
            <a:lvl5pPr marL="10241024" indent="0">
              <a:buNone/>
              <a:defRPr sz="8933" b="1"/>
            </a:lvl5pPr>
            <a:lvl6pPr marL="12801280" indent="0">
              <a:buNone/>
              <a:defRPr sz="8933" b="1"/>
            </a:lvl6pPr>
            <a:lvl7pPr marL="15361536" indent="0">
              <a:buNone/>
              <a:defRPr sz="8933" b="1"/>
            </a:lvl7pPr>
            <a:lvl8pPr marL="17921792" indent="0">
              <a:buNone/>
              <a:defRPr sz="8933" b="1"/>
            </a:lvl8pPr>
            <a:lvl9pPr marL="20482048" indent="0">
              <a:buNone/>
              <a:defRPr sz="8933" b="1"/>
            </a:lvl9pPr>
          </a:lstStyle>
          <a:p>
            <a:pPr lvl="0"/>
            <a:r>
              <a:rPr lang="en-US" smtClean="0"/>
              <a:t>Click to edit Master text styles</a:t>
            </a:r>
          </a:p>
        </p:txBody>
      </p:sp>
      <p:sp>
        <p:nvSpPr>
          <p:cNvPr id="6" name="Content Placeholder 5"/>
          <p:cNvSpPr>
            <a:spLocks noGrp="1"/>
          </p:cNvSpPr>
          <p:nvPr>
            <p:ph sz="quarter" idx="4"/>
          </p:nvPr>
        </p:nvSpPr>
        <p:spPr>
          <a:xfrm>
            <a:off x="14631831" y="12179301"/>
            <a:ext cx="12731591" cy="22127212"/>
          </a:xfrm>
        </p:spPr>
        <p:txBody>
          <a:bodyPr/>
          <a:lstStyle>
            <a:lvl1pPr>
              <a:defRPr sz="13466"/>
            </a:lvl1pPr>
            <a:lvl2pPr>
              <a:defRPr sz="11200"/>
            </a:lvl2pPr>
            <a:lvl3pPr>
              <a:defRPr sz="10000"/>
            </a:lvl3pPr>
            <a:lvl4pPr>
              <a:defRPr sz="8933"/>
            </a:lvl4pPr>
            <a:lvl5pPr>
              <a:defRPr sz="8933"/>
            </a:lvl5pPr>
            <a:lvl6pPr>
              <a:defRPr sz="8933"/>
            </a:lvl6pPr>
            <a:lvl7pPr>
              <a:defRPr sz="8933"/>
            </a:lvl7pPr>
            <a:lvl8pPr>
              <a:defRPr sz="8933"/>
            </a:lvl8pPr>
            <a:lvl9pPr>
              <a:defRPr sz="89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5FB25A-B72B-064B-B05D-213ECC7E3CAA}" type="datetimeFigureOut">
              <a:rPr lang="en-US" smtClean="0"/>
              <a:t>5/6/2015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6C16E2-E1DF-2044-AF34-1C53AAC15AB4}" type="slidenum">
              <a:rPr lang="en-US" smtClean="0"/>
              <a:t>‹#›</a:t>
            </a:fld>
            <a:endParaRPr lang="en-US"/>
          </a:p>
        </p:txBody>
      </p:sp>
    </p:spTree>
    <p:extLst>
      <p:ext uri="{BB962C8B-B14F-4D97-AF65-F5344CB8AC3E}">
        <p14:creationId xmlns:p14="http://schemas.microsoft.com/office/powerpoint/2010/main" val="3276276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5FB25A-B72B-064B-B05D-213ECC7E3CAA}" type="datetimeFigureOut">
              <a:rPr lang="en-US" smtClean="0"/>
              <a:t>5/6/2015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6C16E2-E1DF-2044-AF34-1C53AAC15AB4}" type="slidenum">
              <a:rPr lang="en-US" smtClean="0"/>
              <a:t>‹#›</a:t>
            </a:fld>
            <a:endParaRPr lang="en-US"/>
          </a:p>
        </p:txBody>
      </p:sp>
    </p:spTree>
    <p:extLst>
      <p:ext uri="{BB962C8B-B14F-4D97-AF65-F5344CB8AC3E}">
        <p14:creationId xmlns:p14="http://schemas.microsoft.com/office/powerpoint/2010/main" val="999053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5FB25A-B72B-064B-B05D-213ECC7E3CAA}" type="datetimeFigureOut">
              <a:rPr lang="en-US" smtClean="0"/>
              <a:t>5/6/2015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6C16E2-E1DF-2044-AF34-1C53AAC15AB4}" type="slidenum">
              <a:rPr lang="en-US" smtClean="0"/>
              <a:t>‹#›</a:t>
            </a:fld>
            <a:endParaRPr lang="en-US"/>
          </a:p>
        </p:txBody>
      </p:sp>
    </p:spTree>
    <p:extLst>
      <p:ext uri="{BB962C8B-B14F-4D97-AF65-F5344CB8AC3E}">
        <p14:creationId xmlns:p14="http://schemas.microsoft.com/office/powerpoint/2010/main" val="1951721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0182" y="1529080"/>
            <a:ext cx="9476186" cy="6507480"/>
          </a:xfrm>
        </p:spPr>
        <p:txBody>
          <a:bodyPr anchor="b"/>
          <a:lstStyle>
            <a:lvl1pPr algn="l">
              <a:defRPr sz="11200" b="1"/>
            </a:lvl1pPr>
          </a:lstStyle>
          <a:p>
            <a:r>
              <a:rPr lang="en-US" smtClean="0"/>
              <a:t>Click to edit Master title style</a:t>
            </a:r>
            <a:endParaRPr lang="en-US"/>
          </a:p>
        </p:txBody>
      </p:sp>
      <p:sp>
        <p:nvSpPr>
          <p:cNvPr id="3" name="Content Placeholder 2"/>
          <p:cNvSpPr>
            <a:spLocks noGrp="1"/>
          </p:cNvSpPr>
          <p:nvPr>
            <p:ph idx="1"/>
          </p:nvPr>
        </p:nvSpPr>
        <p:spPr>
          <a:xfrm>
            <a:off x="11261407" y="1529084"/>
            <a:ext cx="16102013" cy="32777432"/>
          </a:xfrm>
        </p:spPr>
        <p:txBody>
          <a:bodyPr/>
          <a:lstStyle>
            <a:lvl1pPr>
              <a:defRPr sz="18000"/>
            </a:lvl1pPr>
            <a:lvl2pPr>
              <a:defRPr sz="15600"/>
            </a:lvl2pPr>
            <a:lvl3pPr>
              <a:defRPr sz="13466"/>
            </a:lvl3pPr>
            <a:lvl4pPr>
              <a:defRPr sz="11200"/>
            </a:lvl4pPr>
            <a:lvl5pPr>
              <a:defRPr sz="11200"/>
            </a:lvl5pPr>
            <a:lvl6pPr>
              <a:defRPr sz="11200"/>
            </a:lvl6pPr>
            <a:lvl7pPr>
              <a:defRPr sz="11200"/>
            </a:lvl7pPr>
            <a:lvl8pPr>
              <a:defRPr sz="11200"/>
            </a:lvl8pPr>
            <a:lvl9pPr>
              <a:defRPr sz="1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440182" y="8036564"/>
            <a:ext cx="9476186" cy="26269952"/>
          </a:xfrm>
        </p:spPr>
        <p:txBody>
          <a:bodyPr/>
          <a:lstStyle>
            <a:lvl1pPr marL="0" indent="0">
              <a:buNone/>
              <a:defRPr sz="7866"/>
            </a:lvl1pPr>
            <a:lvl2pPr marL="2560256" indent="0">
              <a:buNone/>
              <a:defRPr sz="6800"/>
            </a:lvl2pPr>
            <a:lvl3pPr marL="5120512" indent="0">
              <a:buNone/>
              <a:defRPr sz="5600"/>
            </a:lvl3pPr>
            <a:lvl4pPr marL="7680768" indent="0">
              <a:buNone/>
              <a:defRPr sz="5067"/>
            </a:lvl4pPr>
            <a:lvl5pPr marL="10241024" indent="0">
              <a:buNone/>
              <a:defRPr sz="5067"/>
            </a:lvl5pPr>
            <a:lvl6pPr marL="12801280" indent="0">
              <a:buNone/>
              <a:defRPr sz="5067"/>
            </a:lvl6pPr>
            <a:lvl7pPr marL="15361536" indent="0">
              <a:buNone/>
              <a:defRPr sz="5067"/>
            </a:lvl7pPr>
            <a:lvl8pPr marL="17921792" indent="0">
              <a:buNone/>
              <a:defRPr sz="5067"/>
            </a:lvl8pPr>
            <a:lvl9pPr marL="20482048" indent="0">
              <a:buNone/>
              <a:defRPr sz="5067"/>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5FB25A-B72B-064B-B05D-213ECC7E3CAA}" type="datetimeFigureOut">
              <a:rPr lang="en-US" smtClean="0"/>
              <a:t>5/6/2015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6C16E2-E1DF-2044-AF34-1C53AAC15AB4}" type="slidenum">
              <a:rPr lang="en-US" smtClean="0"/>
              <a:t>‹#›</a:t>
            </a:fld>
            <a:endParaRPr lang="en-US"/>
          </a:p>
        </p:txBody>
      </p:sp>
    </p:spTree>
    <p:extLst>
      <p:ext uri="{BB962C8B-B14F-4D97-AF65-F5344CB8AC3E}">
        <p14:creationId xmlns:p14="http://schemas.microsoft.com/office/powerpoint/2010/main" val="2624074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45707" y="26883361"/>
            <a:ext cx="17282160" cy="3173732"/>
          </a:xfrm>
        </p:spPr>
        <p:txBody>
          <a:bodyPr anchor="b"/>
          <a:lstStyle>
            <a:lvl1pPr algn="l">
              <a:defRPr sz="11200" b="1"/>
            </a:lvl1pPr>
          </a:lstStyle>
          <a:p>
            <a:r>
              <a:rPr lang="en-US" smtClean="0"/>
              <a:t>Click to edit Master title style</a:t>
            </a:r>
            <a:endParaRPr lang="en-US"/>
          </a:p>
        </p:txBody>
      </p:sp>
      <p:sp>
        <p:nvSpPr>
          <p:cNvPr id="3" name="Picture Placeholder 2"/>
          <p:cNvSpPr>
            <a:spLocks noGrp="1"/>
          </p:cNvSpPr>
          <p:nvPr>
            <p:ph type="pic" idx="1"/>
          </p:nvPr>
        </p:nvSpPr>
        <p:spPr>
          <a:xfrm>
            <a:off x="5645707" y="3431540"/>
            <a:ext cx="17282160" cy="23042880"/>
          </a:xfrm>
        </p:spPr>
        <p:txBody>
          <a:bodyPr/>
          <a:lstStyle>
            <a:lvl1pPr marL="0" indent="0">
              <a:buNone/>
              <a:defRPr sz="18000"/>
            </a:lvl1pPr>
            <a:lvl2pPr marL="2560256" indent="0">
              <a:buNone/>
              <a:defRPr sz="15600"/>
            </a:lvl2pPr>
            <a:lvl3pPr marL="5120512" indent="0">
              <a:buNone/>
              <a:defRPr sz="13466"/>
            </a:lvl3pPr>
            <a:lvl4pPr marL="7680768" indent="0">
              <a:buNone/>
              <a:defRPr sz="11200"/>
            </a:lvl4pPr>
            <a:lvl5pPr marL="10241024" indent="0">
              <a:buNone/>
              <a:defRPr sz="11200"/>
            </a:lvl5pPr>
            <a:lvl6pPr marL="12801280" indent="0">
              <a:buNone/>
              <a:defRPr sz="11200"/>
            </a:lvl6pPr>
            <a:lvl7pPr marL="15361536" indent="0">
              <a:buNone/>
              <a:defRPr sz="11200"/>
            </a:lvl7pPr>
            <a:lvl8pPr marL="17921792" indent="0">
              <a:buNone/>
              <a:defRPr sz="11200"/>
            </a:lvl8pPr>
            <a:lvl9pPr marL="20482048" indent="0">
              <a:buNone/>
              <a:defRPr sz="11200"/>
            </a:lvl9pPr>
          </a:lstStyle>
          <a:p>
            <a:endParaRPr lang="en-US"/>
          </a:p>
        </p:txBody>
      </p:sp>
      <p:sp>
        <p:nvSpPr>
          <p:cNvPr id="4" name="Text Placeholder 3"/>
          <p:cNvSpPr>
            <a:spLocks noGrp="1"/>
          </p:cNvSpPr>
          <p:nvPr>
            <p:ph type="body" sz="half" idx="2"/>
          </p:nvPr>
        </p:nvSpPr>
        <p:spPr>
          <a:xfrm>
            <a:off x="5645707" y="30057093"/>
            <a:ext cx="17282160" cy="4507228"/>
          </a:xfrm>
        </p:spPr>
        <p:txBody>
          <a:bodyPr/>
          <a:lstStyle>
            <a:lvl1pPr marL="0" indent="0">
              <a:buNone/>
              <a:defRPr sz="7866"/>
            </a:lvl1pPr>
            <a:lvl2pPr marL="2560256" indent="0">
              <a:buNone/>
              <a:defRPr sz="6800"/>
            </a:lvl2pPr>
            <a:lvl3pPr marL="5120512" indent="0">
              <a:buNone/>
              <a:defRPr sz="5600"/>
            </a:lvl3pPr>
            <a:lvl4pPr marL="7680768" indent="0">
              <a:buNone/>
              <a:defRPr sz="5067"/>
            </a:lvl4pPr>
            <a:lvl5pPr marL="10241024" indent="0">
              <a:buNone/>
              <a:defRPr sz="5067"/>
            </a:lvl5pPr>
            <a:lvl6pPr marL="12801280" indent="0">
              <a:buNone/>
              <a:defRPr sz="5067"/>
            </a:lvl6pPr>
            <a:lvl7pPr marL="15361536" indent="0">
              <a:buNone/>
              <a:defRPr sz="5067"/>
            </a:lvl7pPr>
            <a:lvl8pPr marL="17921792" indent="0">
              <a:buNone/>
              <a:defRPr sz="5067"/>
            </a:lvl8pPr>
            <a:lvl9pPr marL="20482048" indent="0">
              <a:buNone/>
              <a:defRPr sz="5067"/>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5FB25A-B72B-064B-B05D-213ECC7E3CAA}" type="datetimeFigureOut">
              <a:rPr lang="en-US" smtClean="0"/>
              <a:t>5/6/2015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6C16E2-E1DF-2044-AF34-1C53AAC15AB4}" type="slidenum">
              <a:rPr lang="en-US" smtClean="0"/>
              <a:t>‹#›</a:t>
            </a:fld>
            <a:endParaRPr lang="en-US"/>
          </a:p>
        </p:txBody>
      </p:sp>
    </p:spTree>
    <p:extLst>
      <p:ext uri="{BB962C8B-B14F-4D97-AF65-F5344CB8AC3E}">
        <p14:creationId xmlns:p14="http://schemas.microsoft.com/office/powerpoint/2010/main" val="3168935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40180" y="1537972"/>
            <a:ext cx="25923240" cy="6400800"/>
          </a:xfrm>
          <a:prstGeom prst="rect">
            <a:avLst/>
          </a:prstGeom>
        </p:spPr>
        <p:txBody>
          <a:bodyPr vert="horz" lIns="384048" tIns="192024" rIns="384048" bIns="192024"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440180" y="8961124"/>
            <a:ext cx="25923240" cy="25345392"/>
          </a:xfrm>
          <a:prstGeom prst="rect">
            <a:avLst/>
          </a:prstGeom>
        </p:spPr>
        <p:txBody>
          <a:bodyPr vert="horz" lIns="384048" tIns="192024" rIns="384048" bIns="19202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440180" y="35595563"/>
            <a:ext cx="6720840" cy="2044700"/>
          </a:xfrm>
          <a:prstGeom prst="rect">
            <a:avLst/>
          </a:prstGeom>
        </p:spPr>
        <p:txBody>
          <a:bodyPr vert="horz" lIns="384048" tIns="192024" rIns="384048" bIns="192024" rtlCol="0" anchor="ctr"/>
          <a:lstStyle>
            <a:lvl1pPr algn="l">
              <a:defRPr sz="6800">
                <a:solidFill>
                  <a:schemeClr val="tx1">
                    <a:tint val="75000"/>
                  </a:schemeClr>
                </a:solidFill>
              </a:defRPr>
            </a:lvl1pPr>
          </a:lstStyle>
          <a:p>
            <a:fld id="{B85FB25A-B72B-064B-B05D-213ECC7E3CAA}" type="datetimeFigureOut">
              <a:rPr lang="en-US" smtClean="0"/>
              <a:t>5/6/2015</a:t>
            </a:fld>
            <a:endParaRPr lang="en-US"/>
          </a:p>
        </p:txBody>
      </p:sp>
      <p:sp>
        <p:nvSpPr>
          <p:cNvPr id="5" name="Footer Placeholder 4"/>
          <p:cNvSpPr>
            <a:spLocks noGrp="1"/>
          </p:cNvSpPr>
          <p:nvPr>
            <p:ph type="ftr" sz="quarter" idx="3"/>
          </p:nvPr>
        </p:nvSpPr>
        <p:spPr>
          <a:xfrm>
            <a:off x="9841230" y="35595563"/>
            <a:ext cx="9121140" cy="2044700"/>
          </a:xfrm>
          <a:prstGeom prst="rect">
            <a:avLst/>
          </a:prstGeom>
        </p:spPr>
        <p:txBody>
          <a:bodyPr vert="horz" lIns="384048" tIns="192024" rIns="384048" bIns="192024" rtlCol="0" anchor="ctr"/>
          <a:lstStyle>
            <a:lvl1pPr algn="ctr">
              <a:defRPr sz="6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0642580" y="35595563"/>
            <a:ext cx="6720840" cy="2044700"/>
          </a:xfrm>
          <a:prstGeom prst="rect">
            <a:avLst/>
          </a:prstGeom>
        </p:spPr>
        <p:txBody>
          <a:bodyPr vert="horz" lIns="384048" tIns="192024" rIns="384048" bIns="192024" rtlCol="0" anchor="ctr"/>
          <a:lstStyle>
            <a:lvl1pPr algn="r">
              <a:defRPr sz="6800">
                <a:solidFill>
                  <a:schemeClr val="tx1">
                    <a:tint val="75000"/>
                  </a:schemeClr>
                </a:solidFill>
              </a:defRPr>
            </a:lvl1pPr>
          </a:lstStyle>
          <a:p>
            <a:fld id="{716C16E2-E1DF-2044-AF34-1C53AAC15AB4}" type="slidenum">
              <a:rPr lang="en-US" smtClean="0"/>
              <a:t>‹#›</a:t>
            </a:fld>
            <a:endParaRPr lang="en-US"/>
          </a:p>
        </p:txBody>
      </p:sp>
    </p:spTree>
    <p:extLst>
      <p:ext uri="{BB962C8B-B14F-4D97-AF65-F5344CB8AC3E}">
        <p14:creationId xmlns:p14="http://schemas.microsoft.com/office/powerpoint/2010/main" val="880891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60256" rtl="0" eaLnBrk="1" latinLnBrk="0" hangingPunct="1">
        <a:spcBef>
          <a:spcPct val="0"/>
        </a:spcBef>
        <a:buNone/>
        <a:defRPr sz="24666" kern="1200">
          <a:solidFill>
            <a:schemeClr val="tx1"/>
          </a:solidFill>
          <a:latin typeface="+mj-lt"/>
          <a:ea typeface="+mj-ea"/>
          <a:cs typeface="+mj-cs"/>
        </a:defRPr>
      </a:lvl1pPr>
    </p:titleStyle>
    <p:bodyStyle>
      <a:lvl1pPr marL="1920192" indent="-1920192" algn="l" defTabSz="2560256" rtl="0" eaLnBrk="1" latinLnBrk="0" hangingPunct="1">
        <a:spcBef>
          <a:spcPct val="20000"/>
        </a:spcBef>
        <a:buFont typeface="Arial"/>
        <a:buChar char="•"/>
        <a:defRPr sz="18000" kern="1200">
          <a:solidFill>
            <a:schemeClr val="tx1"/>
          </a:solidFill>
          <a:latin typeface="+mn-lt"/>
          <a:ea typeface="+mn-ea"/>
          <a:cs typeface="+mn-cs"/>
        </a:defRPr>
      </a:lvl1pPr>
      <a:lvl2pPr marL="4160416" indent="-1600160" algn="l" defTabSz="2560256" rtl="0" eaLnBrk="1" latinLnBrk="0" hangingPunct="1">
        <a:spcBef>
          <a:spcPct val="20000"/>
        </a:spcBef>
        <a:buFont typeface="Arial"/>
        <a:buChar char="–"/>
        <a:defRPr sz="15600" kern="1200">
          <a:solidFill>
            <a:schemeClr val="tx1"/>
          </a:solidFill>
          <a:latin typeface="+mn-lt"/>
          <a:ea typeface="+mn-ea"/>
          <a:cs typeface="+mn-cs"/>
        </a:defRPr>
      </a:lvl2pPr>
      <a:lvl3pPr marL="6400640" indent="-1280128" algn="l" defTabSz="2560256" rtl="0" eaLnBrk="1" latinLnBrk="0" hangingPunct="1">
        <a:spcBef>
          <a:spcPct val="20000"/>
        </a:spcBef>
        <a:buFont typeface="Arial"/>
        <a:buChar char="•"/>
        <a:defRPr sz="13466" kern="1200">
          <a:solidFill>
            <a:schemeClr val="tx1"/>
          </a:solidFill>
          <a:latin typeface="+mn-lt"/>
          <a:ea typeface="+mn-ea"/>
          <a:cs typeface="+mn-cs"/>
        </a:defRPr>
      </a:lvl3pPr>
      <a:lvl4pPr marL="8960896" indent="-1280128" algn="l" defTabSz="2560256" rtl="0" eaLnBrk="1" latinLnBrk="0" hangingPunct="1">
        <a:spcBef>
          <a:spcPct val="20000"/>
        </a:spcBef>
        <a:buFont typeface="Arial"/>
        <a:buChar char="–"/>
        <a:defRPr sz="11200" kern="1200">
          <a:solidFill>
            <a:schemeClr val="tx1"/>
          </a:solidFill>
          <a:latin typeface="+mn-lt"/>
          <a:ea typeface="+mn-ea"/>
          <a:cs typeface="+mn-cs"/>
        </a:defRPr>
      </a:lvl4pPr>
      <a:lvl5pPr marL="11521152" indent="-1280128" algn="l" defTabSz="2560256" rtl="0" eaLnBrk="1" latinLnBrk="0" hangingPunct="1">
        <a:spcBef>
          <a:spcPct val="20000"/>
        </a:spcBef>
        <a:buFont typeface="Arial"/>
        <a:buChar char="»"/>
        <a:defRPr sz="11200" kern="1200">
          <a:solidFill>
            <a:schemeClr val="tx1"/>
          </a:solidFill>
          <a:latin typeface="+mn-lt"/>
          <a:ea typeface="+mn-ea"/>
          <a:cs typeface="+mn-cs"/>
        </a:defRPr>
      </a:lvl5pPr>
      <a:lvl6pPr marL="14081408" indent="-1280128" algn="l" defTabSz="2560256" rtl="0" eaLnBrk="1" latinLnBrk="0" hangingPunct="1">
        <a:spcBef>
          <a:spcPct val="20000"/>
        </a:spcBef>
        <a:buFont typeface="Arial"/>
        <a:buChar char="•"/>
        <a:defRPr sz="11200" kern="1200">
          <a:solidFill>
            <a:schemeClr val="tx1"/>
          </a:solidFill>
          <a:latin typeface="+mn-lt"/>
          <a:ea typeface="+mn-ea"/>
          <a:cs typeface="+mn-cs"/>
        </a:defRPr>
      </a:lvl6pPr>
      <a:lvl7pPr marL="16641664" indent="-1280128" algn="l" defTabSz="2560256" rtl="0" eaLnBrk="1" latinLnBrk="0" hangingPunct="1">
        <a:spcBef>
          <a:spcPct val="20000"/>
        </a:spcBef>
        <a:buFont typeface="Arial"/>
        <a:buChar char="•"/>
        <a:defRPr sz="11200" kern="1200">
          <a:solidFill>
            <a:schemeClr val="tx1"/>
          </a:solidFill>
          <a:latin typeface="+mn-lt"/>
          <a:ea typeface="+mn-ea"/>
          <a:cs typeface="+mn-cs"/>
        </a:defRPr>
      </a:lvl7pPr>
      <a:lvl8pPr marL="19201920" indent="-1280128" algn="l" defTabSz="2560256" rtl="0" eaLnBrk="1" latinLnBrk="0" hangingPunct="1">
        <a:spcBef>
          <a:spcPct val="20000"/>
        </a:spcBef>
        <a:buFont typeface="Arial"/>
        <a:buChar char="•"/>
        <a:defRPr sz="11200" kern="1200">
          <a:solidFill>
            <a:schemeClr val="tx1"/>
          </a:solidFill>
          <a:latin typeface="+mn-lt"/>
          <a:ea typeface="+mn-ea"/>
          <a:cs typeface="+mn-cs"/>
        </a:defRPr>
      </a:lvl8pPr>
      <a:lvl9pPr marL="21762176" indent="-1280128" algn="l" defTabSz="2560256" rtl="0" eaLnBrk="1" latinLnBrk="0" hangingPunct="1">
        <a:spcBef>
          <a:spcPct val="20000"/>
        </a:spcBef>
        <a:buFont typeface="Arial"/>
        <a:buChar char="•"/>
        <a:defRPr sz="11200" kern="1200">
          <a:solidFill>
            <a:schemeClr val="tx1"/>
          </a:solidFill>
          <a:latin typeface="+mn-lt"/>
          <a:ea typeface="+mn-ea"/>
          <a:cs typeface="+mn-cs"/>
        </a:defRPr>
      </a:lvl9pPr>
    </p:bodyStyle>
    <p:otherStyle>
      <a:defPPr>
        <a:defRPr lang="en-US"/>
      </a:defPPr>
      <a:lvl1pPr marL="0" algn="l" defTabSz="2560256" rtl="0" eaLnBrk="1" latinLnBrk="0" hangingPunct="1">
        <a:defRPr sz="10000" kern="1200">
          <a:solidFill>
            <a:schemeClr val="tx1"/>
          </a:solidFill>
          <a:latin typeface="+mn-lt"/>
          <a:ea typeface="+mn-ea"/>
          <a:cs typeface="+mn-cs"/>
        </a:defRPr>
      </a:lvl1pPr>
      <a:lvl2pPr marL="2560256" algn="l" defTabSz="2560256" rtl="0" eaLnBrk="1" latinLnBrk="0" hangingPunct="1">
        <a:defRPr sz="10000" kern="1200">
          <a:solidFill>
            <a:schemeClr val="tx1"/>
          </a:solidFill>
          <a:latin typeface="+mn-lt"/>
          <a:ea typeface="+mn-ea"/>
          <a:cs typeface="+mn-cs"/>
        </a:defRPr>
      </a:lvl2pPr>
      <a:lvl3pPr marL="5120512" algn="l" defTabSz="2560256" rtl="0" eaLnBrk="1" latinLnBrk="0" hangingPunct="1">
        <a:defRPr sz="10000" kern="1200">
          <a:solidFill>
            <a:schemeClr val="tx1"/>
          </a:solidFill>
          <a:latin typeface="+mn-lt"/>
          <a:ea typeface="+mn-ea"/>
          <a:cs typeface="+mn-cs"/>
        </a:defRPr>
      </a:lvl3pPr>
      <a:lvl4pPr marL="7680768" algn="l" defTabSz="2560256" rtl="0" eaLnBrk="1" latinLnBrk="0" hangingPunct="1">
        <a:defRPr sz="10000" kern="1200">
          <a:solidFill>
            <a:schemeClr val="tx1"/>
          </a:solidFill>
          <a:latin typeface="+mn-lt"/>
          <a:ea typeface="+mn-ea"/>
          <a:cs typeface="+mn-cs"/>
        </a:defRPr>
      </a:lvl4pPr>
      <a:lvl5pPr marL="10241024" algn="l" defTabSz="2560256" rtl="0" eaLnBrk="1" latinLnBrk="0" hangingPunct="1">
        <a:defRPr sz="10000" kern="1200">
          <a:solidFill>
            <a:schemeClr val="tx1"/>
          </a:solidFill>
          <a:latin typeface="+mn-lt"/>
          <a:ea typeface="+mn-ea"/>
          <a:cs typeface="+mn-cs"/>
        </a:defRPr>
      </a:lvl5pPr>
      <a:lvl6pPr marL="12801280" algn="l" defTabSz="2560256" rtl="0" eaLnBrk="1" latinLnBrk="0" hangingPunct="1">
        <a:defRPr sz="10000" kern="1200">
          <a:solidFill>
            <a:schemeClr val="tx1"/>
          </a:solidFill>
          <a:latin typeface="+mn-lt"/>
          <a:ea typeface="+mn-ea"/>
          <a:cs typeface="+mn-cs"/>
        </a:defRPr>
      </a:lvl6pPr>
      <a:lvl7pPr marL="15361536" algn="l" defTabSz="2560256" rtl="0" eaLnBrk="1" latinLnBrk="0" hangingPunct="1">
        <a:defRPr sz="10000" kern="1200">
          <a:solidFill>
            <a:schemeClr val="tx1"/>
          </a:solidFill>
          <a:latin typeface="+mn-lt"/>
          <a:ea typeface="+mn-ea"/>
          <a:cs typeface="+mn-cs"/>
        </a:defRPr>
      </a:lvl7pPr>
      <a:lvl8pPr marL="17921792" algn="l" defTabSz="2560256" rtl="0" eaLnBrk="1" latinLnBrk="0" hangingPunct="1">
        <a:defRPr sz="10000" kern="1200">
          <a:solidFill>
            <a:schemeClr val="tx1"/>
          </a:solidFill>
          <a:latin typeface="+mn-lt"/>
          <a:ea typeface="+mn-ea"/>
          <a:cs typeface="+mn-cs"/>
        </a:defRPr>
      </a:lvl8pPr>
      <a:lvl9pPr marL="20482048" algn="l" defTabSz="2560256" rtl="0" eaLnBrk="1" latinLnBrk="0" hangingPunct="1">
        <a:defRPr sz="10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11.png"/><Relationship Id="rId18" Type="http://schemas.openxmlformats.org/officeDocument/2006/relationships/hyperlink" Target="mailto:Johannes_novotny@brown.edu" TargetMode="External"/><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0.png"/><Relationship Id="rId17" Type="http://schemas.openxmlformats.org/officeDocument/2006/relationships/hyperlink" Target="mailto:Scott_houde@brown.edu" TargetMode="External"/><Relationship Id="rId2" Type="http://schemas.openxmlformats.org/officeDocument/2006/relationships/slideLayout" Target="../slideLayouts/slideLayout7.xml"/><Relationship Id="rId16" Type="http://schemas.openxmlformats.org/officeDocument/2006/relationships/hyperlink" Target="mailto:yeounoh_chung@brown.edu" TargetMode="External"/><Relationship Id="rId1" Type="http://schemas.openxmlformats.org/officeDocument/2006/relationships/vmlDrawing" Target="../drawings/vmlDrawing1.vml"/><Relationship Id="rId6" Type="http://schemas.openxmlformats.org/officeDocument/2006/relationships/image" Target="../media/image6.jpg"/><Relationship Id="rId11" Type="http://schemas.openxmlformats.org/officeDocument/2006/relationships/image" Target="../media/image9.png"/><Relationship Id="rId5" Type="http://schemas.openxmlformats.org/officeDocument/2006/relationships/image" Target="../media/image5.jpg"/><Relationship Id="rId15" Type="http://schemas.openxmlformats.org/officeDocument/2006/relationships/image" Target="../media/image2.emf"/><Relationship Id="rId10" Type="http://schemas.openxmlformats.org/officeDocument/2006/relationships/image" Target="../media/image8.jpg"/><Relationship Id="rId19" Type="http://schemas.openxmlformats.org/officeDocument/2006/relationships/hyperlink" Target="mailto:Erfan_zamanian@brown.edu" TargetMode="External"/><Relationship Id="rId4" Type="http://schemas.openxmlformats.org/officeDocument/2006/relationships/image" Target="../media/image4.png"/><Relationship Id="rId9" Type="http://schemas.openxmlformats.org/officeDocument/2006/relationships/image" Target="../media/image1.emf"/><Relationship Id="rId1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007" y="551963"/>
            <a:ext cx="6477000" cy="3714750"/>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898955525"/>
              </p:ext>
            </p:extLst>
          </p:nvPr>
        </p:nvGraphicFramePr>
        <p:xfrm>
          <a:off x="38666920" y="20304985"/>
          <a:ext cx="51188813" cy="33033497"/>
        </p:xfrm>
        <a:graphic>
          <a:graphicData uri="http://schemas.openxmlformats.org/drawingml/2006/table">
            <a:tbl>
              <a:tblPr/>
              <a:tblGrid>
                <a:gridCol w="51188813"/>
              </a:tblGrid>
              <a:tr h="33033497">
                <a:tc>
                  <a:txBody>
                    <a:bodyPr/>
                    <a:lstStyle/>
                    <a:p>
                      <a:endParaRPr lang="en-US" sz="10000" dirty="0"/>
                    </a:p>
                  </a:txBody>
                  <a:tcPr marL="106680" marR="106680" marT="53340" marB="53340">
                    <a:lnL w="12700" cmpd="sng">
                      <a:solidFill>
                        <a:scrgbClr r="0" g="0" b="0"/>
                      </a:solidFill>
                      <a:prstDash val="solid"/>
                    </a:lnL>
                    <a:lnR w="12700" cmpd="sng">
                      <a:solidFill>
                        <a:scrgbClr r="0" g="0" b="0"/>
                      </a:solidFill>
                      <a:prstDash val="solid"/>
                    </a:lnR>
                    <a:lnT w="12700" cmpd="sng">
                      <a:solidFill>
                        <a:scrgbClr r="0" g="0" b="0"/>
                      </a:solidFill>
                      <a:prstDash val="solid"/>
                    </a:lnT>
                    <a:lnB w="12700" cmpd="sng">
                      <a:solidFill>
                        <a:scrgbClr r="0" g="0" b="0"/>
                      </a:solidFill>
                      <a:prstDash val="solid"/>
                    </a:lnB>
                    <a:noFill/>
                  </a:tcPr>
                </a:tc>
              </a:tr>
            </a:tbl>
          </a:graphicData>
        </a:graphic>
      </p:graphicFrame>
      <p:grpSp>
        <p:nvGrpSpPr>
          <p:cNvPr id="4" name="Group 3"/>
          <p:cNvGrpSpPr/>
          <p:nvPr/>
        </p:nvGrpSpPr>
        <p:grpSpPr>
          <a:xfrm>
            <a:off x="38703763" y="20813629"/>
            <a:ext cx="25237572" cy="15514497"/>
            <a:chOff x="890736" y="5183505"/>
            <a:chExt cx="20073201" cy="12599000"/>
          </a:xfrm>
        </p:grpSpPr>
        <p:sp>
          <p:nvSpPr>
            <p:cNvPr id="20" name="Rounded Rectangle 19"/>
            <p:cNvSpPr/>
            <p:nvPr/>
          </p:nvSpPr>
          <p:spPr>
            <a:xfrm>
              <a:off x="1117513" y="5183505"/>
              <a:ext cx="19846424" cy="12599000"/>
            </a:xfrm>
            <a:prstGeom prst="roundRect">
              <a:avLst/>
            </a:prstGeom>
            <a:solidFill>
              <a:srgbClr val="F3E0C4">
                <a:alpha val="58000"/>
              </a:srgbClr>
            </a:solidFill>
            <a:ln>
              <a:solidFill>
                <a:srgbClr val="948A54"/>
              </a:solidFill>
            </a:ln>
          </p:spPr>
          <p:style>
            <a:lnRef idx="2">
              <a:schemeClr val="accent5"/>
            </a:lnRef>
            <a:fillRef idx="1002">
              <a:schemeClr val="lt1"/>
            </a:fillRef>
            <a:effectRef idx="0">
              <a:schemeClr val="accent5"/>
            </a:effectRef>
            <a:fontRef idx="minor">
              <a:schemeClr val="dk1"/>
            </a:fontRef>
          </p:style>
          <p:txBody>
            <a:bodyPr lIns="101572" tIns="50787" rIns="101572" bIns="50787" anchor="ctr"/>
            <a:lstStyle/>
            <a:p>
              <a:pPr algn="ctr">
                <a:defRPr/>
              </a:pPr>
              <a:endParaRPr lang="en-US" sz="10000" b="1" dirty="0">
                <a:ln w="76200">
                  <a:solidFill>
                    <a:schemeClr val="accent1"/>
                  </a:solidFill>
                  <a:prstDash val="solid"/>
                </a:ln>
                <a:solidFill>
                  <a:schemeClr val="bg2"/>
                </a:solidFill>
                <a:effectLst>
                  <a:outerShdw blurRad="41275" dist="20320" dir="1800000" algn="tl" rotWithShape="0">
                    <a:srgbClr val="000000">
                      <a:alpha val="40000"/>
                    </a:srgbClr>
                  </a:outerShdw>
                </a:effectLst>
                <a:latin typeface="Arial"/>
                <a:cs typeface="Arial"/>
              </a:endParaRPr>
            </a:p>
          </p:txBody>
        </p:sp>
        <p:sp>
          <p:nvSpPr>
            <p:cNvPr id="21" name="TextBox 20"/>
            <p:cNvSpPr txBox="1"/>
            <p:nvPr/>
          </p:nvSpPr>
          <p:spPr>
            <a:xfrm>
              <a:off x="890736" y="5239947"/>
              <a:ext cx="20015040" cy="1041361"/>
            </a:xfrm>
            <a:prstGeom prst="rect">
              <a:avLst/>
            </a:prstGeom>
            <a:noFill/>
          </p:spPr>
          <p:txBody>
            <a:bodyPr wrap="square" rtlCol="0">
              <a:spAutoFit/>
            </a:bodyPr>
            <a:lstStyle/>
            <a:p>
              <a:pPr algn="ctr"/>
              <a:r>
                <a:rPr lang="en-US" sz="7733" b="1" dirty="0">
                  <a:ln>
                    <a:solidFill>
                      <a:schemeClr val="tx1"/>
                    </a:solidFill>
                  </a:ln>
                </a:rPr>
                <a:t>Can You Trust Your Query Results?</a:t>
              </a:r>
            </a:p>
          </p:txBody>
        </p:sp>
      </p:grpSp>
      <p:sp>
        <p:nvSpPr>
          <p:cNvPr id="5" name="TextBox 4"/>
          <p:cNvSpPr txBox="1"/>
          <p:nvPr/>
        </p:nvSpPr>
        <p:spPr>
          <a:xfrm>
            <a:off x="0" y="0"/>
            <a:ext cx="40005000" cy="1646605"/>
          </a:xfrm>
          <a:prstGeom prst="rect">
            <a:avLst/>
          </a:prstGeom>
          <a:noFill/>
        </p:spPr>
        <p:txBody>
          <a:bodyPr wrap="square" lIns="106680" tIns="53340" rIns="106680" bIns="53340" rtlCol="0">
            <a:spAutoFit/>
          </a:bodyPr>
          <a:lstStyle/>
          <a:p>
            <a:endParaRPr lang="en-US" sz="10000" dirty="0"/>
          </a:p>
        </p:txBody>
      </p:sp>
      <p:sp>
        <p:nvSpPr>
          <p:cNvPr id="8" name="TextBox 7"/>
          <p:cNvSpPr txBox="1"/>
          <p:nvPr/>
        </p:nvSpPr>
        <p:spPr>
          <a:xfrm>
            <a:off x="2639241" y="845972"/>
            <a:ext cx="26304677" cy="1461939"/>
          </a:xfrm>
          <a:prstGeom prst="rect">
            <a:avLst/>
          </a:prstGeom>
          <a:noFill/>
        </p:spPr>
        <p:txBody>
          <a:bodyPr wrap="square" lIns="106680" tIns="53340" rIns="106680" bIns="53340" rtlCol="0">
            <a:spAutoFit/>
          </a:bodyPr>
          <a:lstStyle/>
          <a:p>
            <a:pPr algn="ctr"/>
            <a:r>
              <a:rPr lang="en-US" sz="8800" b="1" dirty="0" smtClean="0">
                <a:latin typeface="Trebuchet MS"/>
                <a:cs typeface="Trebuchet MS"/>
              </a:rPr>
              <a:t>“Find the right professor for you”</a:t>
            </a:r>
            <a:endParaRPr lang="en-US" sz="8800" b="1" dirty="0">
              <a:latin typeface="Trebuchet MS"/>
              <a:cs typeface="Trebuchet MS"/>
            </a:endParaRPr>
          </a:p>
        </p:txBody>
      </p:sp>
      <p:pic>
        <p:nvPicPr>
          <p:cNvPr id="9" name="Picture 1" descr="brownLogo.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034240" y="292233"/>
            <a:ext cx="3501590" cy="4033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5" name="Group 24"/>
          <p:cNvGrpSpPr/>
          <p:nvPr/>
        </p:nvGrpSpPr>
        <p:grpSpPr>
          <a:xfrm>
            <a:off x="64546754" y="20813629"/>
            <a:ext cx="24952236" cy="15514497"/>
            <a:chOff x="1117512" y="5183505"/>
            <a:chExt cx="19846425" cy="12599000"/>
          </a:xfrm>
        </p:grpSpPr>
        <p:sp>
          <p:nvSpPr>
            <p:cNvPr id="32" name="Rounded Rectangle 31"/>
            <p:cNvSpPr/>
            <p:nvPr/>
          </p:nvSpPr>
          <p:spPr>
            <a:xfrm>
              <a:off x="1117512" y="5183505"/>
              <a:ext cx="19846425" cy="12599000"/>
            </a:xfrm>
            <a:prstGeom prst="roundRect">
              <a:avLst/>
            </a:prstGeom>
            <a:solidFill>
              <a:srgbClr val="F3E0C4">
                <a:alpha val="58000"/>
              </a:srgbClr>
            </a:solidFill>
            <a:ln>
              <a:solidFill>
                <a:srgbClr val="948A54"/>
              </a:solidFill>
            </a:ln>
          </p:spPr>
          <p:style>
            <a:lnRef idx="2">
              <a:schemeClr val="accent5"/>
            </a:lnRef>
            <a:fillRef idx="1002">
              <a:schemeClr val="lt1"/>
            </a:fillRef>
            <a:effectRef idx="0">
              <a:schemeClr val="accent5"/>
            </a:effectRef>
            <a:fontRef idx="minor">
              <a:schemeClr val="dk1"/>
            </a:fontRef>
          </p:style>
          <p:txBody>
            <a:bodyPr lIns="101572" tIns="50787" rIns="101572" bIns="50787" anchor="ctr"/>
            <a:lstStyle/>
            <a:p>
              <a:pPr algn="ctr">
                <a:defRPr/>
              </a:pPr>
              <a:endParaRPr lang="en-US" sz="10000" b="1" dirty="0">
                <a:ln w="76200">
                  <a:solidFill>
                    <a:schemeClr val="accent1"/>
                  </a:solidFill>
                  <a:prstDash val="solid"/>
                </a:ln>
                <a:solidFill>
                  <a:schemeClr val="bg2"/>
                </a:solidFill>
                <a:effectLst>
                  <a:outerShdw blurRad="41275" dist="20320" dir="1800000" algn="tl" rotWithShape="0">
                    <a:srgbClr val="000000">
                      <a:alpha val="40000"/>
                    </a:srgbClr>
                  </a:outerShdw>
                </a:effectLst>
                <a:latin typeface="Arial"/>
                <a:cs typeface="Arial"/>
              </a:endParaRPr>
            </a:p>
          </p:txBody>
        </p:sp>
        <p:sp>
          <p:nvSpPr>
            <p:cNvPr id="33" name="TextBox 32"/>
            <p:cNvSpPr txBox="1"/>
            <p:nvPr/>
          </p:nvSpPr>
          <p:spPr>
            <a:xfrm>
              <a:off x="1142922" y="5183505"/>
              <a:ext cx="19733552" cy="1041361"/>
            </a:xfrm>
            <a:prstGeom prst="rect">
              <a:avLst/>
            </a:prstGeom>
            <a:noFill/>
          </p:spPr>
          <p:txBody>
            <a:bodyPr wrap="square" rtlCol="0">
              <a:spAutoFit/>
            </a:bodyPr>
            <a:lstStyle/>
            <a:p>
              <a:pPr algn="ctr"/>
              <a:r>
                <a:rPr lang="en-US" sz="7733" b="1" dirty="0">
                  <a:ln>
                    <a:solidFill>
                      <a:schemeClr val="tx1"/>
                    </a:solidFill>
                  </a:ln>
                </a:rPr>
                <a:t>Techniques From Biological Species Estimation </a:t>
              </a:r>
            </a:p>
          </p:txBody>
        </p:sp>
      </p:grpSp>
      <p:grpSp>
        <p:nvGrpSpPr>
          <p:cNvPr id="34" name="Group 33"/>
          <p:cNvGrpSpPr/>
          <p:nvPr/>
        </p:nvGrpSpPr>
        <p:grpSpPr>
          <a:xfrm>
            <a:off x="39018528" y="37203377"/>
            <a:ext cx="24952452" cy="15514497"/>
            <a:chOff x="1117512" y="5183505"/>
            <a:chExt cx="19758962" cy="12599000"/>
          </a:xfrm>
        </p:grpSpPr>
        <p:sp>
          <p:nvSpPr>
            <p:cNvPr id="35" name="Rounded Rectangle 34"/>
            <p:cNvSpPr/>
            <p:nvPr/>
          </p:nvSpPr>
          <p:spPr>
            <a:xfrm>
              <a:off x="1117512" y="5183505"/>
              <a:ext cx="19758962" cy="12599000"/>
            </a:xfrm>
            <a:prstGeom prst="roundRect">
              <a:avLst/>
            </a:prstGeom>
            <a:solidFill>
              <a:srgbClr val="F3E0C4">
                <a:alpha val="58000"/>
              </a:srgbClr>
            </a:solidFill>
            <a:ln>
              <a:solidFill>
                <a:schemeClr val="bg2">
                  <a:lumMod val="50000"/>
                </a:schemeClr>
              </a:solidFill>
            </a:ln>
          </p:spPr>
          <p:style>
            <a:lnRef idx="2">
              <a:schemeClr val="accent5"/>
            </a:lnRef>
            <a:fillRef idx="1002">
              <a:schemeClr val="lt1"/>
            </a:fillRef>
            <a:effectRef idx="0">
              <a:schemeClr val="accent5"/>
            </a:effectRef>
            <a:fontRef idx="minor">
              <a:schemeClr val="dk1"/>
            </a:fontRef>
          </p:style>
          <p:txBody>
            <a:bodyPr lIns="101572" tIns="50787" rIns="101572" bIns="50787" anchor="ctr"/>
            <a:lstStyle/>
            <a:p>
              <a:pPr algn="ctr">
                <a:defRPr/>
              </a:pPr>
              <a:endParaRPr lang="en-US" sz="10000" b="1" dirty="0">
                <a:ln w="76200">
                  <a:solidFill>
                    <a:schemeClr val="accent1"/>
                  </a:solidFill>
                  <a:prstDash val="solid"/>
                </a:ln>
                <a:solidFill>
                  <a:schemeClr val="bg2"/>
                </a:solidFill>
                <a:effectLst>
                  <a:outerShdw blurRad="41275" dist="20320" dir="1800000" algn="tl" rotWithShape="0">
                    <a:srgbClr val="000000">
                      <a:alpha val="40000"/>
                    </a:srgbClr>
                  </a:outerShdw>
                </a:effectLst>
                <a:latin typeface="Arial"/>
                <a:cs typeface="Arial"/>
              </a:endParaRPr>
            </a:p>
          </p:txBody>
        </p:sp>
        <p:sp>
          <p:nvSpPr>
            <p:cNvPr id="36" name="TextBox 35"/>
            <p:cNvSpPr txBox="1"/>
            <p:nvPr/>
          </p:nvSpPr>
          <p:spPr>
            <a:xfrm>
              <a:off x="1142922" y="5183505"/>
              <a:ext cx="19733551" cy="1041361"/>
            </a:xfrm>
            <a:prstGeom prst="rect">
              <a:avLst/>
            </a:prstGeom>
            <a:noFill/>
          </p:spPr>
          <p:txBody>
            <a:bodyPr wrap="square" rtlCol="0">
              <a:spAutoFit/>
            </a:bodyPr>
            <a:lstStyle/>
            <a:p>
              <a:pPr algn="ctr"/>
              <a:r>
                <a:rPr lang="en-US" sz="7733" b="1" dirty="0">
                  <a:ln>
                    <a:solidFill>
                      <a:schemeClr val="tx1"/>
                    </a:solidFill>
                  </a:ln>
                </a:rPr>
                <a:t>Impact of The Unknown on Aggregation Query</a:t>
              </a:r>
            </a:p>
          </p:txBody>
        </p:sp>
      </p:grpSp>
      <p:grpSp>
        <p:nvGrpSpPr>
          <p:cNvPr id="37" name="Group 36"/>
          <p:cNvGrpSpPr/>
          <p:nvPr/>
        </p:nvGrpSpPr>
        <p:grpSpPr>
          <a:xfrm>
            <a:off x="64656719" y="37203377"/>
            <a:ext cx="24842271" cy="15514497"/>
            <a:chOff x="1117512" y="5183505"/>
            <a:chExt cx="19758962" cy="12599000"/>
          </a:xfrm>
        </p:grpSpPr>
        <p:sp>
          <p:nvSpPr>
            <p:cNvPr id="38" name="Rounded Rectangle 37"/>
            <p:cNvSpPr/>
            <p:nvPr/>
          </p:nvSpPr>
          <p:spPr>
            <a:xfrm>
              <a:off x="1117512" y="5183505"/>
              <a:ext cx="19758962" cy="12599000"/>
            </a:xfrm>
            <a:prstGeom prst="roundRect">
              <a:avLst/>
            </a:prstGeom>
            <a:solidFill>
              <a:srgbClr val="F3E0C4">
                <a:alpha val="58000"/>
              </a:srgbClr>
            </a:solidFill>
            <a:ln>
              <a:solidFill>
                <a:srgbClr val="948A54"/>
              </a:solidFill>
            </a:ln>
          </p:spPr>
          <p:style>
            <a:lnRef idx="2">
              <a:schemeClr val="accent5"/>
            </a:lnRef>
            <a:fillRef idx="1002">
              <a:schemeClr val="lt1"/>
            </a:fillRef>
            <a:effectRef idx="0">
              <a:schemeClr val="accent5"/>
            </a:effectRef>
            <a:fontRef idx="minor">
              <a:schemeClr val="dk1"/>
            </a:fontRef>
          </p:style>
          <p:txBody>
            <a:bodyPr lIns="101572" tIns="50787" rIns="101572" bIns="50787" anchor="ctr"/>
            <a:lstStyle/>
            <a:p>
              <a:pPr algn="ctr">
                <a:defRPr/>
              </a:pPr>
              <a:endParaRPr lang="en-US" sz="10000" b="1" dirty="0">
                <a:ln w="76200">
                  <a:solidFill>
                    <a:schemeClr val="accent1"/>
                  </a:solidFill>
                  <a:prstDash val="solid"/>
                </a:ln>
                <a:solidFill>
                  <a:schemeClr val="bg2"/>
                </a:solidFill>
                <a:effectLst>
                  <a:outerShdw blurRad="41275" dist="20320" dir="1800000" algn="tl" rotWithShape="0">
                    <a:srgbClr val="000000">
                      <a:alpha val="40000"/>
                    </a:srgbClr>
                  </a:outerShdw>
                </a:effectLst>
                <a:latin typeface="Arial"/>
                <a:cs typeface="Arial"/>
              </a:endParaRPr>
            </a:p>
          </p:txBody>
        </p:sp>
        <p:sp>
          <p:nvSpPr>
            <p:cNvPr id="39" name="TextBox 38"/>
            <p:cNvSpPr txBox="1"/>
            <p:nvPr/>
          </p:nvSpPr>
          <p:spPr>
            <a:xfrm>
              <a:off x="1142922" y="5183505"/>
              <a:ext cx="19733551" cy="1041361"/>
            </a:xfrm>
            <a:prstGeom prst="rect">
              <a:avLst/>
            </a:prstGeom>
            <a:noFill/>
          </p:spPr>
          <p:txBody>
            <a:bodyPr wrap="square" rtlCol="0">
              <a:spAutoFit/>
            </a:bodyPr>
            <a:lstStyle/>
            <a:p>
              <a:pPr algn="ctr"/>
              <a:r>
                <a:rPr lang="en-US" sz="7733" b="1" dirty="0">
                  <a:ln>
                    <a:solidFill>
                      <a:schemeClr val="tx1"/>
                    </a:solidFill>
                  </a:ln>
                </a:rPr>
                <a:t>Simulation Result and Future Work</a:t>
              </a:r>
            </a:p>
          </p:txBody>
        </p:sp>
      </p:grpSp>
      <p:cxnSp>
        <p:nvCxnSpPr>
          <p:cNvPr id="13" name="Straight Connector 12"/>
          <p:cNvCxnSpPr/>
          <p:nvPr/>
        </p:nvCxnSpPr>
        <p:spPr>
          <a:xfrm>
            <a:off x="41475769" y="22412408"/>
            <a:ext cx="19569911"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67101860" y="22403966"/>
            <a:ext cx="19569911"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41829403" y="38748916"/>
            <a:ext cx="19569911"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67216666" y="38740474"/>
            <a:ext cx="19569911"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18" name="Picture 17" descr="j0316965.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543150" y="23071347"/>
            <a:ext cx="5104771" cy="4083817"/>
          </a:xfrm>
          <a:prstGeom prst="rect">
            <a:avLst/>
          </a:prstGeom>
        </p:spPr>
      </p:pic>
      <p:sp>
        <p:nvSpPr>
          <p:cNvPr id="19" name="Right Arrow Callout 18"/>
          <p:cNvSpPr/>
          <p:nvPr/>
        </p:nvSpPr>
        <p:spPr>
          <a:xfrm>
            <a:off x="41873010" y="22904562"/>
            <a:ext cx="13486704" cy="5065812"/>
          </a:xfrm>
          <a:prstGeom prst="rightArrowCallout">
            <a:avLst>
              <a:gd name="adj1" fmla="val 25888"/>
              <a:gd name="adj2" fmla="val 25000"/>
              <a:gd name="adj3" fmla="val 25000"/>
              <a:gd name="adj4" fmla="val 84549"/>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0"/>
          </a:p>
        </p:txBody>
      </p:sp>
      <p:pic>
        <p:nvPicPr>
          <p:cNvPr id="26" name="Picture 25" descr="google.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622209" y="23505604"/>
            <a:ext cx="2559413" cy="2559413"/>
          </a:xfrm>
          <a:prstGeom prst="rect">
            <a:avLst/>
          </a:prstGeom>
        </p:spPr>
      </p:pic>
      <p:sp>
        <p:nvSpPr>
          <p:cNvPr id="27" name="TextBox 26"/>
          <p:cNvSpPr txBox="1"/>
          <p:nvPr/>
        </p:nvSpPr>
        <p:spPr>
          <a:xfrm>
            <a:off x="54731219" y="27374003"/>
            <a:ext cx="6918713" cy="913199"/>
          </a:xfrm>
          <a:prstGeom prst="rect">
            <a:avLst/>
          </a:prstGeom>
          <a:solidFill>
            <a:srgbClr val="FFFFFF"/>
          </a:solidFill>
          <a:ln>
            <a:solidFill>
              <a:srgbClr val="4F81BD"/>
            </a:solidFill>
          </a:ln>
        </p:spPr>
        <p:txBody>
          <a:bodyPr wrap="square" rtlCol="0">
            <a:spAutoFit/>
          </a:bodyPr>
          <a:lstStyle/>
          <a:p>
            <a:pPr algn="ctr"/>
            <a:r>
              <a:rPr lang="en-US" sz="2667" dirty="0"/>
              <a:t>“What is the total revenue of the  restaurants </a:t>
            </a:r>
            <a:br>
              <a:rPr lang="en-US" sz="2667" dirty="0"/>
            </a:br>
            <a:r>
              <a:rPr lang="en-US" sz="2667" dirty="0"/>
              <a:t>on the east coast serve clam chowder?”</a:t>
            </a:r>
          </a:p>
        </p:txBody>
      </p:sp>
      <p:sp>
        <p:nvSpPr>
          <p:cNvPr id="29" name="TextBox 28"/>
          <p:cNvSpPr txBox="1"/>
          <p:nvPr/>
        </p:nvSpPr>
        <p:spPr>
          <a:xfrm>
            <a:off x="41829403" y="28890132"/>
            <a:ext cx="19021719" cy="2062103"/>
          </a:xfrm>
          <a:prstGeom prst="rect">
            <a:avLst/>
          </a:prstGeom>
          <a:noFill/>
        </p:spPr>
        <p:txBody>
          <a:bodyPr wrap="square" rtlCol="0">
            <a:spAutoFit/>
          </a:bodyPr>
          <a:lstStyle/>
          <a:p>
            <a:pPr algn="ctr"/>
            <a:r>
              <a:rPr lang="en-US" sz="4267" dirty="0"/>
              <a:t>We want to </a:t>
            </a:r>
            <a:r>
              <a:rPr lang="en-US" sz="6400" dirty="0"/>
              <a:t>build a complete data set </a:t>
            </a:r>
            <a:r>
              <a:rPr lang="en-US" sz="4267" dirty="0"/>
              <a:t>for your queries </a:t>
            </a:r>
          </a:p>
          <a:p>
            <a:pPr algn="ctr"/>
            <a:r>
              <a:rPr lang="en-US" sz="6400" dirty="0"/>
              <a:t>by integrating multiple data sources, </a:t>
            </a:r>
            <a:r>
              <a:rPr lang="en-US" sz="4267" dirty="0"/>
              <a:t>but …</a:t>
            </a:r>
            <a:endParaRPr lang="en-US" sz="6400" dirty="0"/>
          </a:p>
        </p:txBody>
      </p:sp>
      <p:sp>
        <p:nvSpPr>
          <p:cNvPr id="125" name="Rounded Rectangle 124"/>
          <p:cNvSpPr/>
          <p:nvPr/>
        </p:nvSpPr>
        <p:spPr>
          <a:xfrm>
            <a:off x="43586336" y="31441237"/>
            <a:ext cx="15689023" cy="2350249"/>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0"/>
          </a:p>
        </p:txBody>
      </p:sp>
      <p:sp>
        <p:nvSpPr>
          <p:cNvPr id="3" name="TextBox 2"/>
          <p:cNvSpPr txBox="1"/>
          <p:nvPr/>
        </p:nvSpPr>
        <p:spPr>
          <a:xfrm>
            <a:off x="44192527" y="31368591"/>
            <a:ext cx="14588932" cy="2062359"/>
          </a:xfrm>
          <a:prstGeom prst="rect">
            <a:avLst/>
          </a:prstGeom>
          <a:noFill/>
        </p:spPr>
        <p:txBody>
          <a:bodyPr wrap="square" rtlCol="0">
            <a:spAutoFit/>
          </a:bodyPr>
          <a:lstStyle/>
          <a:p>
            <a:pPr marL="685783" indent="-685783">
              <a:lnSpc>
                <a:spcPct val="150000"/>
              </a:lnSpc>
              <a:buFont typeface="Arial"/>
              <a:buChar char="•"/>
            </a:pPr>
            <a:r>
              <a:rPr lang="en-US" sz="4267" dirty="0"/>
              <a:t>How complete is the integrated data set?</a:t>
            </a:r>
          </a:p>
          <a:p>
            <a:pPr marL="685783" indent="-685783">
              <a:lnSpc>
                <a:spcPct val="150000"/>
              </a:lnSpc>
              <a:buFont typeface="Arial"/>
              <a:buChar char="•"/>
            </a:pPr>
            <a:r>
              <a:rPr lang="en-US" sz="4267" dirty="0"/>
              <a:t>What impact does the unknown data have on the result?</a:t>
            </a:r>
          </a:p>
        </p:txBody>
      </p:sp>
      <p:sp>
        <p:nvSpPr>
          <p:cNvPr id="126" name="TextBox 125"/>
          <p:cNvSpPr txBox="1"/>
          <p:nvPr/>
        </p:nvSpPr>
        <p:spPr>
          <a:xfrm>
            <a:off x="41616881" y="34752166"/>
            <a:ext cx="19923543" cy="830997"/>
          </a:xfrm>
          <a:prstGeom prst="rect">
            <a:avLst/>
          </a:prstGeom>
          <a:noFill/>
        </p:spPr>
        <p:txBody>
          <a:bodyPr wrap="square" rtlCol="0">
            <a:spAutoFit/>
          </a:bodyPr>
          <a:lstStyle/>
          <a:p>
            <a:pPr algn="ctr"/>
            <a:r>
              <a:rPr lang="en-US" sz="4800" i="1" dirty="0"/>
              <a:t>Our goal is to estimate the number of unknown data items and their values.</a:t>
            </a:r>
            <a:endParaRPr lang="en-US" sz="7200" i="1" dirty="0"/>
          </a:p>
        </p:txBody>
      </p:sp>
      <p:sp>
        <p:nvSpPr>
          <p:cNvPr id="31" name="Down Arrow 30"/>
          <p:cNvSpPr/>
          <p:nvPr/>
        </p:nvSpPr>
        <p:spPr>
          <a:xfrm>
            <a:off x="49813085" y="33791486"/>
            <a:ext cx="3347375" cy="59031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0"/>
          </a:p>
        </p:txBody>
      </p:sp>
      <p:sp>
        <p:nvSpPr>
          <p:cNvPr id="128" name="TextBox 127"/>
          <p:cNvSpPr txBox="1"/>
          <p:nvPr/>
        </p:nvSpPr>
        <p:spPr>
          <a:xfrm>
            <a:off x="77776329" y="40823735"/>
            <a:ext cx="10623573" cy="7848302"/>
          </a:xfrm>
          <a:prstGeom prst="rect">
            <a:avLst/>
          </a:prstGeom>
          <a:noFill/>
        </p:spPr>
        <p:txBody>
          <a:bodyPr wrap="square" rtlCol="0">
            <a:spAutoFit/>
          </a:bodyPr>
          <a:lstStyle/>
          <a:p>
            <a:pPr marL="685783" indent="-685783">
              <a:lnSpc>
                <a:spcPct val="150000"/>
              </a:lnSpc>
              <a:buFont typeface="Arial"/>
              <a:buChar char="•"/>
            </a:pPr>
            <a:r>
              <a:rPr lang="en-US" sz="4800" dirty="0"/>
              <a:t>We can adjust the aggregation query result using the average over known items and the unknown item count (</a:t>
            </a:r>
            <a:r>
              <a:rPr lang="en-US" sz="4800" i="1" dirty="0"/>
              <a:t>i.e. Naïve</a:t>
            </a:r>
            <a:r>
              <a:rPr lang="en-US" sz="4800" dirty="0"/>
              <a:t>).</a:t>
            </a:r>
          </a:p>
          <a:p>
            <a:pPr marL="685783" indent="-685783">
              <a:lnSpc>
                <a:spcPct val="150000"/>
              </a:lnSpc>
              <a:buFont typeface="Arial"/>
              <a:buChar char="•"/>
            </a:pPr>
            <a:r>
              <a:rPr lang="en-US" sz="4800" dirty="0"/>
              <a:t>But, we can do better by estimating the impact of the unknown items on different value ranges (</a:t>
            </a:r>
            <a:r>
              <a:rPr lang="en-US" sz="4800" i="1" dirty="0"/>
              <a:t>i.e. ER-Bucket</a:t>
            </a:r>
            <a:r>
              <a:rPr lang="en-US" sz="4800" dirty="0"/>
              <a:t>).</a:t>
            </a:r>
          </a:p>
        </p:txBody>
      </p:sp>
      <p:sp>
        <p:nvSpPr>
          <p:cNvPr id="45" name="TextBox 44"/>
          <p:cNvSpPr txBox="1"/>
          <p:nvPr/>
        </p:nvSpPr>
        <p:spPr>
          <a:xfrm>
            <a:off x="42882746" y="40044710"/>
            <a:ext cx="6930340" cy="748988"/>
          </a:xfrm>
          <a:prstGeom prst="rect">
            <a:avLst/>
          </a:prstGeom>
          <a:noFill/>
        </p:spPr>
        <p:txBody>
          <a:bodyPr wrap="square" rtlCol="0">
            <a:spAutoFit/>
          </a:bodyPr>
          <a:lstStyle/>
          <a:p>
            <a:endParaRPr lang="en-US" sz="4267" dirty="0"/>
          </a:p>
        </p:txBody>
      </p:sp>
      <p:sp>
        <p:nvSpPr>
          <p:cNvPr id="46" name="TextBox 45"/>
          <p:cNvSpPr txBox="1"/>
          <p:nvPr/>
        </p:nvSpPr>
        <p:spPr>
          <a:xfrm>
            <a:off x="42196836" y="40323430"/>
            <a:ext cx="6720284" cy="3539174"/>
          </a:xfrm>
          <a:prstGeom prst="rect">
            <a:avLst/>
          </a:prstGeom>
          <a:solidFill>
            <a:schemeClr val="bg1"/>
          </a:solidFill>
          <a:ln>
            <a:solidFill>
              <a:srgbClr val="4F81BD"/>
            </a:solidFill>
          </a:ln>
        </p:spPr>
        <p:txBody>
          <a:bodyPr wrap="square" rtlCol="0" anchor="t" anchorCtr="0">
            <a:spAutoFit/>
          </a:bodyPr>
          <a:lstStyle/>
          <a:p>
            <a:pPr>
              <a:lnSpc>
                <a:spcPct val="150000"/>
              </a:lnSpc>
            </a:pPr>
            <a:r>
              <a:rPr lang="en-US" sz="3733" i="1" dirty="0"/>
              <a:t>SELECT SUM(Revenue) </a:t>
            </a:r>
            <a:br>
              <a:rPr lang="en-US" sz="3733" i="1" dirty="0"/>
            </a:br>
            <a:r>
              <a:rPr lang="en-US" sz="3733" i="1" dirty="0"/>
              <a:t>FROM Restaurant </a:t>
            </a:r>
            <a:br>
              <a:rPr lang="en-US" sz="3733" i="1" dirty="0"/>
            </a:br>
            <a:r>
              <a:rPr lang="en-US" sz="3733" i="1" dirty="0"/>
              <a:t>WHERE Region = ‘East Coast’ AND </a:t>
            </a:r>
            <a:r>
              <a:rPr lang="en-US" sz="3733" i="1" dirty="0" err="1"/>
              <a:t>Clam_Chowder</a:t>
            </a:r>
            <a:r>
              <a:rPr lang="en-US" sz="3733" i="1" dirty="0"/>
              <a:t> = ‘Yes’;</a:t>
            </a:r>
          </a:p>
        </p:txBody>
      </p:sp>
      <p:graphicFrame>
        <p:nvGraphicFramePr>
          <p:cNvPr id="47" name="Table 46"/>
          <p:cNvGraphicFramePr>
            <a:graphicFrameLocks noGrp="1"/>
          </p:cNvGraphicFramePr>
          <p:nvPr>
            <p:extLst>
              <p:ext uri="{D42A27DB-BD31-4B8C-83A1-F6EECF244321}">
                <p14:modId xmlns:p14="http://schemas.microsoft.com/office/powerpoint/2010/main" val="826058615"/>
              </p:ext>
            </p:extLst>
          </p:nvPr>
        </p:nvGraphicFramePr>
        <p:xfrm>
          <a:off x="52075916" y="39838208"/>
          <a:ext cx="9464508" cy="4133021"/>
        </p:xfrm>
        <a:graphic>
          <a:graphicData uri="http://schemas.openxmlformats.org/drawingml/2006/table">
            <a:tbl>
              <a:tblPr firstRow="1" bandRow="1">
                <a:tableStyleId>{5C22544A-7EE6-4342-B048-85BDC9FD1C3A}</a:tableStyleId>
              </a:tblPr>
              <a:tblGrid>
                <a:gridCol w="2366127"/>
                <a:gridCol w="2366127"/>
                <a:gridCol w="2366127"/>
                <a:gridCol w="2366127"/>
              </a:tblGrid>
              <a:tr h="784717">
                <a:tc>
                  <a:txBody>
                    <a:bodyPr/>
                    <a:lstStyle/>
                    <a:p>
                      <a:pPr algn="ctr"/>
                      <a:r>
                        <a:rPr lang="en-US" sz="2400" dirty="0" smtClean="0"/>
                        <a:t>Restaurant</a:t>
                      </a:r>
                      <a:endParaRPr lang="en-US" sz="2400" dirty="0"/>
                    </a:p>
                  </a:txBody>
                  <a:tcPr marL="121920" marR="121920" marT="60960" marB="60960"/>
                </a:tc>
                <a:tc>
                  <a:txBody>
                    <a:bodyPr/>
                    <a:lstStyle/>
                    <a:p>
                      <a:pPr algn="ctr"/>
                      <a:r>
                        <a:rPr lang="en-US" sz="2400" dirty="0" smtClean="0"/>
                        <a:t>Region</a:t>
                      </a:r>
                      <a:endParaRPr lang="en-US" sz="2400" dirty="0"/>
                    </a:p>
                  </a:txBody>
                  <a:tcPr marL="121920" marR="121920" marT="60960" marB="60960"/>
                </a:tc>
                <a:tc>
                  <a:txBody>
                    <a:bodyPr/>
                    <a:lstStyle/>
                    <a:p>
                      <a:pPr algn="ctr"/>
                      <a:r>
                        <a:rPr lang="en-US" sz="3200" dirty="0" smtClean="0"/>
                        <a:t>Revenue</a:t>
                      </a:r>
                      <a:endParaRPr lang="en-US" sz="3200" dirty="0"/>
                    </a:p>
                  </a:txBody>
                  <a:tcPr marL="121920" marR="121920" marT="60960" marB="60960"/>
                </a:tc>
                <a:tc>
                  <a:txBody>
                    <a:bodyPr/>
                    <a:lstStyle/>
                    <a:p>
                      <a:pPr algn="ctr"/>
                      <a:r>
                        <a:rPr lang="en-US" sz="2400" dirty="0" err="1" smtClean="0"/>
                        <a:t>Clam_Chowder</a:t>
                      </a:r>
                      <a:endParaRPr lang="en-US" sz="2400" dirty="0"/>
                    </a:p>
                  </a:txBody>
                  <a:tcPr marL="121920" marR="121920" marT="60960" marB="60960"/>
                </a:tc>
              </a:tr>
              <a:tr h="837076">
                <a:tc>
                  <a:txBody>
                    <a:bodyPr/>
                    <a:lstStyle/>
                    <a:p>
                      <a:pPr algn="ctr"/>
                      <a:r>
                        <a:rPr lang="en-US" sz="2400" dirty="0" smtClean="0"/>
                        <a:t>Pirate</a:t>
                      </a:r>
                      <a:endParaRPr lang="en-US" sz="2400" dirty="0"/>
                    </a:p>
                  </a:txBody>
                  <a:tcPr marL="121920" marR="121920" marT="60960" marB="60960"/>
                </a:tc>
                <a:tc>
                  <a:txBody>
                    <a:bodyPr/>
                    <a:lstStyle/>
                    <a:p>
                      <a:pPr algn="ctr"/>
                      <a:r>
                        <a:rPr lang="en-US" sz="2400" dirty="0" smtClean="0"/>
                        <a:t>Mid West</a:t>
                      </a:r>
                      <a:endParaRPr lang="en-US" sz="2400" dirty="0"/>
                    </a:p>
                  </a:txBody>
                  <a:tcPr marL="121920" marR="121920" marT="60960" marB="60960"/>
                </a:tc>
                <a:tc>
                  <a:txBody>
                    <a:bodyPr/>
                    <a:lstStyle/>
                    <a:p>
                      <a:pPr algn="ctr"/>
                      <a:r>
                        <a:rPr lang="en-US" sz="2400" dirty="0" smtClean="0"/>
                        <a:t>10,000</a:t>
                      </a:r>
                      <a:endParaRPr lang="en-US" sz="2400" dirty="0"/>
                    </a:p>
                  </a:txBody>
                  <a:tcPr marL="121920" marR="121920" marT="60960" marB="60960"/>
                </a:tc>
                <a:tc>
                  <a:txBody>
                    <a:bodyPr/>
                    <a:lstStyle/>
                    <a:p>
                      <a:pPr algn="ctr"/>
                      <a:r>
                        <a:rPr lang="en-US" sz="2400" dirty="0" smtClean="0"/>
                        <a:t>Yes</a:t>
                      </a:r>
                      <a:endParaRPr lang="en-US" sz="2400" dirty="0"/>
                    </a:p>
                  </a:txBody>
                  <a:tcPr marL="121920" marR="121920" marT="60960" marB="60960"/>
                </a:tc>
              </a:tr>
              <a:tr h="837076">
                <a:tc>
                  <a:txBody>
                    <a:bodyPr/>
                    <a:lstStyle/>
                    <a:p>
                      <a:pPr algn="ctr"/>
                      <a:r>
                        <a:rPr lang="en-US" sz="2400" dirty="0" smtClean="0"/>
                        <a:t>King</a:t>
                      </a:r>
                      <a:r>
                        <a:rPr lang="en-US" sz="2400" baseline="0" dirty="0" smtClean="0"/>
                        <a:t> Crab</a:t>
                      </a:r>
                      <a:endParaRPr lang="en-US" sz="2400" dirty="0"/>
                    </a:p>
                  </a:txBody>
                  <a:tcPr marL="121920" marR="121920" marT="60960" marB="60960"/>
                </a:tc>
                <a:tc>
                  <a:txBody>
                    <a:bodyPr/>
                    <a:lstStyle/>
                    <a:p>
                      <a:pPr algn="ctr"/>
                      <a:r>
                        <a:rPr lang="en-US" sz="2400" dirty="0" smtClean="0"/>
                        <a:t>West Coast</a:t>
                      </a:r>
                      <a:endParaRPr lang="en-US" sz="2400" dirty="0"/>
                    </a:p>
                  </a:txBody>
                  <a:tcPr marL="121920" marR="121920" marT="60960" marB="60960"/>
                </a:tc>
                <a:tc>
                  <a:txBody>
                    <a:bodyPr/>
                    <a:lstStyle/>
                    <a:p>
                      <a:pPr algn="ctr"/>
                      <a:r>
                        <a:rPr lang="en-US" sz="2400" dirty="0" smtClean="0"/>
                        <a:t>20,000</a:t>
                      </a:r>
                      <a:endParaRPr lang="en-US" sz="2400" dirty="0"/>
                    </a:p>
                  </a:txBody>
                  <a:tcPr marL="121920" marR="121920" marT="60960" marB="60960"/>
                </a:tc>
                <a:tc>
                  <a:txBody>
                    <a:bodyPr/>
                    <a:lstStyle/>
                    <a:p>
                      <a:pPr algn="ctr"/>
                      <a:r>
                        <a:rPr lang="en-US" sz="2400" dirty="0" smtClean="0"/>
                        <a:t>Yes</a:t>
                      </a:r>
                      <a:endParaRPr lang="en-US" sz="2400" dirty="0"/>
                    </a:p>
                  </a:txBody>
                  <a:tcPr marL="121920" marR="121920" marT="60960" marB="60960"/>
                </a:tc>
              </a:tr>
              <a:tr h="837076">
                <a:tc>
                  <a:txBody>
                    <a:bodyPr/>
                    <a:lstStyle/>
                    <a:p>
                      <a:pPr algn="ctr"/>
                      <a:r>
                        <a:rPr lang="en-US" sz="2400" dirty="0" smtClean="0">
                          <a:solidFill>
                            <a:srgbClr val="FF0000"/>
                          </a:solidFill>
                        </a:rPr>
                        <a:t>Red Lobster</a:t>
                      </a:r>
                      <a:endParaRPr lang="en-US" sz="2400" dirty="0">
                        <a:solidFill>
                          <a:srgbClr val="FF0000"/>
                        </a:solidFill>
                      </a:endParaRPr>
                    </a:p>
                  </a:txBody>
                  <a:tcPr marL="121920" marR="121920" marT="60960" marB="60960"/>
                </a:tc>
                <a:tc>
                  <a:txBody>
                    <a:bodyPr/>
                    <a:lstStyle/>
                    <a:p>
                      <a:pPr algn="ctr"/>
                      <a:r>
                        <a:rPr lang="en-US" sz="2400" dirty="0" smtClean="0">
                          <a:solidFill>
                            <a:srgbClr val="FF0000"/>
                          </a:solidFill>
                        </a:rPr>
                        <a:t>East Coast</a:t>
                      </a:r>
                      <a:endParaRPr lang="en-US" sz="2400" dirty="0">
                        <a:solidFill>
                          <a:srgbClr val="FF0000"/>
                        </a:solidFill>
                      </a:endParaRPr>
                    </a:p>
                  </a:txBody>
                  <a:tcPr marL="121920" marR="121920" marT="60960" marB="60960"/>
                </a:tc>
                <a:tc>
                  <a:txBody>
                    <a:bodyPr/>
                    <a:lstStyle/>
                    <a:p>
                      <a:pPr algn="ctr"/>
                      <a:r>
                        <a:rPr lang="en-US" sz="2400" dirty="0" smtClean="0">
                          <a:solidFill>
                            <a:srgbClr val="FF0000"/>
                          </a:solidFill>
                        </a:rPr>
                        <a:t>30,000</a:t>
                      </a:r>
                      <a:endParaRPr lang="en-US" sz="2400" dirty="0">
                        <a:solidFill>
                          <a:srgbClr val="FF0000"/>
                        </a:solidFill>
                      </a:endParaRPr>
                    </a:p>
                  </a:txBody>
                  <a:tcPr marL="121920" marR="121920" marT="60960" marB="60960"/>
                </a:tc>
                <a:tc>
                  <a:txBody>
                    <a:bodyPr/>
                    <a:lstStyle/>
                    <a:p>
                      <a:pPr algn="ctr"/>
                      <a:r>
                        <a:rPr lang="en-US" sz="2400" dirty="0" smtClean="0">
                          <a:solidFill>
                            <a:srgbClr val="FF0000"/>
                          </a:solidFill>
                        </a:rPr>
                        <a:t>Yes</a:t>
                      </a:r>
                      <a:endParaRPr lang="en-US" sz="2400" dirty="0">
                        <a:solidFill>
                          <a:srgbClr val="FF0000"/>
                        </a:solidFill>
                      </a:endParaRPr>
                    </a:p>
                  </a:txBody>
                  <a:tcPr marL="121920" marR="121920" marT="60960" marB="60960"/>
                </a:tc>
              </a:tr>
              <a:tr h="837076">
                <a:tc>
                  <a:txBody>
                    <a:bodyPr/>
                    <a:lstStyle/>
                    <a:p>
                      <a:pPr algn="ctr"/>
                      <a:r>
                        <a:rPr lang="en-US" sz="2400" dirty="0" smtClean="0"/>
                        <a:t>Antonio’s Pizza</a:t>
                      </a:r>
                      <a:endParaRPr lang="en-US" sz="2400" dirty="0"/>
                    </a:p>
                  </a:txBody>
                  <a:tcPr marL="121920" marR="121920" marT="60960" marB="60960"/>
                </a:tc>
                <a:tc>
                  <a:txBody>
                    <a:bodyPr/>
                    <a:lstStyle/>
                    <a:p>
                      <a:pPr algn="ctr"/>
                      <a:r>
                        <a:rPr lang="en-US" sz="2400" dirty="0" smtClean="0"/>
                        <a:t>East Coast</a:t>
                      </a:r>
                      <a:endParaRPr lang="en-US" sz="2400" dirty="0"/>
                    </a:p>
                  </a:txBody>
                  <a:tcPr marL="121920" marR="121920" marT="60960" marB="60960"/>
                </a:tc>
                <a:tc>
                  <a:txBody>
                    <a:bodyPr/>
                    <a:lstStyle/>
                    <a:p>
                      <a:pPr algn="ctr"/>
                      <a:r>
                        <a:rPr lang="en-US" sz="2400" dirty="0" smtClean="0"/>
                        <a:t>40,000</a:t>
                      </a:r>
                      <a:endParaRPr lang="en-US" sz="2400" dirty="0"/>
                    </a:p>
                  </a:txBody>
                  <a:tcPr marL="121920" marR="121920" marT="60960" marB="60960"/>
                </a:tc>
                <a:tc>
                  <a:txBody>
                    <a:bodyPr/>
                    <a:lstStyle/>
                    <a:p>
                      <a:pPr algn="ctr"/>
                      <a:r>
                        <a:rPr lang="en-US" sz="2400" dirty="0" smtClean="0"/>
                        <a:t>No</a:t>
                      </a:r>
                      <a:endParaRPr lang="en-US" sz="2400" dirty="0"/>
                    </a:p>
                  </a:txBody>
                  <a:tcPr marL="121920" marR="121920" marT="60960" marB="60960"/>
                </a:tc>
              </a:tr>
            </a:tbl>
          </a:graphicData>
        </a:graphic>
      </p:graphicFrame>
      <p:graphicFrame>
        <p:nvGraphicFramePr>
          <p:cNvPr id="129" name="Table 128"/>
          <p:cNvGraphicFramePr>
            <a:graphicFrameLocks noGrp="1"/>
          </p:cNvGraphicFramePr>
          <p:nvPr>
            <p:extLst>
              <p:ext uri="{D42A27DB-BD31-4B8C-83A1-F6EECF244321}">
                <p14:modId xmlns:p14="http://schemas.microsoft.com/office/powerpoint/2010/main" val="2991644435"/>
              </p:ext>
            </p:extLst>
          </p:nvPr>
        </p:nvGraphicFramePr>
        <p:xfrm>
          <a:off x="52075918" y="44939573"/>
          <a:ext cx="9464508" cy="1621793"/>
        </p:xfrm>
        <a:graphic>
          <a:graphicData uri="http://schemas.openxmlformats.org/drawingml/2006/table">
            <a:tbl>
              <a:tblPr firstRow="1" bandRow="1">
                <a:tableStyleId>{073A0DAA-6AF3-43AB-8588-CEC1D06C72B9}</a:tableStyleId>
              </a:tblPr>
              <a:tblGrid>
                <a:gridCol w="2366127"/>
                <a:gridCol w="2366127"/>
                <a:gridCol w="2366127"/>
                <a:gridCol w="2366127"/>
              </a:tblGrid>
              <a:tr h="784717">
                <a:tc>
                  <a:txBody>
                    <a:bodyPr/>
                    <a:lstStyle/>
                    <a:p>
                      <a:pPr algn="ctr"/>
                      <a:r>
                        <a:rPr lang="en-US" sz="2400" dirty="0" smtClean="0"/>
                        <a:t>Restaurant</a:t>
                      </a:r>
                      <a:endParaRPr lang="en-US" sz="2400" dirty="0"/>
                    </a:p>
                  </a:txBody>
                  <a:tcPr marL="121920" marR="121920" marT="60960" marB="60960"/>
                </a:tc>
                <a:tc>
                  <a:txBody>
                    <a:bodyPr/>
                    <a:lstStyle/>
                    <a:p>
                      <a:pPr algn="ctr"/>
                      <a:r>
                        <a:rPr lang="en-US" sz="2400" dirty="0" smtClean="0"/>
                        <a:t>Region</a:t>
                      </a:r>
                      <a:endParaRPr lang="en-US" sz="2400" dirty="0"/>
                    </a:p>
                  </a:txBody>
                  <a:tcPr marL="121920" marR="121920" marT="60960" marB="60960"/>
                </a:tc>
                <a:tc>
                  <a:txBody>
                    <a:bodyPr/>
                    <a:lstStyle/>
                    <a:p>
                      <a:pPr algn="ctr"/>
                      <a:r>
                        <a:rPr lang="en-US" sz="3200" dirty="0" smtClean="0"/>
                        <a:t>Revenue</a:t>
                      </a:r>
                      <a:endParaRPr lang="en-US" sz="3200" dirty="0"/>
                    </a:p>
                  </a:txBody>
                  <a:tcPr marL="121920" marR="121920" marT="60960" marB="60960"/>
                </a:tc>
                <a:tc>
                  <a:txBody>
                    <a:bodyPr/>
                    <a:lstStyle/>
                    <a:p>
                      <a:pPr algn="ctr"/>
                      <a:r>
                        <a:rPr lang="en-US" sz="2400" dirty="0" err="1" smtClean="0"/>
                        <a:t>Clam_Chowder</a:t>
                      </a:r>
                      <a:endParaRPr lang="en-US" sz="2400" dirty="0"/>
                    </a:p>
                  </a:txBody>
                  <a:tcPr marL="121920" marR="121920" marT="60960" marB="60960"/>
                </a:tc>
              </a:tr>
              <a:tr h="837076">
                <a:tc>
                  <a:txBody>
                    <a:bodyPr/>
                    <a:lstStyle/>
                    <a:p>
                      <a:pPr algn="ctr"/>
                      <a:r>
                        <a:rPr lang="en-US" sz="2400" dirty="0" smtClean="0">
                          <a:solidFill>
                            <a:srgbClr val="FF0000"/>
                          </a:solidFill>
                        </a:rPr>
                        <a:t>?</a:t>
                      </a:r>
                      <a:endParaRPr lang="en-US" sz="2400" dirty="0">
                        <a:solidFill>
                          <a:srgbClr val="FF0000"/>
                        </a:solidFill>
                      </a:endParaRPr>
                    </a:p>
                  </a:txBody>
                  <a:tcPr marL="121920" marR="121920" marT="60960" marB="60960"/>
                </a:tc>
                <a:tc>
                  <a:txBody>
                    <a:bodyPr/>
                    <a:lstStyle/>
                    <a:p>
                      <a:pPr algn="ctr"/>
                      <a:r>
                        <a:rPr lang="en-US" sz="2400" dirty="0" smtClean="0">
                          <a:solidFill>
                            <a:srgbClr val="FF0000"/>
                          </a:solidFill>
                        </a:rPr>
                        <a:t>?</a:t>
                      </a:r>
                      <a:endParaRPr lang="en-US" sz="2400" dirty="0">
                        <a:solidFill>
                          <a:srgbClr val="FF0000"/>
                        </a:solidFill>
                      </a:endParaRPr>
                    </a:p>
                  </a:txBody>
                  <a:tcPr marL="121920" marR="121920" marT="60960" marB="60960"/>
                </a:tc>
                <a:tc>
                  <a:txBody>
                    <a:bodyPr/>
                    <a:lstStyle/>
                    <a:p>
                      <a:pPr algn="ctr"/>
                      <a:r>
                        <a:rPr lang="en-US" sz="2400" dirty="0" smtClean="0">
                          <a:solidFill>
                            <a:srgbClr val="FF0000"/>
                          </a:solidFill>
                        </a:rPr>
                        <a:t>?</a:t>
                      </a:r>
                      <a:endParaRPr lang="en-US" sz="2400" dirty="0">
                        <a:solidFill>
                          <a:srgbClr val="FF0000"/>
                        </a:solidFill>
                      </a:endParaRPr>
                    </a:p>
                  </a:txBody>
                  <a:tcPr marL="121920" marR="121920" marT="60960" marB="60960"/>
                </a:tc>
                <a:tc>
                  <a:txBody>
                    <a:bodyPr/>
                    <a:lstStyle/>
                    <a:p>
                      <a:pPr algn="ctr"/>
                      <a:r>
                        <a:rPr lang="en-US" sz="2400" dirty="0" smtClean="0">
                          <a:solidFill>
                            <a:srgbClr val="FF0000"/>
                          </a:solidFill>
                        </a:rPr>
                        <a:t>?</a:t>
                      </a:r>
                      <a:endParaRPr lang="en-US" sz="2400" dirty="0">
                        <a:solidFill>
                          <a:srgbClr val="FF0000"/>
                        </a:solidFill>
                      </a:endParaRPr>
                    </a:p>
                  </a:txBody>
                  <a:tcPr marL="121920" marR="121920" marT="60960" marB="60960"/>
                </a:tc>
              </a:tr>
            </a:tbl>
          </a:graphicData>
        </a:graphic>
      </p:graphicFrame>
      <p:sp>
        <p:nvSpPr>
          <p:cNvPr id="130" name="TextBox 129"/>
          <p:cNvSpPr txBox="1"/>
          <p:nvPr/>
        </p:nvSpPr>
        <p:spPr>
          <a:xfrm>
            <a:off x="52418047" y="39137742"/>
            <a:ext cx="8792833" cy="666786"/>
          </a:xfrm>
          <a:prstGeom prst="rect">
            <a:avLst/>
          </a:prstGeom>
          <a:noFill/>
        </p:spPr>
        <p:txBody>
          <a:bodyPr wrap="square" rtlCol="0">
            <a:spAutoFit/>
          </a:bodyPr>
          <a:lstStyle/>
          <a:p>
            <a:pPr algn="ctr"/>
            <a:r>
              <a:rPr lang="en-US" sz="3733" i="1" dirty="0"/>
              <a:t>Table. Known</a:t>
            </a:r>
          </a:p>
        </p:txBody>
      </p:sp>
      <p:sp>
        <p:nvSpPr>
          <p:cNvPr id="131" name="TextBox 130"/>
          <p:cNvSpPr txBox="1"/>
          <p:nvPr/>
        </p:nvSpPr>
        <p:spPr>
          <a:xfrm>
            <a:off x="52441923" y="44241945"/>
            <a:ext cx="8792833" cy="666786"/>
          </a:xfrm>
          <a:prstGeom prst="rect">
            <a:avLst/>
          </a:prstGeom>
          <a:noFill/>
        </p:spPr>
        <p:txBody>
          <a:bodyPr wrap="square" rtlCol="0">
            <a:spAutoFit/>
          </a:bodyPr>
          <a:lstStyle/>
          <a:p>
            <a:pPr algn="ctr"/>
            <a:r>
              <a:rPr lang="en-US" sz="3733" i="1" dirty="0"/>
              <a:t>Table. Unknown</a:t>
            </a:r>
          </a:p>
        </p:txBody>
      </p:sp>
      <p:sp>
        <p:nvSpPr>
          <p:cNvPr id="48" name="Right Arrow 47"/>
          <p:cNvSpPr/>
          <p:nvPr/>
        </p:nvSpPr>
        <p:spPr>
          <a:xfrm>
            <a:off x="49813085" y="41448945"/>
            <a:ext cx="1333995" cy="148683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0"/>
          </a:p>
        </p:txBody>
      </p:sp>
      <p:sp>
        <p:nvSpPr>
          <p:cNvPr id="138" name="TextBox 137"/>
          <p:cNvSpPr txBox="1"/>
          <p:nvPr/>
        </p:nvSpPr>
        <p:spPr>
          <a:xfrm>
            <a:off x="41676672" y="44126074"/>
            <a:ext cx="7398111" cy="666786"/>
          </a:xfrm>
          <a:prstGeom prst="rect">
            <a:avLst/>
          </a:prstGeom>
          <a:noFill/>
        </p:spPr>
        <p:txBody>
          <a:bodyPr wrap="square" rtlCol="0">
            <a:spAutoFit/>
          </a:bodyPr>
          <a:lstStyle/>
          <a:p>
            <a:pPr algn="ctr"/>
            <a:r>
              <a:rPr lang="en-US" sz="3733" i="1" dirty="0" err="1"/>
              <a:t>Φ</a:t>
            </a:r>
            <a:r>
              <a:rPr lang="en-US" sz="3733" i="1" dirty="0"/>
              <a:t>: Aggregation Sum Query </a:t>
            </a:r>
          </a:p>
        </p:txBody>
      </p:sp>
      <p:sp>
        <p:nvSpPr>
          <p:cNvPr id="141" name="Rounded Rectangle 140"/>
          <p:cNvSpPr/>
          <p:nvPr/>
        </p:nvSpPr>
        <p:spPr>
          <a:xfrm>
            <a:off x="65759571" y="39670607"/>
            <a:ext cx="11463895" cy="9948089"/>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0"/>
          </a:p>
        </p:txBody>
      </p:sp>
      <p:pic>
        <p:nvPicPr>
          <p:cNvPr id="54" name="Picture 53" descr="poster_1.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997235" y="40466016"/>
            <a:ext cx="10837333" cy="8128000"/>
          </a:xfrm>
          <a:prstGeom prst="rect">
            <a:avLst/>
          </a:prstGeom>
        </p:spPr>
      </p:pic>
      <p:sp>
        <p:nvSpPr>
          <p:cNvPr id="144" name="Rounded Rectangle 143"/>
          <p:cNvSpPr/>
          <p:nvPr/>
        </p:nvSpPr>
        <p:spPr>
          <a:xfrm>
            <a:off x="43970974" y="47179812"/>
            <a:ext cx="15687592" cy="2284551"/>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0"/>
          </a:p>
        </p:txBody>
      </p:sp>
      <p:graphicFrame>
        <p:nvGraphicFramePr>
          <p:cNvPr id="59" name="Object 58"/>
          <p:cNvGraphicFramePr>
            <a:graphicFrameLocks noChangeAspect="1"/>
          </p:cNvGraphicFramePr>
          <p:nvPr>
            <p:extLst>
              <p:ext uri="{D42A27DB-BD31-4B8C-83A1-F6EECF244321}">
                <p14:modId xmlns:p14="http://schemas.microsoft.com/office/powerpoint/2010/main" val="1310357342"/>
              </p:ext>
            </p:extLst>
          </p:nvPr>
        </p:nvGraphicFramePr>
        <p:xfrm>
          <a:off x="45643703" y="47392835"/>
          <a:ext cx="12464995" cy="1940305"/>
        </p:xfrm>
        <a:graphic>
          <a:graphicData uri="http://schemas.openxmlformats.org/presentationml/2006/ole">
            <mc:AlternateContent xmlns:mc="http://schemas.openxmlformats.org/markup-compatibility/2006">
              <mc:Choice xmlns:v="urn:schemas-microsoft-com:vml" Requires="v">
                <p:oleObj spid="_x0000_s1064" name="Equation" r:id="rId8" imgW="2692400" imgH="419100" progId="Equation.3">
                  <p:embed/>
                </p:oleObj>
              </mc:Choice>
              <mc:Fallback>
                <p:oleObj name="Equation" r:id="rId8" imgW="2692400" imgH="419100" progId="Equation.3">
                  <p:embed/>
                  <p:pic>
                    <p:nvPicPr>
                      <p:cNvPr id="0" name=""/>
                      <p:cNvPicPr/>
                      <p:nvPr/>
                    </p:nvPicPr>
                    <p:blipFill>
                      <a:blip r:embed="rId9"/>
                      <a:stretch>
                        <a:fillRect/>
                      </a:stretch>
                    </p:blipFill>
                    <p:spPr>
                      <a:xfrm>
                        <a:off x="45643703" y="47392835"/>
                        <a:ext cx="12464995" cy="1940305"/>
                      </a:xfrm>
                      <a:prstGeom prst="rect">
                        <a:avLst/>
                      </a:prstGeom>
                    </p:spPr>
                  </p:pic>
                </p:oleObj>
              </mc:Fallback>
            </mc:AlternateContent>
          </a:graphicData>
        </a:graphic>
      </p:graphicFrame>
      <p:pic>
        <p:nvPicPr>
          <p:cNvPr id="23" name="Picture 22" descr="yahoo.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714207" y="22904563"/>
            <a:ext cx="2693521" cy="1513417"/>
          </a:xfrm>
          <a:prstGeom prst="rect">
            <a:avLst/>
          </a:prstGeom>
        </p:spPr>
      </p:pic>
      <p:pic>
        <p:nvPicPr>
          <p:cNvPr id="14" name="Picture 13" descr="Screen Shot 2015-01-29 at 2.48.55 PM.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273679" y="25328742"/>
            <a:ext cx="3794817" cy="1051824"/>
          </a:xfrm>
          <a:prstGeom prst="rect">
            <a:avLst/>
          </a:prstGeom>
        </p:spPr>
      </p:pic>
      <p:pic>
        <p:nvPicPr>
          <p:cNvPr id="60" name="Picture 59" descr="cnn.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2307546" y="26519414"/>
            <a:ext cx="3490601" cy="1085385"/>
          </a:xfrm>
          <a:prstGeom prst="rect">
            <a:avLst/>
          </a:prstGeom>
        </p:spPr>
      </p:pic>
      <p:sp>
        <p:nvSpPr>
          <p:cNvPr id="61" name="Can 60"/>
          <p:cNvSpPr/>
          <p:nvPr/>
        </p:nvSpPr>
        <p:spPr>
          <a:xfrm>
            <a:off x="48233600" y="24224742"/>
            <a:ext cx="2201333" cy="2155825"/>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0"/>
          </a:p>
        </p:txBody>
      </p:sp>
      <p:sp>
        <p:nvSpPr>
          <p:cNvPr id="62" name="TextBox 61"/>
          <p:cNvSpPr txBox="1"/>
          <p:nvPr/>
        </p:nvSpPr>
        <p:spPr>
          <a:xfrm>
            <a:off x="48004287" y="24755014"/>
            <a:ext cx="2599979" cy="1241237"/>
          </a:xfrm>
          <a:prstGeom prst="rect">
            <a:avLst/>
          </a:prstGeom>
          <a:noFill/>
        </p:spPr>
        <p:txBody>
          <a:bodyPr wrap="square" rtlCol="0">
            <a:spAutoFit/>
          </a:bodyPr>
          <a:lstStyle/>
          <a:p>
            <a:pPr algn="ctr"/>
            <a:r>
              <a:rPr lang="en-US" sz="3733" dirty="0"/>
              <a:t>Integrated</a:t>
            </a:r>
            <a:br>
              <a:rPr lang="en-US" sz="3733" dirty="0"/>
            </a:br>
            <a:r>
              <a:rPr lang="en-US" sz="3733" dirty="0"/>
              <a:t>Data Set</a:t>
            </a:r>
          </a:p>
        </p:txBody>
      </p:sp>
      <p:sp>
        <p:nvSpPr>
          <p:cNvPr id="63" name="Rectangle 62"/>
          <p:cNvSpPr/>
          <p:nvPr/>
        </p:nvSpPr>
        <p:spPr>
          <a:xfrm>
            <a:off x="42172079" y="23172949"/>
            <a:ext cx="3794817" cy="86156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0"/>
          </a:p>
        </p:txBody>
      </p:sp>
      <p:sp>
        <p:nvSpPr>
          <p:cNvPr id="150" name="Rectangle 149"/>
          <p:cNvSpPr/>
          <p:nvPr/>
        </p:nvSpPr>
        <p:spPr>
          <a:xfrm>
            <a:off x="42175026" y="24307027"/>
            <a:ext cx="3794817" cy="86156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0"/>
          </a:p>
        </p:txBody>
      </p:sp>
      <p:sp>
        <p:nvSpPr>
          <p:cNvPr id="151" name="Rectangle 150"/>
          <p:cNvSpPr/>
          <p:nvPr/>
        </p:nvSpPr>
        <p:spPr>
          <a:xfrm>
            <a:off x="42172079" y="25371789"/>
            <a:ext cx="3794817" cy="86156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0"/>
          </a:p>
        </p:txBody>
      </p:sp>
      <p:sp>
        <p:nvSpPr>
          <p:cNvPr id="152" name="Rectangle 151"/>
          <p:cNvSpPr/>
          <p:nvPr/>
        </p:nvSpPr>
        <p:spPr>
          <a:xfrm>
            <a:off x="42172079" y="26556613"/>
            <a:ext cx="3794817" cy="86156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0"/>
          </a:p>
        </p:txBody>
      </p:sp>
      <p:cxnSp>
        <p:nvCxnSpPr>
          <p:cNvPr id="65" name="Straight Arrow Connector 64"/>
          <p:cNvCxnSpPr>
            <a:stCxn id="63" idx="3"/>
          </p:cNvCxnSpPr>
          <p:nvPr/>
        </p:nvCxnSpPr>
        <p:spPr>
          <a:xfrm>
            <a:off x="45966896" y="23603729"/>
            <a:ext cx="2037392" cy="11512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50" idx="3"/>
          </p:cNvCxnSpPr>
          <p:nvPr/>
        </p:nvCxnSpPr>
        <p:spPr>
          <a:xfrm>
            <a:off x="45969842" y="24737808"/>
            <a:ext cx="2034445" cy="4307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a:stCxn id="151" idx="3"/>
            <a:endCxn id="62" idx="1"/>
          </p:cNvCxnSpPr>
          <p:nvPr/>
        </p:nvCxnSpPr>
        <p:spPr>
          <a:xfrm flipV="1">
            <a:off x="45966896" y="25375633"/>
            <a:ext cx="2037391" cy="4269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a:stCxn id="152" idx="3"/>
          </p:cNvCxnSpPr>
          <p:nvPr/>
        </p:nvCxnSpPr>
        <p:spPr>
          <a:xfrm flipV="1">
            <a:off x="45966896" y="25802569"/>
            <a:ext cx="2037392" cy="11848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9" name="TextBox 158"/>
          <p:cNvSpPr txBox="1"/>
          <p:nvPr/>
        </p:nvSpPr>
        <p:spPr>
          <a:xfrm rot="1660431">
            <a:off x="46356196" y="23592451"/>
            <a:ext cx="1756081" cy="584775"/>
          </a:xfrm>
          <a:prstGeom prst="rect">
            <a:avLst/>
          </a:prstGeom>
          <a:noFill/>
        </p:spPr>
        <p:txBody>
          <a:bodyPr wrap="square" rtlCol="0">
            <a:spAutoFit/>
          </a:bodyPr>
          <a:lstStyle/>
          <a:p>
            <a:r>
              <a:rPr lang="en-US" sz="3200" dirty="0"/>
              <a:t>Source A</a:t>
            </a:r>
          </a:p>
        </p:txBody>
      </p:sp>
      <p:sp>
        <p:nvSpPr>
          <p:cNvPr id="163" name="TextBox 162"/>
          <p:cNvSpPr txBox="1"/>
          <p:nvPr/>
        </p:nvSpPr>
        <p:spPr>
          <a:xfrm rot="832590">
            <a:off x="46233715" y="24369379"/>
            <a:ext cx="1756081" cy="584775"/>
          </a:xfrm>
          <a:prstGeom prst="rect">
            <a:avLst/>
          </a:prstGeom>
          <a:noFill/>
        </p:spPr>
        <p:txBody>
          <a:bodyPr wrap="square" rtlCol="0">
            <a:spAutoFit/>
          </a:bodyPr>
          <a:lstStyle/>
          <a:p>
            <a:r>
              <a:rPr lang="en-US" sz="3200" dirty="0"/>
              <a:t>Source B</a:t>
            </a:r>
          </a:p>
        </p:txBody>
      </p:sp>
      <p:sp>
        <p:nvSpPr>
          <p:cNvPr id="164" name="TextBox 163"/>
          <p:cNvSpPr txBox="1"/>
          <p:nvPr/>
        </p:nvSpPr>
        <p:spPr>
          <a:xfrm rot="20853550">
            <a:off x="46116684" y="25074035"/>
            <a:ext cx="1756081" cy="584775"/>
          </a:xfrm>
          <a:prstGeom prst="rect">
            <a:avLst/>
          </a:prstGeom>
          <a:noFill/>
        </p:spPr>
        <p:txBody>
          <a:bodyPr wrap="square" rtlCol="0">
            <a:spAutoFit/>
          </a:bodyPr>
          <a:lstStyle/>
          <a:p>
            <a:r>
              <a:rPr lang="en-US" sz="3200" dirty="0"/>
              <a:t>Source C</a:t>
            </a:r>
          </a:p>
        </p:txBody>
      </p:sp>
      <p:sp>
        <p:nvSpPr>
          <p:cNvPr id="165" name="TextBox 164"/>
          <p:cNvSpPr txBox="1"/>
          <p:nvPr/>
        </p:nvSpPr>
        <p:spPr>
          <a:xfrm rot="19900116">
            <a:off x="46035498" y="25883039"/>
            <a:ext cx="1756081" cy="584775"/>
          </a:xfrm>
          <a:prstGeom prst="rect">
            <a:avLst/>
          </a:prstGeom>
          <a:noFill/>
        </p:spPr>
        <p:txBody>
          <a:bodyPr wrap="square" rtlCol="0">
            <a:spAutoFit/>
          </a:bodyPr>
          <a:lstStyle/>
          <a:p>
            <a:r>
              <a:rPr lang="en-US" sz="3200" dirty="0"/>
              <a:t>Source D</a:t>
            </a:r>
          </a:p>
        </p:txBody>
      </p:sp>
      <p:pic>
        <p:nvPicPr>
          <p:cNvPr id="168" name="Picture 167"/>
          <p:cNvPicPr>
            <a:picLocks noChangeAspect="1"/>
          </p:cNvPicPr>
          <p:nvPr/>
        </p:nvPicPr>
        <p:blipFill>
          <a:blip r:embed="rId13"/>
          <a:stretch>
            <a:fillRect/>
          </a:stretch>
        </p:blipFill>
        <p:spPr>
          <a:xfrm>
            <a:off x="51659048" y="24382312"/>
            <a:ext cx="1111596" cy="1866024"/>
          </a:xfrm>
          <a:prstGeom prst="rect">
            <a:avLst/>
          </a:prstGeom>
        </p:spPr>
      </p:pic>
      <p:sp>
        <p:nvSpPr>
          <p:cNvPr id="169" name="Curved Up Arrow 168"/>
          <p:cNvSpPr/>
          <p:nvPr/>
        </p:nvSpPr>
        <p:spPr>
          <a:xfrm>
            <a:off x="50609182" y="25724039"/>
            <a:ext cx="1268452" cy="577997"/>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0">
              <a:solidFill>
                <a:schemeClr val="tx1"/>
              </a:solidFill>
            </a:endParaRPr>
          </a:p>
        </p:txBody>
      </p:sp>
      <p:sp>
        <p:nvSpPr>
          <p:cNvPr id="170" name="Curved Up Arrow 169"/>
          <p:cNvSpPr/>
          <p:nvPr/>
        </p:nvSpPr>
        <p:spPr>
          <a:xfrm rot="10800000">
            <a:off x="50609182" y="23989797"/>
            <a:ext cx="1268452" cy="577997"/>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0">
              <a:solidFill>
                <a:schemeClr val="tx1"/>
              </a:solidFill>
            </a:endParaRPr>
          </a:p>
        </p:txBody>
      </p:sp>
      <p:sp>
        <p:nvSpPr>
          <p:cNvPr id="171" name="TextBox 170"/>
          <p:cNvSpPr txBox="1"/>
          <p:nvPr/>
        </p:nvSpPr>
        <p:spPr>
          <a:xfrm>
            <a:off x="50414909" y="23240682"/>
            <a:ext cx="1756081" cy="584775"/>
          </a:xfrm>
          <a:prstGeom prst="rect">
            <a:avLst/>
          </a:prstGeom>
          <a:noFill/>
        </p:spPr>
        <p:txBody>
          <a:bodyPr wrap="square" rtlCol="0">
            <a:spAutoFit/>
          </a:bodyPr>
          <a:lstStyle/>
          <a:p>
            <a:pPr algn="ctr"/>
            <a:r>
              <a:rPr lang="en-US" sz="3200" dirty="0"/>
              <a:t>Query</a:t>
            </a:r>
          </a:p>
        </p:txBody>
      </p:sp>
      <p:sp>
        <p:nvSpPr>
          <p:cNvPr id="172" name="TextBox 171"/>
          <p:cNvSpPr txBox="1"/>
          <p:nvPr/>
        </p:nvSpPr>
        <p:spPr>
          <a:xfrm>
            <a:off x="50381042" y="26350356"/>
            <a:ext cx="1756081" cy="584775"/>
          </a:xfrm>
          <a:prstGeom prst="rect">
            <a:avLst/>
          </a:prstGeom>
          <a:noFill/>
        </p:spPr>
        <p:txBody>
          <a:bodyPr wrap="square" rtlCol="0">
            <a:spAutoFit/>
          </a:bodyPr>
          <a:lstStyle/>
          <a:p>
            <a:pPr algn="ctr"/>
            <a:r>
              <a:rPr lang="en-US" sz="3200" dirty="0"/>
              <a:t>Answer</a:t>
            </a:r>
          </a:p>
        </p:txBody>
      </p:sp>
      <p:sp>
        <p:nvSpPr>
          <p:cNvPr id="173" name="TextBox 172"/>
          <p:cNvSpPr txBox="1"/>
          <p:nvPr/>
        </p:nvSpPr>
        <p:spPr>
          <a:xfrm>
            <a:off x="41199861" y="27373092"/>
            <a:ext cx="13057224" cy="666786"/>
          </a:xfrm>
          <a:prstGeom prst="rect">
            <a:avLst/>
          </a:prstGeom>
          <a:noFill/>
        </p:spPr>
        <p:txBody>
          <a:bodyPr wrap="square" rtlCol="0">
            <a:spAutoFit/>
          </a:bodyPr>
          <a:lstStyle/>
          <a:p>
            <a:pPr algn="ctr"/>
            <a:r>
              <a:rPr lang="en-US" sz="3733" i="1" dirty="0"/>
              <a:t>Fig. Typical Analytics Process Pipeline</a:t>
            </a:r>
          </a:p>
        </p:txBody>
      </p:sp>
      <p:sp>
        <p:nvSpPr>
          <p:cNvPr id="177" name="TextBox 176"/>
          <p:cNvSpPr txBox="1"/>
          <p:nvPr/>
        </p:nvSpPr>
        <p:spPr>
          <a:xfrm>
            <a:off x="63696010" y="36129516"/>
            <a:ext cx="683068" cy="584775"/>
          </a:xfrm>
          <a:prstGeom prst="rect">
            <a:avLst/>
          </a:prstGeom>
          <a:noFill/>
        </p:spPr>
        <p:txBody>
          <a:bodyPr wrap="square" rtlCol="0">
            <a:spAutoFit/>
          </a:bodyPr>
          <a:lstStyle/>
          <a:p>
            <a:r>
              <a:rPr lang="en-US" sz="3200" dirty="0">
                <a:solidFill>
                  <a:schemeClr val="accent1"/>
                </a:solidFill>
              </a:rPr>
              <a:t>1</a:t>
            </a:r>
          </a:p>
        </p:txBody>
      </p:sp>
      <p:sp>
        <p:nvSpPr>
          <p:cNvPr id="178" name="TextBox 177"/>
          <p:cNvSpPr txBox="1"/>
          <p:nvPr/>
        </p:nvSpPr>
        <p:spPr>
          <a:xfrm>
            <a:off x="64361546" y="36129516"/>
            <a:ext cx="756539" cy="584775"/>
          </a:xfrm>
          <a:prstGeom prst="rect">
            <a:avLst/>
          </a:prstGeom>
          <a:noFill/>
        </p:spPr>
        <p:txBody>
          <a:bodyPr wrap="square" rtlCol="0">
            <a:spAutoFit/>
          </a:bodyPr>
          <a:lstStyle/>
          <a:p>
            <a:r>
              <a:rPr lang="en-US" sz="3200" dirty="0">
                <a:solidFill>
                  <a:schemeClr val="accent1"/>
                </a:solidFill>
              </a:rPr>
              <a:t>2</a:t>
            </a:r>
          </a:p>
        </p:txBody>
      </p:sp>
      <p:sp>
        <p:nvSpPr>
          <p:cNvPr id="179" name="TextBox 178"/>
          <p:cNvSpPr txBox="1"/>
          <p:nvPr/>
        </p:nvSpPr>
        <p:spPr>
          <a:xfrm>
            <a:off x="63699117" y="36816296"/>
            <a:ext cx="756539" cy="584775"/>
          </a:xfrm>
          <a:prstGeom prst="rect">
            <a:avLst/>
          </a:prstGeom>
          <a:noFill/>
        </p:spPr>
        <p:txBody>
          <a:bodyPr wrap="square" rtlCol="0">
            <a:spAutoFit/>
          </a:bodyPr>
          <a:lstStyle/>
          <a:p>
            <a:r>
              <a:rPr lang="en-US" sz="3200" dirty="0">
                <a:solidFill>
                  <a:schemeClr val="accent1"/>
                </a:solidFill>
              </a:rPr>
              <a:t>3</a:t>
            </a:r>
          </a:p>
        </p:txBody>
      </p:sp>
      <p:sp>
        <p:nvSpPr>
          <p:cNvPr id="180" name="TextBox 179"/>
          <p:cNvSpPr txBox="1"/>
          <p:nvPr/>
        </p:nvSpPr>
        <p:spPr>
          <a:xfrm>
            <a:off x="64373778" y="36816296"/>
            <a:ext cx="756539" cy="584775"/>
          </a:xfrm>
          <a:prstGeom prst="rect">
            <a:avLst/>
          </a:prstGeom>
          <a:noFill/>
        </p:spPr>
        <p:txBody>
          <a:bodyPr wrap="square" rtlCol="0">
            <a:spAutoFit/>
          </a:bodyPr>
          <a:lstStyle/>
          <a:p>
            <a:r>
              <a:rPr lang="en-US" sz="3200" dirty="0">
                <a:solidFill>
                  <a:schemeClr val="accent1"/>
                </a:solidFill>
              </a:rPr>
              <a:t>4</a:t>
            </a:r>
          </a:p>
        </p:txBody>
      </p:sp>
      <p:cxnSp>
        <p:nvCxnSpPr>
          <p:cNvPr id="182" name="Straight Connector 181"/>
          <p:cNvCxnSpPr/>
          <p:nvPr/>
        </p:nvCxnSpPr>
        <p:spPr>
          <a:xfrm>
            <a:off x="64232056" y="36129516"/>
            <a:ext cx="0" cy="12624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83" name="Straight Connector 182"/>
          <p:cNvCxnSpPr/>
          <p:nvPr/>
        </p:nvCxnSpPr>
        <p:spPr>
          <a:xfrm>
            <a:off x="63542799" y="36777705"/>
            <a:ext cx="1283253" cy="0"/>
          </a:xfrm>
          <a:prstGeom prst="line">
            <a:avLst/>
          </a:prstGeom>
        </p:spPr>
        <p:style>
          <a:lnRef idx="2">
            <a:schemeClr val="accent1"/>
          </a:lnRef>
          <a:fillRef idx="0">
            <a:schemeClr val="accent1"/>
          </a:fillRef>
          <a:effectRef idx="1">
            <a:schemeClr val="accent1"/>
          </a:effectRef>
          <a:fontRef idx="minor">
            <a:schemeClr val="tx1"/>
          </a:fontRef>
        </p:style>
      </p:cxnSp>
      <p:sp>
        <p:nvSpPr>
          <p:cNvPr id="195" name="Rounded Rectangle 194"/>
          <p:cNvSpPr/>
          <p:nvPr/>
        </p:nvSpPr>
        <p:spPr>
          <a:xfrm>
            <a:off x="65715254" y="22850020"/>
            <a:ext cx="22516272" cy="9646707"/>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600" dirty="0"/>
          </a:p>
          <a:p>
            <a:pPr algn="ctr"/>
            <a:endParaRPr lang="en-US" sz="9600" dirty="0"/>
          </a:p>
          <a:p>
            <a:pPr algn="ctr"/>
            <a:endParaRPr lang="en-US" sz="9600" dirty="0"/>
          </a:p>
          <a:p>
            <a:pPr algn="ctr"/>
            <a:endParaRPr lang="en-US" sz="9600" dirty="0"/>
          </a:p>
        </p:txBody>
      </p:sp>
      <p:grpSp>
        <p:nvGrpSpPr>
          <p:cNvPr id="319" name="Group 318"/>
          <p:cNvGrpSpPr/>
          <p:nvPr/>
        </p:nvGrpSpPr>
        <p:grpSpPr>
          <a:xfrm>
            <a:off x="65896092" y="25317691"/>
            <a:ext cx="7778271" cy="6220405"/>
            <a:chOff x="21627854" y="7713297"/>
            <a:chExt cx="5833703" cy="4665304"/>
          </a:xfrm>
        </p:grpSpPr>
        <p:grpSp>
          <p:nvGrpSpPr>
            <p:cNvPr id="197" name="Group 196"/>
            <p:cNvGrpSpPr/>
            <p:nvPr/>
          </p:nvGrpSpPr>
          <p:grpSpPr>
            <a:xfrm>
              <a:off x="23161248" y="9968471"/>
              <a:ext cx="2797861" cy="2410130"/>
              <a:chOff x="2730347" y="2754481"/>
              <a:chExt cx="1218613" cy="1071957"/>
            </a:xfrm>
          </p:grpSpPr>
          <p:sp>
            <p:nvSpPr>
              <p:cNvPr id="219" name="Oval 218"/>
              <p:cNvSpPr/>
              <p:nvPr/>
            </p:nvSpPr>
            <p:spPr>
              <a:xfrm>
                <a:off x="2730347" y="2754481"/>
                <a:ext cx="1141817" cy="1071957"/>
              </a:xfrm>
              <a:prstGeom prst="ellipse">
                <a:avLst/>
              </a:prstGeom>
              <a:solidFill>
                <a:srgbClr val="D9D9D9"/>
              </a:solidFill>
            </p:spPr>
            <p:style>
              <a:lnRef idx="1">
                <a:schemeClr val="accent1"/>
              </a:lnRef>
              <a:fillRef idx="3">
                <a:schemeClr val="accent1"/>
              </a:fillRef>
              <a:effectRef idx="2">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1pPr>
                <a:lvl2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2pPr>
                <a:lvl3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3pPr>
                <a:lvl4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4pPr>
                <a:lvl5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5pPr>
                <a:lvl6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6pPr>
                <a:lvl7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7pPr>
                <a:lvl8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8pPr>
                <a:lvl9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9pPr>
              </a:lstStyle>
              <a:p>
                <a:pPr algn="ctr"/>
                <a:endParaRPr lang="en-US" sz="5867" dirty="0"/>
              </a:p>
            </p:txBody>
          </p:sp>
          <p:sp>
            <p:nvSpPr>
              <p:cNvPr id="220" name="TextBox 219"/>
              <p:cNvSpPr txBox="1"/>
              <p:nvPr/>
            </p:nvSpPr>
            <p:spPr>
              <a:xfrm>
                <a:off x="2860367" y="2877971"/>
                <a:ext cx="349536" cy="304560"/>
              </a:xfrm>
              <a:prstGeom prst="rect">
                <a:avLst/>
              </a:prstGeom>
              <a:noFill/>
            </p:spPr>
            <p:txBody>
              <a:bodyPr wrap="square" rtlCol="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5333" dirty="0"/>
                  <a:t>A</a:t>
                </a:r>
              </a:p>
            </p:txBody>
          </p:sp>
          <p:sp>
            <p:nvSpPr>
              <p:cNvPr id="221" name="TextBox 220"/>
              <p:cNvSpPr txBox="1"/>
              <p:nvPr/>
            </p:nvSpPr>
            <p:spPr>
              <a:xfrm>
                <a:off x="3030243" y="3216799"/>
                <a:ext cx="349536" cy="277203"/>
              </a:xfrm>
              <a:prstGeom prst="rect">
                <a:avLst/>
              </a:prstGeom>
              <a:noFill/>
            </p:spPr>
            <p:txBody>
              <a:bodyPr wrap="square" rtlCol="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4800" dirty="0"/>
                  <a:t>B</a:t>
                </a:r>
              </a:p>
            </p:txBody>
          </p:sp>
          <p:sp>
            <p:nvSpPr>
              <p:cNvPr id="222" name="TextBox 221"/>
              <p:cNvSpPr txBox="1"/>
              <p:nvPr/>
            </p:nvSpPr>
            <p:spPr>
              <a:xfrm>
                <a:off x="3468098" y="3025473"/>
                <a:ext cx="349536" cy="331980"/>
              </a:xfrm>
              <a:prstGeom prst="rect">
                <a:avLst/>
              </a:prstGeom>
              <a:noFill/>
            </p:spPr>
            <p:txBody>
              <a:bodyPr wrap="square" rtlCol="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5867" dirty="0"/>
                  <a:t>C</a:t>
                </a:r>
              </a:p>
            </p:txBody>
          </p:sp>
          <p:sp>
            <p:nvSpPr>
              <p:cNvPr id="223" name="TextBox 222"/>
              <p:cNvSpPr txBox="1"/>
              <p:nvPr/>
            </p:nvSpPr>
            <p:spPr>
              <a:xfrm>
                <a:off x="3335043" y="3521599"/>
                <a:ext cx="349536" cy="277203"/>
              </a:xfrm>
              <a:prstGeom prst="rect">
                <a:avLst/>
              </a:prstGeom>
              <a:noFill/>
            </p:spPr>
            <p:txBody>
              <a:bodyPr wrap="square" rtlCol="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4800" dirty="0"/>
                  <a:t>D</a:t>
                </a:r>
              </a:p>
            </p:txBody>
          </p:sp>
          <p:sp>
            <p:nvSpPr>
              <p:cNvPr id="224" name="TextBox 223"/>
              <p:cNvSpPr txBox="1"/>
              <p:nvPr/>
            </p:nvSpPr>
            <p:spPr>
              <a:xfrm>
                <a:off x="3171927" y="2898232"/>
                <a:ext cx="349536" cy="154002"/>
              </a:xfrm>
              <a:prstGeom prst="rect">
                <a:avLst/>
              </a:prstGeom>
              <a:noFill/>
            </p:spPr>
            <p:txBody>
              <a:bodyPr wrap="square" rtlCol="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2400" dirty="0"/>
                  <a:t>E</a:t>
                </a:r>
              </a:p>
            </p:txBody>
          </p:sp>
          <p:sp>
            <p:nvSpPr>
              <p:cNvPr id="225" name="TextBox 224"/>
              <p:cNvSpPr txBox="1"/>
              <p:nvPr/>
            </p:nvSpPr>
            <p:spPr>
              <a:xfrm>
                <a:off x="3301025" y="3336099"/>
                <a:ext cx="349536" cy="154002"/>
              </a:xfrm>
              <a:prstGeom prst="rect">
                <a:avLst/>
              </a:prstGeom>
              <a:noFill/>
            </p:spPr>
            <p:txBody>
              <a:bodyPr wrap="square" rtlCol="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2400" dirty="0"/>
                  <a:t>F</a:t>
                </a:r>
              </a:p>
            </p:txBody>
          </p:sp>
          <p:sp>
            <p:nvSpPr>
              <p:cNvPr id="226" name="TextBox 225"/>
              <p:cNvSpPr txBox="1"/>
              <p:nvPr/>
            </p:nvSpPr>
            <p:spPr>
              <a:xfrm>
                <a:off x="2929121" y="3546758"/>
                <a:ext cx="349536" cy="154002"/>
              </a:xfrm>
              <a:prstGeom prst="rect">
                <a:avLst/>
              </a:prstGeom>
              <a:noFill/>
            </p:spPr>
            <p:txBody>
              <a:bodyPr wrap="square" rtlCol="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2400" dirty="0"/>
                  <a:t>O</a:t>
                </a:r>
              </a:p>
            </p:txBody>
          </p:sp>
          <p:sp>
            <p:nvSpPr>
              <p:cNvPr id="227" name="TextBox 226"/>
              <p:cNvSpPr txBox="1"/>
              <p:nvPr/>
            </p:nvSpPr>
            <p:spPr>
              <a:xfrm>
                <a:off x="3111239" y="3075791"/>
                <a:ext cx="142358" cy="154002"/>
              </a:xfrm>
              <a:prstGeom prst="rect">
                <a:avLst/>
              </a:prstGeom>
              <a:noFill/>
            </p:spPr>
            <p:txBody>
              <a:bodyPr wrap="square" rtlCol="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2400" dirty="0"/>
                  <a:t>G</a:t>
                </a:r>
              </a:p>
            </p:txBody>
          </p:sp>
          <p:sp>
            <p:nvSpPr>
              <p:cNvPr id="228" name="TextBox 227"/>
              <p:cNvSpPr txBox="1"/>
              <p:nvPr/>
            </p:nvSpPr>
            <p:spPr>
              <a:xfrm>
                <a:off x="3437817" y="2808730"/>
                <a:ext cx="349536" cy="222426"/>
              </a:xfrm>
              <a:prstGeom prst="rect">
                <a:avLst/>
              </a:prstGeom>
              <a:noFill/>
            </p:spPr>
            <p:txBody>
              <a:bodyPr wrap="square" rtlCol="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3733" dirty="0"/>
                  <a:t>H</a:t>
                </a:r>
              </a:p>
            </p:txBody>
          </p:sp>
          <p:sp>
            <p:nvSpPr>
              <p:cNvPr id="229" name="TextBox 228"/>
              <p:cNvSpPr txBox="1"/>
              <p:nvPr/>
            </p:nvSpPr>
            <p:spPr>
              <a:xfrm>
                <a:off x="2762983" y="3211642"/>
                <a:ext cx="349536" cy="222426"/>
              </a:xfrm>
              <a:prstGeom prst="rect">
                <a:avLst/>
              </a:prstGeom>
              <a:noFill/>
            </p:spPr>
            <p:txBody>
              <a:bodyPr wrap="square" rtlCol="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3733" dirty="0"/>
                  <a:t>I</a:t>
                </a:r>
              </a:p>
            </p:txBody>
          </p:sp>
          <p:sp>
            <p:nvSpPr>
              <p:cNvPr id="230" name="TextBox 229"/>
              <p:cNvSpPr txBox="1"/>
              <p:nvPr/>
            </p:nvSpPr>
            <p:spPr>
              <a:xfrm>
                <a:off x="3312457" y="3102807"/>
                <a:ext cx="200377" cy="140291"/>
              </a:xfrm>
              <a:prstGeom prst="rect">
                <a:avLst/>
              </a:prstGeom>
              <a:noFill/>
            </p:spPr>
            <p:txBody>
              <a:bodyPr wrap="square" rtlCol="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2133" dirty="0"/>
                  <a:t>R</a:t>
                </a:r>
              </a:p>
            </p:txBody>
          </p:sp>
          <p:sp>
            <p:nvSpPr>
              <p:cNvPr id="231" name="TextBox 230"/>
              <p:cNvSpPr txBox="1"/>
              <p:nvPr/>
            </p:nvSpPr>
            <p:spPr>
              <a:xfrm>
                <a:off x="3057065" y="2800791"/>
                <a:ext cx="349536" cy="140291"/>
              </a:xfrm>
              <a:prstGeom prst="rect">
                <a:avLst/>
              </a:prstGeom>
              <a:noFill/>
            </p:spPr>
            <p:txBody>
              <a:bodyPr wrap="square" rtlCol="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2133" dirty="0"/>
                  <a:t>N</a:t>
                </a:r>
              </a:p>
            </p:txBody>
          </p:sp>
          <p:sp>
            <p:nvSpPr>
              <p:cNvPr id="232" name="TextBox 231"/>
              <p:cNvSpPr txBox="1"/>
              <p:nvPr/>
            </p:nvSpPr>
            <p:spPr>
              <a:xfrm>
                <a:off x="3111801" y="3438181"/>
                <a:ext cx="349536" cy="331980"/>
              </a:xfrm>
              <a:prstGeom prst="rect">
                <a:avLst/>
              </a:prstGeom>
              <a:noFill/>
            </p:spPr>
            <p:txBody>
              <a:bodyPr wrap="square" rtlCol="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5867" dirty="0"/>
                  <a:t>Z</a:t>
                </a:r>
              </a:p>
            </p:txBody>
          </p:sp>
          <p:sp>
            <p:nvSpPr>
              <p:cNvPr id="233" name="TextBox 232"/>
              <p:cNvSpPr txBox="1"/>
              <p:nvPr/>
            </p:nvSpPr>
            <p:spPr>
              <a:xfrm>
                <a:off x="3594392" y="3399979"/>
                <a:ext cx="111621" cy="140291"/>
              </a:xfrm>
              <a:prstGeom prst="rect">
                <a:avLst/>
              </a:prstGeom>
              <a:noFill/>
            </p:spPr>
            <p:txBody>
              <a:bodyPr wrap="square" rtlCol="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2133" dirty="0"/>
                  <a:t>J</a:t>
                </a:r>
              </a:p>
            </p:txBody>
          </p:sp>
          <p:sp>
            <p:nvSpPr>
              <p:cNvPr id="234" name="TextBox 233"/>
              <p:cNvSpPr txBox="1"/>
              <p:nvPr/>
            </p:nvSpPr>
            <p:spPr>
              <a:xfrm>
                <a:off x="3338998" y="2800844"/>
                <a:ext cx="111621" cy="140291"/>
              </a:xfrm>
              <a:prstGeom prst="rect">
                <a:avLst/>
              </a:prstGeom>
              <a:noFill/>
            </p:spPr>
            <p:txBody>
              <a:bodyPr wrap="square" rtlCol="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2133" dirty="0"/>
                  <a:t>K</a:t>
                </a:r>
              </a:p>
            </p:txBody>
          </p:sp>
          <p:sp>
            <p:nvSpPr>
              <p:cNvPr id="235" name="TextBox 234"/>
              <p:cNvSpPr txBox="1"/>
              <p:nvPr/>
            </p:nvSpPr>
            <p:spPr>
              <a:xfrm>
                <a:off x="3660341" y="2947418"/>
                <a:ext cx="111621" cy="140291"/>
              </a:xfrm>
              <a:prstGeom prst="rect">
                <a:avLst/>
              </a:prstGeom>
              <a:noFill/>
            </p:spPr>
            <p:txBody>
              <a:bodyPr wrap="square" rtlCol="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2133" dirty="0"/>
                  <a:t>L</a:t>
                </a:r>
              </a:p>
            </p:txBody>
          </p:sp>
          <p:sp>
            <p:nvSpPr>
              <p:cNvPr id="236" name="TextBox 235"/>
              <p:cNvSpPr txBox="1"/>
              <p:nvPr/>
            </p:nvSpPr>
            <p:spPr>
              <a:xfrm>
                <a:off x="3713630" y="3239921"/>
                <a:ext cx="235330" cy="140291"/>
              </a:xfrm>
              <a:prstGeom prst="rect">
                <a:avLst/>
              </a:prstGeom>
              <a:noFill/>
            </p:spPr>
            <p:txBody>
              <a:bodyPr wrap="square" rtlCol="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2133" dirty="0"/>
                  <a:t>M</a:t>
                </a:r>
              </a:p>
            </p:txBody>
          </p:sp>
        </p:grpSp>
        <p:sp>
          <p:nvSpPr>
            <p:cNvPr id="208" name="TextBox 207"/>
            <p:cNvSpPr txBox="1"/>
            <p:nvPr/>
          </p:nvSpPr>
          <p:spPr>
            <a:xfrm>
              <a:off x="21627854" y="7713297"/>
              <a:ext cx="5833703" cy="346249"/>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lgn="ctr"/>
              <a:r>
                <a:rPr lang="en-US" sz="2400" dirty="0">
                  <a:solidFill>
                    <a:schemeClr val="tx1"/>
                  </a:solidFill>
                </a:rPr>
                <a:t>{ A, A, Z, H, G, B, A, C, F, F, J, C, A, B, … </a:t>
              </a:r>
              <a:r>
                <a:rPr lang="en-US" sz="2400" dirty="0"/>
                <a:t>}</a:t>
              </a:r>
            </a:p>
          </p:txBody>
        </p:sp>
        <p:cxnSp>
          <p:nvCxnSpPr>
            <p:cNvPr id="241" name="Straight Arrow Connector 240"/>
            <p:cNvCxnSpPr/>
            <p:nvPr/>
          </p:nvCxnSpPr>
          <p:spPr>
            <a:xfrm flipV="1">
              <a:off x="24502664" y="8143456"/>
              <a:ext cx="0" cy="1681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84" name="TextBox 283"/>
          <p:cNvSpPr txBox="1"/>
          <p:nvPr/>
        </p:nvSpPr>
        <p:spPr>
          <a:xfrm>
            <a:off x="69550455" y="31799099"/>
            <a:ext cx="15132593" cy="666786"/>
          </a:xfrm>
          <a:prstGeom prst="rect">
            <a:avLst/>
          </a:prstGeom>
          <a:noFill/>
        </p:spPr>
        <p:txBody>
          <a:bodyPr wrap="square" rtlCol="0">
            <a:spAutoFit/>
          </a:bodyPr>
          <a:lstStyle/>
          <a:p>
            <a:pPr algn="ctr"/>
            <a:r>
              <a:rPr lang="en-US" sz="3733" i="1" dirty="0"/>
              <a:t>Fig. sampling model for species estimation / unknown data items estimation</a:t>
            </a:r>
          </a:p>
        </p:txBody>
      </p:sp>
      <p:grpSp>
        <p:nvGrpSpPr>
          <p:cNvPr id="318" name="Group 317"/>
          <p:cNvGrpSpPr/>
          <p:nvPr/>
        </p:nvGrpSpPr>
        <p:grpSpPr>
          <a:xfrm>
            <a:off x="72736996" y="23246157"/>
            <a:ext cx="8452688" cy="601688"/>
            <a:chOff x="35201755" y="10836676"/>
            <a:chExt cx="7242026" cy="498594"/>
          </a:xfrm>
        </p:grpSpPr>
        <p:grpSp>
          <p:nvGrpSpPr>
            <p:cNvPr id="259" name="Group 258"/>
            <p:cNvGrpSpPr/>
            <p:nvPr/>
          </p:nvGrpSpPr>
          <p:grpSpPr>
            <a:xfrm>
              <a:off x="35201755" y="10839926"/>
              <a:ext cx="3271127" cy="485234"/>
              <a:chOff x="4469032" y="3825057"/>
              <a:chExt cx="1424745" cy="215818"/>
            </a:xfrm>
          </p:grpSpPr>
          <p:sp>
            <p:nvSpPr>
              <p:cNvPr id="262" name="Oval 261"/>
              <p:cNvSpPr/>
              <p:nvPr/>
            </p:nvSpPr>
            <p:spPr>
              <a:xfrm>
                <a:off x="5193692" y="3880618"/>
                <a:ext cx="126355" cy="121870"/>
              </a:xfrm>
              <a:prstGeom prst="ellipse">
                <a:avLst/>
              </a:prstGeom>
              <a:solidFill>
                <a:srgbClr val="D9D9D9"/>
              </a:solidFill>
            </p:spPr>
            <p:style>
              <a:lnRef idx="1">
                <a:schemeClr val="accent1"/>
              </a:lnRef>
              <a:fillRef idx="3">
                <a:schemeClr val="accent1"/>
              </a:fillRef>
              <a:effectRef idx="2">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1pPr>
                <a:lvl2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2pPr>
                <a:lvl3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3pPr>
                <a:lvl4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4pPr>
                <a:lvl5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5pPr>
                <a:lvl6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6pPr>
                <a:lvl7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7pPr>
                <a:lvl8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8pPr>
                <a:lvl9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9pPr>
              </a:lstStyle>
              <a:p>
                <a:pPr algn="ctr"/>
                <a:endParaRPr lang="en-US" sz="5333" dirty="0"/>
              </a:p>
            </p:txBody>
          </p:sp>
          <p:sp>
            <p:nvSpPr>
              <p:cNvPr id="263" name="Oval 262"/>
              <p:cNvSpPr/>
              <p:nvPr/>
            </p:nvSpPr>
            <p:spPr>
              <a:xfrm>
                <a:off x="4469032" y="3882329"/>
                <a:ext cx="121402" cy="122344"/>
              </a:xfrm>
              <a:prstGeom prst="ellipse">
                <a:avLst/>
              </a:prstGeom>
              <a:solidFill>
                <a:srgbClr val="FFFFFF"/>
              </a:solidFill>
            </p:spPr>
            <p:style>
              <a:lnRef idx="1">
                <a:schemeClr val="accent1"/>
              </a:lnRef>
              <a:fillRef idx="3">
                <a:schemeClr val="accent1"/>
              </a:fillRef>
              <a:effectRef idx="2">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1pPr>
                <a:lvl2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2pPr>
                <a:lvl3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3pPr>
                <a:lvl4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4pPr>
                <a:lvl5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5pPr>
                <a:lvl6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6pPr>
                <a:lvl7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7pPr>
                <a:lvl8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8pPr>
                <a:lvl9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9pPr>
              </a:lstStyle>
              <a:p>
                <a:pPr algn="ctr"/>
                <a:endParaRPr lang="en-US" sz="5333" dirty="0"/>
              </a:p>
            </p:txBody>
          </p:sp>
          <p:sp>
            <p:nvSpPr>
              <p:cNvPr id="264" name="TextBox 263"/>
              <p:cNvSpPr txBox="1"/>
              <p:nvPr/>
            </p:nvSpPr>
            <p:spPr>
              <a:xfrm>
                <a:off x="5313636" y="3825348"/>
                <a:ext cx="580141" cy="215527"/>
              </a:xfrm>
              <a:prstGeom prst="rect">
                <a:avLst/>
              </a:prstGeom>
              <a:noFill/>
            </p:spPr>
            <p:txBody>
              <a:bodyPr wrap="square" rtlCol="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lgn="ctr"/>
                <a:r>
                  <a:rPr lang="en-US" sz="1600" b="1" i="1" dirty="0"/>
                  <a:t>Unobserved</a:t>
                </a:r>
              </a:p>
              <a:p>
                <a:pPr algn="ctr"/>
                <a:r>
                  <a:rPr lang="en-US" sz="1600" b="1" i="1" dirty="0"/>
                  <a:t>Population</a:t>
                </a:r>
              </a:p>
            </p:txBody>
          </p:sp>
          <p:sp>
            <p:nvSpPr>
              <p:cNvPr id="265" name="TextBox 264"/>
              <p:cNvSpPr txBox="1"/>
              <p:nvPr/>
            </p:nvSpPr>
            <p:spPr>
              <a:xfrm>
                <a:off x="4626340" y="3825057"/>
                <a:ext cx="530129" cy="215527"/>
              </a:xfrm>
              <a:prstGeom prst="rect">
                <a:avLst/>
              </a:prstGeom>
              <a:noFill/>
            </p:spPr>
            <p:txBody>
              <a:bodyPr wrap="square" rtlCol="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lgn="ctr"/>
                <a:r>
                  <a:rPr lang="en-US" sz="1600" b="1" i="1" dirty="0"/>
                  <a:t>Observed</a:t>
                </a:r>
              </a:p>
              <a:p>
                <a:pPr algn="ctr"/>
                <a:r>
                  <a:rPr lang="en-US" sz="1600" b="1" i="1" dirty="0"/>
                  <a:t>Sample</a:t>
                </a:r>
              </a:p>
            </p:txBody>
          </p:sp>
        </p:grpSp>
        <p:sp>
          <p:nvSpPr>
            <p:cNvPr id="255" name="TextBox 254"/>
            <p:cNvSpPr txBox="1"/>
            <p:nvPr/>
          </p:nvSpPr>
          <p:spPr>
            <a:xfrm>
              <a:off x="38708112" y="10850691"/>
              <a:ext cx="1831309" cy="484579"/>
            </a:xfrm>
            <a:prstGeom prst="rect">
              <a:avLst/>
            </a:prstGeom>
            <a:noFill/>
          </p:spPr>
          <p:txBody>
            <a:bodyPr wrap="square" rtlCol="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lgn="ctr"/>
              <a:r>
                <a:rPr lang="en-US" sz="1600" b="1" i="1" dirty="0"/>
                <a:t>Sampling with replacement</a:t>
              </a:r>
            </a:p>
          </p:txBody>
        </p:sp>
        <p:cxnSp>
          <p:nvCxnSpPr>
            <p:cNvPr id="256" name="Straight Arrow Connector 255"/>
            <p:cNvCxnSpPr/>
            <p:nvPr/>
          </p:nvCxnSpPr>
          <p:spPr>
            <a:xfrm>
              <a:off x="38600108" y="11080971"/>
              <a:ext cx="319714" cy="0"/>
            </a:xfrm>
            <a:prstGeom prst="straightConnector1">
              <a:avLst/>
            </a:prstGeom>
            <a:ln w="25400">
              <a:prstDash val="solid"/>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40554042" y="11081482"/>
              <a:ext cx="319714" cy="0"/>
            </a:xfrm>
            <a:prstGeom prst="straightConnector1">
              <a:avLst/>
            </a:prstGeom>
            <a:ln w="25400">
              <a:prstDash val="dash"/>
              <a:tailEnd type="arrow"/>
            </a:ln>
          </p:spPr>
          <p:style>
            <a:lnRef idx="2">
              <a:schemeClr val="accent1"/>
            </a:lnRef>
            <a:fillRef idx="0">
              <a:schemeClr val="accent1"/>
            </a:fillRef>
            <a:effectRef idx="1">
              <a:schemeClr val="accent1"/>
            </a:effectRef>
            <a:fontRef idx="minor">
              <a:schemeClr val="tx1"/>
            </a:fontRef>
          </p:style>
        </p:cxnSp>
        <p:sp>
          <p:nvSpPr>
            <p:cNvPr id="289" name="TextBox 288"/>
            <p:cNvSpPr txBox="1"/>
            <p:nvPr/>
          </p:nvSpPr>
          <p:spPr>
            <a:xfrm>
              <a:off x="40612472" y="10836676"/>
              <a:ext cx="1831309" cy="484579"/>
            </a:xfrm>
            <a:prstGeom prst="rect">
              <a:avLst/>
            </a:prstGeom>
            <a:noFill/>
          </p:spPr>
          <p:txBody>
            <a:bodyPr wrap="square" rtlCol="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lgn="ctr"/>
              <a:r>
                <a:rPr lang="en-US" sz="1600" b="1" i="1" dirty="0"/>
                <a:t>Sampling w</a:t>
              </a:r>
              <a:r>
                <a:rPr lang="en-US" altLang="ko-KR" sz="1600" b="1" i="1" dirty="0"/>
                <a:t>/o </a:t>
              </a:r>
              <a:r>
                <a:rPr lang="en-US" sz="1600" b="1" i="1" dirty="0"/>
                <a:t>replacement</a:t>
              </a:r>
            </a:p>
          </p:txBody>
        </p:sp>
      </p:grpSp>
      <p:grpSp>
        <p:nvGrpSpPr>
          <p:cNvPr id="321" name="Group 320"/>
          <p:cNvGrpSpPr/>
          <p:nvPr/>
        </p:nvGrpSpPr>
        <p:grpSpPr>
          <a:xfrm>
            <a:off x="80051960" y="25215700"/>
            <a:ext cx="7778271" cy="6241312"/>
            <a:chOff x="29502098" y="7711514"/>
            <a:chExt cx="5833703" cy="4680984"/>
          </a:xfrm>
        </p:grpSpPr>
        <p:grpSp>
          <p:nvGrpSpPr>
            <p:cNvPr id="257" name="Group 256"/>
            <p:cNvGrpSpPr/>
            <p:nvPr/>
          </p:nvGrpSpPr>
          <p:grpSpPr>
            <a:xfrm>
              <a:off x="31092578" y="9982367"/>
              <a:ext cx="2797861" cy="2410131"/>
              <a:chOff x="2730347" y="2761455"/>
              <a:chExt cx="1218613" cy="1071957"/>
            </a:xfrm>
          </p:grpSpPr>
          <p:sp>
            <p:nvSpPr>
              <p:cNvPr id="266" name="Oval 265"/>
              <p:cNvSpPr/>
              <p:nvPr/>
            </p:nvSpPr>
            <p:spPr>
              <a:xfrm>
                <a:off x="2730347" y="2761455"/>
                <a:ext cx="1141817" cy="1071957"/>
              </a:xfrm>
              <a:prstGeom prst="ellipse">
                <a:avLst/>
              </a:prstGeom>
              <a:solidFill>
                <a:srgbClr val="D9D9D9"/>
              </a:solidFill>
            </p:spPr>
            <p:style>
              <a:lnRef idx="1">
                <a:schemeClr val="accent1"/>
              </a:lnRef>
              <a:fillRef idx="3">
                <a:schemeClr val="accent1"/>
              </a:fillRef>
              <a:effectRef idx="2">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1pPr>
                <a:lvl2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2pPr>
                <a:lvl3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3pPr>
                <a:lvl4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4pPr>
                <a:lvl5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5pPr>
                <a:lvl6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6pPr>
                <a:lvl7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7pPr>
                <a:lvl8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8pPr>
                <a:lvl9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9pPr>
              </a:lstStyle>
              <a:p>
                <a:pPr algn="ctr"/>
                <a:endParaRPr lang="en-US" sz="5867" dirty="0"/>
              </a:p>
            </p:txBody>
          </p:sp>
          <p:sp>
            <p:nvSpPr>
              <p:cNvPr id="267" name="TextBox 266"/>
              <p:cNvSpPr txBox="1"/>
              <p:nvPr/>
            </p:nvSpPr>
            <p:spPr>
              <a:xfrm>
                <a:off x="2860367" y="2877971"/>
                <a:ext cx="349536" cy="304560"/>
              </a:xfrm>
              <a:prstGeom prst="rect">
                <a:avLst/>
              </a:prstGeom>
              <a:noFill/>
            </p:spPr>
            <p:txBody>
              <a:bodyPr wrap="square" rtlCol="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5333" dirty="0"/>
                  <a:t>A</a:t>
                </a:r>
              </a:p>
            </p:txBody>
          </p:sp>
          <p:sp>
            <p:nvSpPr>
              <p:cNvPr id="268" name="TextBox 267"/>
              <p:cNvSpPr txBox="1"/>
              <p:nvPr/>
            </p:nvSpPr>
            <p:spPr>
              <a:xfrm>
                <a:off x="3030243" y="3216799"/>
                <a:ext cx="349536" cy="277203"/>
              </a:xfrm>
              <a:prstGeom prst="rect">
                <a:avLst/>
              </a:prstGeom>
              <a:noFill/>
            </p:spPr>
            <p:txBody>
              <a:bodyPr wrap="square" rtlCol="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4800" dirty="0"/>
                  <a:t>B</a:t>
                </a:r>
              </a:p>
            </p:txBody>
          </p:sp>
          <p:sp>
            <p:nvSpPr>
              <p:cNvPr id="269" name="TextBox 268"/>
              <p:cNvSpPr txBox="1"/>
              <p:nvPr/>
            </p:nvSpPr>
            <p:spPr>
              <a:xfrm>
                <a:off x="3468098" y="3025473"/>
                <a:ext cx="349536" cy="331980"/>
              </a:xfrm>
              <a:prstGeom prst="rect">
                <a:avLst/>
              </a:prstGeom>
              <a:noFill/>
            </p:spPr>
            <p:txBody>
              <a:bodyPr wrap="square" rtlCol="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5867" dirty="0"/>
                  <a:t>C</a:t>
                </a:r>
              </a:p>
            </p:txBody>
          </p:sp>
          <p:sp>
            <p:nvSpPr>
              <p:cNvPr id="270" name="TextBox 269"/>
              <p:cNvSpPr txBox="1"/>
              <p:nvPr/>
            </p:nvSpPr>
            <p:spPr>
              <a:xfrm>
                <a:off x="3335043" y="3521599"/>
                <a:ext cx="349536" cy="277203"/>
              </a:xfrm>
              <a:prstGeom prst="rect">
                <a:avLst/>
              </a:prstGeom>
              <a:noFill/>
            </p:spPr>
            <p:txBody>
              <a:bodyPr wrap="square" rtlCol="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4800" dirty="0"/>
                  <a:t>D</a:t>
                </a:r>
              </a:p>
            </p:txBody>
          </p:sp>
          <p:sp>
            <p:nvSpPr>
              <p:cNvPr id="271" name="TextBox 270"/>
              <p:cNvSpPr txBox="1"/>
              <p:nvPr/>
            </p:nvSpPr>
            <p:spPr>
              <a:xfrm>
                <a:off x="3171927" y="2898232"/>
                <a:ext cx="349536" cy="154001"/>
              </a:xfrm>
              <a:prstGeom prst="rect">
                <a:avLst/>
              </a:prstGeom>
              <a:noFill/>
            </p:spPr>
            <p:txBody>
              <a:bodyPr wrap="square" rtlCol="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2400" dirty="0"/>
                  <a:t>E</a:t>
                </a:r>
              </a:p>
            </p:txBody>
          </p:sp>
          <p:sp>
            <p:nvSpPr>
              <p:cNvPr id="272" name="TextBox 271"/>
              <p:cNvSpPr txBox="1"/>
              <p:nvPr/>
            </p:nvSpPr>
            <p:spPr>
              <a:xfrm>
                <a:off x="3301025" y="3336099"/>
                <a:ext cx="349536" cy="154001"/>
              </a:xfrm>
              <a:prstGeom prst="rect">
                <a:avLst/>
              </a:prstGeom>
              <a:noFill/>
            </p:spPr>
            <p:txBody>
              <a:bodyPr wrap="square" rtlCol="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2400" dirty="0"/>
                  <a:t>F</a:t>
                </a:r>
              </a:p>
            </p:txBody>
          </p:sp>
          <p:sp>
            <p:nvSpPr>
              <p:cNvPr id="273" name="TextBox 272"/>
              <p:cNvSpPr txBox="1"/>
              <p:nvPr/>
            </p:nvSpPr>
            <p:spPr>
              <a:xfrm>
                <a:off x="2929121" y="3546758"/>
                <a:ext cx="349536" cy="154001"/>
              </a:xfrm>
              <a:prstGeom prst="rect">
                <a:avLst/>
              </a:prstGeom>
              <a:noFill/>
            </p:spPr>
            <p:txBody>
              <a:bodyPr wrap="square" rtlCol="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2400" dirty="0"/>
                  <a:t>O</a:t>
                </a:r>
              </a:p>
            </p:txBody>
          </p:sp>
          <p:sp>
            <p:nvSpPr>
              <p:cNvPr id="274" name="TextBox 273"/>
              <p:cNvSpPr txBox="1"/>
              <p:nvPr/>
            </p:nvSpPr>
            <p:spPr>
              <a:xfrm>
                <a:off x="3111239" y="3075791"/>
                <a:ext cx="142358" cy="154001"/>
              </a:xfrm>
              <a:prstGeom prst="rect">
                <a:avLst/>
              </a:prstGeom>
              <a:noFill/>
            </p:spPr>
            <p:txBody>
              <a:bodyPr wrap="square" rtlCol="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2400" dirty="0"/>
                  <a:t>G</a:t>
                </a:r>
              </a:p>
            </p:txBody>
          </p:sp>
          <p:sp>
            <p:nvSpPr>
              <p:cNvPr id="275" name="TextBox 274"/>
              <p:cNvSpPr txBox="1"/>
              <p:nvPr/>
            </p:nvSpPr>
            <p:spPr>
              <a:xfrm>
                <a:off x="3437817" y="2808730"/>
                <a:ext cx="349536" cy="222425"/>
              </a:xfrm>
              <a:prstGeom prst="rect">
                <a:avLst/>
              </a:prstGeom>
              <a:noFill/>
            </p:spPr>
            <p:txBody>
              <a:bodyPr wrap="square" rtlCol="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3733" dirty="0"/>
                  <a:t>H</a:t>
                </a:r>
              </a:p>
            </p:txBody>
          </p:sp>
          <p:sp>
            <p:nvSpPr>
              <p:cNvPr id="276" name="TextBox 275"/>
              <p:cNvSpPr txBox="1"/>
              <p:nvPr/>
            </p:nvSpPr>
            <p:spPr>
              <a:xfrm>
                <a:off x="2762983" y="3211642"/>
                <a:ext cx="349536" cy="222425"/>
              </a:xfrm>
              <a:prstGeom prst="rect">
                <a:avLst/>
              </a:prstGeom>
              <a:noFill/>
            </p:spPr>
            <p:txBody>
              <a:bodyPr wrap="square" rtlCol="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3733" dirty="0"/>
                  <a:t>I</a:t>
                </a:r>
              </a:p>
            </p:txBody>
          </p:sp>
          <p:sp>
            <p:nvSpPr>
              <p:cNvPr id="277" name="TextBox 276"/>
              <p:cNvSpPr txBox="1"/>
              <p:nvPr/>
            </p:nvSpPr>
            <p:spPr>
              <a:xfrm>
                <a:off x="3312457" y="3102807"/>
                <a:ext cx="200377" cy="140291"/>
              </a:xfrm>
              <a:prstGeom prst="rect">
                <a:avLst/>
              </a:prstGeom>
              <a:noFill/>
            </p:spPr>
            <p:txBody>
              <a:bodyPr wrap="square" rtlCol="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2133" dirty="0"/>
                  <a:t>R</a:t>
                </a:r>
              </a:p>
            </p:txBody>
          </p:sp>
          <p:sp>
            <p:nvSpPr>
              <p:cNvPr id="278" name="TextBox 277"/>
              <p:cNvSpPr txBox="1"/>
              <p:nvPr/>
            </p:nvSpPr>
            <p:spPr>
              <a:xfrm>
                <a:off x="3057065" y="2800791"/>
                <a:ext cx="349536" cy="140291"/>
              </a:xfrm>
              <a:prstGeom prst="rect">
                <a:avLst/>
              </a:prstGeom>
              <a:noFill/>
            </p:spPr>
            <p:txBody>
              <a:bodyPr wrap="square" rtlCol="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2133" dirty="0"/>
                  <a:t>N</a:t>
                </a:r>
              </a:p>
            </p:txBody>
          </p:sp>
          <p:sp>
            <p:nvSpPr>
              <p:cNvPr id="279" name="TextBox 278"/>
              <p:cNvSpPr txBox="1"/>
              <p:nvPr/>
            </p:nvSpPr>
            <p:spPr>
              <a:xfrm>
                <a:off x="3111801" y="3438181"/>
                <a:ext cx="349536" cy="331980"/>
              </a:xfrm>
              <a:prstGeom prst="rect">
                <a:avLst/>
              </a:prstGeom>
              <a:noFill/>
            </p:spPr>
            <p:txBody>
              <a:bodyPr wrap="square" rtlCol="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5867" dirty="0"/>
                  <a:t>Z</a:t>
                </a:r>
              </a:p>
            </p:txBody>
          </p:sp>
          <p:sp>
            <p:nvSpPr>
              <p:cNvPr id="280" name="TextBox 279"/>
              <p:cNvSpPr txBox="1"/>
              <p:nvPr/>
            </p:nvSpPr>
            <p:spPr>
              <a:xfrm>
                <a:off x="3594392" y="3399979"/>
                <a:ext cx="111621" cy="140291"/>
              </a:xfrm>
              <a:prstGeom prst="rect">
                <a:avLst/>
              </a:prstGeom>
              <a:noFill/>
            </p:spPr>
            <p:txBody>
              <a:bodyPr wrap="square" rtlCol="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2133" dirty="0"/>
                  <a:t>J</a:t>
                </a:r>
              </a:p>
            </p:txBody>
          </p:sp>
          <p:sp>
            <p:nvSpPr>
              <p:cNvPr id="281" name="TextBox 280"/>
              <p:cNvSpPr txBox="1"/>
              <p:nvPr/>
            </p:nvSpPr>
            <p:spPr>
              <a:xfrm>
                <a:off x="3338998" y="2800844"/>
                <a:ext cx="111621" cy="140291"/>
              </a:xfrm>
              <a:prstGeom prst="rect">
                <a:avLst/>
              </a:prstGeom>
              <a:noFill/>
            </p:spPr>
            <p:txBody>
              <a:bodyPr wrap="square" rtlCol="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2133" dirty="0"/>
                  <a:t>K</a:t>
                </a:r>
              </a:p>
            </p:txBody>
          </p:sp>
          <p:sp>
            <p:nvSpPr>
              <p:cNvPr id="282" name="TextBox 281"/>
              <p:cNvSpPr txBox="1"/>
              <p:nvPr/>
            </p:nvSpPr>
            <p:spPr>
              <a:xfrm>
                <a:off x="3660341" y="2947418"/>
                <a:ext cx="111621" cy="140291"/>
              </a:xfrm>
              <a:prstGeom prst="rect">
                <a:avLst/>
              </a:prstGeom>
              <a:noFill/>
            </p:spPr>
            <p:txBody>
              <a:bodyPr wrap="square" rtlCol="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2133" dirty="0"/>
                  <a:t>L</a:t>
                </a:r>
              </a:p>
            </p:txBody>
          </p:sp>
          <p:sp>
            <p:nvSpPr>
              <p:cNvPr id="283" name="TextBox 282"/>
              <p:cNvSpPr txBox="1"/>
              <p:nvPr/>
            </p:nvSpPr>
            <p:spPr>
              <a:xfrm>
                <a:off x="3713630" y="3239921"/>
                <a:ext cx="235330" cy="140291"/>
              </a:xfrm>
              <a:prstGeom prst="rect">
                <a:avLst/>
              </a:prstGeom>
              <a:noFill/>
            </p:spPr>
            <p:txBody>
              <a:bodyPr wrap="square" rtlCol="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2133" dirty="0"/>
                  <a:t>M</a:t>
                </a:r>
              </a:p>
            </p:txBody>
          </p:sp>
        </p:grpSp>
        <p:sp>
          <p:nvSpPr>
            <p:cNvPr id="258" name="TextBox 257"/>
            <p:cNvSpPr txBox="1"/>
            <p:nvPr/>
          </p:nvSpPr>
          <p:spPr>
            <a:xfrm>
              <a:off x="29502098" y="7711514"/>
              <a:ext cx="5833703" cy="346249"/>
            </a:xfrm>
            <a:prstGeom prst="rect">
              <a:avLst/>
            </a:prstGeom>
            <a:ln>
              <a:solidFill>
                <a:srgbClr val="FFFFFF"/>
              </a:solidFill>
            </a:ln>
          </p:spPr>
          <p:style>
            <a:lnRef idx="2">
              <a:schemeClr val="accent2"/>
            </a:lnRef>
            <a:fillRef idx="1">
              <a:schemeClr val="lt1"/>
            </a:fillRef>
            <a:effectRef idx="0">
              <a:schemeClr val="accent2"/>
            </a:effectRef>
            <a:fontRef idx="minor">
              <a:schemeClr val="dk1"/>
            </a:fontRef>
          </p:style>
          <p:txBody>
            <a:bodyPr wrap="square" rtlCol="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lgn="ctr"/>
              <a:r>
                <a:rPr lang="en-US" sz="2400" dirty="0"/>
                <a:t>{ </a:t>
              </a:r>
              <a:r>
                <a:rPr lang="en-US" sz="2400" dirty="0">
                  <a:solidFill>
                    <a:srgbClr val="FF0000"/>
                  </a:solidFill>
                </a:rPr>
                <a:t>A</a:t>
              </a:r>
              <a:r>
                <a:rPr lang="en-US" sz="2400" dirty="0"/>
                <a:t>, </a:t>
              </a:r>
              <a:r>
                <a:rPr lang="en-US" sz="2400" dirty="0">
                  <a:solidFill>
                    <a:srgbClr val="FF0000"/>
                  </a:solidFill>
                </a:rPr>
                <a:t>A</a:t>
              </a:r>
              <a:r>
                <a:rPr lang="en-US" sz="2400" dirty="0"/>
                <a:t>, </a:t>
              </a:r>
              <a:r>
                <a:rPr lang="en-US" sz="2400" dirty="0">
                  <a:solidFill>
                    <a:schemeClr val="tx1"/>
                  </a:solidFill>
                </a:rPr>
                <a:t>Z, H, G, B, </a:t>
              </a:r>
              <a:r>
                <a:rPr lang="en-US" sz="2400" dirty="0">
                  <a:solidFill>
                    <a:srgbClr val="FF0000"/>
                  </a:solidFill>
                </a:rPr>
                <a:t>A</a:t>
              </a:r>
              <a:r>
                <a:rPr lang="en-US" sz="2400" dirty="0">
                  <a:solidFill>
                    <a:schemeClr val="tx1"/>
                  </a:solidFill>
                </a:rPr>
                <a:t>, C, F, F, J, C, </a:t>
              </a:r>
              <a:r>
                <a:rPr lang="en-US" sz="2400" dirty="0">
                  <a:solidFill>
                    <a:srgbClr val="FF0000"/>
                  </a:solidFill>
                </a:rPr>
                <a:t>A</a:t>
              </a:r>
              <a:r>
                <a:rPr lang="en-US" sz="2400" dirty="0">
                  <a:solidFill>
                    <a:schemeClr val="tx1"/>
                  </a:solidFill>
                </a:rPr>
                <a:t>, B, … </a:t>
              </a:r>
              <a:r>
                <a:rPr lang="en-US" sz="2400" dirty="0"/>
                <a:t>}</a:t>
              </a:r>
            </a:p>
          </p:txBody>
        </p:sp>
        <p:sp>
          <p:nvSpPr>
            <p:cNvPr id="294" name="Oval 293"/>
            <p:cNvSpPr/>
            <p:nvPr/>
          </p:nvSpPr>
          <p:spPr>
            <a:xfrm>
              <a:off x="29644886" y="8671139"/>
              <a:ext cx="1362134" cy="825206"/>
            </a:xfrm>
            <a:prstGeom prst="ellipse">
              <a:avLst/>
            </a:prstGeom>
            <a:solidFill>
              <a:srgbClr val="FFFFFF"/>
            </a:solidFill>
          </p:spPr>
          <p:style>
            <a:lnRef idx="1">
              <a:schemeClr val="accent1"/>
            </a:lnRef>
            <a:fillRef idx="3">
              <a:schemeClr val="accent1"/>
            </a:fillRef>
            <a:effectRef idx="2">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1pPr>
              <a:lvl2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2pPr>
              <a:lvl3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3pPr>
              <a:lvl4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4pPr>
              <a:lvl5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5pPr>
              <a:lvl6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6pPr>
              <a:lvl7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7pPr>
              <a:lvl8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8pPr>
              <a:lvl9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9pPr>
            </a:lstStyle>
            <a:p>
              <a:pPr algn="ctr"/>
              <a:endParaRPr lang="en-US" sz="1467" dirty="0">
                <a:solidFill>
                  <a:srgbClr val="000000"/>
                </a:solidFill>
              </a:endParaRPr>
            </a:p>
            <a:p>
              <a:pPr algn="ctr"/>
              <a:endParaRPr lang="en-US" sz="1467" dirty="0">
                <a:solidFill>
                  <a:srgbClr val="000000"/>
                </a:solidFill>
              </a:endParaRPr>
            </a:p>
          </p:txBody>
        </p:sp>
        <p:sp>
          <p:nvSpPr>
            <p:cNvPr id="291" name="TextBox 290"/>
            <p:cNvSpPr txBox="1"/>
            <p:nvPr/>
          </p:nvSpPr>
          <p:spPr>
            <a:xfrm>
              <a:off x="29697911" y="8724860"/>
              <a:ext cx="1324138" cy="623248"/>
            </a:xfrm>
            <a:prstGeom prst="rect">
              <a:avLst/>
            </a:prstGeom>
            <a:noFill/>
          </p:spPr>
          <p:txBody>
            <a:bodyPr wrap="square" rtlCol="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lgn="ctr"/>
              <a:r>
                <a:rPr lang="en-US" sz="2400" dirty="0"/>
                <a:t>{ </a:t>
              </a:r>
              <a:r>
                <a:rPr lang="en-US" sz="2400" dirty="0">
                  <a:solidFill>
                    <a:srgbClr val="FF0000"/>
                  </a:solidFill>
                </a:rPr>
                <a:t>A</a:t>
              </a:r>
              <a:r>
                <a:rPr lang="en-US" sz="2400" dirty="0"/>
                <a:t>, H, Z, </a:t>
              </a:r>
            </a:p>
            <a:p>
              <a:pPr algn="ctr"/>
              <a:r>
                <a:rPr lang="en-US" sz="2400" dirty="0"/>
                <a:t>B, F }</a:t>
              </a:r>
            </a:p>
          </p:txBody>
        </p:sp>
        <p:sp>
          <p:nvSpPr>
            <p:cNvPr id="295" name="Oval 294"/>
            <p:cNvSpPr/>
            <p:nvPr/>
          </p:nvSpPr>
          <p:spPr>
            <a:xfrm>
              <a:off x="31186461" y="8627681"/>
              <a:ext cx="1362134" cy="825206"/>
            </a:xfrm>
            <a:prstGeom prst="ellipse">
              <a:avLst/>
            </a:prstGeom>
            <a:solidFill>
              <a:srgbClr val="FFFFFF"/>
            </a:solidFill>
          </p:spPr>
          <p:style>
            <a:lnRef idx="1">
              <a:schemeClr val="accent1"/>
            </a:lnRef>
            <a:fillRef idx="3">
              <a:schemeClr val="accent1"/>
            </a:fillRef>
            <a:effectRef idx="2">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1pPr>
              <a:lvl2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2pPr>
              <a:lvl3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3pPr>
              <a:lvl4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4pPr>
              <a:lvl5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5pPr>
              <a:lvl6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6pPr>
              <a:lvl7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7pPr>
              <a:lvl8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8pPr>
              <a:lvl9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9pPr>
            </a:lstStyle>
            <a:p>
              <a:pPr algn="ctr"/>
              <a:endParaRPr lang="en-US" sz="1467" dirty="0">
                <a:solidFill>
                  <a:srgbClr val="000000"/>
                </a:solidFill>
              </a:endParaRPr>
            </a:p>
          </p:txBody>
        </p:sp>
        <p:sp>
          <p:nvSpPr>
            <p:cNvPr id="297" name="Oval 296"/>
            <p:cNvSpPr/>
            <p:nvPr/>
          </p:nvSpPr>
          <p:spPr>
            <a:xfrm>
              <a:off x="33777807" y="8627681"/>
              <a:ext cx="1362134" cy="825206"/>
            </a:xfrm>
            <a:prstGeom prst="ellipse">
              <a:avLst/>
            </a:prstGeom>
            <a:solidFill>
              <a:srgbClr val="FFFFFF"/>
            </a:solidFill>
          </p:spPr>
          <p:style>
            <a:lnRef idx="1">
              <a:schemeClr val="accent1"/>
            </a:lnRef>
            <a:fillRef idx="3">
              <a:schemeClr val="accent1"/>
            </a:fillRef>
            <a:effectRef idx="2">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1pPr>
              <a:lvl2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2pPr>
              <a:lvl3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3pPr>
              <a:lvl4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4pPr>
              <a:lvl5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5pPr>
              <a:lvl6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6pPr>
              <a:lvl7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7pPr>
              <a:lvl8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8pPr>
              <a:lvl9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rtl val="0"/>
                </a:defRPr>
              </a:lvl9pPr>
            </a:lstStyle>
            <a:p>
              <a:pPr algn="ctr"/>
              <a:endParaRPr lang="en-US" sz="1467" dirty="0">
                <a:solidFill>
                  <a:srgbClr val="000000"/>
                </a:solidFill>
              </a:endParaRPr>
            </a:p>
          </p:txBody>
        </p:sp>
        <p:sp>
          <p:nvSpPr>
            <p:cNvPr id="290" name="TextBox 289"/>
            <p:cNvSpPr txBox="1"/>
            <p:nvPr/>
          </p:nvSpPr>
          <p:spPr>
            <a:xfrm>
              <a:off x="32745002" y="8747891"/>
              <a:ext cx="1029890" cy="623248"/>
            </a:xfrm>
            <a:prstGeom prst="rect">
              <a:avLst/>
            </a:prstGeom>
            <a:noFill/>
          </p:spPr>
          <p:txBody>
            <a:bodyPr wrap="square" rtlCol="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lgn="ctr"/>
              <a:r>
                <a:rPr lang="en-US" sz="4800" dirty="0">
                  <a:latin typeface="Wingdings"/>
                  <a:ea typeface="Wingdings"/>
                  <a:cs typeface="Wingdings"/>
                  <a:sym typeface="Wingdings"/>
                </a:rPr>
                <a:t></a:t>
              </a:r>
              <a:endParaRPr lang="en-US" sz="4800" dirty="0"/>
            </a:p>
          </p:txBody>
        </p:sp>
        <p:sp>
          <p:nvSpPr>
            <p:cNvPr id="292" name="TextBox 291"/>
            <p:cNvSpPr txBox="1"/>
            <p:nvPr/>
          </p:nvSpPr>
          <p:spPr>
            <a:xfrm>
              <a:off x="31214121" y="8709946"/>
              <a:ext cx="1581384" cy="623248"/>
            </a:xfrm>
            <a:prstGeom prst="rect">
              <a:avLst/>
            </a:prstGeom>
            <a:noFill/>
          </p:spPr>
          <p:txBody>
            <a:bodyPr wrap="square" rtlCol="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2400" dirty="0"/>
                <a:t>{ M, C, B, </a:t>
              </a:r>
            </a:p>
            <a:p>
              <a:pPr algn="ctr"/>
              <a:r>
                <a:rPr lang="en-US" sz="2400" dirty="0"/>
                <a:t>D, F, J }</a:t>
              </a:r>
            </a:p>
          </p:txBody>
        </p:sp>
        <p:sp>
          <p:nvSpPr>
            <p:cNvPr id="293" name="TextBox 292"/>
            <p:cNvSpPr txBox="1"/>
            <p:nvPr/>
          </p:nvSpPr>
          <p:spPr>
            <a:xfrm>
              <a:off x="33597734" y="8779261"/>
              <a:ext cx="1599394" cy="623248"/>
            </a:xfrm>
            <a:prstGeom prst="rect">
              <a:avLst/>
            </a:prstGeom>
            <a:noFill/>
          </p:spPr>
          <p:txBody>
            <a:bodyPr wrap="square" rtlCol="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lgn="ctr"/>
              <a:r>
                <a:rPr lang="en-US" sz="2400" dirty="0"/>
                <a:t>{ </a:t>
              </a:r>
              <a:r>
                <a:rPr lang="en-US" sz="2400" dirty="0">
                  <a:solidFill>
                    <a:srgbClr val="FF0000"/>
                  </a:solidFill>
                </a:rPr>
                <a:t>A</a:t>
              </a:r>
              <a:r>
                <a:rPr lang="en-US" sz="2400" dirty="0"/>
                <a:t>, F, Z, B,</a:t>
              </a:r>
            </a:p>
            <a:p>
              <a:pPr algn="ctr"/>
              <a:r>
                <a:rPr lang="en-US" sz="2400" dirty="0"/>
                <a:t>H, L, E }</a:t>
              </a:r>
            </a:p>
          </p:txBody>
        </p:sp>
        <p:cxnSp>
          <p:nvCxnSpPr>
            <p:cNvPr id="298" name="Straight Arrow Connector 297"/>
            <p:cNvCxnSpPr/>
            <p:nvPr/>
          </p:nvCxnSpPr>
          <p:spPr>
            <a:xfrm flipH="1" flipV="1">
              <a:off x="30883712" y="9425593"/>
              <a:ext cx="815497" cy="645216"/>
            </a:xfrm>
            <a:prstGeom prst="straightConnector1">
              <a:avLst/>
            </a:prstGeom>
            <a:ln w="25400">
              <a:prstDash val="dash"/>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flipH="1" flipV="1">
              <a:off x="32067375" y="9521068"/>
              <a:ext cx="119933" cy="331710"/>
            </a:xfrm>
            <a:prstGeom prst="straightConnector1">
              <a:avLst/>
            </a:prstGeom>
            <a:ln w="25400">
              <a:prstDash val="dash"/>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flipV="1">
              <a:off x="33205333" y="9425593"/>
              <a:ext cx="685106" cy="645215"/>
            </a:xfrm>
            <a:prstGeom prst="straightConnector1">
              <a:avLst/>
            </a:prstGeom>
            <a:ln w="25400">
              <a:prstDash val="dash"/>
              <a:tailEnd type="arrow"/>
            </a:ln>
          </p:spPr>
          <p:style>
            <a:lnRef idx="2">
              <a:schemeClr val="accent1"/>
            </a:lnRef>
            <a:fillRef idx="0">
              <a:schemeClr val="accent1"/>
            </a:fillRef>
            <a:effectRef idx="1">
              <a:schemeClr val="accent1"/>
            </a:effectRef>
            <a:fontRef idx="minor">
              <a:schemeClr val="tx1"/>
            </a:fontRef>
          </p:style>
        </p:cxnSp>
        <p:sp>
          <p:nvSpPr>
            <p:cNvPr id="312" name="Left Brace 311"/>
            <p:cNvSpPr/>
            <p:nvPr/>
          </p:nvSpPr>
          <p:spPr>
            <a:xfrm rot="5400000">
              <a:off x="32268641" y="5691207"/>
              <a:ext cx="300569" cy="5442030"/>
            </a:xfrm>
            <a:prstGeom prst="leftBrace">
              <a:avLst>
                <a:gd name="adj1" fmla="val 39101"/>
                <a:gd name="adj2" fmla="val 50000"/>
              </a:avLst>
            </a:prstGeom>
          </p:spPr>
          <p:style>
            <a:lnRef idx="2">
              <a:schemeClr val="accent1"/>
            </a:lnRef>
            <a:fillRef idx="0">
              <a:schemeClr val="accent1"/>
            </a:fillRef>
            <a:effectRef idx="1">
              <a:schemeClr val="accent1"/>
            </a:effectRef>
            <a:fontRef idx="minor">
              <a:schemeClr val="tx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chemeClr val="tx1"/>
                  </a:solidFill>
                  <a:latin typeface="+mn-lt"/>
                  <a:ea typeface="+mn-ea"/>
                  <a:cs typeface="+mn-cs"/>
                  <a:sym typeface="Arial"/>
                  <a:rtl val="0"/>
                </a:defRPr>
              </a:lvl1pPr>
              <a:lvl2pPr marR="0" algn="l" rtl="0">
                <a:lnSpc>
                  <a:spcPct val="100000"/>
                </a:lnSpc>
                <a:spcBef>
                  <a:spcPts val="0"/>
                </a:spcBef>
                <a:spcAft>
                  <a:spcPts val="0"/>
                </a:spcAft>
                <a:buNone/>
                <a:defRPr sz="1400" b="0" i="0" u="none" strike="noStrike" cap="none" baseline="0">
                  <a:solidFill>
                    <a:schemeClr val="tx1"/>
                  </a:solidFill>
                  <a:latin typeface="+mn-lt"/>
                  <a:ea typeface="+mn-ea"/>
                  <a:cs typeface="+mn-cs"/>
                  <a:sym typeface="Arial"/>
                  <a:rtl val="0"/>
                </a:defRPr>
              </a:lvl2pPr>
              <a:lvl3pPr marR="0" algn="l" rtl="0">
                <a:lnSpc>
                  <a:spcPct val="100000"/>
                </a:lnSpc>
                <a:spcBef>
                  <a:spcPts val="0"/>
                </a:spcBef>
                <a:spcAft>
                  <a:spcPts val="0"/>
                </a:spcAft>
                <a:buNone/>
                <a:defRPr sz="1400" b="0" i="0" u="none" strike="noStrike" cap="none" baseline="0">
                  <a:solidFill>
                    <a:schemeClr val="tx1"/>
                  </a:solidFill>
                  <a:latin typeface="+mn-lt"/>
                  <a:ea typeface="+mn-ea"/>
                  <a:cs typeface="+mn-cs"/>
                  <a:sym typeface="Arial"/>
                  <a:rtl val="0"/>
                </a:defRPr>
              </a:lvl3pPr>
              <a:lvl4pPr marR="0" algn="l" rtl="0">
                <a:lnSpc>
                  <a:spcPct val="100000"/>
                </a:lnSpc>
                <a:spcBef>
                  <a:spcPts val="0"/>
                </a:spcBef>
                <a:spcAft>
                  <a:spcPts val="0"/>
                </a:spcAft>
                <a:buNone/>
                <a:defRPr sz="1400" b="0" i="0" u="none" strike="noStrike" cap="none" baseline="0">
                  <a:solidFill>
                    <a:schemeClr val="tx1"/>
                  </a:solidFill>
                  <a:latin typeface="+mn-lt"/>
                  <a:ea typeface="+mn-ea"/>
                  <a:cs typeface="+mn-cs"/>
                  <a:sym typeface="Arial"/>
                  <a:rtl val="0"/>
                </a:defRPr>
              </a:lvl4pPr>
              <a:lvl5pPr marR="0" algn="l" rtl="0">
                <a:lnSpc>
                  <a:spcPct val="100000"/>
                </a:lnSpc>
                <a:spcBef>
                  <a:spcPts val="0"/>
                </a:spcBef>
                <a:spcAft>
                  <a:spcPts val="0"/>
                </a:spcAft>
                <a:buNone/>
                <a:defRPr sz="1400" b="0" i="0" u="none" strike="noStrike" cap="none" baseline="0">
                  <a:solidFill>
                    <a:schemeClr val="tx1"/>
                  </a:solidFill>
                  <a:latin typeface="+mn-lt"/>
                  <a:ea typeface="+mn-ea"/>
                  <a:cs typeface="+mn-cs"/>
                  <a:sym typeface="Arial"/>
                  <a:rtl val="0"/>
                </a:defRPr>
              </a:lvl5pPr>
              <a:lvl6pPr marR="0" algn="l" rtl="0">
                <a:lnSpc>
                  <a:spcPct val="100000"/>
                </a:lnSpc>
                <a:spcBef>
                  <a:spcPts val="0"/>
                </a:spcBef>
                <a:spcAft>
                  <a:spcPts val="0"/>
                </a:spcAft>
                <a:buNone/>
                <a:defRPr sz="1400" b="0" i="0" u="none" strike="noStrike" cap="none" baseline="0">
                  <a:solidFill>
                    <a:schemeClr val="tx1"/>
                  </a:solidFill>
                  <a:latin typeface="+mn-lt"/>
                  <a:ea typeface="+mn-ea"/>
                  <a:cs typeface="+mn-cs"/>
                  <a:sym typeface="Arial"/>
                  <a:rtl val="0"/>
                </a:defRPr>
              </a:lvl6pPr>
              <a:lvl7pPr marR="0" algn="l" rtl="0">
                <a:lnSpc>
                  <a:spcPct val="100000"/>
                </a:lnSpc>
                <a:spcBef>
                  <a:spcPts val="0"/>
                </a:spcBef>
                <a:spcAft>
                  <a:spcPts val="0"/>
                </a:spcAft>
                <a:buNone/>
                <a:defRPr sz="1400" b="0" i="0" u="none" strike="noStrike" cap="none" baseline="0">
                  <a:solidFill>
                    <a:schemeClr val="tx1"/>
                  </a:solidFill>
                  <a:latin typeface="+mn-lt"/>
                  <a:ea typeface="+mn-ea"/>
                  <a:cs typeface="+mn-cs"/>
                  <a:sym typeface="Arial"/>
                  <a:rtl val="0"/>
                </a:defRPr>
              </a:lvl7pPr>
              <a:lvl8pPr marR="0" algn="l" rtl="0">
                <a:lnSpc>
                  <a:spcPct val="100000"/>
                </a:lnSpc>
                <a:spcBef>
                  <a:spcPts val="0"/>
                </a:spcBef>
                <a:spcAft>
                  <a:spcPts val="0"/>
                </a:spcAft>
                <a:buNone/>
                <a:defRPr sz="1400" b="0" i="0" u="none" strike="noStrike" cap="none" baseline="0">
                  <a:solidFill>
                    <a:schemeClr val="tx1"/>
                  </a:solidFill>
                  <a:latin typeface="+mn-lt"/>
                  <a:ea typeface="+mn-ea"/>
                  <a:cs typeface="+mn-cs"/>
                  <a:sym typeface="Arial"/>
                  <a:rtl val="0"/>
                </a:defRPr>
              </a:lvl8pPr>
              <a:lvl9pPr marR="0" algn="l" rtl="0">
                <a:lnSpc>
                  <a:spcPct val="100000"/>
                </a:lnSpc>
                <a:spcBef>
                  <a:spcPts val="0"/>
                </a:spcBef>
                <a:spcAft>
                  <a:spcPts val="0"/>
                </a:spcAft>
                <a:buNone/>
                <a:defRPr sz="1400" b="0" i="0" u="none" strike="noStrike" cap="none" baseline="0">
                  <a:solidFill>
                    <a:schemeClr val="tx1"/>
                  </a:solidFill>
                  <a:latin typeface="+mn-lt"/>
                  <a:ea typeface="+mn-ea"/>
                  <a:cs typeface="+mn-cs"/>
                  <a:sym typeface="Arial"/>
                  <a:rtl val="0"/>
                </a:defRPr>
              </a:lvl9pPr>
            </a:lstStyle>
            <a:p>
              <a:pPr algn="ctr"/>
              <a:endParaRPr lang="en-US" sz="5867"/>
            </a:p>
          </p:txBody>
        </p:sp>
      </p:grpSp>
      <p:sp>
        <p:nvSpPr>
          <p:cNvPr id="323" name="Rounded Rectangle 322"/>
          <p:cNvSpPr/>
          <p:nvPr/>
        </p:nvSpPr>
        <p:spPr>
          <a:xfrm>
            <a:off x="74065412" y="26578318"/>
            <a:ext cx="4849479" cy="2958323"/>
          </a:xfrm>
          <a:prstGeom prst="roundRect">
            <a:avLst/>
          </a:prstGeom>
          <a:noFill/>
          <a:ln w="3492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0"/>
          </a:p>
        </p:txBody>
      </p:sp>
      <p:sp>
        <p:nvSpPr>
          <p:cNvPr id="324" name="TextBox 323"/>
          <p:cNvSpPr txBox="1"/>
          <p:nvPr/>
        </p:nvSpPr>
        <p:spPr>
          <a:xfrm>
            <a:off x="74446050" y="26737140"/>
            <a:ext cx="4241356" cy="1241237"/>
          </a:xfrm>
          <a:prstGeom prst="rect">
            <a:avLst/>
          </a:prstGeom>
          <a:noFill/>
        </p:spPr>
        <p:txBody>
          <a:bodyPr wrap="square" rtlCol="0">
            <a:spAutoFit/>
          </a:bodyPr>
          <a:lstStyle/>
          <a:p>
            <a:pPr algn="ctr"/>
            <a:r>
              <a:rPr lang="en-US" sz="3733" i="1" dirty="0"/>
              <a:t>Chao92 </a:t>
            </a:r>
            <a:br>
              <a:rPr lang="en-US" sz="3733" i="1" dirty="0"/>
            </a:br>
            <a:r>
              <a:rPr lang="en-US" sz="3733" i="1" dirty="0"/>
              <a:t>Species Estimator: </a:t>
            </a:r>
          </a:p>
        </p:txBody>
      </p:sp>
      <p:graphicFrame>
        <p:nvGraphicFramePr>
          <p:cNvPr id="326" name="Object 325"/>
          <p:cNvGraphicFramePr>
            <a:graphicFrameLocks noChangeAspect="1"/>
          </p:cNvGraphicFramePr>
          <p:nvPr>
            <p:extLst>
              <p:ext uri="{D42A27DB-BD31-4B8C-83A1-F6EECF244321}">
                <p14:modId xmlns:p14="http://schemas.microsoft.com/office/powerpoint/2010/main" val="3891948704"/>
              </p:ext>
            </p:extLst>
          </p:nvPr>
        </p:nvGraphicFramePr>
        <p:xfrm>
          <a:off x="74532154" y="28186936"/>
          <a:ext cx="3983047" cy="1167444"/>
        </p:xfrm>
        <a:graphic>
          <a:graphicData uri="http://schemas.openxmlformats.org/presentationml/2006/ole">
            <mc:AlternateContent xmlns:mc="http://schemas.openxmlformats.org/markup-compatibility/2006">
              <mc:Choice xmlns:v="urn:schemas-microsoft-com:vml" Requires="v">
                <p:oleObj spid="_x0000_s1065" name="Equation" r:id="rId14" imgW="1473200" imgH="431800" progId="Equation.3">
                  <p:embed/>
                </p:oleObj>
              </mc:Choice>
              <mc:Fallback>
                <p:oleObj name="Equation" r:id="rId14" imgW="1473200" imgH="431800" progId="Equation.3">
                  <p:embed/>
                  <p:pic>
                    <p:nvPicPr>
                      <p:cNvPr id="0" name=""/>
                      <p:cNvPicPr/>
                      <p:nvPr/>
                    </p:nvPicPr>
                    <p:blipFill>
                      <a:blip r:embed="rId15"/>
                      <a:stretch>
                        <a:fillRect/>
                      </a:stretch>
                    </p:blipFill>
                    <p:spPr>
                      <a:xfrm>
                        <a:off x="74532154" y="28186936"/>
                        <a:ext cx="3983047" cy="1167444"/>
                      </a:xfrm>
                      <a:prstGeom prst="rect">
                        <a:avLst/>
                      </a:prstGeom>
                    </p:spPr>
                  </p:pic>
                </p:oleObj>
              </mc:Fallback>
            </mc:AlternateContent>
          </a:graphicData>
        </a:graphic>
      </p:graphicFrame>
      <p:cxnSp>
        <p:nvCxnSpPr>
          <p:cNvPr id="328" name="Elbow Connector 327"/>
          <p:cNvCxnSpPr>
            <a:stCxn id="208" idx="0"/>
          </p:cNvCxnSpPr>
          <p:nvPr/>
        </p:nvCxnSpPr>
        <p:spPr>
          <a:xfrm rot="16200000" flipH="1">
            <a:off x="72027441" y="23075478"/>
            <a:ext cx="1260626" cy="5745053"/>
          </a:xfrm>
          <a:prstGeom prst="bentConnector4">
            <a:avLst>
              <a:gd name="adj1" fmla="val -18134"/>
              <a:gd name="adj2" fmla="val 83848"/>
            </a:avLst>
          </a:prstGeom>
          <a:ln>
            <a:tailEnd type="arrow"/>
          </a:ln>
        </p:spPr>
        <p:style>
          <a:lnRef idx="2">
            <a:schemeClr val="accent1"/>
          </a:lnRef>
          <a:fillRef idx="0">
            <a:schemeClr val="accent1"/>
          </a:fillRef>
          <a:effectRef idx="1">
            <a:schemeClr val="accent1"/>
          </a:effectRef>
          <a:fontRef idx="minor">
            <a:schemeClr val="tx1"/>
          </a:fontRef>
        </p:style>
      </p:cxnSp>
      <p:sp>
        <p:nvSpPr>
          <p:cNvPr id="331" name="TextBox 330"/>
          <p:cNvSpPr txBox="1"/>
          <p:nvPr/>
        </p:nvSpPr>
        <p:spPr>
          <a:xfrm>
            <a:off x="69010265" y="24220926"/>
            <a:ext cx="7291760" cy="584775"/>
          </a:xfrm>
          <a:prstGeom prst="rect">
            <a:avLst/>
          </a:prstGeom>
          <a:noFill/>
        </p:spPr>
        <p:txBody>
          <a:bodyPr wrap="square" rtlCol="0">
            <a:spAutoFit/>
          </a:bodyPr>
          <a:lstStyle/>
          <a:p>
            <a:pPr algn="ctr"/>
            <a:r>
              <a:rPr lang="en-US" sz="3200" i="1" dirty="0"/>
              <a:t>Unknown biological species estimation </a:t>
            </a:r>
          </a:p>
        </p:txBody>
      </p:sp>
      <p:cxnSp>
        <p:nvCxnSpPr>
          <p:cNvPr id="332" name="Elbow Connector 331"/>
          <p:cNvCxnSpPr>
            <a:stCxn id="258" idx="0"/>
          </p:cNvCxnSpPr>
          <p:nvPr/>
        </p:nvCxnSpPr>
        <p:spPr>
          <a:xfrm rot="16200000" flipH="1" flipV="1">
            <a:off x="80023103" y="22660325"/>
            <a:ext cx="1362618" cy="6473368"/>
          </a:xfrm>
          <a:prstGeom prst="bentConnector4">
            <a:avLst>
              <a:gd name="adj1" fmla="val -16777"/>
              <a:gd name="adj2" fmla="val 80040"/>
            </a:avLst>
          </a:prstGeom>
          <a:ln>
            <a:tailEnd type="arrow"/>
          </a:ln>
        </p:spPr>
        <p:style>
          <a:lnRef idx="2">
            <a:schemeClr val="accent1"/>
          </a:lnRef>
          <a:fillRef idx="0">
            <a:schemeClr val="accent1"/>
          </a:fillRef>
          <a:effectRef idx="1">
            <a:schemeClr val="accent1"/>
          </a:effectRef>
          <a:fontRef idx="minor">
            <a:schemeClr val="tx1"/>
          </a:fontRef>
        </p:style>
      </p:cxnSp>
      <p:sp>
        <p:nvSpPr>
          <p:cNvPr id="337" name="TextBox 336"/>
          <p:cNvSpPr txBox="1"/>
          <p:nvPr/>
        </p:nvSpPr>
        <p:spPr>
          <a:xfrm>
            <a:off x="77084072" y="24188152"/>
            <a:ext cx="7291760" cy="584775"/>
          </a:xfrm>
          <a:prstGeom prst="rect">
            <a:avLst/>
          </a:prstGeom>
          <a:noFill/>
        </p:spPr>
        <p:txBody>
          <a:bodyPr wrap="square" rtlCol="0">
            <a:spAutoFit/>
          </a:bodyPr>
          <a:lstStyle/>
          <a:p>
            <a:pPr algn="ctr"/>
            <a:r>
              <a:rPr lang="en-US" sz="3200" i="1" dirty="0"/>
              <a:t>Unknown data </a:t>
            </a:r>
            <a:r>
              <a:rPr lang="en-US" sz="3200" i="1"/>
              <a:t>item estimation</a:t>
            </a:r>
            <a:endParaRPr lang="en-US" sz="3200" i="1" dirty="0"/>
          </a:p>
        </p:txBody>
      </p:sp>
      <p:sp>
        <p:nvSpPr>
          <p:cNvPr id="338" name="TextBox 337"/>
          <p:cNvSpPr txBox="1"/>
          <p:nvPr/>
        </p:nvSpPr>
        <p:spPr>
          <a:xfrm>
            <a:off x="72656146" y="29604734"/>
            <a:ext cx="7635401" cy="584775"/>
          </a:xfrm>
          <a:prstGeom prst="rect">
            <a:avLst/>
          </a:prstGeom>
          <a:noFill/>
        </p:spPr>
        <p:txBody>
          <a:bodyPr wrap="square" rtlCol="0">
            <a:spAutoFit/>
          </a:bodyPr>
          <a:lstStyle/>
          <a:p>
            <a:pPr algn="ctr"/>
            <a:r>
              <a:rPr lang="en-US" sz="3200" dirty="0">
                <a:solidFill>
                  <a:srgbClr val="FF0000"/>
                </a:solidFill>
              </a:rPr>
              <a:t>* Requires sampling with replacement</a:t>
            </a:r>
          </a:p>
        </p:txBody>
      </p:sp>
      <p:sp>
        <p:nvSpPr>
          <p:cNvPr id="340" name="TextBox 339"/>
          <p:cNvSpPr txBox="1"/>
          <p:nvPr/>
        </p:nvSpPr>
        <p:spPr>
          <a:xfrm>
            <a:off x="66645961" y="33148456"/>
            <a:ext cx="21079657" cy="2308324"/>
          </a:xfrm>
          <a:prstGeom prst="rect">
            <a:avLst/>
          </a:prstGeom>
          <a:noFill/>
        </p:spPr>
        <p:txBody>
          <a:bodyPr wrap="square" rtlCol="0">
            <a:spAutoFit/>
          </a:bodyPr>
          <a:lstStyle/>
          <a:p>
            <a:pPr algn="ctr">
              <a:lnSpc>
                <a:spcPct val="150000"/>
              </a:lnSpc>
            </a:pPr>
            <a:r>
              <a:rPr lang="en-US" sz="4800" i="1" dirty="0"/>
              <a:t>The key idea is that the </a:t>
            </a:r>
            <a:r>
              <a:rPr lang="en-US" sz="4800" i="1" dirty="0">
                <a:solidFill>
                  <a:srgbClr val="FF0000"/>
                </a:solidFill>
              </a:rPr>
              <a:t>overlap </a:t>
            </a:r>
            <a:r>
              <a:rPr lang="en-US" sz="4800" i="1" dirty="0"/>
              <a:t>between different data sources </a:t>
            </a:r>
            <a:br>
              <a:rPr lang="en-US" sz="4800" i="1" dirty="0"/>
            </a:br>
            <a:r>
              <a:rPr lang="en-US" sz="4800" i="1" dirty="0"/>
              <a:t>enable us to estimate the number of unknown data items.</a:t>
            </a:r>
          </a:p>
        </p:txBody>
      </p:sp>
      <p:sp>
        <p:nvSpPr>
          <p:cNvPr id="342" name="TextBox 341"/>
          <p:cNvSpPr txBox="1"/>
          <p:nvPr/>
        </p:nvSpPr>
        <p:spPr>
          <a:xfrm>
            <a:off x="65113297" y="48931521"/>
            <a:ext cx="12913984" cy="666786"/>
          </a:xfrm>
          <a:prstGeom prst="rect">
            <a:avLst/>
          </a:prstGeom>
          <a:noFill/>
        </p:spPr>
        <p:txBody>
          <a:bodyPr wrap="square" rtlCol="0">
            <a:spAutoFit/>
          </a:bodyPr>
          <a:lstStyle/>
          <a:p>
            <a:pPr algn="ctr"/>
            <a:r>
              <a:rPr lang="en-US" sz="3733" i="1" dirty="0"/>
              <a:t>Fig. simulation result for U.S. states GDP sum</a:t>
            </a:r>
          </a:p>
        </p:txBody>
      </p:sp>
      <p:sp>
        <p:nvSpPr>
          <p:cNvPr id="343" name="TextBox 342"/>
          <p:cNvSpPr txBox="1"/>
          <p:nvPr/>
        </p:nvSpPr>
        <p:spPr>
          <a:xfrm>
            <a:off x="41309103" y="49789323"/>
            <a:ext cx="21079657" cy="2308324"/>
          </a:xfrm>
          <a:prstGeom prst="rect">
            <a:avLst/>
          </a:prstGeom>
          <a:noFill/>
        </p:spPr>
        <p:txBody>
          <a:bodyPr wrap="square" rtlCol="0">
            <a:spAutoFit/>
          </a:bodyPr>
          <a:lstStyle/>
          <a:p>
            <a:pPr algn="ctr">
              <a:lnSpc>
                <a:spcPct val="150000"/>
              </a:lnSpc>
            </a:pPr>
            <a:r>
              <a:rPr lang="en-US" sz="4800" i="1" dirty="0"/>
              <a:t>Account for the impact of the unknown using the average value of </a:t>
            </a:r>
            <a:br>
              <a:rPr lang="en-US" sz="4800" i="1" dirty="0"/>
            </a:br>
            <a:r>
              <a:rPr lang="en-US" sz="4800" i="1" dirty="0"/>
              <a:t>the known data items and the number of the unknown data items.</a:t>
            </a:r>
          </a:p>
        </p:txBody>
      </p:sp>
      <p:sp>
        <p:nvSpPr>
          <p:cNvPr id="344" name="TextBox 343"/>
          <p:cNvSpPr txBox="1"/>
          <p:nvPr/>
        </p:nvSpPr>
        <p:spPr>
          <a:xfrm>
            <a:off x="66518129" y="50423023"/>
            <a:ext cx="21079657" cy="1200329"/>
          </a:xfrm>
          <a:prstGeom prst="rect">
            <a:avLst/>
          </a:prstGeom>
          <a:noFill/>
        </p:spPr>
        <p:txBody>
          <a:bodyPr wrap="square" rtlCol="0">
            <a:spAutoFit/>
          </a:bodyPr>
          <a:lstStyle/>
          <a:p>
            <a:pPr algn="ctr">
              <a:lnSpc>
                <a:spcPct val="150000"/>
              </a:lnSpc>
            </a:pPr>
            <a:r>
              <a:rPr lang="en-US" sz="4800" i="1" dirty="0"/>
              <a:t>How can we estimate the values of the unknown data items more precisely?</a:t>
            </a:r>
          </a:p>
        </p:txBody>
      </p:sp>
      <p:graphicFrame>
        <p:nvGraphicFramePr>
          <p:cNvPr id="10" name="Table 9"/>
          <p:cNvGraphicFramePr>
            <a:graphicFrameLocks noGrp="1"/>
          </p:cNvGraphicFramePr>
          <p:nvPr>
            <p:extLst>
              <p:ext uri="{D42A27DB-BD31-4B8C-83A1-F6EECF244321}">
                <p14:modId xmlns:p14="http://schemas.microsoft.com/office/powerpoint/2010/main" val="877045205"/>
              </p:ext>
            </p:extLst>
          </p:nvPr>
        </p:nvGraphicFramePr>
        <p:xfrm>
          <a:off x="495847" y="4662830"/>
          <a:ext cx="27685984" cy="1871080"/>
        </p:xfrm>
        <a:graphic>
          <a:graphicData uri="http://schemas.openxmlformats.org/drawingml/2006/table">
            <a:tbl>
              <a:tblPr>
                <a:tableStyleId>{5C22544A-7EE6-4342-B048-85BDC9FD1C3A}</a:tableStyleId>
              </a:tblPr>
              <a:tblGrid>
                <a:gridCol w="6921496"/>
                <a:gridCol w="6921496"/>
                <a:gridCol w="6921496"/>
                <a:gridCol w="6921496"/>
              </a:tblGrid>
              <a:tr h="700010">
                <a:tc>
                  <a:txBody>
                    <a:bodyPr/>
                    <a:lstStyle/>
                    <a:p>
                      <a:pPr marL="0" marR="0" indent="0" algn="ctr" defTabSz="2560256" rtl="0" eaLnBrk="1" fontAlgn="auto" latinLnBrk="0" hangingPunct="1">
                        <a:lnSpc>
                          <a:spcPct val="100000"/>
                        </a:lnSpc>
                        <a:spcBef>
                          <a:spcPts val="0"/>
                        </a:spcBef>
                        <a:spcAft>
                          <a:spcPts val="0"/>
                        </a:spcAft>
                        <a:buClrTx/>
                        <a:buSzTx/>
                        <a:buFontTx/>
                        <a:buNone/>
                        <a:tabLst/>
                        <a:defRPr/>
                      </a:pPr>
                      <a:r>
                        <a:rPr lang="en-US" sz="5400" dirty="0" err="1" smtClean="0">
                          <a:latin typeface="Trebuchet MS"/>
                          <a:cs typeface="Trebuchet MS"/>
                        </a:rPr>
                        <a:t>Yeounoh</a:t>
                      </a:r>
                      <a:r>
                        <a:rPr lang="en-US" sz="5400" dirty="0" smtClean="0">
                          <a:latin typeface="Trebuchet MS"/>
                          <a:cs typeface="Trebuchet MS"/>
                        </a:rPr>
                        <a:t> </a:t>
                      </a:r>
                      <a:r>
                        <a:rPr lang="en-US" sz="5400" dirty="0" smtClean="0">
                          <a:latin typeface="Trebuchet MS"/>
                          <a:cs typeface="Trebuchet MS"/>
                        </a:rPr>
                        <a:t>Chung</a:t>
                      </a:r>
                      <a:endParaRPr lang="en-US" sz="5400" dirty="0" smtClean="0">
                        <a:latin typeface="Trebuchet MS"/>
                        <a:cs typeface="Trebuchet M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5400" dirty="0" smtClean="0">
                          <a:latin typeface="Trebuchet MS"/>
                          <a:cs typeface="Trebuchet MS"/>
                        </a:rPr>
                        <a:t>Scott </a:t>
                      </a:r>
                      <a:r>
                        <a:rPr lang="en-US" sz="5400" dirty="0" err="1" smtClean="0">
                          <a:latin typeface="Trebuchet MS"/>
                          <a:cs typeface="Trebuchet MS"/>
                        </a:rPr>
                        <a:t>Houde</a:t>
                      </a:r>
                      <a:endParaRPr lang="en-US" sz="5400" dirty="0">
                        <a:latin typeface="Trebuchet MS"/>
                        <a:cs typeface="Trebuchet M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5400" dirty="0" smtClean="0">
                          <a:latin typeface="Trebuchet MS"/>
                          <a:cs typeface="Trebuchet MS"/>
                        </a:rPr>
                        <a:t>Johannes Novotny</a:t>
                      </a:r>
                      <a:endParaRPr lang="en-US" sz="5400" dirty="0">
                        <a:latin typeface="Trebuchet MS"/>
                        <a:cs typeface="Trebuchet M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5400" dirty="0" err="1" smtClean="0">
                          <a:latin typeface="Trebuchet MS"/>
                          <a:cs typeface="Trebuchet MS"/>
                        </a:rPr>
                        <a:t>Erfan</a:t>
                      </a:r>
                      <a:r>
                        <a:rPr lang="en-US" sz="5400" dirty="0" smtClean="0">
                          <a:latin typeface="Trebuchet MS"/>
                          <a:cs typeface="Trebuchet MS"/>
                        </a:rPr>
                        <a:t> </a:t>
                      </a:r>
                      <a:r>
                        <a:rPr lang="en-US" sz="5400" dirty="0" err="1" smtClean="0">
                          <a:latin typeface="Trebuchet MS"/>
                          <a:cs typeface="Trebuchet MS"/>
                        </a:rPr>
                        <a:t>Zamanian</a:t>
                      </a:r>
                      <a:endParaRPr lang="en-US" sz="5400" dirty="0">
                        <a:latin typeface="Trebuchet MS"/>
                        <a:cs typeface="Trebuchet M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956680">
                <a:tc>
                  <a:txBody>
                    <a:bodyPr/>
                    <a:lstStyle/>
                    <a:p>
                      <a:pPr algn="ctr"/>
                      <a:r>
                        <a:rPr lang="en-US" sz="3600" dirty="0" smtClean="0">
                          <a:latin typeface="Trebuchet MS"/>
                          <a:cs typeface="Trebuchet MS"/>
                          <a:hlinkClick r:id="rId16"/>
                        </a:rPr>
                        <a:t>yeounoh_chung@brown.edu</a:t>
                      </a:r>
                      <a:endParaRPr lang="en-US" sz="40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2560256" rtl="0" eaLnBrk="1" fontAlgn="auto" latinLnBrk="0" hangingPunct="1">
                        <a:lnSpc>
                          <a:spcPct val="100000"/>
                        </a:lnSpc>
                        <a:spcBef>
                          <a:spcPts val="0"/>
                        </a:spcBef>
                        <a:spcAft>
                          <a:spcPts val="0"/>
                        </a:spcAft>
                        <a:buClrTx/>
                        <a:buSzTx/>
                        <a:buFontTx/>
                        <a:buNone/>
                        <a:tabLst/>
                        <a:defRPr/>
                      </a:pPr>
                      <a:r>
                        <a:rPr lang="en-US" sz="3600" dirty="0" smtClean="0">
                          <a:latin typeface="Trebuchet MS"/>
                          <a:cs typeface="Trebuchet MS"/>
                          <a:hlinkClick r:id="rId17"/>
                        </a:rPr>
                        <a:t>Scott_houde@brown.edu</a:t>
                      </a:r>
                      <a:endParaRPr lang="en-US" sz="3600" dirty="0" smtClean="0">
                        <a:latin typeface="Trebuchet MS"/>
                        <a:cs typeface="Trebuchet MS"/>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2560256" rtl="0" eaLnBrk="1" fontAlgn="auto" latinLnBrk="0" hangingPunct="1">
                        <a:lnSpc>
                          <a:spcPct val="100000"/>
                        </a:lnSpc>
                        <a:spcBef>
                          <a:spcPts val="0"/>
                        </a:spcBef>
                        <a:spcAft>
                          <a:spcPts val="0"/>
                        </a:spcAft>
                        <a:buClrTx/>
                        <a:buSzTx/>
                        <a:buFontTx/>
                        <a:buNone/>
                        <a:tabLst/>
                        <a:defRPr/>
                      </a:pPr>
                      <a:r>
                        <a:rPr lang="en-US" sz="3600" dirty="0" smtClean="0">
                          <a:latin typeface="Trebuchet MS"/>
                          <a:cs typeface="Trebuchet MS"/>
                          <a:hlinkClick r:id="rId18"/>
                        </a:rPr>
                        <a:t>Johannes_novotny@brown.edu</a:t>
                      </a:r>
                      <a:endParaRPr lang="en-US" sz="3600" dirty="0" smtClean="0">
                        <a:latin typeface="Trebuchet MS"/>
                        <a:cs typeface="Trebuchet MS"/>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2560256" rtl="0" eaLnBrk="1" fontAlgn="auto" latinLnBrk="0" hangingPunct="1">
                        <a:lnSpc>
                          <a:spcPct val="100000"/>
                        </a:lnSpc>
                        <a:spcBef>
                          <a:spcPts val="0"/>
                        </a:spcBef>
                        <a:spcAft>
                          <a:spcPts val="0"/>
                        </a:spcAft>
                        <a:buClrTx/>
                        <a:buSzTx/>
                        <a:buFontTx/>
                        <a:buNone/>
                        <a:tabLst/>
                        <a:defRPr/>
                      </a:pPr>
                      <a:r>
                        <a:rPr lang="en-US" sz="3600" dirty="0" smtClean="0">
                          <a:latin typeface="Trebuchet MS"/>
                          <a:cs typeface="Trebuchet MS"/>
                          <a:hlinkClick r:id="rId19"/>
                        </a:rPr>
                        <a:t>Erfan_zamanian@brown.edu</a:t>
                      </a:r>
                      <a:endParaRPr lang="en-US" sz="3600" dirty="0" smtClean="0">
                        <a:latin typeface="Trebuchet MS"/>
                        <a:cs typeface="Trebuchet MS"/>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11" name="Straight Connector 10"/>
          <p:cNvCxnSpPr/>
          <p:nvPr/>
        </p:nvCxnSpPr>
        <p:spPr>
          <a:xfrm>
            <a:off x="495847" y="6604000"/>
            <a:ext cx="27685984" cy="0"/>
          </a:xfrm>
          <a:prstGeom prst="line">
            <a:avLst/>
          </a:prstGeom>
        </p:spPr>
        <p:style>
          <a:lnRef idx="2">
            <a:schemeClr val="accent2"/>
          </a:lnRef>
          <a:fillRef idx="0">
            <a:schemeClr val="accent2"/>
          </a:fillRef>
          <a:effectRef idx="1">
            <a:schemeClr val="accent2"/>
          </a:effectRef>
          <a:fontRef idx="minor">
            <a:schemeClr val="tx1"/>
          </a:fontRef>
        </p:style>
      </p:cxnSp>
      <p:sp>
        <p:nvSpPr>
          <p:cNvPr id="12" name="TextBox 11"/>
          <p:cNvSpPr txBox="1"/>
          <p:nvPr/>
        </p:nvSpPr>
        <p:spPr>
          <a:xfrm>
            <a:off x="495847" y="6807200"/>
            <a:ext cx="27685984" cy="1569660"/>
          </a:xfrm>
          <a:prstGeom prst="rect">
            <a:avLst/>
          </a:prstGeom>
          <a:noFill/>
        </p:spPr>
        <p:txBody>
          <a:bodyPr wrap="square" rtlCol="0">
            <a:spAutoFit/>
          </a:bodyPr>
          <a:lstStyle/>
          <a:p>
            <a:pPr algn="ctr"/>
            <a:r>
              <a:rPr lang="en-US" sz="4800" u="sng" dirty="0" smtClean="0"/>
              <a:t>Goal: </a:t>
            </a:r>
            <a:r>
              <a:rPr lang="en-US" sz="4800" dirty="0" smtClean="0"/>
              <a:t> To create an easy to use web based search tool that combines three major data sets that allows prospective doctoral applicants to find the right computer science professor and university for them.</a:t>
            </a:r>
            <a:endParaRPr lang="en-US" sz="4800" u="sng" dirty="0"/>
          </a:p>
        </p:txBody>
      </p:sp>
      <p:sp>
        <p:nvSpPr>
          <p:cNvPr id="15" name="Rounded Rectangle 14"/>
          <p:cNvSpPr/>
          <p:nvPr/>
        </p:nvSpPr>
        <p:spPr>
          <a:xfrm>
            <a:off x="495847" y="8656320"/>
            <a:ext cx="27685984" cy="24790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Rounded Rectangle 156"/>
          <p:cNvSpPr/>
          <p:nvPr/>
        </p:nvSpPr>
        <p:spPr>
          <a:xfrm>
            <a:off x="2479039" y="11785600"/>
            <a:ext cx="24808711" cy="24790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Bent Arrow 16"/>
          <p:cNvSpPr/>
          <p:nvPr/>
        </p:nvSpPr>
        <p:spPr>
          <a:xfrm rot="10800000" flipH="1">
            <a:off x="833120" y="11414820"/>
            <a:ext cx="1471206" cy="2118300"/>
          </a:xfrm>
          <a:prstGeom prst="ben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87014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xmlns:p14="http://schemas.microsoft.com/office/powerpoint/2010/main" spd="slow">
        <p:circl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3576</TotalTime>
  <Words>476</Words>
  <Application>Microsoft Office PowerPoint</Application>
  <PresentationFormat>Custom</PresentationFormat>
  <Paragraphs>126</Paragraphs>
  <Slides>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Trebuchet MS</vt:lpstr>
      <vt:lpstr>Wingdings</vt:lpstr>
      <vt:lpstr>Office Theme</vt:lpstr>
      <vt:lpstr>Equation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Kayhan</dc:creator>
  <cp:lastModifiedBy>Houde, Scott</cp:lastModifiedBy>
  <cp:revision>126</cp:revision>
  <dcterms:created xsi:type="dcterms:W3CDTF">2014-01-16T16:47:08Z</dcterms:created>
  <dcterms:modified xsi:type="dcterms:W3CDTF">2015-05-06T22:24:54Z</dcterms:modified>
</cp:coreProperties>
</file>