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8803600" cy="38404800"/>
  <p:notesSz cx="9144000" cy="6858000"/>
  <p:defaultTextStyle>
    <a:defPPr>
      <a:defRPr lang="en-US"/>
    </a:defPPr>
    <a:lvl1pPr marL="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2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4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7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96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120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14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16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19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3F50D5-2350-9D43-91EF-8E040947490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 Galakat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496" autoAdjust="0"/>
    <p:restoredTop sz="99324" autoAdjust="0"/>
  </p:normalViewPr>
  <p:slideViewPr>
    <p:cSldViewPr snapToGrid="0" snapToObjects="1">
      <p:cViewPr>
        <p:scale>
          <a:sx n="40" d="100"/>
          <a:sy n="40" d="100"/>
        </p:scale>
        <p:origin x="658" y="-5837"/>
      </p:cViewPr>
      <p:guideLst>
        <p:guide orient="horz" pos="12096"/>
        <p:guide pos="9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DB60B-D133-4187-8214-A18AC6B70416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6800" y="514350"/>
            <a:ext cx="19304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9293E-6DA2-4432-9FC1-0F65EACB9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11930383"/>
            <a:ext cx="2448306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21762720"/>
            <a:ext cx="2016252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0" y="1537977"/>
            <a:ext cx="648081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1537977"/>
            <a:ext cx="1896237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5" y="24678643"/>
            <a:ext cx="24483060" cy="7627620"/>
          </a:xfrm>
        </p:spPr>
        <p:txBody>
          <a:bodyPr anchor="t"/>
          <a:lstStyle>
            <a:lvl1pPr algn="l">
              <a:defRPr sz="223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5" y="16277596"/>
            <a:ext cx="24483060" cy="8401048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256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5120512" indent="0">
              <a:buNone/>
              <a:defRPr sz="8933">
                <a:solidFill>
                  <a:schemeClr val="tx1">
                    <a:tint val="75000"/>
                  </a:schemeClr>
                </a:solidFill>
              </a:defRPr>
            </a:lvl3pPr>
            <a:lvl4pPr marL="768076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596633"/>
            <a:ext cx="12726592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12179301"/>
            <a:ext cx="12726592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1" y="8596633"/>
            <a:ext cx="12731591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1" y="12179301"/>
            <a:ext cx="12731591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1529080"/>
            <a:ext cx="9476186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1529084"/>
            <a:ext cx="16102013" cy="32777432"/>
          </a:xfrm>
        </p:spPr>
        <p:txBody>
          <a:bodyPr/>
          <a:lstStyle>
            <a:lvl1pPr>
              <a:defRPr sz="18000"/>
            </a:lvl1pPr>
            <a:lvl2pPr>
              <a:defRPr sz="15600"/>
            </a:lvl2pPr>
            <a:lvl3pPr>
              <a:defRPr sz="13466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8036564"/>
            <a:ext cx="9476186" cy="26269952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26883361"/>
            <a:ext cx="17282160" cy="3173732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3431540"/>
            <a:ext cx="17282160" cy="23042880"/>
          </a:xfrm>
        </p:spPr>
        <p:txBody>
          <a:bodyPr/>
          <a:lstStyle>
            <a:lvl1pPr marL="0" indent="0">
              <a:buNone/>
              <a:defRPr sz="18000"/>
            </a:lvl1pPr>
            <a:lvl2pPr marL="2560256" indent="0">
              <a:buNone/>
              <a:defRPr sz="15600"/>
            </a:lvl2pPr>
            <a:lvl3pPr marL="5120512" indent="0">
              <a:buNone/>
              <a:defRPr sz="13466"/>
            </a:lvl3pPr>
            <a:lvl4pPr marL="7680768" indent="0">
              <a:buNone/>
              <a:defRPr sz="11200"/>
            </a:lvl4pPr>
            <a:lvl5pPr marL="10241024" indent="0">
              <a:buNone/>
              <a:defRPr sz="11200"/>
            </a:lvl5pPr>
            <a:lvl6pPr marL="12801280" indent="0">
              <a:buNone/>
              <a:defRPr sz="11200"/>
            </a:lvl6pPr>
            <a:lvl7pPr marL="15361536" indent="0">
              <a:buNone/>
              <a:defRPr sz="11200"/>
            </a:lvl7pPr>
            <a:lvl8pPr marL="17921792" indent="0">
              <a:buNone/>
              <a:defRPr sz="11200"/>
            </a:lvl8pPr>
            <a:lvl9pPr marL="20482048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30057093"/>
            <a:ext cx="17282160" cy="4507228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1537972"/>
            <a:ext cx="25923240" cy="6400800"/>
          </a:xfrm>
          <a:prstGeom prst="rect">
            <a:avLst/>
          </a:prstGeom>
        </p:spPr>
        <p:txBody>
          <a:bodyPr vert="horz" lIns="384048" tIns="192024" rIns="384048" bIns="1920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961124"/>
            <a:ext cx="25923240" cy="25345392"/>
          </a:xfrm>
          <a:prstGeom prst="rect">
            <a:avLst/>
          </a:prstGeom>
        </p:spPr>
        <p:txBody>
          <a:bodyPr vert="horz" lIns="384048" tIns="192024" rIns="384048" bIns="1920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l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35595563"/>
            <a:ext cx="91211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ct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256" rtl="0" eaLnBrk="1" latinLnBrk="0" hangingPunct="1">
        <a:spcBef>
          <a:spcPct val="0"/>
        </a:spcBef>
        <a:buNone/>
        <a:defRPr sz="24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192" indent="-1920192" algn="l" defTabSz="2560256" rtl="0" eaLnBrk="1" latinLnBrk="0" hangingPunct="1">
        <a:spcBef>
          <a:spcPct val="20000"/>
        </a:spcBef>
        <a:buFont typeface="Arial"/>
        <a:buChar char="•"/>
        <a:defRPr sz="180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416" indent="-1600160" algn="l" defTabSz="2560256" rtl="0" eaLnBrk="1" latinLnBrk="0" hangingPunct="1">
        <a:spcBef>
          <a:spcPct val="20000"/>
        </a:spcBef>
        <a:buFont typeface="Arial"/>
        <a:buChar char="–"/>
        <a:defRPr sz="156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0" indent="-1280128" algn="l" defTabSz="2560256" rtl="0" eaLnBrk="1" latinLnBrk="0" hangingPunct="1">
        <a:spcBef>
          <a:spcPct val="20000"/>
        </a:spcBef>
        <a:buFont typeface="Arial"/>
        <a:buChar char="•"/>
        <a:defRPr sz="13466" kern="1200">
          <a:solidFill>
            <a:schemeClr val="tx1"/>
          </a:solidFill>
          <a:latin typeface="+mn-lt"/>
          <a:ea typeface="+mn-ea"/>
          <a:cs typeface="+mn-cs"/>
        </a:defRPr>
      </a:lvl3pPr>
      <a:lvl4pPr marL="8960896" indent="-1280128" algn="l" defTabSz="2560256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152" indent="-1280128" algn="l" defTabSz="2560256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408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664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0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176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5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51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76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024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28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53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79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04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nces.ed.gov/ipeds/datacenter/DataFiles.aspx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pesc.org/interior.php?page_id=14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effhuang.com/computer_science_professors.html" TargetMode="External"/><Relationship Id="rId5" Type="http://schemas.openxmlformats.org/officeDocument/2006/relationships/hyperlink" Target="http://www.sigkdd.org/kdd2008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06" y="551963"/>
            <a:ext cx="7233931" cy="3714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2989" y="557216"/>
            <a:ext cx="26304677" cy="1461939"/>
          </a:xfrm>
          <a:prstGeom prst="rect">
            <a:avLst/>
          </a:prstGeom>
          <a:noFill/>
        </p:spPr>
        <p:txBody>
          <a:bodyPr wrap="square" lIns="106680" tIns="53340" rIns="106680" bIns="53340" rtlCol="0">
            <a:spAutoFit/>
          </a:bodyPr>
          <a:lstStyle/>
          <a:p>
            <a:pPr algn="ctr"/>
            <a:r>
              <a:rPr lang="en-US" sz="8800" b="1" dirty="0" smtClean="0">
                <a:latin typeface="Trebuchet MS"/>
                <a:cs typeface="Trebuchet MS"/>
              </a:rPr>
              <a:t>“Find the right professor for you”</a:t>
            </a:r>
            <a:endParaRPr lang="en-US" sz="8800" b="1" dirty="0">
              <a:latin typeface="Trebuchet MS"/>
              <a:cs typeface="Trebuchet MS"/>
            </a:endParaRPr>
          </a:p>
        </p:txBody>
      </p:sp>
      <p:pic>
        <p:nvPicPr>
          <p:cNvPr id="9" name="Picture 1" descr="brown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786" y="292233"/>
            <a:ext cx="3282414" cy="378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47559"/>
              </p:ext>
            </p:extLst>
          </p:nvPr>
        </p:nvGraphicFramePr>
        <p:xfrm>
          <a:off x="272327" y="4479942"/>
          <a:ext cx="27685984" cy="1771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1496"/>
                <a:gridCol w="6921496"/>
                <a:gridCol w="6921496"/>
                <a:gridCol w="6921496"/>
              </a:tblGrid>
              <a:tr h="1131141"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Yeounoh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Chung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Scott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Houde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Johannes Novotny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Erfan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Zamanian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yeounoh_chung@brown.edu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scott_houde@brown.edu</a:t>
                      </a:r>
                      <a:endParaRPr lang="en-US" sz="3600" dirty="0" smtClean="0">
                        <a:latin typeface="Trebuchet MS"/>
                        <a:cs typeface="Trebuchet M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johannes_novotny@brown.edu</a:t>
                      </a:r>
                      <a:endParaRPr lang="en-US" sz="3600" dirty="0" smtClean="0">
                        <a:latin typeface="Trebuchet MS"/>
                        <a:cs typeface="Trebuchet M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erfanz@cs.brown.edu</a:t>
                      </a:r>
                      <a:endParaRPr lang="en-US" sz="3600" dirty="0" smtClean="0">
                        <a:latin typeface="Trebuchet MS"/>
                        <a:cs typeface="Trebuchet M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30763" y="6332290"/>
            <a:ext cx="2770845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327" y="6527988"/>
            <a:ext cx="27794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 smtClean="0"/>
              <a:t>Goal:  </a:t>
            </a:r>
            <a:r>
              <a:rPr lang="en-US" sz="6000" dirty="0" smtClean="0"/>
              <a:t>To provide an intuitive web site merging three main data sets together that allows potential applicants to find the right Computer Science doctoral program for them. </a:t>
            </a:r>
            <a:endParaRPr lang="en-US" sz="6000" dirty="0"/>
          </a:p>
        </p:txBody>
      </p:sp>
      <p:sp>
        <p:nvSpPr>
          <p:cNvPr id="17" name="Rounded Rectangle 16"/>
          <p:cNvSpPr/>
          <p:nvPr/>
        </p:nvSpPr>
        <p:spPr>
          <a:xfrm>
            <a:off x="452985" y="8944831"/>
            <a:ext cx="8607888" cy="82018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9953264" y="9097231"/>
            <a:ext cx="8607888" cy="820189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19527183" y="9014103"/>
            <a:ext cx="8607888" cy="82018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65201" y="9152644"/>
            <a:ext cx="766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/>
              <a:t>Citation Network </a:t>
            </a:r>
            <a:r>
              <a:rPr lang="en-US" sz="5400" u="sng" dirty="0" smtClean="0"/>
              <a:t>Dataset</a:t>
            </a:r>
            <a:r>
              <a:rPr lang="en-US" sz="5400" u="sng" baseline="30000" dirty="0" smtClean="0"/>
              <a:t>1</a:t>
            </a:r>
            <a:endParaRPr lang="en-US" sz="5400" u="sng" baseline="30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9753116" y="9139000"/>
            <a:ext cx="8299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/>
              <a:t>Integrated Postsecondary Education Data System (</a:t>
            </a:r>
            <a:r>
              <a:rPr lang="en-US" sz="4800" u="sng" dirty="0" smtClean="0"/>
              <a:t>IPEDS)</a:t>
            </a:r>
            <a:r>
              <a:rPr lang="en-US" sz="4800" u="sng" baseline="30000" dirty="0" smtClean="0"/>
              <a:t>4</a:t>
            </a:r>
            <a:endParaRPr lang="en-US" sz="4800" u="sng" baseline="30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531347" y="9305044"/>
            <a:ext cx="7344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/>
              <a:t>Faculty Professor Dataset</a:t>
            </a:r>
            <a:endParaRPr lang="en-US" sz="5400" u="sng" dirty="0"/>
          </a:p>
        </p:txBody>
      </p:sp>
      <p:sp>
        <p:nvSpPr>
          <p:cNvPr id="30" name="Down Arrow 29"/>
          <p:cNvSpPr/>
          <p:nvPr/>
        </p:nvSpPr>
        <p:spPr>
          <a:xfrm>
            <a:off x="8977745" y="14999267"/>
            <a:ext cx="1022737" cy="282632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/>
          <p:cNvSpPr/>
          <p:nvPr/>
        </p:nvSpPr>
        <p:spPr>
          <a:xfrm>
            <a:off x="18603472" y="14999267"/>
            <a:ext cx="1022737" cy="2826327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/>
          <p:cNvSpPr/>
          <p:nvPr/>
        </p:nvSpPr>
        <p:spPr>
          <a:xfrm>
            <a:off x="498760" y="17926206"/>
            <a:ext cx="27568196" cy="60767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ight Arrow 242"/>
          <p:cNvSpPr/>
          <p:nvPr/>
        </p:nvSpPr>
        <p:spPr>
          <a:xfrm>
            <a:off x="11600886" y="15598498"/>
            <a:ext cx="6919458" cy="154822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800" dirty="0" smtClean="0"/>
              <a:t>IPEDS Institution </a:t>
            </a:r>
            <a:r>
              <a:rPr lang="en-US" sz="4800" dirty="0" smtClean="0"/>
              <a:t>ID’s</a:t>
            </a:r>
            <a:endParaRPr lang="en-US" sz="4800" dirty="0"/>
          </a:p>
        </p:txBody>
      </p:sp>
      <p:sp>
        <p:nvSpPr>
          <p:cNvPr id="244" name="Left Arrow 243"/>
          <p:cNvSpPr/>
          <p:nvPr/>
        </p:nvSpPr>
        <p:spPr>
          <a:xfrm>
            <a:off x="10032578" y="14602112"/>
            <a:ext cx="6996520" cy="1533238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dirty="0" smtClean="0"/>
              <a:t>Unique Faculty ID’s</a:t>
            </a:r>
            <a:endParaRPr lang="en-US" sz="4800" dirty="0"/>
          </a:p>
        </p:txBody>
      </p:sp>
      <p:sp>
        <p:nvSpPr>
          <p:cNvPr id="245" name="Rounded Rectangle 244"/>
          <p:cNvSpPr/>
          <p:nvPr/>
        </p:nvSpPr>
        <p:spPr>
          <a:xfrm>
            <a:off x="498760" y="10103681"/>
            <a:ext cx="8478985" cy="48955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E</a:t>
            </a:r>
            <a:r>
              <a:rPr lang="en-US" sz="4400" dirty="0" smtClean="0"/>
              <a:t>xtracted </a:t>
            </a:r>
            <a:r>
              <a:rPr lang="en-US" sz="4400" dirty="0"/>
              <a:t>from </a:t>
            </a:r>
            <a:r>
              <a:rPr lang="en-US" sz="4800" dirty="0"/>
              <a:t>DBLP, ACM and other citation </a:t>
            </a:r>
            <a:r>
              <a:rPr lang="en-US" sz="4800" dirty="0" smtClean="0"/>
              <a:t>sources, </a:t>
            </a:r>
            <a:r>
              <a:rPr lang="en-US" sz="4400" dirty="0" smtClean="0"/>
              <a:t>contains more than</a:t>
            </a:r>
            <a:r>
              <a:rPr lang="en-US" sz="4800" dirty="0" smtClean="0"/>
              <a:t> </a:t>
            </a:r>
            <a:r>
              <a:rPr lang="en-US" sz="5400" dirty="0"/>
              <a:t>4,354,534</a:t>
            </a:r>
            <a:r>
              <a:rPr lang="en-US" sz="4800" dirty="0" smtClean="0"/>
              <a:t> </a:t>
            </a:r>
            <a:r>
              <a:rPr lang="en-US" sz="4400" dirty="0" smtClean="0"/>
              <a:t>citations.  We reduced this down by faculty and </a:t>
            </a:r>
            <a:r>
              <a:rPr lang="en-US" sz="4800" dirty="0" smtClean="0"/>
              <a:t>transformed </a:t>
            </a:r>
            <a:r>
              <a:rPr lang="en-US" sz="4400" dirty="0" smtClean="0"/>
              <a:t>paper abstracts into a </a:t>
            </a:r>
            <a:r>
              <a:rPr lang="en-US" sz="4800" dirty="0" smtClean="0"/>
              <a:t>TF/IDF format.</a:t>
            </a:r>
            <a:endParaRPr lang="en-US" sz="4400" dirty="0"/>
          </a:p>
        </p:txBody>
      </p:sp>
      <p:sp>
        <p:nvSpPr>
          <p:cNvPr id="246" name="Rounded Rectangle 245"/>
          <p:cNvSpPr/>
          <p:nvPr/>
        </p:nvSpPr>
        <p:spPr>
          <a:xfrm>
            <a:off x="10118764" y="10264064"/>
            <a:ext cx="8337974" cy="44211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Generated as part of a class assignment </a:t>
            </a:r>
            <a:r>
              <a:rPr lang="en-US" sz="4000" dirty="0" smtClean="0"/>
              <a:t>c</a:t>
            </a:r>
            <a:r>
              <a:rPr lang="en-US" sz="4000" dirty="0" smtClean="0"/>
              <a:t>ontains </a:t>
            </a:r>
            <a:r>
              <a:rPr lang="en-US" sz="4400" dirty="0" smtClean="0"/>
              <a:t>2,195 faculty</a:t>
            </a:r>
            <a:r>
              <a:rPr lang="en-US" sz="4000" dirty="0" smtClean="0"/>
              <a:t> </a:t>
            </a:r>
            <a:r>
              <a:rPr lang="en-US" sz="4000" dirty="0"/>
              <a:t>from </a:t>
            </a:r>
            <a:r>
              <a:rPr lang="en-US" sz="4400" dirty="0"/>
              <a:t>55 different </a:t>
            </a:r>
            <a:r>
              <a:rPr lang="en-US" sz="4400" dirty="0" smtClean="0"/>
              <a:t>universities</a:t>
            </a:r>
            <a:r>
              <a:rPr lang="en-US" sz="4000" dirty="0" smtClean="0"/>
              <a:t>.</a:t>
            </a:r>
            <a:r>
              <a:rPr lang="en-US" sz="4000" baseline="30000" dirty="0" smtClean="0"/>
              <a:t>2  </a:t>
            </a:r>
            <a:r>
              <a:rPr lang="en-US" sz="4000" dirty="0" smtClean="0"/>
              <a:t>We enhanced this by adding a </a:t>
            </a:r>
            <a:r>
              <a:rPr lang="en-US" sz="4400" dirty="0" smtClean="0"/>
              <a:t>generated faculty ID</a:t>
            </a:r>
            <a:r>
              <a:rPr lang="en-US" sz="4000" dirty="0" smtClean="0"/>
              <a:t> and existing </a:t>
            </a:r>
            <a:r>
              <a:rPr lang="en-US" sz="4400" dirty="0" smtClean="0"/>
              <a:t>Institution ID</a:t>
            </a:r>
            <a:r>
              <a:rPr lang="en-US" sz="4000" dirty="0" smtClean="0"/>
              <a:t>.</a:t>
            </a:r>
            <a:r>
              <a:rPr lang="en-US" sz="4000" baseline="30000" dirty="0" smtClean="0"/>
              <a:t>3</a:t>
            </a:r>
            <a:endParaRPr lang="en-US" sz="1800" baseline="30000" dirty="0"/>
          </a:p>
        </p:txBody>
      </p:sp>
      <p:sp>
        <p:nvSpPr>
          <p:cNvPr id="247" name="Rounded Rectangle 246"/>
          <p:cNvSpPr/>
          <p:nvPr/>
        </p:nvSpPr>
        <p:spPr>
          <a:xfrm>
            <a:off x="19700520" y="10759459"/>
            <a:ext cx="8238699" cy="56707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Every </a:t>
            </a:r>
            <a:r>
              <a:rPr lang="en-US" sz="4400" dirty="0" smtClean="0"/>
              <a:t>US Institution is required to submit this data</a:t>
            </a:r>
            <a:r>
              <a:rPr lang="en-US" sz="4000" dirty="0" smtClean="0"/>
              <a:t> every year to the government.  </a:t>
            </a:r>
            <a:r>
              <a:rPr lang="en-US" sz="4400" dirty="0" smtClean="0"/>
              <a:t>Highly </a:t>
            </a:r>
            <a:r>
              <a:rPr lang="en-US" sz="4400" dirty="0"/>
              <a:t>accurate but required filtering</a:t>
            </a:r>
            <a:r>
              <a:rPr lang="en-US" sz="4000" dirty="0"/>
              <a:t> and </a:t>
            </a:r>
            <a:r>
              <a:rPr lang="en-US" sz="4000" dirty="0" smtClean="0"/>
              <a:t>interpretation.  We used </a:t>
            </a:r>
            <a:r>
              <a:rPr lang="en-US" sz="4400" dirty="0" smtClean="0"/>
              <a:t>Python scripts to reduce the data</a:t>
            </a:r>
            <a:r>
              <a:rPr lang="en-US" sz="4000" dirty="0" smtClean="0"/>
              <a:t> down to institution ID’s and award levels we are interested in.</a:t>
            </a:r>
            <a:endParaRPr lang="en-US" sz="4000" dirty="0"/>
          </a:p>
        </p:txBody>
      </p:sp>
      <p:pic>
        <p:nvPicPr>
          <p:cNvPr id="1073" name="Picture 49" descr="C:\Users\shoude\AppData\Local\Microsoft\Windows\Temporary Internet Files\Content.IE5\NV2ZSD6J\warning_sign.jpg(mediaclass-base-media-preview.d2c518cc99acd7f6b176d3cced63a653791dedb3)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76" y="15438352"/>
            <a:ext cx="1381171" cy="12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Rounded Rectangle 248"/>
          <p:cNvSpPr/>
          <p:nvPr/>
        </p:nvSpPr>
        <p:spPr>
          <a:xfrm>
            <a:off x="2813753" y="15539184"/>
            <a:ext cx="5550185" cy="10068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Entity resolution was </a:t>
            </a:r>
            <a:r>
              <a:rPr lang="en-US" sz="2800" dirty="0" smtClean="0"/>
              <a:t>tricky and not all professors were in the dataset!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94546"/>
              </p:ext>
            </p:extLst>
          </p:nvPr>
        </p:nvGraphicFramePr>
        <p:xfrm>
          <a:off x="1104615" y="36585600"/>
          <a:ext cx="27270316" cy="2233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5158"/>
                <a:gridCol w="13635158"/>
              </a:tblGrid>
              <a:tr h="11365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1)</a:t>
                      </a:r>
                      <a:r>
                        <a:rPr lang="en-US" sz="400" dirty="0" smtClean="0"/>
                        <a:t> </a:t>
                      </a:r>
                      <a:r>
                        <a:rPr lang="en-US" sz="2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Jie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Tang, Jing Zhang, </a:t>
                      </a:r>
                      <a:r>
                        <a:rPr lang="en-US" sz="2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Limin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Yao, </a:t>
                      </a:r>
                      <a:r>
                        <a:rPr lang="en-US" sz="2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Juanzi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Li, Li Zhang, and </a:t>
                      </a:r>
                      <a:r>
                        <a:rPr lang="en-US" sz="2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Zhong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Su. </a:t>
                      </a:r>
                      <a:r>
                        <a:rPr lang="en-US" sz="2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ArnetMiner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Extraction and Mining of Academic Social Networks. In </a:t>
                      </a:r>
                      <a:r>
                        <a:rPr lang="en-US" sz="2400" b="0" i="1" u="sng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Proceedings of the Fourteenth ACM SIGKDD International Conference on Knowledge Discovery and Data Mining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i="0" u="sng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SIGKDD'2008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pp.990-998.</a:t>
                      </a:r>
                      <a:endParaRPr lang="en-US" sz="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2)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of Over 2,000 Computer Science Professors at Top Universities , </a:t>
                      </a:r>
                      <a:r>
                        <a:rPr lang="en-US" sz="2000" dirty="0" smtClean="0">
                          <a:hlinkClick r:id="rId6"/>
                        </a:rPr>
                        <a:t>http://jeffhuang.com/computer_science_professors.html</a:t>
                      </a:r>
                      <a:endParaRPr lang="en-US" sz="2000" dirty="0" smtClean="0"/>
                    </a:p>
                  </a:txBody>
                  <a:tcPr marL="0" marR="0" marT="0" marB="0" anchor="ctr"/>
                </a:tc>
              </a:tr>
              <a:tr h="3473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3) Postsecondary</a:t>
                      </a:r>
                      <a:r>
                        <a:rPr lang="en-US" sz="2400" baseline="0" dirty="0" smtClean="0"/>
                        <a:t> Institutional Codes crosswalk table </a:t>
                      </a:r>
                      <a:r>
                        <a:rPr lang="en-US" sz="2400" dirty="0" smtClean="0">
                          <a:hlinkClick r:id="rId7"/>
                        </a:rPr>
                        <a:t>http://www.pesc.org/interior.php?page_id=145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4) National Center of Education </a:t>
                      </a:r>
                      <a:r>
                        <a:rPr lang="en-US" sz="2400" dirty="0" err="1" smtClean="0"/>
                        <a:t>Statisics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hlinkClick r:id="rId8"/>
                        </a:rPr>
                        <a:t>http://nces.ed.gov/ipeds/datacenter/DataFiles.aspx</a:t>
                      </a:r>
                      <a:endParaRPr lang="en-US" sz="2400" dirty="0"/>
                    </a:p>
                  </a:txBody>
                  <a:tcPr marL="0" marR="0" marT="0" marB="0" anchor="ctr"/>
                </a:tc>
              </a:tr>
              <a:tr h="34730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0" marR="0" marT="0" marB="0" anchor="ctr"/>
                </a:tc>
              </a:tr>
              <a:tr h="34730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10412930" y="17842180"/>
            <a:ext cx="7344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 smtClean="0"/>
              <a:t>Final Dataset</a:t>
            </a:r>
            <a:endParaRPr lang="en-US" sz="6000" u="sng" dirty="0"/>
          </a:p>
        </p:txBody>
      </p:sp>
      <p:sp>
        <p:nvSpPr>
          <p:cNvPr id="24" name="Flowchart: Internal Storage 23"/>
          <p:cNvSpPr/>
          <p:nvPr/>
        </p:nvSpPr>
        <p:spPr>
          <a:xfrm>
            <a:off x="19267240" y="18810642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General Institution fields</a:t>
            </a:r>
            <a:endParaRPr lang="en-US" sz="4000" dirty="0"/>
          </a:p>
        </p:txBody>
      </p:sp>
      <p:sp>
        <p:nvSpPr>
          <p:cNvPr id="189" name="Flowchart: Internal Storage 188"/>
          <p:cNvSpPr/>
          <p:nvPr/>
        </p:nvSpPr>
        <p:spPr>
          <a:xfrm>
            <a:off x="19267240" y="20555456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Current Enrollment by student level, gender and race</a:t>
            </a:r>
            <a:endParaRPr lang="en-US" sz="4000" dirty="0"/>
          </a:p>
        </p:txBody>
      </p:sp>
      <p:sp>
        <p:nvSpPr>
          <p:cNvPr id="190" name="Flowchart: Internal Storage 189"/>
          <p:cNvSpPr/>
          <p:nvPr/>
        </p:nvSpPr>
        <p:spPr>
          <a:xfrm>
            <a:off x="19267240" y="22264426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Computer Science doctoral completions, for multiple years</a:t>
            </a:r>
            <a:endParaRPr lang="en-US" sz="4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0014130" y="17943780"/>
            <a:ext cx="7344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/>
              <a:t>All Tables by Institution ID</a:t>
            </a:r>
            <a:endParaRPr lang="en-US" sz="4400" u="sng" dirty="0"/>
          </a:p>
        </p:txBody>
      </p:sp>
      <p:sp>
        <p:nvSpPr>
          <p:cNvPr id="240" name="Flowchart: Internal Storage 239"/>
          <p:cNvSpPr/>
          <p:nvPr/>
        </p:nvSpPr>
        <p:spPr>
          <a:xfrm>
            <a:off x="10966668" y="19931992"/>
            <a:ext cx="6908800" cy="3269744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Faculty Name, Institution, Sub-Field, Join Year, PhD earned </a:t>
            </a:r>
            <a:r>
              <a:rPr lang="en-US" sz="4800" dirty="0" err="1" smtClean="0"/>
              <a:t>Inst</a:t>
            </a:r>
            <a:r>
              <a:rPr lang="en-US" sz="4800" dirty="0" smtClean="0"/>
              <a:t>, etc… </a:t>
            </a:r>
            <a:endParaRPr lang="en-US" sz="4800" dirty="0"/>
          </a:p>
        </p:txBody>
      </p:sp>
      <p:cxnSp>
        <p:nvCxnSpPr>
          <p:cNvPr id="250" name="Elbow Connector 249"/>
          <p:cNvCxnSpPr>
            <a:stCxn id="24" idx="1"/>
            <a:endCxn id="240" idx="3"/>
          </p:cNvCxnSpPr>
          <p:nvPr/>
        </p:nvCxnSpPr>
        <p:spPr>
          <a:xfrm rot="10800000" flipV="1">
            <a:off x="17875468" y="19566440"/>
            <a:ext cx="1391772" cy="20004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189" idx="1"/>
            <a:endCxn id="240" idx="3"/>
          </p:cNvCxnSpPr>
          <p:nvPr/>
        </p:nvCxnSpPr>
        <p:spPr>
          <a:xfrm rot="10800000" flipV="1">
            <a:off x="17875468" y="21311254"/>
            <a:ext cx="1391772" cy="2556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190" idx="1"/>
            <a:endCxn id="240" idx="3"/>
          </p:cNvCxnSpPr>
          <p:nvPr/>
        </p:nvCxnSpPr>
        <p:spPr>
          <a:xfrm rot="10800000">
            <a:off x="17875468" y="21566864"/>
            <a:ext cx="1391772" cy="14533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lowchart: Internal Storage 42"/>
          <p:cNvSpPr/>
          <p:nvPr/>
        </p:nvSpPr>
        <p:spPr>
          <a:xfrm>
            <a:off x="1003015" y="18452679"/>
            <a:ext cx="7956258" cy="4940722"/>
          </a:xfrm>
          <a:prstGeom prst="flowChartInternal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For </a:t>
            </a:r>
            <a:r>
              <a:rPr lang="en-US" sz="4400" dirty="0" smtClean="0"/>
              <a:t>every unigram and bigram in every abstract</a:t>
            </a:r>
            <a:r>
              <a:rPr lang="en-US" sz="4000" dirty="0" smtClean="0"/>
              <a:t> for our faculty we store </a:t>
            </a:r>
            <a:r>
              <a:rPr lang="en-US" sz="4400" dirty="0" smtClean="0"/>
              <a:t>the term, the faculty ID and the frequency,</a:t>
            </a:r>
            <a:r>
              <a:rPr lang="en-US" sz="4000" dirty="0" smtClean="0"/>
              <a:t> sorted from most frequent to least.</a:t>
            </a:r>
            <a:endParaRPr lang="en-US" sz="4000" dirty="0"/>
          </a:p>
        </p:txBody>
      </p:sp>
      <p:sp>
        <p:nvSpPr>
          <p:cNvPr id="44" name="TextBox 43"/>
          <p:cNvSpPr txBox="1"/>
          <p:nvPr/>
        </p:nvSpPr>
        <p:spPr>
          <a:xfrm>
            <a:off x="3982153" y="18343830"/>
            <a:ext cx="47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TF/IDF Data</a:t>
            </a:r>
            <a:endParaRPr lang="en-US" sz="4800" dirty="0"/>
          </a:p>
        </p:txBody>
      </p:sp>
      <p:cxnSp>
        <p:nvCxnSpPr>
          <p:cNvPr id="50" name="Elbow Connector 49"/>
          <p:cNvCxnSpPr>
            <a:stCxn id="43" idx="3"/>
            <a:endCxn id="240" idx="1"/>
          </p:cNvCxnSpPr>
          <p:nvPr/>
        </p:nvCxnSpPr>
        <p:spPr>
          <a:xfrm>
            <a:off x="8959273" y="20923040"/>
            <a:ext cx="2007395" cy="64382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72327" y="24251548"/>
            <a:ext cx="27921946" cy="122863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u="sng" dirty="0"/>
          </a:p>
        </p:txBody>
      </p:sp>
      <p:sp>
        <p:nvSpPr>
          <p:cNvPr id="55" name="Rectangle 54"/>
          <p:cNvSpPr/>
          <p:nvPr/>
        </p:nvSpPr>
        <p:spPr>
          <a:xfrm>
            <a:off x="8800428" y="24235288"/>
            <a:ext cx="112412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u="sng" dirty="0" smtClean="0"/>
              <a:t>Visualization </a:t>
            </a:r>
            <a:r>
              <a:rPr lang="en-US" sz="6000" u="sng" dirty="0"/>
              <a:t>and Interactive Search</a:t>
            </a:r>
            <a:endParaRPr lang="en-US" sz="6000" u="sng" dirty="0"/>
          </a:p>
        </p:txBody>
      </p:sp>
      <p:sp>
        <p:nvSpPr>
          <p:cNvPr id="56" name="Rounded Rectangle 55"/>
          <p:cNvSpPr/>
          <p:nvPr/>
        </p:nvSpPr>
        <p:spPr>
          <a:xfrm>
            <a:off x="648680" y="25486170"/>
            <a:ext cx="11089534" cy="997516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>
            <a:off x="15089444" y="25556476"/>
            <a:ext cx="9753599" cy="47367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/>
          <p:cNvSpPr/>
          <p:nvPr/>
        </p:nvSpPr>
        <p:spPr>
          <a:xfrm>
            <a:off x="15060615" y="30797671"/>
            <a:ext cx="9753599" cy="47367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469435" y="25359376"/>
            <a:ext cx="394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/>
              <a:t>Main Page</a:t>
            </a:r>
            <a:endParaRPr lang="en-US" sz="6600" u="sng" dirty="0"/>
          </a:p>
        </p:txBody>
      </p:sp>
      <p:sp>
        <p:nvSpPr>
          <p:cNvPr id="211" name="TextBox 210"/>
          <p:cNvSpPr txBox="1"/>
          <p:nvPr/>
        </p:nvSpPr>
        <p:spPr>
          <a:xfrm>
            <a:off x="17875468" y="25688756"/>
            <a:ext cx="5530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/>
              <a:t>Search Results</a:t>
            </a:r>
            <a:endParaRPr lang="en-US" sz="6600" u="sng" dirty="0"/>
          </a:p>
        </p:txBody>
      </p:sp>
      <p:sp>
        <p:nvSpPr>
          <p:cNvPr id="212" name="TextBox 211"/>
          <p:cNvSpPr txBox="1"/>
          <p:nvPr/>
        </p:nvSpPr>
        <p:spPr>
          <a:xfrm>
            <a:off x="18284587" y="30848341"/>
            <a:ext cx="5530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/>
              <a:t>Faculty Detail</a:t>
            </a:r>
            <a:endParaRPr lang="en-US" sz="6600" u="sng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21"/>
          <a:stretch/>
        </p:blipFill>
        <p:spPr>
          <a:xfrm>
            <a:off x="886226" y="25550363"/>
            <a:ext cx="2816911" cy="3879585"/>
          </a:xfrm>
          <a:prstGeom prst="round2DiagRect">
            <a:avLst>
              <a:gd name="adj1" fmla="val 50000"/>
              <a:gd name="adj2" fmla="val 0"/>
            </a:avLst>
          </a:prstGeom>
        </p:spPr>
      </p:pic>
      <p:sp>
        <p:nvSpPr>
          <p:cNvPr id="260" name="Right Arrow 259"/>
          <p:cNvSpPr/>
          <p:nvPr/>
        </p:nvSpPr>
        <p:spPr>
          <a:xfrm>
            <a:off x="12040095" y="25981714"/>
            <a:ext cx="2747328" cy="163806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urved Left Arrow 260"/>
          <p:cNvSpPr/>
          <p:nvPr/>
        </p:nvSpPr>
        <p:spPr>
          <a:xfrm flipH="1">
            <a:off x="12033801" y="28367603"/>
            <a:ext cx="2675453" cy="5871407"/>
          </a:xfrm>
          <a:prstGeom prst="curved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5" name="Picture 28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979" y="32673168"/>
            <a:ext cx="2490945" cy="26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6031</TotalTime>
  <Words>355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Kayhan</dc:creator>
  <cp:lastModifiedBy>Houde, Scott</cp:lastModifiedBy>
  <cp:revision>159</cp:revision>
  <dcterms:created xsi:type="dcterms:W3CDTF">2014-01-16T16:47:08Z</dcterms:created>
  <dcterms:modified xsi:type="dcterms:W3CDTF">2015-05-08T15:22:39Z</dcterms:modified>
</cp:coreProperties>
</file>