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8803600" cy="38404800"/>
  <p:notesSz cx="9144000" cy="6858000"/>
  <p:defaultTextStyle>
    <a:defPPr>
      <a:defRPr lang="en-US"/>
    </a:defPPr>
    <a:lvl1pPr marL="0" algn="l" defTabSz="1920240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1pPr>
    <a:lvl2pPr marL="1920240" algn="l" defTabSz="1920240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2pPr>
    <a:lvl3pPr marL="3840480" algn="l" defTabSz="1920240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3pPr>
    <a:lvl4pPr marL="5760720" algn="l" defTabSz="1920240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4pPr>
    <a:lvl5pPr marL="7680960" algn="l" defTabSz="1920240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5pPr>
    <a:lvl6pPr marL="9601200" algn="l" defTabSz="1920240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6pPr>
    <a:lvl7pPr marL="11521440" algn="l" defTabSz="1920240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7pPr>
    <a:lvl8pPr marL="13441680" algn="l" defTabSz="1920240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8pPr>
    <a:lvl9pPr marL="15361920" algn="l" defTabSz="1920240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B3F50D5-2350-9D43-91EF-8E0409474908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2096" userDrawn="1">
          <p15:clr>
            <a:srgbClr val="A4A3A4"/>
          </p15:clr>
        </p15:guide>
        <p15:guide id="2" pos="907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ex Galakato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496" autoAdjust="0"/>
    <p:restoredTop sz="99324" autoAdjust="0"/>
  </p:normalViewPr>
  <p:slideViewPr>
    <p:cSldViewPr snapToGrid="0" snapToObjects="1">
      <p:cViewPr>
        <p:scale>
          <a:sx n="30" d="100"/>
          <a:sy n="30" d="100"/>
        </p:scale>
        <p:origin x="1565" y="-2141"/>
      </p:cViewPr>
      <p:guideLst>
        <p:guide orient="horz" pos="12096"/>
        <p:guide pos="90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DB60B-D133-4187-8214-A18AC6B70416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606800" y="514350"/>
            <a:ext cx="19304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9293E-6DA2-4432-9FC1-0F65EACB9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23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270" y="11930383"/>
            <a:ext cx="24483060" cy="8232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20540" y="21762720"/>
            <a:ext cx="20162520" cy="98145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60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20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680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41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01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3615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21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482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0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06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882610" y="1537977"/>
            <a:ext cx="6480810" cy="327685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0180" y="1537977"/>
            <a:ext cx="18962370" cy="327685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34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9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5285" y="24678643"/>
            <a:ext cx="24483060" cy="7627620"/>
          </a:xfrm>
        </p:spPr>
        <p:txBody>
          <a:bodyPr anchor="t"/>
          <a:lstStyle>
            <a:lvl1pPr algn="l">
              <a:defRPr sz="22399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5285" y="16277596"/>
            <a:ext cx="24483060" cy="8401048"/>
          </a:xfrm>
        </p:spPr>
        <p:txBody>
          <a:bodyPr anchor="b"/>
          <a:lstStyle>
            <a:lvl1pPr marL="0" indent="0">
              <a:buNone/>
              <a:defRPr sz="11200">
                <a:solidFill>
                  <a:schemeClr val="tx1">
                    <a:tint val="75000"/>
                  </a:schemeClr>
                </a:solidFill>
              </a:defRPr>
            </a:lvl1pPr>
            <a:lvl2pPr marL="2560256" indent="0">
              <a:buNone/>
              <a:defRPr sz="10000">
                <a:solidFill>
                  <a:schemeClr val="tx1">
                    <a:tint val="75000"/>
                  </a:schemeClr>
                </a:solidFill>
              </a:defRPr>
            </a:lvl2pPr>
            <a:lvl3pPr marL="5120512" indent="0">
              <a:buNone/>
              <a:defRPr sz="8933">
                <a:solidFill>
                  <a:schemeClr val="tx1">
                    <a:tint val="75000"/>
                  </a:schemeClr>
                </a:solidFill>
              </a:defRPr>
            </a:lvl3pPr>
            <a:lvl4pPr marL="7680768" indent="0">
              <a:buNone/>
              <a:defRPr sz="7866">
                <a:solidFill>
                  <a:schemeClr val="tx1">
                    <a:tint val="75000"/>
                  </a:schemeClr>
                </a:solidFill>
              </a:defRPr>
            </a:lvl4pPr>
            <a:lvl5pPr marL="10241024" indent="0">
              <a:buNone/>
              <a:defRPr sz="7866">
                <a:solidFill>
                  <a:schemeClr val="tx1">
                    <a:tint val="75000"/>
                  </a:schemeClr>
                </a:solidFill>
              </a:defRPr>
            </a:lvl5pPr>
            <a:lvl6pPr marL="12801280" indent="0">
              <a:buNone/>
              <a:defRPr sz="7866">
                <a:solidFill>
                  <a:schemeClr val="tx1">
                    <a:tint val="75000"/>
                  </a:schemeClr>
                </a:solidFill>
              </a:defRPr>
            </a:lvl6pPr>
            <a:lvl7pPr marL="15361536" indent="0">
              <a:buNone/>
              <a:defRPr sz="7866">
                <a:solidFill>
                  <a:schemeClr val="tx1">
                    <a:tint val="75000"/>
                  </a:schemeClr>
                </a:solidFill>
              </a:defRPr>
            </a:lvl7pPr>
            <a:lvl8pPr marL="17921792" indent="0">
              <a:buNone/>
              <a:defRPr sz="7866">
                <a:solidFill>
                  <a:schemeClr val="tx1">
                    <a:tint val="75000"/>
                  </a:schemeClr>
                </a:solidFill>
              </a:defRPr>
            </a:lvl8pPr>
            <a:lvl9pPr marL="20482048" indent="0">
              <a:buNone/>
              <a:defRPr sz="7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6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0180" y="8961124"/>
            <a:ext cx="12721590" cy="25345392"/>
          </a:xfrm>
        </p:spPr>
        <p:txBody>
          <a:bodyPr/>
          <a:lstStyle>
            <a:lvl1pPr>
              <a:defRPr sz="15600"/>
            </a:lvl1pPr>
            <a:lvl2pPr>
              <a:defRPr sz="13466"/>
            </a:lvl2pPr>
            <a:lvl3pPr>
              <a:defRPr sz="11200"/>
            </a:lvl3pPr>
            <a:lvl4pPr>
              <a:defRPr sz="10000"/>
            </a:lvl4pPr>
            <a:lvl5pPr>
              <a:defRPr sz="10000"/>
            </a:lvl5pPr>
            <a:lvl6pPr>
              <a:defRPr sz="10000"/>
            </a:lvl6pPr>
            <a:lvl7pPr>
              <a:defRPr sz="10000"/>
            </a:lvl7pPr>
            <a:lvl8pPr>
              <a:defRPr sz="10000"/>
            </a:lvl8pPr>
            <a:lvl9pPr>
              <a:defRPr sz="10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41830" y="8961124"/>
            <a:ext cx="12721590" cy="25345392"/>
          </a:xfrm>
        </p:spPr>
        <p:txBody>
          <a:bodyPr/>
          <a:lstStyle>
            <a:lvl1pPr>
              <a:defRPr sz="15600"/>
            </a:lvl1pPr>
            <a:lvl2pPr>
              <a:defRPr sz="13466"/>
            </a:lvl2pPr>
            <a:lvl3pPr>
              <a:defRPr sz="11200"/>
            </a:lvl3pPr>
            <a:lvl4pPr>
              <a:defRPr sz="10000"/>
            </a:lvl4pPr>
            <a:lvl5pPr>
              <a:defRPr sz="10000"/>
            </a:lvl5pPr>
            <a:lvl6pPr>
              <a:defRPr sz="10000"/>
            </a:lvl6pPr>
            <a:lvl7pPr>
              <a:defRPr sz="10000"/>
            </a:lvl7pPr>
            <a:lvl8pPr>
              <a:defRPr sz="10000"/>
            </a:lvl8pPr>
            <a:lvl9pPr>
              <a:defRPr sz="10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49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180" y="8596633"/>
            <a:ext cx="12726592" cy="3582668"/>
          </a:xfrm>
        </p:spPr>
        <p:txBody>
          <a:bodyPr anchor="b"/>
          <a:lstStyle>
            <a:lvl1pPr marL="0" indent="0">
              <a:buNone/>
              <a:defRPr sz="13466" b="1"/>
            </a:lvl1pPr>
            <a:lvl2pPr marL="2560256" indent="0">
              <a:buNone/>
              <a:defRPr sz="11200" b="1"/>
            </a:lvl2pPr>
            <a:lvl3pPr marL="5120512" indent="0">
              <a:buNone/>
              <a:defRPr sz="10000" b="1"/>
            </a:lvl3pPr>
            <a:lvl4pPr marL="7680768" indent="0">
              <a:buNone/>
              <a:defRPr sz="8933" b="1"/>
            </a:lvl4pPr>
            <a:lvl5pPr marL="10241024" indent="0">
              <a:buNone/>
              <a:defRPr sz="8933" b="1"/>
            </a:lvl5pPr>
            <a:lvl6pPr marL="12801280" indent="0">
              <a:buNone/>
              <a:defRPr sz="8933" b="1"/>
            </a:lvl6pPr>
            <a:lvl7pPr marL="15361536" indent="0">
              <a:buNone/>
              <a:defRPr sz="8933" b="1"/>
            </a:lvl7pPr>
            <a:lvl8pPr marL="17921792" indent="0">
              <a:buNone/>
              <a:defRPr sz="8933" b="1"/>
            </a:lvl8pPr>
            <a:lvl9pPr marL="20482048" indent="0">
              <a:buNone/>
              <a:defRPr sz="89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0180" y="12179301"/>
            <a:ext cx="12726592" cy="22127212"/>
          </a:xfrm>
        </p:spPr>
        <p:txBody>
          <a:bodyPr/>
          <a:lstStyle>
            <a:lvl1pPr>
              <a:defRPr sz="13466"/>
            </a:lvl1pPr>
            <a:lvl2pPr>
              <a:defRPr sz="11200"/>
            </a:lvl2pPr>
            <a:lvl3pPr>
              <a:defRPr sz="10000"/>
            </a:lvl3pPr>
            <a:lvl4pPr>
              <a:defRPr sz="8933"/>
            </a:lvl4pPr>
            <a:lvl5pPr>
              <a:defRPr sz="8933"/>
            </a:lvl5pPr>
            <a:lvl6pPr>
              <a:defRPr sz="8933"/>
            </a:lvl6pPr>
            <a:lvl7pPr>
              <a:defRPr sz="8933"/>
            </a:lvl7pPr>
            <a:lvl8pPr>
              <a:defRPr sz="8933"/>
            </a:lvl8pPr>
            <a:lvl9pPr>
              <a:defRPr sz="89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631831" y="8596633"/>
            <a:ext cx="12731591" cy="3582668"/>
          </a:xfrm>
        </p:spPr>
        <p:txBody>
          <a:bodyPr anchor="b"/>
          <a:lstStyle>
            <a:lvl1pPr marL="0" indent="0">
              <a:buNone/>
              <a:defRPr sz="13466" b="1"/>
            </a:lvl1pPr>
            <a:lvl2pPr marL="2560256" indent="0">
              <a:buNone/>
              <a:defRPr sz="11200" b="1"/>
            </a:lvl2pPr>
            <a:lvl3pPr marL="5120512" indent="0">
              <a:buNone/>
              <a:defRPr sz="10000" b="1"/>
            </a:lvl3pPr>
            <a:lvl4pPr marL="7680768" indent="0">
              <a:buNone/>
              <a:defRPr sz="8933" b="1"/>
            </a:lvl4pPr>
            <a:lvl5pPr marL="10241024" indent="0">
              <a:buNone/>
              <a:defRPr sz="8933" b="1"/>
            </a:lvl5pPr>
            <a:lvl6pPr marL="12801280" indent="0">
              <a:buNone/>
              <a:defRPr sz="8933" b="1"/>
            </a:lvl6pPr>
            <a:lvl7pPr marL="15361536" indent="0">
              <a:buNone/>
              <a:defRPr sz="8933" b="1"/>
            </a:lvl7pPr>
            <a:lvl8pPr marL="17921792" indent="0">
              <a:buNone/>
              <a:defRPr sz="8933" b="1"/>
            </a:lvl8pPr>
            <a:lvl9pPr marL="20482048" indent="0">
              <a:buNone/>
              <a:defRPr sz="89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631831" y="12179301"/>
            <a:ext cx="12731591" cy="22127212"/>
          </a:xfrm>
        </p:spPr>
        <p:txBody>
          <a:bodyPr/>
          <a:lstStyle>
            <a:lvl1pPr>
              <a:defRPr sz="13466"/>
            </a:lvl1pPr>
            <a:lvl2pPr>
              <a:defRPr sz="11200"/>
            </a:lvl2pPr>
            <a:lvl3pPr>
              <a:defRPr sz="10000"/>
            </a:lvl3pPr>
            <a:lvl4pPr>
              <a:defRPr sz="8933"/>
            </a:lvl4pPr>
            <a:lvl5pPr>
              <a:defRPr sz="8933"/>
            </a:lvl5pPr>
            <a:lvl6pPr>
              <a:defRPr sz="8933"/>
            </a:lvl6pPr>
            <a:lvl7pPr>
              <a:defRPr sz="8933"/>
            </a:lvl7pPr>
            <a:lvl8pPr>
              <a:defRPr sz="8933"/>
            </a:lvl8pPr>
            <a:lvl9pPr>
              <a:defRPr sz="89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76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53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21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182" y="1529080"/>
            <a:ext cx="9476186" cy="6507480"/>
          </a:xfrm>
        </p:spPr>
        <p:txBody>
          <a:bodyPr anchor="b"/>
          <a:lstStyle>
            <a:lvl1pPr algn="l">
              <a:defRPr sz="1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61407" y="1529084"/>
            <a:ext cx="16102013" cy="32777432"/>
          </a:xfrm>
        </p:spPr>
        <p:txBody>
          <a:bodyPr/>
          <a:lstStyle>
            <a:lvl1pPr>
              <a:defRPr sz="18000"/>
            </a:lvl1pPr>
            <a:lvl2pPr>
              <a:defRPr sz="15600"/>
            </a:lvl2pPr>
            <a:lvl3pPr>
              <a:defRPr sz="13466"/>
            </a:lvl3pPr>
            <a:lvl4pPr>
              <a:defRPr sz="11200"/>
            </a:lvl4pPr>
            <a:lvl5pPr>
              <a:defRPr sz="11200"/>
            </a:lvl5pPr>
            <a:lvl6pPr>
              <a:defRPr sz="11200"/>
            </a:lvl6pPr>
            <a:lvl7pPr>
              <a:defRPr sz="11200"/>
            </a:lvl7pPr>
            <a:lvl8pPr>
              <a:defRPr sz="11200"/>
            </a:lvl8pPr>
            <a:lvl9pPr>
              <a:defRPr sz="1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0182" y="8036564"/>
            <a:ext cx="9476186" cy="26269952"/>
          </a:xfrm>
        </p:spPr>
        <p:txBody>
          <a:bodyPr/>
          <a:lstStyle>
            <a:lvl1pPr marL="0" indent="0">
              <a:buNone/>
              <a:defRPr sz="7866"/>
            </a:lvl1pPr>
            <a:lvl2pPr marL="2560256" indent="0">
              <a:buNone/>
              <a:defRPr sz="6800"/>
            </a:lvl2pPr>
            <a:lvl3pPr marL="5120512" indent="0">
              <a:buNone/>
              <a:defRPr sz="5600"/>
            </a:lvl3pPr>
            <a:lvl4pPr marL="7680768" indent="0">
              <a:buNone/>
              <a:defRPr sz="5067"/>
            </a:lvl4pPr>
            <a:lvl5pPr marL="10241024" indent="0">
              <a:buNone/>
              <a:defRPr sz="5067"/>
            </a:lvl5pPr>
            <a:lvl6pPr marL="12801280" indent="0">
              <a:buNone/>
              <a:defRPr sz="5067"/>
            </a:lvl6pPr>
            <a:lvl7pPr marL="15361536" indent="0">
              <a:buNone/>
              <a:defRPr sz="5067"/>
            </a:lvl7pPr>
            <a:lvl8pPr marL="17921792" indent="0">
              <a:buNone/>
              <a:defRPr sz="5067"/>
            </a:lvl8pPr>
            <a:lvl9pPr marL="20482048" indent="0">
              <a:buNone/>
              <a:defRPr sz="50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7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5707" y="26883361"/>
            <a:ext cx="17282160" cy="3173732"/>
          </a:xfrm>
        </p:spPr>
        <p:txBody>
          <a:bodyPr anchor="b"/>
          <a:lstStyle>
            <a:lvl1pPr algn="l">
              <a:defRPr sz="1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45707" y="3431540"/>
            <a:ext cx="17282160" cy="23042880"/>
          </a:xfrm>
        </p:spPr>
        <p:txBody>
          <a:bodyPr/>
          <a:lstStyle>
            <a:lvl1pPr marL="0" indent="0">
              <a:buNone/>
              <a:defRPr sz="18000"/>
            </a:lvl1pPr>
            <a:lvl2pPr marL="2560256" indent="0">
              <a:buNone/>
              <a:defRPr sz="15600"/>
            </a:lvl2pPr>
            <a:lvl3pPr marL="5120512" indent="0">
              <a:buNone/>
              <a:defRPr sz="13466"/>
            </a:lvl3pPr>
            <a:lvl4pPr marL="7680768" indent="0">
              <a:buNone/>
              <a:defRPr sz="11200"/>
            </a:lvl4pPr>
            <a:lvl5pPr marL="10241024" indent="0">
              <a:buNone/>
              <a:defRPr sz="11200"/>
            </a:lvl5pPr>
            <a:lvl6pPr marL="12801280" indent="0">
              <a:buNone/>
              <a:defRPr sz="11200"/>
            </a:lvl6pPr>
            <a:lvl7pPr marL="15361536" indent="0">
              <a:buNone/>
              <a:defRPr sz="11200"/>
            </a:lvl7pPr>
            <a:lvl8pPr marL="17921792" indent="0">
              <a:buNone/>
              <a:defRPr sz="11200"/>
            </a:lvl8pPr>
            <a:lvl9pPr marL="20482048" indent="0">
              <a:buNone/>
              <a:defRPr sz="11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45707" y="30057093"/>
            <a:ext cx="17282160" cy="4507228"/>
          </a:xfrm>
        </p:spPr>
        <p:txBody>
          <a:bodyPr/>
          <a:lstStyle>
            <a:lvl1pPr marL="0" indent="0">
              <a:buNone/>
              <a:defRPr sz="7866"/>
            </a:lvl1pPr>
            <a:lvl2pPr marL="2560256" indent="0">
              <a:buNone/>
              <a:defRPr sz="6800"/>
            </a:lvl2pPr>
            <a:lvl3pPr marL="5120512" indent="0">
              <a:buNone/>
              <a:defRPr sz="5600"/>
            </a:lvl3pPr>
            <a:lvl4pPr marL="7680768" indent="0">
              <a:buNone/>
              <a:defRPr sz="5067"/>
            </a:lvl4pPr>
            <a:lvl5pPr marL="10241024" indent="0">
              <a:buNone/>
              <a:defRPr sz="5067"/>
            </a:lvl5pPr>
            <a:lvl6pPr marL="12801280" indent="0">
              <a:buNone/>
              <a:defRPr sz="5067"/>
            </a:lvl6pPr>
            <a:lvl7pPr marL="15361536" indent="0">
              <a:buNone/>
              <a:defRPr sz="5067"/>
            </a:lvl7pPr>
            <a:lvl8pPr marL="17921792" indent="0">
              <a:buNone/>
              <a:defRPr sz="5067"/>
            </a:lvl8pPr>
            <a:lvl9pPr marL="20482048" indent="0">
              <a:buNone/>
              <a:defRPr sz="50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3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0180" y="1537972"/>
            <a:ext cx="25923240" cy="6400800"/>
          </a:xfrm>
          <a:prstGeom prst="rect">
            <a:avLst/>
          </a:prstGeom>
        </p:spPr>
        <p:txBody>
          <a:bodyPr vert="horz" lIns="384048" tIns="192024" rIns="384048" bIns="1920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180" y="8961124"/>
            <a:ext cx="25923240" cy="25345392"/>
          </a:xfrm>
          <a:prstGeom prst="rect">
            <a:avLst/>
          </a:prstGeom>
        </p:spPr>
        <p:txBody>
          <a:bodyPr vert="horz" lIns="384048" tIns="192024" rIns="384048" bIns="1920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40180" y="35595563"/>
            <a:ext cx="6720840" cy="2044700"/>
          </a:xfrm>
          <a:prstGeom prst="rect">
            <a:avLst/>
          </a:prstGeom>
        </p:spPr>
        <p:txBody>
          <a:bodyPr vert="horz" lIns="384048" tIns="192024" rIns="384048" bIns="192024" rtlCol="0" anchor="ctr"/>
          <a:lstStyle>
            <a:lvl1pPr algn="l">
              <a:defRPr sz="6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FB25A-B72B-064B-B05D-213ECC7E3CA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841230" y="35595563"/>
            <a:ext cx="9121140" cy="2044700"/>
          </a:xfrm>
          <a:prstGeom prst="rect">
            <a:avLst/>
          </a:prstGeom>
        </p:spPr>
        <p:txBody>
          <a:bodyPr vert="horz" lIns="384048" tIns="192024" rIns="384048" bIns="192024" rtlCol="0" anchor="ctr"/>
          <a:lstStyle>
            <a:lvl1pPr algn="ctr">
              <a:defRPr sz="6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642580" y="35595563"/>
            <a:ext cx="6720840" cy="2044700"/>
          </a:xfrm>
          <a:prstGeom prst="rect">
            <a:avLst/>
          </a:prstGeom>
        </p:spPr>
        <p:txBody>
          <a:bodyPr vert="horz" lIns="384048" tIns="192024" rIns="384048" bIns="192024" rtlCol="0" anchor="ctr"/>
          <a:lstStyle>
            <a:lvl1pPr algn="r">
              <a:defRPr sz="6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91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560256" rtl="0" eaLnBrk="1" latinLnBrk="0" hangingPunct="1">
        <a:spcBef>
          <a:spcPct val="0"/>
        </a:spcBef>
        <a:buNone/>
        <a:defRPr sz="246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0192" indent="-1920192" algn="l" defTabSz="2560256" rtl="0" eaLnBrk="1" latinLnBrk="0" hangingPunct="1">
        <a:spcBef>
          <a:spcPct val="20000"/>
        </a:spcBef>
        <a:buFont typeface="Arial"/>
        <a:buChar char="•"/>
        <a:defRPr sz="18000" kern="1200">
          <a:solidFill>
            <a:schemeClr val="tx1"/>
          </a:solidFill>
          <a:latin typeface="+mn-lt"/>
          <a:ea typeface="+mn-ea"/>
          <a:cs typeface="+mn-cs"/>
        </a:defRPr>
      </a:lvl1pPr>
      <a:lvl2pPr marL="4160416" indent="-1600160" algn="l" defTabSz="2560256" rtl="0" eaLnBrk="1" latinLnBrk="0" hangingPunct="1">
        <a:spcBef>
          <a:spcPct val="20000"/>
        </a:spcBef>
        <a:buFont typeface="Arial"/>
        <a:buChar char="–"/>
        <a:defRPr sz="156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640" indent="-1280128" algn="l" defTabSz="2560256" rtl="0" eaLnBrk="1" latinLnBrk="0" hangingPunct="1">
        <a:spcBef>
          <a:spcPct val="20000"/>
        </a:spcBef>
        <a:buFont typeface="Arial"/>
        <a:buChar char="•"/>
        <a:defRPr sz="13466" kern="1200">
          <a:solidFill>
            <a:schemeClr val="tx1"/>
          </a:solidFill>
          <a:latin typeface="+mn-lt"/>
          <a:ea typeface="+mn-ea"/>
          <a:cs typeface="+mn-cs"/>
        </a:defRPr>
      </a:lvl3pPr>
      <a:lvl4pPr marL="8960896" indent="-1280128" algn="l" defTabSz="2560256" rtl="0" eaLnBrk="1" latinLnBrk="0" hangingPunct="1">
        <a:spcBef>
          <a:spcPct val="20000"/>
        </a:spcBef>
        <a:buFont typeface="Arial"/>
        <a:buChar char="–"/>
        <a:defRPr sz="1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152" indent="-1280128" algn="l" defTabSz="2560256" rtl="0" eaLnBrk="1" latinLnBrk="0" hangingPunct="1">
        <a:spcBef>
          <a:spcPct val="20000"/>
        </a:spcBef>
        <a:buFont typeface="Arial"/>
        <a:buChar char="»"/>
        <a:defRPr sz="1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081408" indent="-1280128" algn="l" defTabSz="2560256" rtl="0" eaLnBrk="1" latinLnBrk="0" hangingPunct="1">
        <a:spcBef>
          <a:spcPct val="20000"/>
        </a:spcBef>
        <a:buFont typeface="Arial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6pPr>
      <a:lvl7pPr marL="16641664" indent="-1280128" algn="l" defTabSz="2560256" rtl="0" eaLnBrk="1" latinLnBrk="0" hangingPunct="1">
        <a:spcBef>
          <a:spcPct val="20000"/>
        </a:spcBef>
        <a:buFont typeface="Arial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1920" indent="-1280128" algn="l" defTabSz="2560256" rtl="0" eaLnBrk="1" latinLnBrk="0" hangingPunct="1">
        <a:spcBef>
          <a:spcPct val="20000"/>
        </a:spcBef>
        <a:buFont typeface="Arial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176" indent="-1280128" algn="l" defTabSz="2560256" rtl="0" eaLnBrk="1" latinLnBrk="0" hangingPunct="1">
        <a:spcBef>
          <a:spcPct val="20000"/>
        </a:spcBef>
        <a:buFont typeface="Arial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256" rtl="0" eaLnBrk="1" latinLnBrk="0" hangingPunct="1">
        <a:defRPr sz="100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256" algn="l" defTabSz="2560256" rtl="0" eaLnBrk="1" latinLnBrk="0" hangingPunct="1">
        <a:defRPr sz="10000" kern="1200">
          <a:solidFill>
            <a:schemeClr val="tx1"/>
          </a:solidFill>
          <a:latin typeface="+mn-lt"/>
          <a:ea typeface="+mn-ea"/>
          <a:cs typeface="+mn-cs"/>
        </a:defRPr>
      </a:lvl2pPr>
      <a:lvl3pPr marL="5120512" algn="l" defTabSz="2560256" rtl="0" eaLnBrk="1" latinLnBrk="0" hangingPunct="1">
        <a:defRPr sz="100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768" algn="l" defTabSz="2560256" rtl="0" eaLnBrk="1" latinLnBrk="0" hangingPunct="1">
        <a:defRPr sz="10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41024" algn="l" defTabSz="2560256" rtl="0" eaLnBrk="1" latinLnBrk="0" hangingPunct="1">
        <a:defRPr sz="10000" kern="1200">
          <a:solidFill>
            <a:schemeClr val="tx1"/>
          </a:solidFill>
          <a:latin typeface="+mn-lt"/>
          <a:ea typeface="+mn-ea"/>
          <a:cs typeface="+mn-cs"/>
        </a:defRPr>
      </a:lvl5pPr>
      <a:lvl6pPr marL="12801280" algn="l" defTabSz="2560256" rtl="0" eaLnBrk="1" latinLnBrk="0" hangingPunct="1">
        <a:defRPr sz="10000" kern="1200">
          <a:solidFill>
            <a:schemeClr val="tx1"/>
          </a:solidFill>
          <a:latin typeface="+mn-lt"/>
          <a:ea typeface="+mn-ea"/>
          <a:cs typeface="+mn-cs"/>
        </a:defRPr>
      </a:lvl6pPr>
      <a:lvl7pPr marL="15361536" algn="l" defTabSz="2560256" rtl="0" eaLnBrk="1" latinLnBrk="0" hangingPunct="1">
        <a:defRPr sz="10000" kern="1200">
          <a:solidFill>
            <a:schemeClr val="tx1"/>
          </a:solidFill>
          <a:latin typeface="+mn-lt"/>
          <a:ea typeface="+mn-ea"/>
          <a:cs typeface="+mn-cs"/>
        </a:defRPr>
      </a:lvl7pPr>
      <a:lvl8pPr marL="17921792" algn="l" defTabSz="2560256" rtl="0" eaLnBrk="1" latinLnBrk="0" hangingPunct="1">
        <a:defRPr sz="100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048" algn="l" defTabSz="2560256" rtl="0" eaLnBrk="1" latinLnBrk="0" hangingPunct="1">
        <a:defRPr sz="10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07" y="551963"/>
            <a:ext cx="6477000" cy="37147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39241" y="845972"/>
            <a:ext cx="26304677" cy="1461939"/>
          </a:xfrm>
          <a:prstGeom prst="rect">
            <a:avLst/>
          </a:prstGeom>
          <a:noFill/>
        </p:spPr>
        <p:txBody>
          <a:bodyPr wrap="square" lIns="106680" tIns="53340" rIns="106680" bIns="53340" rtlCol="0">
            <a:spAutoFit/>
          </a:bodyPr>
          <a:lstStyle/>
          <a:p>
            <a:pPr algn="ctr"/>
            <a:r>
              <a:rPr lang="en-US" sz="8800" b="1" dirty="0" smtClean="0">
                <a:latin typeface="Trebuchet MS"/>
                <a:cs typeface="Trebuchet MS"/>
              </a:rPr>
              <a:t>“Find the right professor for you”</a:t>
            </a:r>
            <a:endParaRPr lang="en-US" sz="8800" b="1" dirty="0">
              <a:latin typeface="Trebuchet MS"/>
              <a:cs typeface="Trebuchet MS"/>
            </a:endParaRPr>
          </a:p>
        </p:txBody>
      </p:sp>
      <p:pic>
        <p:nvPicPr>
          <p:cNvPr id="9" name="Picture 1" descr="brown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3416" y="292233"/>
            <a:ext cx="3282414" cy="3781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72547"/>
              </p:ext>
            </p:extLst>
          </p:nvPr>
        </p:nvGraphicFramePr>
        <p:xfrm>
          <a:off x="272327" y="4479942"/>
          <a:ext cx="27685984" cy="23808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21496"/>
                <a:gridCol w="6921496"/>
                <a:gridCol w="6921496"/>
                <a:gridCol w="6921496"/>
              </a:tblGrid>
              <a:tr h="1131141">
                <a:tc>
                  <a:txBody>
                    <a:bodyPr/>
                    <a:lstStyle/>
                    <a:p>
                      <a:pPr marL="0" marR="0" indent="0" algn="ctr" defTabSz="2560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 err="1" smtClean="0">
                          <a:latin typeface="Trebuchet MS"/>
                          <a:cs typeface="Trebuchet MS"/>
                        </a:rPr>
                        <a:t>Yeounoh</a:t>
                      </a:r>
                      <a:r>
                        <a:rPr lang="en-US" sz="5400" dirty="0" smtClean="0">
                          <a:latin typeface="Trebuchet MS"/>
                          <a:cs typeface="Trebuchet MS"/>
                        </a:rPr>
                        <a:t> Chung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>
                          <a:latin typeface="Trebuchet MS"/>
                          <a:cs typeface="Trebuchet MS"/>
                        </a:rPr>
                        <a:t>Scott </a:t>
                      </a:r>
                      <a:r>
                        <a:rPr lang="en-US" sz="5400" dirty="0" err="1" smtClean="0">
                          <a:latin typeface="Trebuchet MS"/>
                          <a:cs typeface="Trebuchet MS"/>
                        </a:rPr>
                        <a:t>Houde</a:t>
                      </a:r>
                      <a:endParaRPr lang="en-US" sz="5400" dirty="0">
                        <a:latin typeface="Trebuchet MS"/>
                        <a:cs typeface="Trebuchet MS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>
                          <a:latin typeface="Trebuchet MS"/>
                          <a:cs typeface="Trebuchet MS"/>
                        </a:rPr>
                        <a:t>Johannes Novotny</a:t>
                      </a:r>
                      <a:endParaRPr lang="en-US" sz="5400" dirty="0">
                        <a:latin typeface="Trebuchet MS"/>
                        <a:cs typeface="Trebuchet MS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err="1" smtClean="0">
                          <a:latin typeface="Trebuchet MS"/>
                          <a:cs typeface="Trebuchet MS"/>
                        </a:rPr>
                        <a:t>Erfan</a:t>
                      </a:r>
                      <a:r>
                        <a:rPr lang="en-US" sz="5400" dirty="0" smtClean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5400" dirty="0" err="1" smtClean="0">
                          <a:latin typeface="Trebuchet MS"/>
                          <a:cs typeface="Trebuchet MS"/>
                        </a:rPr>
                        <a:t>Zamanian</a:t>
                      </a:r>
                      <a:endParaRPr lang="en-US" sz="5400" dirty="0">
                        <a:latin typeface="Trebuchet MS"/>
                        <a:cs typeface="Trebuchet MS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Trebuchet MS"/>
                          <a:cs typeface="Trebuchet MS"/>
                        </a:rPr>
                        <a:t>yeounoh_chung@brown.edu</a:t>
                      </a:r>
                      <a:endParaRPr lang="en-US" sz="4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2560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latin typeface="Trebuchet MS"/>
                          <a:cs typeface="Trebuchet MS"/>
                        </a:rPr>
                        <a:t>Scott_houde@brown.edu</a:t>
                      </a:r>
                    </a:p>
                    <a:p>
                      <a:pPr algn="ctr"/>
                      <a:endParaRPr lang="en-US" sz="4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2560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latin typeface="Trebuchet MS"/>
                          <a:cs typeface="Trebuchet MS"/>
                        </a:rPr>
                        <a:t>Johannes_novotny@brown.edu</a:t>
                      </a:r>
                    </a:p>
                    <a:p>
                      <a:pPr algn="ctr"/>
                      <a:endParaRPr lang="en-US" sz="4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2560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latin typeface="Trebuchet MS"/>
                          <a:cs typeface="Trebuchet MS"/>
                        </a:rPr>
                        <a:t>Erfan_zamanian@brown.edu</a:t>
                      </a:r>
                    </a:p>
                    <a:p>
                      <a:pPr algn="ctr"/>
                      <a:endParaRPr lang="en-US" sz="3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230763" y="7018090"/>
            <a:ext cx="2770845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2327" y="7309038"/>
            <a:ext cx="27794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u="sng" dirty="0" smtClean="0"/>
              <a:t>Goal:  </a:t>
            </a:r>
            <a:r>
              <a:rPr lang="en-US" sz="6000" dirty="0" smtClean="0"/>
              <a:t>To provide an intuitive web site merging three main data sets together that allows potential applicants to find the right Computer Science doctoral program for them. </a:t>
            </a:r>
            <a:endParaRPr lang="en-US" sz="6000" dirty="0"/>
          </a:p>
        </p:txBody>
      </p:sp>
      <p:sp>
        <p:nvSpPr>
          <p:cNvPr id="17" name="Rounded Rectangle 16"/>
          <p:cNvSpPr/>
          <p:nvPr/>
        </p:nvSpPr>
        <p:spPr>
          <a:xfrm>
            <a:off x="452985" y="9725881"/>
            <a:ext cx="8607888" cy="82018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ounded Rectangle 159"/>
          <p:cNvSpPr/>
          <p:nvPr/>
        </p:nvSpPr>
        <p:spPr>
          <a:xfrm>
            <a:off x="9953264" y="9878281"/>
            <a:ext cx="8607888" cy="820189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ounded Rectangle 160"/>
          <p:cNvSpPr/>
          <p:nvPr/>
        </p:nvSpPr>
        <p:spPr>
          <a:xfrm>
            <a:off x="19527183" y="9795153"/>
            <a:ext cx="8607888" cy="820189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65201" y="9933694"/>
            <a:ext cx="7661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u="sng" dirty="0" smtClean="0"/>
              <a:t>Citation Network </a:t>
            </a:r>
            <a:r>
              <a:rPr lang="en-US" sz="5400" u="sng" dirty="0" smtClean="0"/>
              <a:t>Dataset</a:t>
            </a:r>
            <a:r>
              <a:rPr lang="en-US" sz="5400" u="sng" baseline="30000" dirty="0" smtClean="0"/>
              <a:t>1</a:t>
            </a:r>
            <a:endParaRPr lang="en-US" sz="5400" u="sng" baseline="30000" dirty="0"/>
          </a:p>
        </p:txBody>
      </p:sp>
      <p:sp>
        <p:nvSpPr>
          <p:cNvPr id="162" name="TextBox 161"/>
          <p:cNvSpPr txBox="1"/>
          <p:nvPr/>
        </p:nvSpPr>
        <p:spPr>
          <a:xfrm>
            <a:off x="19753116" y="9920050"/>
            <a:ext cx="82997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u="sng" dirty="0" smtClean="0"/>
              <a:t>Integrated Postsecondary Education Data System (</a:t>
            </a:r>
            <a:r>
              <a:rPr lang="en-US" sz="4800" u="sng" dirty="0" smtClean="0"/>
              <a:t>IPEDS)</a:t>
            </a:r>
            <a:r>
              <a:rPr lang="en-US" sz="4800" u="sng" baseline="30000" dirty="0" smtClean="0"/>
              <a:t>4</a:t>
            </a:r>
            <a:endParaRPr lang="en-US" sz="4800" u="sng" baseline="30000" dirty="0"/>
          </a:p>
        </p:txBody>
      </p:sp>
      <p:sp>
        <p:nvSpPr>
          <p:cNvPr id="166" name="TextBox 165"/>
          <p:cNvSpPr txBox="1"/>
          <p:nvPr/>
        </p:nvSpPr>
        <p:spPr>
          <a:xfrm>
            <a:off x="10531347" y="10086094"/>
            <a:ext cx="73441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u="sng" dirty="0" smtClean="0"/>
              <a:t>Faculty Professor Dataset</a:t>
            </a:r>
            <a:endParaRPr lang="en-US" sz="5400" u="sng" dirty="0"/>
          </a:p>
        </p:txBody>
      </p:sp>
      <p:sp>
        <p:nvSpPr>
          <p:cNvPr id="30" name="Down Arrow 29"/>
          <p:cNvSpPr/>
          <p:nvPr/>
        </p:nvSpPr>
        <p:spPr>
          <a:xfrm>
            <a:off x="8977745" y="15780317"/>
            <a:ext cx="1022737" cy="2826327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Down Arrow 175"/>
          <p:cNvSpPr/>
          <p:nvPr/>
        </p:nvSpPr>
        <p:spPr>
          <a:xfrm>
            <a:off x="18603472" y="15780317"/>
            <a:ext cx="1022737" cy="2826327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4"/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ounded Rectangle 236"/>
          <p:cNvSpPr/>
          <p:nvPr/>
        </p:nvSpPr>
        <p:spPr>
          <a:xfrm>
            <a:off x="498760" y="18612006"/>
            <a:ext cx="27568196" cy="607679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ight Arrow 242"/>
          <p:cNvSpPr/>
          <p:nvPr/>
        </p:nvSpPr>
        <p:spPr>
          <a:xfrm>
            <a:off x="11600886" y="16379548"/>
            <a:ext cx="6919458" cy="1548224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4800" dirty="0" smtClean="0"/>
              <a:t>IPEDS Institution </a:t>
            </a:r>
            <a:r>
              <a:rPr lang="en-US" sz="4800" dirty="0" smtClean="0"/>
              <a:t>ID’s</a:t>
            </a:r>
            <a:endParaRPr lang="en-US" sz="4800" dirty="0"/>
          </a:p>
        </p:txBody>
      </p:sp>
      <p:sp>
        <p:nvSpPr>
          <p:cNvPr id="244" name="Left Arrow 243"/>
          <p:cNvSpPr/>
          <p:nvPr/>
        </p:nvSpPr>
        <p:spPr>
          <a:xfrm>
            <a:off x="10032578" y="15383162"/>
            <a:ext cx="6996520" cy="1533238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dirty="0" smtClean="0"/>
              <a:t>Unique Faculty ID’s</a:t>
            </a:r>
            <a:endParaRPr lang="en-US" sz="4800" dirty="0"/>
          </a:p>
        </p:txBody>
      </p:sp>
      <p:sp>
        <p:nvSpPr>
          <p:cNvPr id="245" name="Rounded Rectangle 244"/>
          <p:cNvSpPr/>
          <p:nvPr/>
        </p:nvSpPr>
        <p:spPr>
          <a:xfrm>
            <a:off x="498760" y="10884731"/>
            <a:ext cx="8478985" cy="48955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E</a:t>
            </a:r>
            <a:r>
              <a:rPr lang="en-US" sz="4400" dirty="0" smtClean="0"/>
              <a:t>xtracted </a:t>
            </a:r>
            <a:r>
              <a:rPr lang="en-US" sz="4400" dirty="0"/>
              <a:t>from </a:t>
            </a:r>
            <a:r>
              <a:rPr lang="en-US" sz="4800" dirty="0"/>
              <a:t>DBLP, ACM and other citation </a:t>
            </a:r>
            <a:r>
              <a:rPr lang="en-US" sz="4800" dirty="0" smtClean="0"/>
              <a:t>sources, </a:t>
            </a:r>
            <a:r>
              <a:rPr lang="en-US" sz="4400" dirty="0" smtClean="0"/>
              <a:t>contains more than</a:t>
            </a:r>
            <a:r>
              <a:rPr lang="en-US" sz="4800" dirty="0" smtClean="0"/>
              <a:t> 629,814 </a:t>
            </a:r>
            <a:r>
              <a:rPr lang="en-US" sz="4400" dirty="0" smtClean="0"/>
              <a:t>citations.  We reduced this down by faculty and </a:t>
            </a:r>
            <a:r>
              <a:rPr lang="en-US" sz="4800" dirty="0" smtClean="0"/>
              <a:t>transformed </a:t>
            </a:r>
            <a:r>
              <a:rPr lang="en-US" sz="4400" dirty="0" smtClean="0"/>
              <a:t>paper abstracts into a </a:t>
            </a:r>
            <a:r>
              <a:rPr lang="en-US" sz="4800" dirty="0" smtClean="0"/>
              <a:t>TF/IDF format.</a:t>
            </a:r>
            <a:endParaRPr lang="en-US" sz="4400" dirty="0"/>
          </a:p>
        </p:txBody>
      </p:sp>
      <p:sp>
        <p:nvSpPr>
          <p:cNvPr id="246" name="Rounded Rectangle 245"/>
          <p:cNvSpPr/>
          <p:nvPr/>
        </p:nvSpPr>
        <p:spPr>
          <a:xfrm>
            <a:off x="10118764" y="11045114"/>
            <a:ext cx="8337974" cy="44211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Generated as part of a class assignment </a:t>
            </a:r>
            <a:r>
              <a:rPr lang="en-US" sz="4000" dirty="0" smtClean="0"/>
              <a:t>c</a:t>
            </a:r>
            <a:r>
              <a:rPr lang="en-US" sz="4000" dirty="0" smtClean="0"/>
              <a:t>ontains </a:t>
            </a:r>
            <a:r>
              <a:rPr lang="en-US" sz="4400" dirty="0" smtClean="0"/>
              <a:t>2,195 faculty</a:t>
            </a:r>
            <a:r>
              <a:rPr lang="en-US" sz="4000" dirty="0" smtClean="0"/>
              <a:t> </a:t>
            </a:r>
            <a:r>
              <a:rPr lang="en-US" sz="4000" dirty="0"/>
              <a:t>from </a:t>
            </a:r>
            <a:r>
              <a:rPr lang="en-US" sz="4400" dirty="0"/>
              <a:t>55 different </a:t>
            </a:r>
            <a:r>
              <a:rPr lang="en-US" sz="4400" dirty="0" smtClean="0"/>
              <a:t>universities</a:t>
            </a:r>
            <a:r>
              <a:rPr lang="en-US" sz="4000" dirty="0" smtClean="0"/>
              <a:t>.</a:t>
            </a:r>
            <a:r>
              <a:rPr lang="en-US" sz="4000" baseline="30000" dirty="0" smtClean="0"/>
              <a:t>2  </a:t>
            </a:r>
            <a:r>
              <a:rPr lang="en-US" sz="4000" dirty="0" smtClean="0"/>
              <a:t>We enhanced this by adding a </a:t>
            </a:r>
            <a:r>
              <a:rPr lang="en-US" sz="4400" dirty="0" smtClean="0"/>
              <a:t>generated faculty ID</a:t>
            </a:r>
            <a:r>
              <a:rPr lang="en-US" sz="4000" dirty="0" smtClean="0"/>
              <a:t> and existing </a:t>
            </a:r>
            <a:r>
              <a:rPr lang="en-US" sz="4400" dirty="0" smtClean="0"/>
              <a:t>Institution ID</a:t>
            </a:r>
            <a:r>
              <a:rPr lang="en-US" sz="4000" dirty="0" smtClean="0"/>
              <a:t>.</a:t>
            </a:r>
            <a:r>
              <a:rPr lang="en-US" sz="4000" baseline="30000" dirty="0" smtClean="0"/>
              <a:t>3</a:t>
            </a:r>
            <a:endParaRPr lang="en-US" sz="1800" baseline="30000" dirty="0"/>
          </a:p>
        </p:txBody>
      </p:sp>
      <p:sp>
        <p:nvSpPr>
          <p:cNvPr id="247" name="Rounded Rectangle 246"/>
          <p:cNvSpPr/>
          <p:nvPr/>
        </p:nvSpPr>
        <p:spPr>
          <a:xfrm>
            <a:off x="19700520" y="11540509"/>
            <a:ext cx="8238699" cy="567077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Every </a:t>
            </a:r>
            <a:r>
              <a:rPr lang="en-US" sz="4400" dirty="0" smtClean="0"/>
              <a:t>US Institution is required to submit this data</a:t>
            </a:r>
            <a:r>
              <a:rPr lang="en-US" sz="4000" dirty="0" smtClean="0"/>
              <a:t> every year to the government.  </a:t>
            </a:r>
            <a:r>
              <a:rPr lang="en-US" sz="4400" dirty="0" smtClean="0"/>
              <a:t>Highly </a:t>
            </a:r>
            <a:r>
              <a:rPr lang="en-US" sz="4400" dirty="0"/>
              <a:t>accurate but required filtering</a:t>
            </a:r>
            <a:r>
              <a:rPr lang="en-US" sz="4000" dirty="0"/>
              <a:t> and </a:t>
            </a:r>
            <a:r>
              <a:rPr lang="en-US" sz="4000" dirty="0" smtClean="0"/>
              <a:t>interpretation.  We used </a:t>
            </a:r>
            <a:r>
              <a:rPr lang="en-US" sz="4400" dirty="0" smtClean="0"/>
              <a:t>Python scripts to reduce the data</a:t>
            </a:r>
            <a:r>
              <a:rPr lang="en-US" sz="4000" dirty="0" smtClean="0"/>
              <a:t> down to institution ID’s and award levels we are interested in.</a:t>
            </a:r>
            <a:endParaRPr lang="en-US" sz="4000" dirty="0"/>
          </a:p>
        </p:txBody>
      </p:sp>
      <p:pic>
        <p:nvPicPr>
          <p:cNvPr id="1073" name="Picture 49" descr="C:\Users\shoude\AppData\Local\Microsoft\Windows\Temporary Internet Files\Content.IE5\NV2ZSD6J\warning_sign.jpg(mediaclass-base-media-preview.d2c518cc99acd7f6b176d3cced63a653791dedb3)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776" y="16219402"/>
            <a:ext cx="1381171" cy="120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9" name="Rounded Rectangle 248"/>
          <p:cNvSpPr/>
          <p:nvPr/>
        </p:nvSpPr>
        <p:spPr>
          <a:xfrm>
            <a:off x="2813753" y="16320234"/>
            <a:ext cx="5550185" cy="10068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Entity resolution was </a:t>
            </a:r>
            <a:r>
              <a:rPr lang="en-US" sz="3600" dirty="0" smtClean="0"/>
              <a:t>tricky!</a:t>
            </a:r>
            <a:endParaRPr lang="en-US" sz="36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35118"/>
              </p:ext>
            </p:extLst>
          </p:nvPr>
        </p:nvGraphicFramePr>
        <p:xfrm>
          <a:off x="1104615" y="36525200"/>
          <a:ext cx="27270316" cy="25685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35158"/>
                <a:gridCol w="13635158"/>
              </a:tblGrid>
              <a:tr h="119694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1) Citation for data</a:t>
                      </a:r>
                      <a:r>
                        <a:rPr lang="en-US" sz="2400" baseline="0" dirty="0" smtClean="0"/>
                        <a:t> set goes here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2560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2)</a:t>
                      </a:r>
                      <a:r>
                        <a:rPr lang="en-US" sz="2000" b="1" dirty="0" smtClean="0"/>
                        <a:t> </a:t>
                      </a:r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of Over 2,000 Computer Science Professors at Top Universities , </a:t>
                      </a:r>
                      <a:r>
                        <a:rPr lang="en-US" sz="2000" dirty="0" smtClean="0"/>
                        <a:t>http://jeffhuang.com/computer_science_professors.html</a:t>
                      </a:r>
                    </a:p>
                    <a:p>
                      <a:pPr algn="l"/>
                      <a:endParaRPr lang="en-US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3) Postsecondary</a:t>
                      </a:r>
                      <a:r>
                        <a:rPr lang="en-US" sz="2400" baseline="0" dirty="0" smtClean="0"/>
                        <a:t> Institutional Codes crosswalk table </a:t>
                      </a:r>
                      <a:r>
                        <a:rPr lang="en-US" sz="2400" dirty="0" smtClean="0"/>
                        <a:t>http://www.pesc.org/interior.php?page_id=145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4) National Center of Education </a:t>
                      </a:r>
                      <a:r>
                        <a:rPr lang="en-US" sz="2400" dirty="0" err="1" smtClean="0"/>
                        <a:t>Statisics</a:t>
                      </a:r>
                      <a:r>
                        <a:rPr lang="en-US" sz="2400" dirty="0" smtClean="0"/>
                        <a:t>, http://nces.ed.gov/ipeds/datacenter/DataFiles.aspx</a:t>
                      </a:r>
                      <a:endParaRPr lang="en-US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8" name="TextBox 187"/>
          <p:cNvSpPr txBox="1"/>
          <p:nvPr/>
        </p:nvSpPr>
        <p:spPr>
          <a:xfrm>
            <a:off x="10412930" y="18623230"/>
            <a:ext cx="73441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u="sng" dirty="0" smtClean="0"/>
              <a:t>Final Dataset</a:t>
            </a:r>
            <a:endParaRPr lang="en-US" sz="6000" u="sng" dirty="0"/>
          </a:p>
        </p:txBody>
      </p:sp>
      <p:sp>
        <p:nvSpPr>
          <p:cNvPr id="24" name="Flowchart: Internal Storage 23"/>
          <p:cNvSpPr/>
          <p:nvPr/>
        </p:nvSpPr>
        <p:spPr>
          <a:xfrm>
            <a:off x="19267240" y="19496442"/>
            <a:ext cx="8251256" cy="1511595"/>
          </a:xfrm>
          <a:prstGeom prst="flowChartInternalStorag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General Institution fields</a:t>
            </a:r>
            <a:endParaRPr lang="en-US" sz="4000" dirty="0"/>
          </a:p>
        </p:txBody>
      </p:sp>
      <p:sp>
        <p:nvSpPr>
          <p:cNvPr id="189" name="Flowchart: Internal Storage 188"/>
          <p:cNvSpPr/>
          <p:nvPr/>
        </p:nvSpPr>
        <p:spPr>
          <a:xfrm>
            <a:off x="19267240" y="21241256"/>
            <a:ext cx="8251256" cy="1511595"/>
          </a:xfrm>
          <a:prstGeom prst="flowChartInternalStorag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Current Enrollment by student level, gender and race</a:t>
            </a:r>
            <a:endParaRPr lang="en-US" sz="4000" dirty="0"/>
          </a:p>
        </p:txBody>
      </p:sp>
      <p:sp>
        <p:nvSpPr>
          <p:cNvPr id="190" name="Flowchart: Internal Storage 189"/>
          <p:cNvSpPr/>
          <p:nvPr/>
        </p:nvSpPr>
        <p:spPr>
          <a:xfrm>
            <a:off x="19267240" y="22950226"/>
            <a:ext cx="8251256" cy="1511595"/>
          </a:xfrm>
          <a:prstGeom prst="flowChartInternalStorag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Computer Science doctoral completions, for multiple years</a:t>
            </a:r>
            <a:endParaRPr lang="en-US" sz="4000" dirty="0"/>
          </a:p>
        </p:txBody>
      </p:sp>
      <p:sp>
        <p:nvSpPr>
          <p:cNvPr id="191" name="TextBox 190"/>
          <p:cNvSpPr txBox="1"/>
          <p:nvPr/>
        </p:nvSpPr>
        <p:spPr>
          <a:xfrm>
            <a:off x="20014130" y="18724830"/>
            <a:ext cx="73441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u="sng" dirty="0" smtClean="0"/>
              <a:t>All Tables by Institution ID</a:t>
            </a:r>
            <a:endParaRPr lang="en-US" sz="4400" u="sng" dirty="0"/>
          </a:p>
        </p:txBody>
      </p:sp>
      <p:sp>
        <p:nvSpPr>
          <p:cNvPr id="240" name="Flowchart: Internal Storage 239"/>
          <p:cNvSpPr/>
          <p:nvPr/>
        </p:nvSpPr>
        <p:spPr>
          <a:xfrm>
            <a:off x="10966668" y="20617792"/>
            <a:ext cx="6908800" cy="3269744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Faculty Name, Institution, Sub-Field, Join Year, PhD earned </a:t>
            </a:r>
            <a:r>
              <a:rPr lang="en-US" sz="4800" dirty="0" err="1" smtClean="0"/>
              <a:t>Inst</a:t>
            </a:r>
            <a:r>
              <a:rPr lang="en-US" sz="4800" dirty="0" smtClean="0"/>
              <a:t>, etc… </a:t>
            </a:r>
            <a:endParaRPr lang="en-US" sz="4800" dirty="0"/>
          </a:p>
        </p:txBody>
      </p:sp>
      <p:cxnSp>
        <p:nvCxnSpPr>
          <p:cNvPr id="250" name="Elbow Connector 249"/>
          <p:cNvCxnSpPr>
            <a:stCxn id="24" idx="1"/>
            <a:endCxn id="240" idx="3"/>
          </p:cNvCxnSpPr>
          <p:nvPr/>
        </p:nvCxnSpPr>
        <p:spPr>
          <a:xfrm rot="10800000" flipV="1">
            <a:off x="17875468" y="20252240"/>
            <a:ext cx="1391772" cy="200042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Elbow Connector 251"/>
          <p:cNvCxnSpPr>
            <a:stCxn id="189" idx="1"/>
            <a:endCxn id="240" idx="3"/>
          </p:cNvCxnSpPr>
          <p:nvPr/>
        </p:nvCxnSpPr>
        <p:spPr>
          <a:xfrm rot="10800000" flipV="1">
            <a:off x="17875468" y="21997054"/>
            <a:ext cx="1391772" cy="25561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Elbow Connector 253"/>
          <p:cNvCxnSpPr>
            <a:stCxn id="190" idx="1"/>
            <a:endCxn id="240" idx="3"/>
          </p:cNvCxnSpPr>
          <p:nvPr/>
        </p:nvCxnSpPr>
        <p:spPr>
          <a:xfrm rot="10800000">
            <a:off x="17875468" y="22252664"/>
            <a:ext cx="1391772" cy="145336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Flowchart: Internal Storage 42"/>
          <p:cNvSpPr/>
          <p:nvPr/>
        </p:nvSpPr>
        <p:spPr>
          <a:xfrm>
            <a:off x="1003015" y="19138479"/>
            <a:ext cx="7956258" cy="4940722"/>
          </a:xfrm>
          <a:prstGeom prst="flowChartInternalStorag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For </a:t>
            </a:r>
            <a:r>
              <a:rPr lang="en-US" sz="4400" dirty="0" smtClean="0"/>
              <a:t>every unigram and bigram in every abstract</a:t>
            </a:r>
            <a:r>
              <a:rPr lang="en-US" sz="4000" dirty="0" smtClean="0"/>
              <a:t> for our faculty we store </a:t>
            </a:r>
            <a:r>
              <a:rPr lang="en-US" sz="4400" dirty="0" smtClean="0"/>
              <a:t>the term, the faculty ID and the frequency,</a:t>
            </a:r>
            <a:r>
              <a:rPr lang="en-US" sz="4000" dirty="0" smtClean="0"/>
              <a:t> sorted from most frequent to least.</a:t>
            </a:r>
            <a:endParaRPr lang="en-US" sz="4000" dirty="0"/>
          </a:p>
        </p:txBody>
      </p:sp>
      <p:sp>
        <p:nvSpPr>
          <p:cNvPr id="44" name="TextBox 43"/>
          <p:cNvSpPr txBox="1"/>
          <p:nvPr/>
        </p:nvSpPr>
        <p:spPr>
          <a:xfrm>
            <a:off x="3982153" y="19029630"/>
            <a:ext cx="4793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TF/IDF Data</a:t>
            </a:r>
            <a:endParaRPr lang="en-US" sz="4800" dirty="0"/>
          </a:p>
        </p:txBody>
      </p:sp>
      <p:cxnSp>
        <p:nvCxnSpPr>
          <p:cNvPr id="50" name="Elbow Connector 49"/>
          <p:cNvCxnSpPr>
            <a:stCxn id="43" idx="3"/>
            <a:endCxn id="240" idx="1"/>
          </p:cNvCxnSpPr>
          <p:nvPr/>
        </p:nvCxnSpPr>
        <p:spPr>
          <a:xfrm>
            <a:off x="8959273" y="21608840"/>
            <a:ext cx="2007395" cy="643824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272327" y="24975449"/>
            <a:ext cx="27921946" cy="11226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u="sng" dirty="0"/>
          </a:p>
        </p:txBody>
      </p:sp>
      <p:sp>
        <p:nvSpPr>
          <p:cNvPr id="55" name="Rectangle 54"/>
          <p:cNvSpPr/>
          <p:nvPr/>
        </p:nvSpPr>
        <p:spPr>
          <a:xfrm>
            <a:off x="8800428" y="24959188"/>
            <a:ext cx="1124128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u="sng" dirty="0" smtClean="0"/>
              <a:t>Visualization </a:t>
            </a:r>
            <a:r>
              <a:rPr lang="en-US" sz="6000" u="sng" dirty="0"/>
              <a:t>and Interactive Search</a:t>
            </a:r>
            <a:endParaRPr lang="en-US" sz="6000" u="sng" dirty="0"/>
          </a:p>
        </p:txBody>
      </p:sp>
    </p:spTree>
    <p:extLst>
      <p:ext uri="{BB962C8B-B14F-4D97-AF65-F5344CB8AC3E}">
        <p14:creationId xmlns:p14="http://schemas.microsoft.com/office/powerpoint/2010/main" val="38870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xmlns:p14="http://schemas.microsoft.com/office/powerpoint/2010/main"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4438</TotalTime>
  <Words>298</Words>
  <Application>Microsoft Office PowerPoint</Application>
  <PresentationFormat>Custom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Trebuchet MS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Kayhan</dc:creator>
  <cp:lastModifiedBy>Houde, Scott</cp:lastModifiedBy>
  <cp:revision>145</cp:revision>
  <dcterms:created xsi:type="dcterms:W3CDTF">2014-01-16T16:47:08Z</dcterms:created>
  <dcterms:modified xsi:type="dcterms:W3CDTF">2015-05-07T12:49:15Z</dcterms:modified>
</cp:coreProperties>
</file>