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5" r:id="rId2"/>
    <p:sldId id="266" r:id="rId3"/>
    <p:sldId id="267" r:id="rId4"/>
    <p:sldId id="268" r:id="rId5"/>
    <p:sldId id="257" r:id="rId6"/>
    <p:sldId id="25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9" r:id="rId15"/>
    <p:sldId id="260" r:id="rId16"/>
    <p:sldId id="263" r:id="rId17"/>
    <p:sldId id="261" r:id="rId18"/>
    <p:sldId id="264" r:id="rId19"/>
    <p:sldId id="262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B5B7F-7455-224C-BC0D-1FC38F3C4895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F9849-CFB6-CE40-B5F3-DABC5FE6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project is</a:t>
            </a:r>
            <a:r>
              <a:rPr lang="en-US" baseline="0" dirty="0" smtClean="0"/>
              <a:t> about lock management, so lets start by reminding ourselves what lock management is. Lock is a mechanism for concurrency control, and by enforcing every client to acquire a lock before touching the associated data item, we can maintain the consistency of the states of the system or the data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FAE0C-30FE-DD42-8D65-5645902D0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</a:t>
            </a:r>
            <a:r>
              <a:rPr lang="en-US" baseline="0" dirty="0" smtClean="0"/>
              <a:t> items, 50-50 shared - exclusive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FAE0C-30FE-DD42-8D65-5645902D0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 clients, 50-50 shard</a:t>
            </a:r>
            <a:r>
              <a:rPr lang="en-US" baseline="0" dirty="0" smtClean="0"/>
              <a:t> – exclusive 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FAE0C-30FE-DD42-8D65-5645902D0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 clients, 50-50 shard</a:t>
            </a:r>
            <a:r>
              <a:rPr lang="en-US" baseline="0" dirty="0" smtClean="0"/>
              <a:t> – exclusive 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FAE0C-30FE-DD42-8D65-5645902D0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6ADD-3D34-3646-875B-4D9D4DB5AA9C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628-9F4C-F245-BF20-C5446DBC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6ADD-3D34-3646-875B-4D9D4DB5AA9C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628-9F4C-F245-BF20-C5446DBC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6ADD-3D34-3646-875B-4D9D4DB5AA9C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628-9F4C-F245-BF20-C5446DBC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6ADD-3D34-3646-875B-4D9D4DB5AA9C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628-9F4C-F245-BF20-C5446DBC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6ADD-3D34-3646-875B-4D9D4DB5AA9C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628-9F4C-F245-BF20-C5446DBC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0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6ADD-3D34-3646-875B-4D9D4DB5AA9C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628-9F4C-F245-BF20-C5446DBC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6ADD-3D34-3646-875B-4D9D4DB5AA9C}" type="datetimeFigureOut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628-9F4C-F245-BF20-C5446DBC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6ADD-3D34-3646-875B-4D9D4DB5AA9C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628-9F4C-F245-BF20-C5446DBC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6ADD-3D34-3646-875B-4D9D4DB5AA9C}" type="datetimeFigureOut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628-9F4C-F245-BF20-C5446DBC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6ADD-3D34-3646-875B-4D9D4DB5AA9C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628-9F4C-F245-BF20-C5446DBC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6ADD-3D34-3646-875B-4D9D4DB5AA9C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628-9F4C-F245-BF20-C5446DBC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6ADD-3D34-3646-875B-4D9D4DB5AA9C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85628-9F4C-F245-BF20-C5446DBC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Lock Management with RDMA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Yeounoh Chung, </a:t>
            </a:r>
            <a:r>
              <a:rPr lang="en-US" dirty="0" err="1" smtClean="0"/>
              <a:t>Erfan</a:t>
            </a:r>
            <a:r>
              <a:rPr lang="en-US" dirty="0" smtClean="0"/>
              <a:t> </a:t>
            </a:r>
            <a:r>
              <a:rPr lang="en-US" dirty="0" err="1" smtClean="0"/>
              <a:t>Zamanian</a:t>
            </a:r>
            <a:endParaRPr lang="en-US" dirty="0" smtClean="0"/>
          </a:p>
          <a:p>
            <a:r>
              <a:rPr lang="en-US" dirty="0" smtClean="0"/>
              <a:t>Instructor: Prof. Stan </a:t>
            </a:r>
            <a:r>
              <a:rPr lang="en-US" dirty="0" err="1" smtClean="0"/>
              <a:t>Zdonik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11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Centric LM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774130" y="1762732"/>
            <a:ext cx="2395429" cy="230243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LM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Server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908813" y="1948355"/>
            <a:ext cx="211644" cy="474883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945773" y="2735807"/>
            <a:ext cx="211644" cy="474883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963493" y="3465527"/>
            <a:ext cx="211644" cy="474883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18925" y="3972869"/>
            <a:ext cx="1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Thread N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36923" y="2179280"/>
            <a:ext cx="1337207" cy="1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36923" y="2985968"/>
            <a:ext cx="1337207" cy="1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436923" y="3677194"/>
            <a:ext cx="1337207" cy="1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8926" y="1658156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8926" y="2368698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58926" y="2985968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4737" y="3991380"/>
            <a:ext cx="1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Client 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600413" y="2350927"/>
            <a:ext cx="427890" cy="1109935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70848" y="1658156"/>
            <a:ext cx="731135" cy="36338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470848" y="2025331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70848" y="2394148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70848" y="2758230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70848" y="3125495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70848" y="3446349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70848" y="4926569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53579" y="1636309"/>
            <a:ext cx="119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Item 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53579" y="4001828"/>
            <a:ext cx="119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. . . 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51608" y="4914996"/>
            <a:ext cx="119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Item M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11659" y="1636309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C5, </a:t>
            </a:r>
            <a:r>
              <a:rPr lang="en-US" sz="1200" b="1" dirty="0" err="1" smtClean="0">
                <a:solidFill>
                  <a:schemeClr val="bg1"/>
                </a:solidFill>
              </a:rPr>
              <a:t>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16404" y="1636309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C1, </a:t>
            </a:r>
            <a:r>
              <a:rPr lang="en-US" sz="1200" b="1" dirty="0" err="1" smtClean="0">
                <a:solidFill>
                  <a:schemeClr val="bg1"/>
                </a:solidFill>
              </a:rPr>
              <a:t>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endCxn id="56" idx="1"/>
          </p:cNvCxnSpPr>
          <p:nvPr/>
        </p:nvCxnSpPr>
        <p:spPr>
          <a:xfrm>
            <a:off x="6201983" y="1830820"/>
            <a:ext cx="209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3"/>
            <a:endCxn id="58" idx="1"/>
          </p:cNvCxnSpPr>
          <p:nvPr/>
        </p:nvCxnSpPr>
        <p:spPr>
          <a:xfrm>
            <a:off x="7125520" y="1830820"/>
            <a:ext cx="1908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411659" y="4912254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C9, </a:t>
            </a:r>
            <a:r>
              <a:rPr lang="en-US" sz="1200" b="1" dirty="0" err="1" smtClean="0">
                <a:solidFill>
                  <a:schemeClr val="bg1"/>
                </a:solidFill>
              </a:rPr>
              <a:t>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6200015" y="5103583"/>
            <a:ext cx="1908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309684" y="4931595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C11, </a:t>
            </a:r>
            <a:r>
              <a:rPr lang="en-US" sz="1200" b="1" dirty="0" err="1" smtClean="0">
                <a:solidFill>
                  <a:schemeClr val="bg1"/>
                </a:solidFill>
              </a:rPr>
              <a:t>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141255" y="5102031"/>
            <a:ext cx="1908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24817"/>
              </p:ext>
            </p:extLst>
          </p:nvPr>
        </p:nvGraphicFramePr>
        <p:xfrm>
          <a:off x="547318" y="4904649"/>
          <a:ext cx="4622241" cy="1148080"/>
        </p:xfrm>
        <a:graphic>
          <a:graphicData uri="http://schemas.openxmlformats.org/drawingml/2006/table">
            <a:tbl>
              <a:tblPr/>
              <a:tblGrid>
                <a:gridCol w="1011154"/>
                <a:gridCol w="1981762"/>
                <a:gridCol w="1629325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Granted 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Waiting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C5 (SH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), C1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(SH)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C9 (SH), C11 (SH)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85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Centric LM</a:t>
            </a:r>
            <a:endParaRPr lang="en-US" dirty="0"/>
          </a:p>
        </p:txBody>
      </p:sp>
      <p:pic>
        <p:nvPicPr>
          <p:cNvPr id="4" name="Content Placeholder 3" descr="imag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9" b="5529"/>
          <a:stretch>
            <a:fillRect/>
          </a:stretch>
        </p:blipFill>
        <p:spPr>
          <a:xfrm>
            <a:off x="1515422" y="1600201"/>
            <a:ext cx="6296180" cy="3462656"/>
          </a:xfrm>
        </p:spPr>
      </p:pic>
      <p:sp>
        <p:nvSpPr>
          <p:cNvPr id="5" name="TextBox 4"/>
          <p:cNvSpPr txBox="1"/>
          <p:nvPr/>
        </p:nvSpPr>
        <p:spPr>
          <a:xfrm>
            <a:off x="2501247" y="5292038"/>
            <a:ext cx="569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(3*10^9 cycles / (sec * core)) * 40 cores /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10990" y="5718175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( 10^4 cycles / </a:t>
            </a:r>
            <a:r>
              <a:rPr lang="en-US" dirty="0" err="1"/>
              <a:t>msg</a:t>
            </a:r>
            <a:r>
              <a:rPr lang="en-US" dirty="0"/>
              <a:t> * 4 </a:t>
            </a:r>
            <a:r>
              <a:rPr lang="en-US" dirty="0" err="1"/>
              <a:t>msg</a:t>
            </a:r>
            <a:r>
              <a:rPr lang="en-US" dirty="0"/>
              <a:t> )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27238" y="5699858"/>
            <a:ext cx="4858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4555" y="5338204"/>
            <a:ext cx="130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LPS upper bound 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27238" y="6234983"/>
            <a:ext cx="376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3,000,000 LPS /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4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Centric LM</a:t>
            </a:r>
            <a:endParaRPr lang="en-US" dirty="0"/>
          </a:p>
        </p:txBody>
      </p:sp>
      <p:pic>
        <p:nvPicPr>
          <p:cNvPr id="3" name="Picture 2" descr="image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5" y="1272835"/>
            <a:ext cx="6868823" cy="42472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3526" y="5381459"/>
            <a:ext cx="73898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Contention Rate = (1-#items/#clients)</a:t>
            </a:r>
          </a:p>
        </p:txBody>
      </p:sp>
    </p:spTree>
    <p:extLst>
      <p:ext uri="{BB962C8B-B14F-4D97-AF65-F5344CB8AC3E}">
        <p14:creationId xmlns:p14="http://schemas.microsoft.com/office/powerpoint/2010/main" val="329524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Centric LM</a:t>
            </a:r>
            <a:endParaRPr lang="en-US" dirty="0"/>
          </a:p>
        </p:txBody>
      </p:sp>
      <p:pic>
        <p:nvPicPr>
          <p:cNvPr id="3" name="Picture 2" descr="image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5" y="1272835"/>
            <a:ext cx="6868823" cy="42472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3526" y="5381459"/>
            <a:ext cx="73898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TCP: CPU utilization ~ 91% </a:t>
            </a:r>
          </a:p>
        </p:txBody>
      </p:sp>
      <p:pic>
        <p:nvPicPr>
          <p:cNvPr id="12" name="Picture 11" descr="image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66" y="4404852"/>
            <a:ext cx="3540234" cy="22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6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RDMA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Extreme design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use RDMA as much as possible</a:t>
            </a:r>
          </a:p>
          <a:p>
            <a:r>
              <a:rPr lang="en-US" dirty="0" smtClean="0">
                <a:sym typeface="Wingdings"/>
              </a:rPr>
              <a:t>Basic Idea:</a:t>
            </a:r>
          </a:p>
          <a:p>
            <a:pPr lvl="1"/>
            <a:r>
              <a:rPr lang="en-US" sz="2400" dirty="0" smtClean="0">
                <a:sym typeface="Wingdings"/>
              </a:rPr>
              <a:t>Server is oblivious</a:t>
            </a:r>
          </a:p>
          <a:p>
            <a:pPr lvl="1"/>
            <a:r>
              <a:rPr lang="en-US" sz="2400" dirty="0" smtClean="0">
                <a:sym typeface="Wingdings"/>
              </a:rPr>
              <a:t>Each lock “</a:t>
            </a:r>
            <a:r>
              <a:rPr lang="en-US" sz="2400" dirty="0" err="1" smtClean="0">
                <a:sym typeface="Wingdings"/>
              </a:rPr>
              <a:t>i</a:t>
            </a:r>
            <a:r>
              <a:rPr lang="en-US" sz="2400" dirty="0" smtClean="0">
                <a:sym typeface="Wingdings"/>
              </a:rPr>
              <a:t>” has a corresponding memory buffer </a:t>
            </a:r>
            <a:r>
              <a:rPr lang="en-US" sz="1800" i="1" dirty="0" err="1" smtClean="0">
                <a:sym typeface="Wingdings"/>
              </a:rPr>
              <a:t>buff</a:t>
            </a:r>
            <a:r>
              <a:rPr lang="en-US" sz="1800" i="1" baseline="-25000" dirty="0" err="1" smtClean="0">
                <a:sym typeface="Wingdings"/>
              </a:rPr>
              <a:t>i</a:t>
            </a:r>
            <a:endParaRPr lang="en-US" sz="2400" i="1" dirty="0" smtClean="0">
              <a:sym typeface="Wingdings"/>
            </a:endParaRPr>
          </a:p>
          <a:p>
            <a:pPr lvl="1"/>
            <a:r>
              <a:rPr lang="en-US" sz="2400" dirty="0" smtClean="0">
                <a:sym typeface="Wingdings"/>
              </a:rPr>
              <a:t>Clients compete to get the lock ownership</a:t>
            </a:r>
          </a:p>
          <a:p>
            <a:pPr lvl="2"/>
            <a:r>
              <a:rPr lang="en-US" sz="2000" dirty="0" smtClean="0">
                <a:sym typeface="Wingdings"/>
              </a:rPr>
              <a:t>By “register”-</a:t>
            </a:r>
            <a:r>
              <a:rPr lang="en-US" sz="2000" dirty="0" err="1" smtClean="0">
                <a:sym typeface="Wingdings"/>
              </a:rPr>
              <a:t>ing</a:t>
            </a:r>
            <a:r>
              <a:rPr lang="en-US" sz="2000" dirty="0" smtClean="0">
                <a:sym typeface="Wingdings"/>
              </a:rPr>
              <a:t> themselves as the owner</a:t>
            </a:r>
          </a:p>
          <a:p>
            <a:pPr lvl="1"/>
            <a:r>
              <a:rPr lang="en-US" sz="2400" dirty="0" smtClean="0">
                <a:sym typeface="Wingdings"/>
              </a:rPr>
              <a:t>Use atomic operations</a:t>
            </a:r>
          </a:p>
          <a:p>
            <a:pPr lvl="2"/>
            <a:r>
              <a:rPr lang="en-US" sz="2000" dirty="0" smtClean="0">
                <a:sym typeface="Wingdings"/>
              </a:rPr>
              <a:t> to deal with concurrent requests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245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729" y="2532536"/>
            <a:ext cx="278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and Swap (CS)</a:t>
            </a:r>
          </a:p>
          <a:p>
            <a:r>
              <a:rPr lang="en-US" dirty="0" smtClean="0"/>
              <a:t>	* expected value</a:t>
            </a:r>
          </a:p>
          <a:p>
            <a:r>
              <a:rPr lang="en-US" dirty="0"/>
              <a:t> </a:t>
            </a:r>
            <a:r>
              <a:rPr lang="en-US" dirty="0" smtClean="0"/>
              <a:t>        * swap value</a:t>
            </a:r>
          </a:p>
          <a:p>
            <a:r>
              <a:rPr lang="en-US" dirty="0" smtClean="0"/>
              <a:t>- </a:t>
            </a:r>
            <a:r>
              <a:rPr lang="en-US" sz="1200" dirty="0" smtClean="0"/>
              <a:t>Return the old value</a:t>
            </a:r>
            <a:r>
              <a:rPr lang="en-US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063" y="4821705"/>
            <a:ext cx="1967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 and Add (FA)</a:t>
            </a:r>
          </a:p>
          <a:p>
            <a:r>
              <a:rPr lang="en-US" dirty="0" smtClean="0"/>
              <a:t>	* add value</a:t>
            </a:r>
          </a:p>
          <a:p>
            <a:r>
              <a:rPr lang="en-US" dirty="0" smtClean="0"/>
              <a:t>- </a:t>
            </a:r>
            <a:r>
              <a:rPr lang="en-US" sz="1200" dirty="0" smtClean="0"/>
              <a:t>Returns the old value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9609" y="1627515"/>
            <a:ext cx="178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64-bit memory buffer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4319609" y="2758790"/>
            <a:ext cx="1566619" cy="399275"/>
          </a:xfrm>
          <a:prstGeom prst="rect">
            <a:avLst/>
          </a:prstGeom>
          <a:pattFill prst="pct5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9609" y="4928652"/>
            <a:ext cx="1566619" cy="399275"/>
          </a:xfrm>
          <a:prstGeom prst="rect">
            <a:avLst/>
          </a:prstGeom>
          <a:pattFill prst="pct5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229737" y="2262843"/>
            <a:ext cx="2584697" cy="522565"/>
            <a:chOff x="6229737" y="2262843"/>
            <a:chExt cx="2584697" cy="522565"/>
          </a:xfrm>
        </p:grpSpPr>
        <p:sp>
          <p:nvSpPr>
            <p:cNvPr id="9" name="Right Arrow 8"/>
            <p:cNvSpPr/>
            <p:nvPr/>
          </p:nvSpPr>
          <p:spPr>
            <a:xfrm>
              <a:off x="6267762" y="2500590"/>
              <a:ext cx="705973" cy="170361"/>
            </a:xfrm>
            <a:prstGeom prst="rightArrow">
              <a:avLst/>
            </a:prstGeom>
            <a:solidFill>
              <a:srgbClr val="3333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47815" y="2386133"/>
              <a:ext cx="1566619" cy="399275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9737" y="2262843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CS(12, 19)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29737" y="2873162"/>
            <a:ext cx="2584697" cy="537775"/>
            <a:chOff x="6229737" y="2873162"/>
            <a:chExt cx="2584697" cy="537775"/>
          </a:xfrm>
        </p:grpSpPr>
        <p:sp>
          <p:nvSpPr>
            <p:cNvPr id="12" name="Right Arrow 11"/>
            <p:cNvSpPr/>
            <p:nvPr/>
          </p:nvSpPr>
          <p:spPr>
            <a:xfrm>
              <a:off x="6267762" y="3126119"/>
              <a:ext cx="705973" cy="170361"/>
            </a:xfrm>
            <a:prstGeom prst="rightArrow">
              <a:avLst/>
            </a:prstGeom>
            <a:solidFill>
              <a:srgbClr val="3333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7815" y="3011662"/>
              <a:ext cx="1566619" cy="399275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9737" y="2873162"/>
              <a:ext cx="893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CS(167, 19)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87586" y="4802172"/>
            <a:ext cx="2626848" cy="524148"/>
            <a:chOff x="6187586" y="4802172"/>
            <a:chExt cx="2626848" cy="524148"/>
          </a:xfrm>
        </p:grpSpPr>
        <p:sp>
          <p:nvSpPr>
            <p:cNvPr id="14" name="Right Arrow 13"/>
            <p:cNvSpPr/>
            <p:nvPr/>
          </p:nvSpPr>
          <p:spPr>
            <a:xfrm>
              <a:off x="6187586" y="5054714"/>
              <a:ext cx="705973" cy="170361"/>
            </a:xfrm>
            <a:prstGeom prst="rightArrow">
              <a:avLst/>
            </a:prstGeom>
            <a:solidFill>
              <a:srgbClr val="3333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7815" y="4927045"/>
              <a:ext cx="1566619" cy="399275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67762" y="4802172"/>
              <a:ext cx="515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FA(2)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489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Server’s memory organization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212" y="2303608"/>
            <a:ext cx="2121781" cy="29127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4052" y="19418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7287" y="2425291"/>
            <a:ext cx="7916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Lock items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423567" y="2942445"/>
            <a:ext cx="553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Item 1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423567" y="3225650"/>
            <a:ext cx="553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Item 2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423567" y="3954717"/>
            <a:ext cx="556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Item n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591752" y="3493052"/>
            <a:ext cx="2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</a:t>
            </a:r>
          </a:p>
          <a:p>
            <a:r>
              <a:rPr lang="en-US" sz="1200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61240" y="2942445"/>
            <a:ext cx="897386" cy="251108"/>
            <a:chOff x="4775907" y="1832721"/>
            <a:chExt cx="897386" cy="251108"/>
          </a:xfrm>
        </p:grpSpPr>
        <p:sp>
          <p:nvSpPr>
            <p:cNvPr id="12" name="Rectangle 11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53934" y="3241944"/>
            <a:ext cx="897386" cy="251108"/>
            <a:chOff x="4775907" y="1832721"/>
            <a:chExt cx="897386" cy="251108"/>
          </a:xfrm>
        </p:grpSpPr>
        <p:sp>
          <p:nvSpPr>
            <p:cNvPr id="15" name="Rectangle 14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61240" y="3954717"/>
            <a:ext cx="897386" cy="251108"/>
            <a:chOff x="4775907" y="1832721"/>
            <a:chExt cx="897386" cy="251108"/>
          </a:xfrm>
        </p:grpSpPr>
        <p:sp>
          <p:nvSpPr>
            <p:cNvPr id="18" name="Rectangle 17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62880" y="2435793"/>
            <a:ext cx="897386" cy="251108"/>
            <a:chOff x="4775907" y="1832721"/>
            <a:chExt cx="897386" cy="251108"/>
          </a:xfrm>
        </p:grpSpPr>
        <p:sp>
          <p:nvSpPr>
            <p:cNvPr id="21" name="Rectangle 20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Curved Connector 23"/>
          <p:cNvCxnSpPr>
            <a:stCxn id="21" idx="2"/>
          </p:cNvCxnSpPr>
          <p:nvPr/>
        </p:nvCxnSpPr>
        <p:spPr>
          <a:xfrm rot="5400000">
            <a:off x="5547328" y="2782446"/>
            <a:ext cx="735444" cy="54435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H="1">
            <a:off x="6567990" y="2756582"/>
            <a:ext cx="735446" cy="59608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5736" y="3403388"/>
            <a:ext cx="1148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Exclusive lock holder ID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783615" y="3410993"/>
            <a:ext cx="104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 Shared lock requests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51960" y="4487076"/>
            <a:ext cx="35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lock items are initialized to (0|0)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0146" y="2177215"/>
            <a:ext cx="52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32-bit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352563" y="2186496"/>
            <a:ext cx="52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32-bit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273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Exclusive Lock Algorithm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4384" y="2389226"/>
            <a:ext cx="178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Lock(X, </a:t>
            </a:r>
            <a:r>
              <a:rPr lang="en-US" dirty="0" err="1" smtClean="0"/>
              <a:t>client_id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1430" y="2409380"/>
            <a:ext cx="19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CS(0, </a:t>
            </a:r>
            <a:r>
              <a:rPr lang="en-US" dirty="0" err="1" smtClean="0"/>
              <a:t>client_id</a:t>
            </a:r>
            <a:r>
              <a:rPr lang="en-US" dirty="0" smtClean="0"/>
              <a:t> | 0)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589935" y="2127461"/>
            <a:ext cx="897386" cy="251108"/>
            <a:chOff x="4775907" y="1832721"/>
            <a:chExt cx="897386" cy="251108"/>
          </a:xfrm>
        </p:grpSpPr>
        <p:sp>
          <p:nvSpPr>
            <p:cNvPr id="4" name="Rectangle 3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6653390" y="2127461"/>
            <a:ext cx="320687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118831" y="2127461"/>
            <a:ext cx="897386" cy="251108"/>
            <a:chOff x="4775907" y="1832721"/>
            <a:chExt cx="897386" cy="251108"/>
          </a:xfrm>
        </p:grpSpPr>
        <p:sp>
          <p:nvSpPr>
            <p:cNvPr id="28" name="Rectangle 27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C_id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89935" y="2777499"/>
            <a:ext cx="897386" cy="251108"/>
            <a:chOff x="4775907" y="1832721"/>
            <a:chExt cx="897386" cy="251108"/>
          </a:xfrm>
        </p:grpSpPr>
        <p:sp>
          <p:nvSpPr>
            <p:cNvPr id="31" name="Rectangle 30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6653390" y="2777499"/>
            <a:ext cx="320687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118831" y="2777499"/>
            <a:ext cx="897386" cy="251108"/>
            <a:chOff x="4775907" y="1832721"/>
            <a:chExt cx="897386" cy="251108"/>
          </a:xfrm>
        </p:grpSpPr>
        <p:sp>
          <p:nvSpPr>
            <p:cNvPr id="35" name="Rectangle 34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509735" y="2127461"/>
            <a:ext cx="85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Succeeded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23809" y="2718005"/>
            <a:ext cx="557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Failed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150323" y="2544346"/>
            <a:ext cx="320687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7826" y="5380488"/>
            <a:ext cx="208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Release(X, </a:t>
            </a:r>
            <a:r>
              <a:rPr lang="en-US" dirty="0" err="1" smtClean="0"/>
              <a:t>client_id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2163606" y="5548980"/>
            <a:ext cx="320687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484293" y="5414014"/>
            <a:ext cx="18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WRITE(0, </a:t>
            </a:r>
            <a:r>
              <a:rPr lang="en-US" dirty="0" err="1" smtClean="0"/>
              <a:t>buffer</a:t>
            </a:r>
            <a:r>
              <a:rPr lang="en-US" baseline="-25000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5589935" y="5468233"/>
            <a:ext cx="897386" cy="251108"/>
            <a:chOff x="4775907" y="1832721"/>
            <a:chExt cx="897386" cy="251108"/>
          </a:xfrm>
        </p:grpSpPr>
        <p:sp>
          <p:nvSpPr>
            <p:cNvPr id="64" name="Rectangle 63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6653390" y="5468233"/>
            <a:ext cx="320687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7118831" y="5468233"/>
            <a:ext cx="897386" cy="251108"/>
            <a:chOff x="4775907" y="1832721"/>
            <a:chExt cx="897386" cy="251108"/>
          </a:xfrm>
        </p:grpSpPr>
        <p:sp>
          <p:nvSpPr>
            <p:cNvPr id="68" name="Rectangle 67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0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3232" y="3795001"/>
            <a:ext cx="186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Retry(X, </a:t>
            </a:r>
            <a:r>
              <a:rPr lang="en-US" dirty="0" err="1" smtClean="0"/>
              <a:t>client_id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71010" y="3795001"/>
            <a:ext cx="19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CS(0, </a:t>
            </a:r>
            <a:r>
              <a:rPr lang="en-US" dirty="0" err="1" smtClean="0"/>
              <a:t>client_id</a:t>
            </a:r>
            <a:r>
              <a:rPr lang="en-US" dirty="0" smtClean="0"/>
              <a:t> | 0)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5559515" y="3513082"/>
            <a:ext cx="897386" cy="251108"/>
            <a:chOff x="4775907" y="1832721"/>
            <a:chExt cx="897386" cy="251108"/>
          </a:xfrm>
        </p:grpSpPr>
        <p:sp>
          <p:nvSpPr>
            <p:cNvPr id="73" name="Rectangle 72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75" name="Right Arrow 74"/>
          <p:cNvSpPr/>
          <p:nvPr/>
        </p:nvSpPr>
        <p:spPr>
          <a:xfrm>
            <a:off x="6622970" y="3513082"/>
            <a:ext cx="320687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7088411" y="3513082"/>
            <a:ext cx="897386" cy="251108"/>
            <a:chOff x="4775907" y="1832721"/>
            <a:chExt cx="897386" cy="251108"/>
          </a:xfrm>
        </p:grpSpPr>
        <p:sp>
          <p:nvSpPr>
            <p:cNvPr id="77" name="Rectangle 76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C_id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559515" y="4163120"/>
            <a:ext cx="897386" cy="251108"/>
            <a:chOff x="4775907" y="1832721"/>
            <a:chExt cx="897386" cy="251108"/>
          </a:xfrm>
        </p:grpSpPr>
        <p:sp>
          <p:nvSpPr>
            <p:cNvPr id="80" name="Rectangle 79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82" name="Right Arrow 81"/>
          <p:cNvSpPr/>
          <p:nvPr/>
        </p:nvSpPr>
        <p:spPr>
          <a:xfrm>
            <a:off x="6622970" y="4163120"/>
            <a:ext cx="320687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7088411" y="4163120"/>
            <a:ext cx="897386" cy="251108"/>
            <a:chOff x="4775907" y="1832721"/>
            <a:chExt cx="897386" cy="251108"/>
          </a:xfrm>
        </p:grpSpPr>
        <p:sp>
          <p:nvSpPr>
            <p:cNvPr id="84" name="Rectangle 83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479315" y="3513082"/>
            <a:ext cx="85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Succeeded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93389" y="4103626"/>
            <a:ext cx="557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Failed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88" name="Right Arrow 87"/>
          <p:cNvSpPr/>
          <p:nvPr/>
        </p:nvSpPr>
        <p:spPr>
          <a:xfrm>
            <a:off x="2119903" y="3929967"/>
            <a:ext cx="320687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37" grpId="0"/>
      <p:bldP spid="38" grpId="0"/>
      <p:bldP spid="66" grpId="0" animBg="1"/>
      <p:bldP spid="75" grpId="0" animBg="1"/>
      <p:bldP spid="82" grpId="0" animBg="1"/>
      <p:bldP spid="86" grpId="0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Lock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067" y="2099056"/>
            <a:ext cx="176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Lock(S, </a:t>
            </a:r>
            <a:r>
              <a:rPr lang="en-US" dirty="0" err="1" smtClean="0"/>
              <a:t>client_id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512426" y="2211539"/>
            <a:ext cx="320687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4243" y="2109642"/>
            <a:ext cx="68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FA(1)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21618" y="2182601"/>
            <a:ext cx="897386" cy="251108"/>
            <a:chOff x="4775907" y="1832721"/>
            <a:chExt cx="897386" cy="251108"/>
          </a:xfrm>
        </p:grpSpPr>
        <p:sp>
          <p:nvSpPr>
            <p:cNvPr id="8" name="Rectangle 7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6985073" y="2182601"/>
            <a:ext cx="320687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450514" y="2182601"/>
            <a:ext cx="897386" cy="251108"/>
            <a:chOff x="4775907" y="1832721"/>
            <a:chExt cx="897386" cy="251108"/>
          </a:xfrm>
        </p:grpSpPr>
        <p:sp>
          <p:nvSpPr>
            <p:cNvPr id="12" name="Rectangle 11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S+1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41418" y="2182601"/>
            <a:ext cx="85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Succeeded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5137872"/>
            <a:ext cx="207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Release(S, </a:t>
            </a:r>
            <a:r>
              <a:rPr lang="en-US" dirty="0" err="1" smtClean="0"/>
              <a:t>client_id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553696" y="5250490"/>
            <a:ext cx="320687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85513" y="5148593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FA(-1)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21618" y="5226804"/>
            <a:ext cx="897386" cy="251108"/>
            <a:chOff x="4775907" y="1832721"/>
            <a:chExt cx="897386" cy="251108"/>
          </a:xfrm>
        </p:grpSpPr>
        <p:sp>
          <p:nvSpPr>
            <p:cNvPr id="19" name="Rectangle 18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6985073" y="5226804"/>
            <a:ext cx="320687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450514" y="5226804"/>
            <a:ext cx="897386" cy="251108"/>
            <a:chOff x="4775907" y="1832721"/>
            <a:chExt cx="897386" cy="251108"/>
          </a:xfrm>
        </p:grpSpPr>
        <p:sp>
          <p:nvSpPr>
            <p:cNvPr id="23" name="Rectangle 22"/>
            <p:cNvSpPr/>
            <p:nvPr/>
          </p:nvSpPr>
          <p:spPr>
            <a:xfrm>
              <a:off x="4775907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24600" y="1832721"/>
              <a:ext cx="448693" cy="251108"/>
            </a:xfrm>
            <a:prstGeom prst="rect">
              <a:avLst/>
            </a:prstGeom>
            <a:pattFill prst="pct5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S-1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56067" y="3588121"/>
            <a:ext cx="186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Retry(X, </a:t>
            </a:r>
            <a:r>
              <a:rPr lang="en-US" dirty="0" err="1" smtClean="0"/>
              <a:t>client_id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83845" y="3588121"/>
            <a:ext cx="149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</a:t>
            </a:r>
            <a:r>
              <a:rPr lang="en-US" dirty="0" err="1" smtClean="0"/>
              <a:t>buffer</a:t>
            </a:r>
            <a:r>
              <a:rPr lang="en-US" baseline="-25000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2532738" y="3723087"/>
            <a:ext cx="320687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everything together</a:t>
            </a:r>
            <a:endParaRPr lang="en-US" dirty="0"/>
          </a:p>
        </p:txBody>
      </p:sp>
      <p:pic>
        <p:nvPicPr>
          <p:cNvPr id="5" name="Picture 4" descr="imag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0" y="2214881"/>
            <a:ext cx="4162443" cy="2416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5780" y="2076381"/>
            <a:ext cx="1491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Mix workload(50-50)</a:t>
            </a:r>
            <a:endParaRPr lang="en-US" sz="1200" dirty="0"/>
          </a:p>
        </p:txBody>
      </p:sp>
      <p:pic>
        <p:nvPicPr>
          <p:cNvPr id="7" name="Picture 6" descr="image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41" y="2214881"/>
            <a:ext cx="3791859" cy="2344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0186" y="2093355"/>
            <a:ext cx="1491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Mix workload(50-50)</a:t>
            </a:r>
            <a:endParaRPr lang="en-US" sz="1200" dirty="0"/>
          </a:p>
        </p:txBody>
      </p:sp>
      <p:pic>
        <p:nvPicPr>
          <p:cNvPr id="12" name="Picture 11" descr="image (5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51" y="4631573"/>
            <a:ext cx="3657980" cy="22618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72846" y="4629966"/>
            <a:ext cx="94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Exclusive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276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Management</a:t>
            </a:r>
          </a:p>
          <a:p>
            <a:pPr lvl="1"/>
            <a:r>
              <a:rPr lang="en-US" dirty="0" smtClean="0"/>
              <a:t>Concurrent access control</a:t>
            </a:r>
          </a:p>
          <a:p>
            <a:pPr lvl="1"/>
            <a:r>
              <a:rPr lang="en-US" dirty="0" smtClean="0"/>
              <a:t>Different types of locks (e.g., SHARED, EXCLUSIVE)</a:t>
            </a:r>
          </a:p>
          <a:p>
            <a:pPr lvl="1"/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5579719" y="4386024"/>
            <a:ext cx="1250626" cy="107765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85811" y="4020395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6571" y="4272115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66571" y="4559220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366571" y="4924850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</p:cNvCxnSpPr>
          <p:nvPr/>
        </p:nvCxnSpPr>
        <p:spPr>
          <a:xfrm>
            <a:off x="3501754" y="4559221"/>
            <a:ext cx="1924039" cy="174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</p:cNvCxnSpPr>
          <p:nvPr/>
        </p:nvCxnSpPr>
        <p:spPr>
          <a:xfrm flipV="1">
            <a:off x="3482514" y="5098046"/>
            <a:ext cx="1943279" cy="365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</p:cNvCxnSpPr>
          <p:nvPr/>
        </p:nvCxnSpPr>
        <p:spPr>
          <a:xfrm flipV="1">
            <a:off x="3482514" y="4924850"/>
            <a:ext cx="1943279" cy="173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7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RDMA helps…</a:t>
            </a:r>
          </a:p>
          <a:p>
            <a:pPr lvl="1"/>
            <a:r>
              <a:rPr lang="en-US" dirty="0" smtClean="0"/>
              <a:t>Server centric LM can scale up!</a:t>
            </a:r>
            <a:endParaRPr lang="en-US" dirty="0"/>
          </a:p>
          <a:p>
            <a:pPr lvl="1"/>
            <a:r>
              <a:rPr lang="en-US" dirty="0" smtClean="0"/>
              <a:t>But, re-designing LM is much better!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Hybrid design</a:t>
            </a:r>
          </a:p>
          <a:p>
            <a:pPr lvl="1"/>
            <a:r>
              <a:rPr lang="en-US" dirty="0" smtClean="0"/>
              <a:t>Distributed lock item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1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NOT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about : how to handle failures</a:t>
            </a:r>
          </a:p>
          <a:p>
            <a:r>
              <a:rPr lang="en-US" dirty="0" smtClean="0"/>
              <a:t>Not about : transactions</a:t>
            </a:r>
          </a:p>
          <a:p>
            <a:pPr lvl="1"/>
            <a:r>
              <a:rPr lang="en-US" dirty="0" smtClean="0"/>
              <a:t>A simple lock on shared resources</a:t>
            </a:r>
          </a:p>
          <a:p>
            <a:r>
              <a:rPr lang="en-US" dirty="0" smtClean="0"/>
              <a:t>Not about : other essential components of DS</a:t>
            </a:r>
          </a:p>
          <a:p>
            <a:pPr lvl="1"/>
            <a:r>
              <a:rPr lang="en-US" dirty="0" smtClean="0"/>
              <a:t>PAXOS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030216"/>
            <a:ext cx="8229600" cy="789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/>
              <a:t>Designing </a:t>
            </a:r>
            <a:r>
              <a:rPr lang="en-US" sz="3200" b="1" dirty="0"/>
              <a:t>“Lock Management” </a:t>
            </a:r>
            <a:r>
              <a:rPr lang="en-US" sz="3200" dirty="0"/>
              <a:t>with RDMA.</a:t>
            </a:r>
          </a:p>
        </p:txBody>
      </p:sp>
    </p:spTree>
    <p:extLst>
      <p:ext uri="{BB962C8B-B14F-4D97-AF65-F5344CB8AC3E}">
        <p14:creationId xmlns:p14="http://schemas.microsoft.com/office/powerpoint/2010/main" val="212595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lock on </a:t>
            </a:r>
            <a:r>
              <a:rPr lang="en-US" dirty="0" smtClean="0"/>
              <a:t>shared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steps: request, release (with ACKs).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4096680" y="2568253"/>
            <a:ext cx="1250626" cy="107765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5812" y="2568253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" idx="1"/>
          </p:cNvCxnSpPr>
          <p:nvPr/>
        </p:nvCxnSpPr>
        <p:spPr>
          <a:xfrm>
            <a:off x="1941755" y="3107079"/>
            <a:ext cx="21549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41755" y="3916878"/>
            <a:ext cx="2154925" cy="500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72637" y="3732212"/>
            <a:ext cx="25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Request(type 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41755" y="4590413"/>
            <a:ext cx="2154925" cy="365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95675" y="4317298"/>
            <a:ext cx="186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ACK (granted)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41755" y="5223907"/>
            <a:ext cx="2154925" cy="500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41755" y="5972986"/>
            <a:ext cx="2154925" cy="365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96680" y="3645904"/>
            <a:ext cx="0" cy="299156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41755" y="3644354"/>
            <a:ext cx="0" cy="299156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5037" y="5039241"/>
            <a:ext cx="25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Release(type)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95675" y="5732620"/>
            <a:ext cx="25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ACK (released)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3886" y="3938176"/>
            <a:ext cx="4012914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Server CPU cycles for …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Message processing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Lock handling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7200" y="5183026"/>
            <a:ext cx="8229600" cy="789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/>
              <a:t>Multiple clients </a:t>
            </a:r>
            <a:r>
              <a:rPr lang="en-US" sz="3200" dirty="0" smtClean="0"/>
              <a:t>per LM server 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414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5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“Direct memory access from the memory of one computer into that of another” </a:t>
            </a:r>
            <a:r>
              <a:rPr lang="en-US" sz="1200" dirty="0" smtClean="0"/>
              <a:t>wiki</a:t>
            </a:r>
            <a:endParaRPr lang="en-US" dirty="0" smtClean="0"/>
          </a:p>
          <a:p>
            <a:pPr lvl="1"/>
            <a:r>
              <a:rPr lang="en-US" dirty="0" smtClean="0"/>
              <a:t>without involving either one's operating system.</a:t>
            </a:r>
          </a:p>
          <a:p>
            <a:pPr lvl="1"/>
            <a:r>
              <a:rPr lang="en-US" dirty="0" smtClean="0"/>
              <a:t>Minimum (or no) involvement of CPU</a:t>
            </a:r>
          </a:p>
          <a:p>
            <a:pPr lvl="1"/>
            <a:r>
              <a:rPr lang="en-US" dirty="0" smtClean="0"/>
              <a:t>Low-latency, </a:t>
            </a:r>
            <a:r>
              <a:rPr lang="en-US" dirty="0" smtClean="0"/>
              <a:t>high-throughput</a:t>
            </a:r>
          </a:p>
          <a:p>
            <a:r>
              <a:rPr lang="en-US" dirty="0" smtClean="0"/>
              <a:t>Communication types:</a:t>
            </a:r>
          </a:p>
          <a:p>
            <a:pPr lvl="1"/>
            <a:r>
              <a:rPr lang="en-US" dirty="0" smtClean="0"/>
              <a:t>Send/Receive </a:t>
            </a:r>
            <a:r>
              <a:rPr lang="en-US" sz="1800" dirty="0" smtClean="0"/>
              <a:t>(similar to socket </a:t>
            </a:r>
            <a:r>
              <a:rPr lang="en-US" sz="1800" dirty="0" smtClean="0">
                <a:solidFill>
                  <a:srgbClr val="FF0000"/>
                </a:solidFill>
              </a:rPr>
              <a:t>read()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FF0000"/>
                </a:solidFill>
              </a:rPr>
              <a:t>write()</a:t>
            </a:r>
            <a:r>
              <a:rPr lang="en-US" sz="1800" dirty="0" smtClean="0"/>
              <a:t>)</a:t>
            </a:r>
          </a:p>
          <a:p>
            <a:pPr lvl="1"/>
            <a:r>
              <a:rPr lang="en-US" dirty="0"/>
              <a:t>Direct Read/</a:t>
            </a:r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Atomic operations </a:t>
            </a:r>
            <a:r>
              <a:rPr lang="en-US" sz="1700" dirty="0"/>
              <a:t>(similar to CPU </a:t>
            </a:r>
            <a:r>
              <a:rPr lang="en-US" sz="1700" dirty="0">
                <a:solidFill>
                  <a:srgbClr val="FF0000"/>
                </a:solidFill>
              </a:rPr>
              <a:t>compare-and-swap()</a:t>
            </a:r>
            <a:r>
              <a:rPr lang="en-US" sz="1700" dirty="0"/>
              <a:t> and </a:t>
            </a:r>
            <a:r>
              <a:rPr lang="en-US" sz="1700" dirty="0">
                <a:solidFill>
                  <a:srgbClr val="FF0000"/>
                </a:solidFill>
              </a:rPr>
              <a:t>fetch-and-add()</a:t>
            </a:r>
            <a:r>
              <a:rPr lang="en-US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872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RDMA Meets Lock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6496" y="1853549"/>
            <a:ext cx="1736849" cy="31875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/>
              <a:t>lock(</a:t>
            </a:r>
            <a:r>
              <a:rPr lang="en-US" sz="1400" dirty="0" err="1" smtClean="0"/>
              <a:t>file_x</a:t>
            </a:r>
            <a:r>
              <a:rPr lang="en-US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w</a:t>
            </a:r>
            <a:r>
              <a:rPr lang="en-US" sz="1400" dirty="0" smtClean="0"/>
              <a:t>ait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wait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wait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w</a:t>
            </a:r>
            <a:r>
              <a:rPr lang="en-US" sz="1400" dirty="0" smtClean="0"/>
              <a:t>ait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wait        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/>
              <a:t>do_something</a:t>
            </a:r>
            <a:r>
              <a:rPr lang="en-US" sz="1400" dirty="0" smtClean="0"/>
              <a:t>(</a:t>
            </a:r>
            <a:r>
              <a:rPr lang="en-US" sz="1400" dirty="0" err="1" smtClean="0"/>
              <a:t>file_x</a:t>
            </a:r>
            <a:r>
              <a:rPr lang="en-US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.</a:t>
            </a:r>
            <a:r>
              <a:rPr lang="en-US" sz="1400" dirty="0" smtClean="0"/>
              <a:t>    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/>
              <a:t>release_lock</a:t>
            </a:r>
            <a:r>
              <a:rPr lang="en-US" sz="1400" dirty="0" smtClean="0"/>
              <a:t>()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     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37184" y="1419092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Client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536704" y="1853549"/>
            <a:ext cx="3060666" cy="267047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/>
              <a:t>receive_lock_request</a:t>
            </a:r>
            <a:r>
              <a:rPr lang="en-US" sz="1400" dirty="0" smtClean="0"/>
              <a:t>(client1, </a:t>
            </a:r>
            <a:r>
              <a:rPr lang="en-US" sz="1400" dirty="0" err="1" smtClean="0"/>
              <a:t>file_x</a:t>
            </a:r>
            <a:r>
              <a:rPr lang="en-US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Wait_(client1, </a:t>
            </a:r>
            <a:r>
              <a:rPr lang="en-US" sz="1400" dirty="0" err="1" smtClean="0"/>
              <a:t>file_x</a:t>
            </a:r>
            <a:r>
              <a:rPr lang="en-US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/>
              <a:t>grant_lock</a:t>
            </a:r>
            <a:r>
              <a:rPr lang="en-US" sz="1400" dirty="0" smtClean="0"/>
              <a:t>(client1, </a:t>
            </a:r>
            <a:r>
              <a:rPr lang="en-US" sz="1400" dirty="0" err="1" smtClean="0"/>
              <a:t>file_x</a:t>
            </a:r>
            <a:r>
              <a:rPr lang="en-US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1400" dirty="0" err="1"/>
              <a:t>r</a:t>
            </a:r>
            <a:r>
              <a:rPr lang="en-US" sz="1400" dirty="0" err="1" smtClean="0"/>
              <a:t>eceive_release_request</a:t>
            </a:r>
            <a:r>
              <a:rPr lang="en-US" sz="1400" dirty="0" smtClean="0"/>
              <a:t>(client1, </a:t>
            </a:r>
            <a:r>
              <a:rPr lang="en-US" sz="1400" dirty="0" err="1" smtClean="0"/>
              <a:t>file_x</a:t>
            </a:r>
            <a:r>
              <a:rPr lang="en-US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997392" y="14190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Server</a:t>
            </a:r>
            <a:endParaRPr lang="en-US" u="sng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13345" y="2088351"/>
            <a:ext cx="2423359" cy="25857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113346" y="3188787"/>
            <a:ext cx="2423358" cy="35976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13346" y="3913898"/>
            <a:ext cx="2423359" cy="25857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350114">
            <a:off x="3851297" y="197574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request lock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 rot="21024175">
            <a:off x="3856852" y="3134033"/>
            <a:ext cx="751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grant lock</a:t>
            </a:r>
          </a:p>
        </p:txBody>
      </p:sp>
      <p:sp>
        <p:nvSpPr>
          <p:cNvPr id="19" name="TextBox 18"/>
          <p:cNvSpPr txBox="1"/>
          <p:nvPr/>
        </p:nvSpPr>
        <p:spPr>
          <a:xfrm rot="411260">
            <a:off x="3880714" y="3767882"/>
            <a:ext cx="59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release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72493" y="2690746"/>
            <a:ext cx="1123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Waiting time</a:t>
            </a:r>
            <a:endParaRPr lang="en-US" sz="1400" dirty="0"/>
          </a:p>
        </p:txBody>
      </p:sp>
      <p:sp>
        <p:nvSpPr>
          <p:cNvPr id="23" name="Left Brace 22"/>
          <p:cNvSpPr/>
          <p:nvPr/>
        </p:nvSpPr>
        <p:spPr>
          <a:xfrm>
            <a:off x="999693" y="2281919"/>
            <a:ext cx="296593" cy="1174547"/>
          </a:xfrm>
          <a:prstGeom prst="leftBrace">
            <a:avLst>
              <a:gd name="adj1" fmla="val 9900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1003498" y="3620081"/>
            <a:ext cx="296593" cy="768125"/>
          </a:xfrm>
          <a:prstGeom prst="leftBrace">
            <a:avLst>
              <a:gd name="adj1" fmla="val 9900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273990" y="383104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Holding time</a:t>
            </a:r>
            <a:endParaRPr lang="en-US" sz="1400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145626" y="5343142"/>
            <a:ext cx="8696161" cy="1239899"/>
          </a:xfrm>
        </p:spPr>
        <p:txBody>
          <a:bodyPr>
            <a:normAutofit fontScale="62500" lnSpcReduction="20000"/>
          </a:bodyPr>
          <a:lstStyle/>
          <a:p>
            <a:pPr marL="285750" indent="-285750"/>
            <a:r>
              <a:rPr lang="en-US" dirty="0" smtClean="0"/>
              <a:t>If Waiting time &gt;&gt; holding time</a:t>
            </a:r>
          </a:p>
          <a:p>
            <a:pPr marL="685800" lvl="1"/>
            <a:r>
              <a:rPr lang="en-US" dirty="0" smtClean="0"/>
              <a:t>Raises the likelihood of contention</a:t>
            </a:r>
          </a:p>
          <a:p>
            <a:r>
              <a:rPr lang="en-US" dirty="0" smtClean="0"/>
              <a:t>Server becomes the bottleneck</a:t>
            </a:r>
          </a:p>
          <a:p>
            <a:pPr lvl="1"/>
            <a:r>
              <a:rPr lang="en-US" dirty="0" smtClean="0"/>
              <a:t>More busy with message handling than the actual job</a:t>
            </a:r>
            <a:r>
              <a:rPr lang="en-US" dirty="0" smtClean="0"/>
              <a:t> 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5568108" y="5451553"/>
            <a:ext cx="1301031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07670" y="5189253"/>
            <a:ext cx="119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Book Antiqua"/>
                <a:cs typeface="Book Antiqua"/>
              </a:rPr>
              <a:t>With RDMA</a:t>
            </a:r>
            <a:endParaRPr lang="en-US" sz="1400" i="1" dirty="0">
              <a:latin typeface="Book Antiqua"/>
              <a:cs typeface="Book Antiqu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6757" y="5221705"/>
            <a:ext cx="195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Lower latency</a:t>
            </a:r>
            <a:br>
              <a:rPr lang="en-US" sz="1400" dirty="0" smtClean="0"/>
            </a:br>
            <a:r>
              <a:rPr lang="en-US" sz="1400" dirty="0" smtClean="0"/>
              <a:t>lower contention rate</a:t>
            </a:r>
            <a:endParaRPr lang="en-US" sz="1400" dirty="0"/>
          </a:p>
        </p:txBody>
      </p:sp>
      <p:sp>
        <p:nvSpPr>
          <p:cNvPr id="31" name="Right Arrow 30"/>
          <p:cNvSpPr/>
          <p:nvPr/>
        </p:nvSpPr>
        <p:spPr>
          <a:xfrm>
            <a:off x="5576692" y="6065115"/>
            <a:ext cx="1301031" cy="170361"/>
          </a:xfrm>
          <a:prstGeom prst="rightArrow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16254" y="5802815"/>
            <a:ext cx="119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Book Antiqua"/>
                <a:cs typeface="Book Antiqua"/>
              </a:rPr>
              <a:t>With RDMA</a:t>
            </a:r>
            <a:endParaRPr lang="en-US" sz="1400" i="1" dirty="0">
              <a:latin typeface="Book Antiqua"/>
              <a:cs typeface="Book Antiqu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6757" y="5848982"/>
            <a:ext cx="241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Less overhead on server</a:t>
            </a:r>
          </a:p>
          <a:p>
            <a:r>
              <a:rPr lang="en-US" sz="1200" dirty="0" smtClean="0"/>
              <a:t>Overhead distributed over clients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73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Centric LM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774130" y="1762732"/>
            <a:ext cx="2395429" cy="230243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LM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Server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908813" y="1948355"/>
            <a:ext cx="211644" cy="474883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945773" y="2735807"/>
            <a:ext cx="211644" cy="474883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963493" y="3465527"/>
            <a:ext cx="211644" cy="474883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18925" y="3972869"/>
            <a:ext cx="1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Thread N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36923" y="2179280"/>
            <a:ext cx="1337207" cy="1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36923" y="2985968"/>
            <a:ext cx="1337207" cy="1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436923" y="3677194"/>
            <a:ext cx="1337207" cy="1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8926" y="1658156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8926" y="2368698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58926" y="2985968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4737" y="3991380"/>
            <a:ext cx="1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Client 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600413" y="2350927"/>
            <a:ext cx="427890" cy="1109935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70848" y="1658156"/>
            <a:ext cx="731135" cy="36338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470848" y="2025331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70848" y="2394148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70848" y="2758230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70848" y="3125495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70848" y="3446349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70848" y="4926569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53579" y="1636309"/>
            <a:ext cx="119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Item 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53579" y="4001828"/>
            <a:ext cx="119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. . . 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51608" y="4914996"/>
            <a:ext cx="119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Item M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11659" y="1636309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C5, </a:t>
            </a:r>
            <a:r>
              <a:rPr lang="en-US" sz="1200" b="1" dirty="0" err="1" smtClean="0">
                <a:solidFill>
                  <a:schemeClr val="bg1"/>
                </a:solidFill>
              </a:rPr>
              <a:t>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11659" y="4904649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C7, Ex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endCxn id="56" idx="1"/>
          </p:cNvCxnSpPr>
          <p:nvPr/>
        </p:nvCxnSpPr>
        <p:spPr>
          <a:xfrm>
            <a:off x="6201983" y="1830820"/>
            <a:ext cx="209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198943" y="5118440"/>
            <a:ext cx="209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74698"/>
              </p:ext>
            </p:extLst>
          </p:nvPr>
        </p:nvGraphicFramePr>
        <p:xfrm>
          <a:off x="547318" y="4904649"/>
          <a:ext cx="4622241" cy="1148080"/>
        </p:xfrm>
        <a:graphic>
          <a:graphicData uri="http://schemas.openxmlformats.org/drawingml/2006/table">
            <a:tbl>
              <a:tblPr/>
              <a:tblGrid>
                <a:gridCol w="1011154"/>
                <a:gridCol w="1558473"/>
                <a:gridCol w="2052614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Granted 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Waiting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C5 (SH)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C7 (EX)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0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1" grpId="0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53" grpId="0"/>
      <p:bldP spid="54" grpId="0"/>
      <p:bldP spid="55" grpId="0"/>
      <p:bldP spid="56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Centric LM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774130" y="1762732"/>
            <a:ext cx="2395429" cy="230243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LM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Server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908813" y="1948355"/>
            <a:ext cx="211644" cy="474883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945773" y="2735807"/>
            <a:ext cx="211644" cy="474883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963493" y="3465527"/>
            <a:ext cx="211644" cy="474883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18925" y="3972869"/>
            <a:ext cx="1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Thread N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36923" y="2179280"/>
            <a:ext cx="1337207" cy="1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36923" y="2985968"/>
            <a:ext cx="1337207" cy="1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436923" y="3677194"/>
            <a:ext cx="1337207" cy="1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8926" y="1658156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8926" y="2368698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58926" y="2985968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4737" y="3991380"/>
            <a:ext cx="1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Client 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600413" y="2350927"/>
            <a:ext cx="427890" cy="1109935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70848" y="1658156"/>
            <a:ext cx="731135" cy="36338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470848" y="2025331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70848" y="2394148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70848" y="2758230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70848" y="3125495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70848" y="3446349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70848" y="4926569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53579" y="1636309"/>
            <a:ext cx="119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Item 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53579" y="4001828"/>
            <a:ext cx="119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. . . 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51608" y="4914996"/>
            <a:ext cx="119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Item M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11659" y="1636309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C5, </a:t>
            </a:r>
            <a:r>
              <a:rPr lang="en-US" sz="1200" b="1" dirty="0" err="1" smtClean="0">
                <a:solidFill>
                  <a:schemeClr val="bg1"/>
                </a:solidFill>
              </a:rPr>
              <a:t>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16404" y="1636309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C1, </a:t>
            </a:r>
            <a:r>
              <a:rPr lang="en-US" sz="1200" b="1" dirty="0" err="1" smtClean="0">
                <a:solidFill>
                  <a:schemeClr val="bg1"/>
                </a:solidFill>
              </a:rPr>
              <a:t>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11659" y="4904649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C7, Ex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endCxn id="56" idx="1"/>
          </p:cNvCxnSpPr>
          <p:nvPr/>
        </p:nvCxnSpPr>
        <p:spPr>
          <a:xfrm>
            <a:off x="6201983" y="1830820"/>
            <a:ext cx="209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3"/>
            <a:endCxn id="58" idx="1"/>
          </p:cNvCxnSpPr>
          <p:nvPr/>
        </p:nvCxnSpPr>
        <p:spPr>
          <a:xfrm>
            <a:off x="7125520" y="1830820"/>
            <a:ext cx="1908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198943" y="5118440"/>
            <a:ext cx="209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355629" y="4912254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C9, </a:t>
            </a:r>
            <a:r>
              <a:rPr lang="en-US" sz="1200" b="1" dirty="0" err="1" smtClean="0">
                <a:solidFill>
                  <a:schemeClr val="bg1"/>
                </a:solidFill>
              </a:rPr>
              <a:t>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7143985" y="5103583"/>
            <a:ext cx="1908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8253654" y="4931595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C11, </a:t>
            </a:r>
            <a:r>
              <a:rPr lang="en-US" sz="1200" b="1" dirty="0" err="1" smtClean="0">
                <a:solidFill>
                  <a:schemeClr val="bg1"/>
                </a:solidFill>
              </a:rPr>
              <a:t>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8085225" y="5102031"/>
            <a:ext cx="1908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24668"/>
              </p:ext>
            </p:extLst>
          </p:nvPr>
        </p:nvGraphicFramePr>
        <p:xfrm>
          <a:off x="547318" y="4904649"/>
          <a:ext cx="4622241" cy="1148080"/>
        </p:xfrm>
        <a:graphic>
          <a:graphicData uri="http://schemas.openxmlformats.org/drawingml/2006/table">
            <a:tbl>
              <a:tblPr/>
              <a:tblGrid>
                <a:gridCol w="1011154"/>
                <a:gridCol w="1596954"/>
                <a:gridCol w="2014133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Granted 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Waiting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C5 (SH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), C1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(SH)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C7 (EX)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C9 (SH), C11 (SH)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64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Centric LM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774130" y="1762732"/>
            <a:ext cx="2395429" cy="230243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LM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Server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908813" y="1948355"/>
            <a:ext cx="211644" cy="474883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945773" y="2735807"/>
            <a:ext cx="211644" cy="474883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963493" y="3465527"/>
            <a:ext cx="211644" cy="474883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18925" y="3972869"/>
            <a:ext cx="1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Thread N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36923" y="2179280"/>
            <a:ext cx="1337207" cy="1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36923" y="2985968"/>
            <a:ext cx="1337207" cy="1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436923" y="3677194"/>
            <a:ext cx="1337207" cy="1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8926" y="1658156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8926" y="2368698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58926" y="2985968"/>
            <a:ext cx="1115943" cy="107765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4737" y="3991380"/>
            <a:ext cx="1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Client 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600413" y="2350927"/>
            <a:ext cx="427890" cy="1109935"/>
          </a:xfrm>
          <a:custGeom>
            <a:avLst/>
            <a:gdLst>
              <a:gd name="connsiteX0" fmla="*/ 153923 w 365568"/>
              <a:gd name="connsiteY0" fmla="*/ 0 h 692776"/>
              <a:gd name="connsiteX1" fmla="*/ 250125 w 365568"/>
              <a:gd name="connsiteY1" fmla="*/ 57731 h 692776"/>
              <a:gd name="connsiteX2" fmla="*/ 327087 w 365568"/>
              <a:gd name="connsiteY2" fmla="*/ 76975 h 692776"/>
              <a:gd name="connsiteX3" fmla="*/ 365568 w 365568"/>
              <a:gd name="connsiteY3" fmla="*/ 134706 h 692776"/>
              <a:gd name="connsiteX4" fmla="*/ 173164 w 365568"/>
              <a:gd name="connsiteY4" fmla="*/ 269413 h 692776"/>
              <a:gd name="connsiteX5" fmla="*/ 57721 w 365568"/>
              <a:gd name="connsiteY5" fmla="*/ 307900 h 692776"/>
              <a:gd name="connsiteX6" fmla="*/ 0 w 365568"/>
              <a:gd name="connsiteY6" fmla="*/ 327144 h 692776"/>
              <a:gd name="connsiteX7" fmla="*/ 173164 w 365568"/>
              <a:gd name="connsiteY7" fmla="*/ 384875 h 692776"/>
              <a:gd name="connsiteX8" fmla="*/ 230885 w 365568"/>
              <a:gd name="connsiteY8" fmla="*/ 404119 h 692776"/>
              <a:gd name="connsiteX9" fmla="*/ 288606 w 365568"/>
              <a:gd name="connsiteY9" fmla="*/ 423363 h 692776"/>
              <a:gd name="connsiteX10" fmla="*/ 307846 w 365568"/>
              <a:gd name="connsiteY10" fmla="*/ 558069 h 692776"/>
              <a:gd name="connsiteX11" fmla="*/ 192404 w 365568"/>
              <a:gd name="connsiteY11" fmla="*/ 596557 h 692776"/>
              <a:gd name="connsiteX12" fmla="*/ 230885 w 365568"/>
              <a:gd name="connsiteY12" fmla="*/ 692776 h 6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568" h="692776">
                <a:moveTo>
                  <a:pt x="153923" y="0"/>
                </a:moveTo>
                <a:cubicBezTo>
                  <a:pt x="185990" y="19244"/>
                  <a:pt x="215951" y="42540"/>
                  <a:pt x="250125" y="57731"/>
                </a:cubicBezTo>
                <a:cubicBezTo>
                  <a:pt x="274289" y="68472"/>
                  <a:pt x="305086" y="62305"/>
                  <a:pt x="327087" y="76975"/>
                </a:cubicBezTo>
                <a:cubicBezTo>
                  <a:pt x="346329" y="89805"/>
                  <a:pt x="352741" y="115462"/>
                  <a:pt x="365568" y="134706"/>
                </a:cubicBezTo>
                <a:cubicBezTo>
                  <a:pt x="305327" y="225084"/>
                  <a:pt x="322827" y="219517"/>
                  <a:pt x="173164" y="269413"/>
                </a:cubicBezTo>
                <a:lnTo>
                  <a:pt x="57721" y="307900"/>
                </a:lnTo>
                <a:lnTo>
                  <a:pt x="0" y="327144"/>
                </a:lnTo>
                <a:lnTo>
                  <a:pt x="173164" y="384875"/>
                </a:lnTo>
                <a:lnTo>
                  <a:pt x="230885" y="404119"/>
                </a:lnTo>
                <a:lnTo>
                  <a:pt x="288606" y="423363"/>
                </a:lnTo>
                <a:cubicBezTo>
                  <a:pt x="312785" y="459637"/>
                  <a:pt x="365827" y="508363"/>
                  <a:pt x="307846" y="558069"/>
                </a:cubicBezTo>
                <a:cubicBezTo>
                  <a:pt x="277051" y="584470"/>
                  <a:pt x="192404" y="596557"/>
                  <a:pt x="192404" y="596557"/>
                </a:cubicBezTo>
                <a:cubicBezTo>
                  <a:pt x="213844" y="682332"/>
                  <a:pt x="192944" y="654829"/>
                  <a:pt x="230885" y="692776"/>
                </a:cubicBez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70848" y="1658156"/>
            <a:ext cx="731135" cy="36338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470848" y="2025331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70848" y="2394148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70848" y="2758230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70848" y="3125495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70848" y="3446349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70848" y="4926569"/>
            <a:ext cx="731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53579" y="1636309"/>
            <a:ext cx="119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Item 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53579" y="4001828"/>
            <a:ext cx="119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. . . 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51608" y="4914996"/>
            <a:ext cx="119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Item M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11659" y="1636309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C5, </a:t>
            </a:r>
            <a:r>
              <a:rPr lang="en-US" sz="1200" b="1" dirty="0" err="1" smtClean="0">
                <a:solidFill>
                  <a:schemeClr val="bg1"/>
                </a:solidFill>
              </a:rPr>
              <a:t>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16404" y="1636309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C1, </a:t>
            </a:r>
            <a:r>
              <a:rPr lang="en-US" sz="1200" b="1" dirty="0" err="1" smtClean="0">
                <a:solidFill>
                  <a:schemeClr val="bg1"/>
                </a:solidFill>
              </a:rPr>
              <a:t>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11659" y="4904649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C7, Ex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endCxn id="56" idx="1"/>
          </p:cNvCxnSpPr>
          <p:nvPr/>
        </p:nvCxnSpPr>
        <p:spPr>
          <a:xfrm>
            <a:off x="6201983" y="1830820"/>
            <a:ext cx="209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3"/>
            <a:endCxn id="58" idx="1"/>
          </p:cNvCxnSpPr>
          <p:nvPr/>
        </p:nvCxnSpPr>
        <p:spPr>
          <a:xfrm>
            <a:off x="7125520" y="1830820"/>
            <a:ext cx="1908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198943" y="5118440"/>
            <a:ext cx="209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355629" y="4912254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C9, </a:t>
            </a:r>
            <a:r>
              <a:rPr lang="en-US" sz="1200" b="1" dirty="0" err="1" smtClean="0">
                <a:solidFill>
                  <a:schemeClr val="bg1"/>
                </a:solidFill>
              </a:rPr>
              <a:t>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7143985" y="5103583"/>
            <a:ext cx="1908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8253654" y="4931595"/>
            <a:ext cx="713861" cy="389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C11, </a:t>
            </a:r>
            <a:r>
              <a:rPr lang="en-US" sz="1200" b="1" dirty="0" err="1" smtClean="0">
                <a:solidFill>
                  <a:schemeClr val="bg1"/>
                </a:solidFill>
              </a:rPr>
              <a:t>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8085225" y="5102031"/>
            <a:ext cx="1908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47977"/>
              </p:ext>
            </p:extLst>
          </p:nvPr>
        </p:nvGraphicFramePr>
        <p:xfrm>
          <a:off x="547318" y="4904649"/>
          <a:ext cx="4622241" cy="1148080"/>
        </p:xfrm>
        <a:graphic>
          <a:graphicData uri="http://schemas.openxmlformats.org/drawingml/2006/table">
            <a:tbl>
              <a:tblPr/>
              <a:tblGrid>
                <a:gridCol w="1011154"/>
                <a:gridCol w="1596954"/>
                <a:gridCol w="2014133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Granted 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Waiting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C5 (SH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), C1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(SH)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C7 (EX)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C9 (SH), C11 (SH)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Explosion 1 2"/>
          <p:cNvSpPr/>
          <p:nvPr/>
        </p:nvSpPr>
        <p:spPr>
          <a:xfrm>
            <a:off x="1616194" y="5519917"/>
            <a:ext cx="1292619" cy="1065624"/>
          </a:xfrm>
          <a:prstGeom prst="irregularSeal1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838" y="6469424"/>
            <a:ext cx="305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Release </a:t>
            </a:r>
            <a:r>
              <a:rPr lang="en-US" b="1" dirty="0" err="1" smtClean="0">
                <a:solidFill>
                  <a:srgbClr val="FF0000"/>
                </a:solidFill>
              </a:rPr>
              <a:t>reqeust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fromt</a:t>
            </a:r>
            <a:r>
              <a:rPr lang="en-US" b="1" dirty="0" smtClean="0">
                <a:solidFill>
                  <a:srgbClr val="FF0000"/>
                </a:solidFill>
              </a:rPr>
              <a:t> C7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Explosion 1 44"/>
          <p:cNvSpPr/>
          <p:nvPr/>
        </p:nvSpPr>
        <p:spPr>
          <a:xfrm>
            <a:off x="6288286" y="4760014"/>
            <a:ext cx="976970" cy="795877"/>
          </a:xfrm>
          <a:prstGeom prst="irregularSeal1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7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1010</Words>
  <Application>Microsoft Macintosh PowerPoint</Application>
  <PresentationFormat>On-screen Show (4:3)</PresentationFormat>
  <Paragraphs>301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Lock Management with RDMA</vt:lpstr>
      <vt:lpstr>What it is about</vt:lpstr>
      <vt:lpstr>What it is NOT about</vt:lpstr>
      <vt:lpstr>A simple lock on shared resources</vt:lpstr>
      <vt:lpstr>RDMA</vt:lpstr>
      <vt:lpstr>RDMA Meets Lock Management</vt:lpstr>
      <vt:lpstr>Server Centric LM</vt:lpstr>
      <vt:lpstr>Server Centric LM</vt:lpstr>
      <vt:lpstr>Server Centric LM</vt:lpstr>
      <vt:lpstr>Server Centric LM</vt:lpstr>
      <vt:lpstr>Server Centric LM</vt:lpstr>
      <vt:lpstr>Server Centric LM</vt:lpstr>
      <vt:lpstr>Server Centric LM</vt:lpstr>
      <vt:lpstr>Simple RDMA Design</vt:lpstr>
      <vt:lpstr>Atomic Operations</vt:lpstr>
      <vt:lpstr>Server’s memory organization</vt:lpstr>
      <vt:lpstr>Exclusive Lock Algorithm</vt:lpstr>
      <vt:lpstr>Shared Lock Algorithm</vt:lpstr>
      <vt:lpstr>Putting everything together</vt:lpstr>
      <vt:lpstr>Conclusion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Zamanian</dc:creator>
  <cp:lastModifiedBy>Erfan Zamanian</cp:lastModifiedBy>
  <cp:revision>19</cp:revision>
  <dcterms:created xsi:type="dcterms:W3CDTF">2015-05-06T17:14:52Z</dcterms:created>
  <dcterms:modified xsi:type="dcterms:W3CDTF">2015-05-06T19:03:43Z</dcterms:modified>
</cp:coreProperties>
</file>