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7"/>
    <p:restoredTop sz="94720"/>
  </p:normalViewPr>
  <p:slideViewPr>
    <p:cSldViewPr snapToGrid="0" snapToObjects="1">
      <p:cViewPr varScale="1">
        <p:scale>
          <a:sx n="105" d="100"/>
          <a:sy n="105" d="100"/>
        </p:scale>
        <p:origin x="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6AB60-66A8-F44E-836C-701572FD4442}" type="datetimeFigureOut">
              <a:rPr lang="en-ES" smtClean="0"/>
              <a:t>7/2/22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CAF9D-D0D4-3A44-8616-EE8C13412CB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76093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CAF9D-D0D4-3A44-8616-EE8C13412CB4}" type="slidenum">
              <a:rPr lang="en-ES" smtClean="0"/>
              <a:t>6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9154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48E4-EB8E-7248-88BD-C2DDCD1DE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AA2C3-4C7B-2C46-8A66-618378B83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06702-2D65-CF45-A194-4204706A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7890-B3D0-1F47-A706-7924365E2F98}" type="datetimeFigureOut">
              <a:rPr lang="en-ES" smtClean="0"/>
              <a:t>7/2/22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59E7A-B282-D348-ADBB-0A129F00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5154A-1307-B44F-9C82-21D2BA8E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D19B-3CB2-EB4B-9E21-BECBF07208E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0792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C36A-F200-E748-8B7C-D6E8F3B9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F7165-DE1E-3B4E-85E3-848832E50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5896B-CBF1-6B4F-8A3F-A68BC091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7890-B3D0-1F47-A706-7924365E2F98}" type="datetimeFigureOut">
              <a:rPr lang="en-ES" smtClean="0"/>
              <a:t>7/2/22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9F758-1704-9D48-B0CC-C4C56D60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055A0-093E-EC44-8892-023ECA76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D19B-3CB2-EB4B-9E21-BECBF07208E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5537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6AB3D-26EA-C146-AB09-ED93EBDF2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7839C-B49B-344B-9B4C-2B973F534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69FFC-616B-9B43-B69E-F3B06FAC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7890-B3D0-1F47-A706-7924365E2F98}" type="datetimeFigureOut">
              <a:rPr lang="en-ES" smtClean="0"/>
              <a:t>7/2/22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1348C-2F79-3F4C-9461-91990FB4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47AC6-0640-C94A-9282-7BD541EF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D19B-3CB2-EB4B-9E21-BECBF07208E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3599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EC78-FA89-3B4E-80C0-AEE14069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2EF63-A2A6-9847-BAED-90BEF1934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2ED72-6184-BC49-AA35-99550491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7890-B3D0-1F47-A706-7924365E2F98}" type="datetimeFigureOut">
              <a:rPr lang="en-ES" smtClean="0"/>
              <a:t>7/2/22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4046-31A7-D44C-B1CD-E11D1E0E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EF558-E410-C546-94B2-5E949E9F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D19B-3CB2-EB4B-9E21-BECBF07208E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91328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EBBF-4642-184D-9B06-9F4F8BCD5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7166-2A49-1841-8AEC-875C23027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BC696-4716-1748-BF3A-D29096CE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7890-B3D0-1F47-A706-7924365E2F98}" type="datetimeFigureOut">
              <a:rPr lang="en-ES" smtClean="0"/>
              <a:t>7/2/22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DC1BB-B131-AA42-A711-B3782410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BD5D9-F1B1-2746-92D9-9DA05185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D19B-3CB2-EB4B-9E21-BECBF07208E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3914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CCE7-6A77-EE4A-8791-0EB53E65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8CFE3-D44F-494B-922B-18BD12842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80D3B-7F15-F649-B543-2BEBB8E8F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C6E52-EF73-D84E-B120-F51C2FFF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7890-B3D0-1F47-A706-7924365E2F98}" type="datetimeFigureOut">
              <a:rPr lang="en-ES" smtClean="0"/>
              <a:t>7/2/22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D8CD0-07FB-3745-B727-B00ED1A8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04869-AEC7-A84C-B86F-58FA91E4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D19B-3CB2-EB4B-9E21-BECBF07208E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99514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C2073-E8FF-3C4F-BAEC-BA5B1EEA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B3566-FC51-5143-9834-E2AC64A94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0AD93-D893-F242-A5DC-7FFBA03F0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2626F4-79A4-5D4A-959C-6E09909BD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2547D-D7E7-2049-A20B-1F87F7AF2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10B8CC-E1A5-C04A-B0FA-D8EE20CA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7890-B3D0-1F47-A706-7924365E2F98}" type="datetimeFigureOut">
              <a:rPr lang="en-ES" smtClean="0"/>
              <a:t>7/2/22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E299AE-0865-0646-8CAB-33559C5F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529BD-217E-DE4D-B151-2B0BF7AA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D19B-3CB2-EB4B-9E21-BECBF07208E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1873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541F-4E3C-A447-85C5-5FFD824A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79805-7C04-F54F-B6E1-D9A8A152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7890-B3D0-1F47-A706-7924365E2F98}" type="datetimeFigureOut">
              <a:rPr lang="en-ES" smtClean="0"/>
              <a:t>7/2/22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C9B0D-8CA9-6B4D-ACD8-641551D1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5304E-796F-D043-946C-B56CCD9D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D19B-3CB2-EB4B-9E21-BECBF07208E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6412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0D4E3B-E117-3D45-93B6-12F01218B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7890-B3D0-1F47-A706-7924365E2F98}" type="datetimeFigureOut">
              <a:rPr lang="en-ES" smtClean="0"/>
              <a:t>7/2/22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D1B69-CF7E-6540-8CCF-EEDCC24A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5FDFD-98CA-DB40-848E-18E70CFD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D19B-3CB2-EB4B-9E21-BECBF07208E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4029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FCADD-E000-524B-B42B-711947B2B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EA96-CE47-4140-A1F1-E635E64BD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24866-0B7F-1E4C-8C14-7D4E22DFB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070A3-9A14-4D4D-B53A-737084E4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7890-B3D0-1F47-A706-7924365E2F98}" type="datetimeFigureOut">
              <a:rPr lang="en-ES" smtClean="0"/>
              <a:t>7/2/22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032FA-9F52-DE45-9EC7-EBB7BE08E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315A8-9B4E-F748-AD6A-091166FB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D19B-3CB2-EB4B-9E21-BECBF07208E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1455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F815-3467-5749-A46D-58A5832A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8A6D1F-D60B-B34C-8270-296FF1B5D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CCAC7-2D04-974F-897A-033E6F28C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510B4-D81E-8B45-885C-15E0FBAC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7890-B3D0-1F47-A706-7924365E2F98}" type="datetimeFigureOut">
              <a:rPr lang="en-ES" smtClean="0"/>
              <a:t>7/2/22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A4BCF-C8B5-9D43-B5F5-F752F6F6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169F8-4424-FF48-A809-80DC306E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D19B-3CB2-EB4B-9E21-BECBF07208E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9967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B9AD6-00C3-4543-8A85-E5AAB5496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0B870-A02E-F540-AA7E-6994FCFAA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BD74B-EC3C-DF41-834C-CE68B2FC5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D7890-B3D0-1F47-A706-7924365E2F98}" type="datetimeFigureOut">
              <a:rPr lang="en-ES" smtClean="0"/>
              <a:t>7/2/22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02C72-413F-7D42-A9B8-6A4AD9431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09F8A-8EA7-554E-A742-5F59DFEB6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9D19B-3CB2-EB4B-9E21-BECBF07208E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460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62D3-87C1-C746-A716-A737145A4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5596F-D826-4043-AE3B-7AA49BEB11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56643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6EC9842-4120-514A-8591-EF55C6BAA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221" y="1455174"/>
            <a:ext cx="5038481" cy="3549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D74939-7719-A545-B339-4BD915700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61" y="1455174"/>
            <a:ext cx="6205852" cy="34650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6A1023-732A-714C-87E8-E5F4510D1E1F}"/>
              </a:ext>
            </a:extLst>
          </p:cNvPr>
          <p:cNvSpPr/>
          <p:nvPr/>
        </p:nvSpPr>
        <p:spPr>
          <a:xfrm>
            <a:off x="4164024" y="982915"/>
            <a:ext cx="4119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MSL12"/>
              </a:rPr>
              <a:t>Data Preparation With Train and Test Sets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962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36E303-560B-0B42-8F67-96320C919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882775"/>
            <a:ext cx="5556250" cy="3092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386FEA-E682-6F44-ACDF-2F220F24A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220" y="1882774"/>
            <a:ext cx="5946495" cy="1546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C5A9F0-97FE-9E41-B5C3-6EDBE9228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417" y="3397196"/>
            <a:ext cx="6005222" cy="20017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A4F3F3-0401-7541-BBF5-8E62233E87AF}"/>
              </a:ext>
            </a:extLst>
          </p:cNvPr>
          <p:cNvSpPr/>
          <p:nvPr/>
        </p:nvSpPr>
        <p:spPr>
          <a:xfrm>
            <a:off x="4431792" y="833201"/>
            <a:ext cx="3328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MMI12"/>
              </a:rPr>
              <a:t>k</a:t>
            </a:r>
            <a:r>
              <a:rPr lang="en-GB" dirty="0">
                <a:latin typeface="CMR12"/>
              </a:rPr>
              <a:t>-fold cross-validation in Python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662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903C35-121D-674F-967B-D15BC6FB85C2}"/>
              </a:ext>
            </a:extLst>
          </p:cNvPr>
          <p:cNvSpPr/>
          <p:nvPr/>
        </p:nvSpPr>
        <p:spPr>
          <a:xfrm>
            <a:off x="487680" y="2136338"/>
            <a:ext cx="307238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Step 1: Define Problem. </a:t>
            </a:r>
            <a:endParaRPr lang="en-ES" dirty="0"/>
          </a:p>
          <a:p>
            <a:r>
              <a:rPr lang="en-GB" sz="2400" b="1" dirty="0"/>
              <a:t>Step 2: Prepare Data.</a:t>
            </a:r>
            <a:br>
              <a:rPr lang="en-GB" dirty="0"/>
            </a:br>
            <a:r>
              <a:rPr lang="en-GB" dirty="0"/>
              <a:t>Step 3: Evaluate Models. </a:t>
            </a:r>
            <a:endParaRPr lang="en-ES" dirty="0"/>
          </a:p>
          <a:p>
            <a:r>
              <a:rPr lang="en-GB" dirty="0"/>
              <a:t>Step 4: Finalize Model.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CB5D5E-008C-7644-A526-7BA6B5DBB198}"/>
              </a:ext>
            </a:extLst>
          </p:cNvPr>
          <p:cNvSpPr/>
          <p:nvPr/>
        </p:nvSpPr>
        <p:spPr>
          <a:xfrm>
            <a:off x="3767328" y="1390300"/>
            <a:ext cx="8229600" cy="2784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b="1" dirty="0">
                <a:latin typeface="CMBX12"/>
              </a:rPr>
              <a:t>Data Cleaning</a:t>
            </a:r>
            <a:r>
              <a:rPr lang="en-GB" dirty="0">
                <a:latin typeface="CMR12"/>
              </a:rPr>
              <a:t>: Identifying and correcting mistakes or errors in the data.</a:t>
            </a:r>
            <a:br>
              <a:rPr lang="en-GB" dirty="0">
                <a:latin typeface="CMR12"/>
              </a:rPr>
            </a:br>
            <a:r>
              <a:rPr lang="en-GB" b="1" dirty="0">
                <a:latin typeface="CMBX12"/>
              </a:rPr>
              <a:t>Feature Selection</a:t>
            </a:r>
            <a:r>
              <a:rPr lang="en-GB" dirty="0">
                <a:latin typeface="CMR12"/>
              </a:rPr>
              <a:t>: Identifying those input variables that are most relevant to the task. </a:t>
            </a:r>
            <a:endParaRPr lang="en-ES" dirty="0"/>
          </a:p>
          <a:p>
            <a:pPr>
              <a:lnSpc>
                <a:spcPct val="200000"/>
              </a:lnSpc>
            </a:pPr>
            <a:r>
              <a:rPr lang="en-GB" b="1" dirty="0">
                <a:latin typeface="CMBX12"/>
              </a:rPr>
              <a:t>Data Transforms</a:t>
            </a:r>
            <a:r>
              <a:rPr lang="en-GB" dirty="0">
                <a:latin typeface="CMR12"/>
              </a:rPr>
              <a:t>: Changing the scale or distribution of variables.</a:t>
            </a:r>
            <a:br>
              <a:rPr lang="en-GB" dirty="0">
                <a:latin typeface="CMR12"/>
              </a:rPr>
            </a:br>
            <a:r>
              <a:rPr lang="en-GB" b="1" dirty="0">
                <a:latin typeface="CMBX12"/>
              </a:rPr>
              <a:t>Feature Engineering</a:t>
            </a:r>
            <a:r>
              <a:rPr lang="en-GB" dirty="0">
                <a:latin typeface="CMR12"/>
              </a:rPr>
              <a:t>: Deriving new variables from available data.</a:t>
            </a:r>
            <a:br>
              <a:rPr lang="en-GB" dirty="0">
                <a:latin typeface="CMR12"/>
              </a:rPr>
            </a:br>
            <a:r>
              <a:rPr lang="en-GB" b="1" dirty="0">
                <a:latin typeface="CMBX12"/>
              </a:rPr>
              <a:t>Dimensionality Reduction</a:t>
            </a:r>
            <a:r>
              <a:rPr lang="en-GB" dirty="0">
                <a:latin typeface="CMR12"/>
              </a:rPr>
              <a:t>: Creating compact projections of the data. </a:t>
            </a:r>
            <a:endParaRPr lang="en-GB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DFBC89D-B0D3-644E-A139-B06414D068A7}"/>
              </a:ext>
            </a:extLst>
          </p:cNvPr>
          <p:cNvSpPr/>
          <p:nvPr/>
        </p:nvSpPr>
        <p:spPr>
          <a:xfrm>
            <a:off x="3279648" y="1207009"/>
            <a:ext cx="682752" cy="3251666"/>
          </a:xfrm>
          <a:prstGeom prst="leftBrace">
            <a:avLst>
              <a:gd name="adj1" fmla="val 8333"/>
              <a:gd name="adj2" fmla="val 4452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69879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9A43AD-86DA-6A43-9FA7-6FF5B6842328}"/>
              </a:ext>
            </a:extLst>
          </p:cNvPr>
          <p:cNvSpPr/>
          <p:nvPr/>
        </p:nvSpPr>
        <p:spPr>
          <a:xfrm>
            <a:off x="488643" y="562094"/>
            <a:ext cx="2020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latin typeface="CMBX12"/>
              </a:rPr>
              <a:t>Data Cleaning </a:t>
            </a:r>
            <a:endParaRPr lang="en-GB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47FA3-39C2-BD49-A392-8547340C1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0" y="240475"/>
            <a:ext cx="5494957" cy="23686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45394D-3D5E-5046-A9D0-7893428EBEE4}"/>
              </a:ext>
            </a:extLst>
          </p:cNvPr>
          <p:cNvSpPr/>
          <p:nvPr/>
        </p:nvSpPr>
        <p:spPr>
          <a:xfrm>
            <a:off x="431671" y="1856713"/>
            <a:ext cx="32918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MR12"/>
              </a:rPr>
              <a:t>General data cleaning operations that can be performed: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845266-CC35-C543-A8B4-FB118E241432}"/>
              </a:ext>
            </a:extLst>
          </p:cNvPr>
          <p:cNvSpPr/>
          <p:nvPr/>
        </p:nvSpPr>
        <p:spPr>
          <a:xfrm>
            <a:off x="1060704" y="3335998"/>
            <a:ext cx="9826752" cy="2784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Using statistics to define normal data and identify outliers.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Identifying columns that have the same value or no variance and removing them.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Identifying duplicate rows of data and removing them).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Marking empty values as missing.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Imputing missing values using statistics or a learned model.</a:t>
            </a:r>
          </a:p>
        </p:txBody>
      </p:sp>
    </p:spTree>
    <p:extLst>
      <p:ext uri="{BB962C8B-B14F-4D97-AF65-F5344CB8AC3E}">
        <p14:creationId xmlns:p14="http://schemas.microsoft.com/office/powerpoint/2010/main" val="414990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693F41-86C8-A247-B5E4-A4435422154B}"/>
              </a:ext>
            </a:extLst>
          </p:cNvPr>
          <p:cNvSpPr/>
          <p:nvPr/>
        </p:nvSpPr>
        <p:spPr>
          <a:xfrm>
            <a:off x="689557" y="358259"/>
            <a:ext cx="24709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latin typeface="CMBX12"/>
              </a:rPr>
              <a:t>Feature Selection </a:t>
            </a:r>
            <a:endParaRPr lang="en-GB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0F8752-877F-3046-A276-B9EBA77119E8}"/>
              </a:ext>
            </a:extLst>
          </p:cNvPr>
          <p:cNvSpPr/>
          <p:nvPr/>
        </p:nvSpPr>
        <p:spPr>
          <a:xfrm>
            <a:off x="689557" y="1189256"/>
            <a:ext cx="109261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MR12"/>
              </a:rPr>
              <a:t>Is desirable to develop models only using the data that is required to make a prediction 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E2B144-953A-5D4D-9A8C-EF767B002069}"/>
              </a:ext>
            </a:extLst>
          </p:cNvPr>
          <p:cNvSpPr/>
          <p:nvPr/>
        </p:nvSpPr>
        <p:spPr>
          <a:xfrm>
            <a:off x="689557" y="819924"/>
            <a:ext cx="11297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MR12"/>
              </a:rPr>
              <a:t>Techniques for selecting a subset of input features that are most relevant to the target variable that is being predicted. 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C0AC33-1276-FC4A-9BAA-0BA8DD4E0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850" y="2324100"/>
            <a:ext cx="6026150" cy="32194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BDFCC29-9238-B647-AE8D-0AFE0835A7E3}"/>
              </a:ext>
            </a:extLst>
          </p:cNvPr>
          <p:cNvSpPr/>
          <p:nvPr/>
        </p:nvSpPr>
        <p:spPr>
          <a:xfrm>
            <a:off x="404310" y="213943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MR12"/>
              </a:rPr>
              <a:t>Techniques that use the target variable (</a:t>
            </a:r>
            <a:r>
              <a:rPr lang="en-GB" b="1" dirty="0">
                <a:latin typeface="CMR12"/>
              </a:rPr>
              <a:t>supervised</a:t>
            </a:r>
            <a:r>
              <a:rPr lang="en-GB" dirty="0">
                <a:latin typeface="CMR12"/>
              </a:rPr>
              <a:t>) 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60508A-FEFA-9B44-B653-41B1E7B10E01}"/>
              </a:ext>
            </a:extLst>
          </p:cNvPr>
          <p:cNvSpPr/>
          <p:nvPr/>
        </p:nvSpPr>
        <p:spPr>
          <a:xfrm>
            <a:off x="356182" y="5668744"/>
            <a:ext cx="384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MR12"/>
              </a:rPr>
              <a:t>Techniques that do not (</a:t>
            </a:r>
            <a:r>
              <a:rPr lang="en-GB" b="1" dirty="0">
                <a:latin typeface="CMR12"/>
              </a:rPr>
              <a:t>unsupervised</a:t>
            </a:r>
            <a:r>
              <a:rPr lang="en-GB" dirty="0">
                <a:latin typeface="CMR12"/>
              </a:rPr>
              <a:t>) 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82C4C6-EE3A-5C49-9EA6-FD55C6EBCD34}"/>
              </a:ext>
            </a:extLst>
          </p:cNvPr>
          <p:cNvSpPr/>
          <p:nvPr/>
        </p:nvSpPr>
        <p:spPr>
          <a:xfrm>
            <a:off x="344847" y="2878098"/>
            <a:ext cx="6096000" cy="25423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MR12"/>
              </a:rPr>
              <a:t>automatically select features as part of fitting the model (</a:t>
            </a:r>
            <a:r>
              <a:rPr lang="en-GB" b="1" dirty="0">
                <a:latin typeface="CMR12"/>
              </a:rPr>
              <a:t>intrinsic</a:t>
            </a:r>
            <a:r>
              <a:rPr lang="en-GB" dirty="0">
                <a:latin typeface="CMR1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MR12"/>
              </a:rPr>
              <a:t>explicitly choose features that result in the best performing model (</a:t>
            </a:r>
            <a:r>
              <a:rPr lang="en-GB" b="1" dirty="0">
                <a:latin typeface="CMR12"/>
              </a:rPr>
              <a:t>wrapper</a:t>
            </a:r>
            <a:r>
              <a:rPr lang="en-GB" dirty="0">
                <a:latin typeface="CMR12"/>
              </a:rPr>
              <a:t>)</a:t>
            </a:r>
            <a:endParaRPr lang="en-GB" b="1" dirty="0">
              <a:latin typeface="CMR1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MR12"/>
              </a:rPr>
              <a:t>score each input feature and allow a subset to be selected (</a:t>
            </a:r>
            <a:r>
              <a:rPr lang="en-GB" b="1" dirty="0">
                <a:latin typeface="CMR12"/>
              </a:rPr>
              <a:t>filter</a:t>
            </a:r>
            <a:r>
              <a:rPr lang="en-GB" dirty="0">
                <a:latin typeface="CMR12"/>
              </a:rPr>
              <a:t>) 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14115E-7C9A-DC4D-9163-A5D90D07A189}"/>
              </a:ext>
            </a:extLst>
          </p:cNvPr>
          <p:cNvSpPr/>
          <p:nvPr/>
        </p:nvSpPr>
        <p:spPr>
          <a:xfrm>
            <a:off x="404310" y="2477992"/>
            <a:ext cx="391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MR12"/>
              </a:rPr>
              <a:t>can be further divided into models that 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420096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766F01-B315-B945-BCDF-5BA3F5CB89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75"/>
          <a:stretch/>
        </p:blipFill>
        <p:spPr>
          <a:xfrm>
            <a:off x="3222624" y="71440"/>
            <a:ext cx="3678238" cy="13858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D183B3-3761-9448-8738-288C88BF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37" t="84013" r="80762" b="4143"/>
          <a:stretch/>
        </p:blipFill>
        <p:spPr>
          <a:xfrm>
            <a:off x="685801" y="1850233"/>
            <a:ext cx="942975" cy="514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E3F0F5-06DC-234B-8A13-540278F99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51" t="83684" r="54748" b="4472"/>
          <a:stretch/>
        </p:blipFill>
        <p:spPr>
          <a:xfrm>
            <a:off x="3995738" y="1914529"/>
            <a:ext cx="942975" cy="514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4938C3-0D20-7E40-81AD-1748DA2432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193" t="83684" r="28206" b="4472"/>
          <a:stretch/>
        </p:blipFill>
        <p:spPr>
          <a:xfrm>
            <a:off x="6900862" y="1914529"/>
            <a:ext cx="942975" cy="5143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E1E582-C186-BD44-9613-B1D088334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708" t="80588" r="1607" b="3291"/>
          <a:stretch/>
        </p:blipFill>
        <p:spPr>
          <a:xfrm>
            <a:off x="9672637" y="1821660"/>
            <a:ext cx="1600200" cy="7000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2E4B7C-6BD4-274C-9A68-ED261E3D8524}"/>
              </a:ext>
            </a:extLst>
          </p:cNvPr>
          <p:cNvSpPr/>
          <p:nvPr/>
        </p:nvSpPr>
        <p:spPr>
          <a:xfrm>
            <a:off x="3521868" y="2551837"/>
            <a:ext cx="18907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MR12"/>
              </a:rPr>
              <a:t>Recursive Feature Elimination (RFE) method is agnostic to the input variable type. 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6448B5-0BCE-C443-8DDE-C8E743101D14}"/>
              </a:ext>
            </a:extLst>
          </p:cNvPr>
          <p:cNvSpPr/>
          <p:nvPr/>
        </p:nvSpPr>
        <p:spPr>
          <a:xfrm>
            <a:off x="6096000" y="2505669"/>
            <a:ext cx="25050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MR12"/>
              </a:rPr>
              <a:t>Statistical methods, such as correlation, are popular for scoring input features. The features can then be ranked by their scores and a subset with the largest scores used as input to a model. </a:t>
            </a:r>
          </a:p>
          <a:p>
            <a:r>
              <a:rPr lang="en-GB" dirty="0"/>
              <a:t>The choice of statistical measure depends on the data types of the input variables.</a:t>
            </a:r>
          </a:p>
          <a:p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039F68-E049-3647-9B96-DF964C42A528}"/>
              </a:ext>
            </a:extLst>
          </p:cNvPr>
          <p:cNvSpPr/>
          <p:nvPr/>
        </p:nvSpPr>
        <p:spPr>
          <a:xfrm>
            <a:off x="9177337" y="2551837"/>
            <a:ext cx="23645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MR12"/>
              </a:rPr>
              <a:t>Broader field of scoring the relative importance of input features is referred to as feature importance 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A638C3-C851-4C4F-B906-5C8E48088DD2}"/>
              </a:ext>
            </a:extLst>
          </p:cNvPr>
          <p:cNvSpPr/>
          <p:nvPr/>
        </p:nvSpPr>
        <p:spPr>
          <a:xfrm>
            <a:off x="393309" y="302717"/>
            <a:ext cx="24709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latin typeface="CMBX12"/>
              </a:rPr>
              <a:t>Feature Selection </a:t>
            </a:r>
            <a:endParaRPr lang="en-GB" sz="2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2DB320-3BE2-6646-AB43-05C286C6E055}"/>
              </a:ext>
            </a:extLst>
          </p:cNvPr>
          <p:cNvSpPr/>
          <p:nvPr/>
        </p:nvSpPr>
        <p:spPr>
          <a:xfrm>
            <a:off x="6589365" y="240210"/>
            <a:ext cx="2618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MR12"/>
              </a:rPr>
              <a:t>regression target variable 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062B93-C62D-674D-9E15-544BF6E166EC}"/>
              </a:ext>
            </a:extLst>
          </p:cNvPr>
          <p:cNvSpPr/>
          <p:nvPr/>
        </p:nvSpPr>
        <p:spPr>
          <a:xfrm>
            <a:off x="9485070" y="209668"/>
            <a:ext cx="1838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Numerical inputs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1E5DE2-6565-FB42-A0D0-C8344B6A8F73}"/>
              </a:ext>
            </a:extLst>
          </p:cNvPr>
          <p:cNvSpPr/>
          <p:nvPr/>
        </p:nvSpPr>
        <p:spPr>
          <a:xfrm>
            <a:off x="9513242" y="764382"/>
            <a:ext cx="1838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Numerical inputs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15D945-D5F5-F042-ADA9-8D0A787B9E8C}"/>
              </a:ext>
            </a:extLst>
          </p:cNvPr>
          <p:cNvSpPr/>
          <p:nvPr/>
        </p:nvSpPr>
        <p:spPr>
          <a:xfrm>
            <a:off x="9513242" y="1087993"/>
            <a:ext cx="1918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MR12"/>
              </a:rPr>
              <a:t>Categorical inputs 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03AB59-9ADA-8E47-89C5-A1C8B0D87C56}"/>
              </a:ext>
            </a:extLst>
          </p:cNvPr>
          <p:cNvSpPr/>
          <p:nvPr/>
        </p:nvSpPr>
        <p:spPr>
          <a:xfrm>
            <a:off x="6589365" y="949048"/>
            <a:ext cx="2843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MR12"/>
              </a:rPr>
              <a:t>classification target variable </a:t>
            </a:r>
            <a:endParaRPr lang="en-GB" dirty="0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62824064-C2CC-0446-8039-531E56E4C03D}"/>
              </a:ext>
            </a:extLst>
          </p:cNvPr>
          <p:cNvSpPr/>
          <p:nvPr/>
        </p:nvSpPr>
        <p:spPr>
          <a:xfrm>
            <a:off x="9261556" y="202972"/>
            <a:ext cx="183504" cy="4159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2C910462-3C29-084A-A312-A1B6C9D8606B}"/>
              </a:ext>
            </a:extLst>
          </p:cNvPr>
          <p:cNvSpPr/>
          <p:nvPr/>
        </p:nvSpPr>
        <p:spPr>
          <a:xfrm>
            <a:off x="9341148" y="819477"/>
            <a:ext cx="183504" cy="6378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60220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345CAD-FE2F-D54F-814D-B634DC182F3E}"/>
              </a:ext>
            </a:extLst>
          </p:cNvPr>
          <p:cNvSpPr/>
          <p:nvPr/>
        </p:nvSpPr>
        <p:spPr>
          <a:xfrm>
            <a:off x="557521" y="429696"/>
            <a:ext cx="23403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latin typeface="CMBX12"/>
              </a:rPr>
              <a:t>Data Transforms </a:t>
            </a:r>
            <a:endParaRPr lang="en-GB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8DDFEC-41A8-6940-8806-AF903D980FB0}"/>
              </a:ext>
            </a:extLst>
          </p:cNvPr>
          <p:cNvSpPr/>
          <p:nvPr/>
        </p:nvSpPr>
        <p:spPr>
          <a:xfrm>
            <a:off x="557521" y="891361"/>
            <a:ext cx="5557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MR12"/>
              </a:rPr>
              <a:t>Used to change the type or distribution of data variables. 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AE3F88-73B0-5149-BEDE-83B3450DB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09" y="1598755"/>
            <a:ext cx="4890541" cy="32213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6C1E19-8218-2547-A1BC-4F14BD9C6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162" y="914660"/>
            <a:ext cx="4890541" cy="24909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9984B0E-D17E-7442-9B3D-171ED867C1F2}"/>
              </a:ext>
            </a:extLst>
          </p:cNvPr>
          <p:cNvSpPr/>
          <p:nvPr/>
        </p:nvSpPr>
        <p:spPr>
          <a:xfrm>
            <a:off x="1171575" y="2414588"/>
            <a:ext cx="3900488" cy="55721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33A665-730B-BD42-A955-88B9A07C5879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5072063" y="2160111"/>
            <a:ext cx="1557099" cy="533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BA284-A009-7940-8043-0D83D8A02B1D}"/>
              </a:ext>
            </a:extLst>
          </p:cNvPr>
          <p:cNvSpPr/>
          <p:nvPr/>
        </p:nvSpPr>
        <p:spPr>
          <a:xfrm>
            <a:off x="5429250" y="3545670"/>
            <a:ext cx="66652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CMBX12"/>
              </a:rPr>
              <a:t>Discretization</a:t>
            </a:r>
            <a:r>
              <a:rPr lang="en-GB" sz="1600" dirty="0">
                <a:latin typeface="CMBX12"/>
              </a:rPr>
              <a:t> Transform</a:t>
            </a:r>
            <a:r>
              <a:rPr lang="en-GB" sz="1600" dirty="0">
                <a:latin typeface="CMR12"/>
              </a:rPr>
              <a:t>: Encode a numeric variable as an ordinal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Ordinal</a:t>
            </a:r>
            <a:r>
              <a:rPr lang="en-GB" sz="1600" dirty="0"/>
              <a:t> Transform: Encode a categorical variable into an integer variable.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One Hot </a:t>
            </a:r>
            <a:r>
              <a:rPr lang="en-GB" sz="1600" dirty="0"/>
              <a:t>Transform: Encode a categorical variable into binary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Normalization</a:t>
            </a:r>
            <a:r>
              <a:rPr lang="en-GB" sz="1600" dirty="0"/>
              <a:t> Transform: Scale a variable to the range 0 and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Standardization</a:t>
            </a:r>
            <a:r>
              <a:rPr lang="en-GB" sz="1600" dirty="0"/>
              <a:t> Transform: Scale a variable to a standard Gaussian.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Power</a:t>
            </a:r>
            <a:r>
              <a:rPr lang="en-GB" sz="1600" dirty="0"/>
              <a:t> Transform: Change the distribution of a variable to be more Gaussian. </a:t>
            </a:r>
            <a:endParaRPr lang="en-GB" sz="16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Quantile</a:t>
            </a:r>
            <a:r>
              <a:rPr lang="en-GB" sz="1600" dirty="0"/>
              <a:t> Transform: Impose a probability distribution such as uniform or Gaussian. </a:t>
            </a:r>
            <a:endParaRPr lang="en-GB" sz="1600" dirty="0"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0F3921-546B-C540-973B-74993AE989D1}"/>
              </a:ext>
            </a:extLst>
          </p:cNvPr>
          <p:cNvSpPr/>
          <p:nvPr/>
        </p:nvSpPr>
        <p:spPr>
          <a:xfrm>
            <a:off x="288166" y="5820683"/>
            <a:ext cx="7624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MR12"/>
              </a:rPr>
              <a:t>Operations are generally performed separately for each variable. </a:t>
            </a:r>
            <a:endParaRPr lang="en-GB" dirty="0"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3814F1-3947-F941-BA15-848DB7CB43E1}"/>
              </a:ext>
            </a:extLst>
          </p:cNvPr>
          <p:cNvSpPr/>
          <p:nvPr/>
        </p:nvSpPr>
        <p:spPr>
          <a:xfrm>
            <a:off x="288166" y="6168180"/>
            <a:ext cx="114649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MR12"/>
              </a:rPr>
              <a:t>To use the transform on new data in the future, </a:t>
            </a:r>
            <a:r>
              <a:rPr lang="en-GB" dirty="0"/>
              <a:t>save the transform objects to file along with the final model trained on all available data. 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859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098130-3D75-2344-A656-3FFB8EE573E3}"/>
              </a:ext>
            </a:extLst>
          </p:cNvPr>
          <p:cNvSpPr/>
          <p:nvPr/>
        </p:nvSpPr>
        <p:spPr>
          <a:xfrm>
            <a:off x="268637" y="354830"/>
            <a:ext cx="2805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latin typeface="CMBX12"/>
              </a:rPr>
              <a:t>Feature Engineering </a:t>
            </a:r>
            <a:endParaRPr lang="en-GB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CEDFEA-F505-4A4C-A690-173A77DB6EB1}"/>
              </a:ext>
            </a:extLst>
          </p:cNvPr>
          <p:cNvSpPr/>
          <p:nvPr/>
        </p:nvSpPr>
        <p:spPr>
          <a:xfrm>
            <a:off x="3074599" y="400996"/>
            <a:ext cx="89710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MR12"/>
              </a:rPr>
              <a:t>Process of creating new input variables from the available data. O</a:t>
            </a:r>
            <a:r>
              <a:rPr lang="en-GB" dirty="0"/>
              <a:t>ften requires the collaboration of a subject matter expert to help identify new features </a:t>
            </a:r>
          </a:p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839C0-8E1E-E54A-81F2-421CD9C5B5D4}"/>
              </a:ext>
            </a:extLst>
          </p:cNvPr>
          <p:cNvSpPr/>
          <p:nvPr/>
        </p:nvSpPr>
        <p:spPr>
          <a:xfrm>
            <a:off x="646176" y="3800779"/>
            <a:ext cx="99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MBX12"/>
              </a:rPr>
              <a:t>Polynomial Transform</a:t>
            </a:r>
            <a:r>
              <a:rPr lang="en-GB" dirty="0">
                <a:latin typeface="CMR12"/>
              </a:rPr>
              <a:t>: Create copies of numerical input variables that are raised to a power 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35D6F9-4BAF-1941-B2E4-21F2FF1AF47F}"/>
              </a:ext>
            </a:extLst>
          </p:cNvPr>
          <p:cNvSpPr/>
          <p:nvPr/>
        </p:nvSpPr>
        <p:spPr>
          <a:xfrm>
            <a:off x="646176" y="2503593"/>
            <a:ext cx="10594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MR12"/>
              </a:rPr>
              <a:t>Adding a </a:t>
            </a:r>
            <a:r>
              <a:rPr lang="en-GB" dirty="0" err="1">
                <a:latin typeface="CMR12"/>
              </a:rPr>
              <a:t>boolean</a:t>
            </a:r>
            <a:r>
              <a:rPr lang="en-GB" dirty="0">
                <a:latin typeface="CMR12"/>
              </a:rPr>
              <a:t> flag variable for some state.</a:t>
            </a:r>
            <a:br>
              <a:rPr lang="en-GB" dirty="0">
                <a:latin typeface="CMR12"/>
              </a:rPr>
            </a:br>
            <a:r>
              <a:rPr lang="en-GB" dirty="0">
                <a:latin typeface="CMR12"/>
              </a:rPr>
              <a:t>Adding a group or global summary statistic, such as a mean.</a:t>
            </a:r>
            <a:br>
              <a:rPr lang="en-GB" dirty="0">
                <a:latin typeface="CMR12"/>
              </a:rPr>
            </a:br>
            <a:r>
              <a:rPr lang="en-GB" dirty="0">
                <a:latin typeface="CMR12"/>
              </a:rPr>
              <a:t>Adding new variables for each component of a compound variable, such as a date-time.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4637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7E49D3-EC37-FE4B-8DE0-126DD391FCF4}"/>
              </a:ext>
            </a:extLst>
          </p:cNvPr>
          <p:cNvSpPr/>
          <p:nvPr/>
        </p:nvSpPr>
        <p:spPr>
          <a:xfrm>
            <a:off x="190388" y="147566"/>
            <a:ext cx="3543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latin typeface="CMBX12"/>
              </a:rPr>
              <a:t>Dimensionality Reduction </a:t>
            </a:r>
            <a:endParaRPr lang="en-GB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BCC8BD-5740-CC45-8CEF-2979A65CB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88" y="635000"/>
            <a:ext cx="4368800" cy="2794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F1B4D0-F037-B546-A540-1F8D2E086440}"/>
              </a:ext>
            </a:extLst>
          </p:cNvPr>
          <p:cNvSpPr/>
          <p:nvPr/>
        </p:nvSpPr>
        <p:spPr>
          <a:xfrm>
            <a:off x="3960992" y="193732"/>
            <a:ext cx="4324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MR12"/>
              </a:rPr>
              <a:t>Provides an alternative to feature selection. 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539F86-0D09-134F-AC9C-84A78C9CA0C8}"/>
              </a:ext>
            </a:extLst>
          </p:cNvPr>
          <p:cNvSpPr/>
          <p:nvPr/>
        </p:nvSpPr>
        <p:spPr>
          <a:xfrm>
            <a:off x="4559188" y="1823342"/>
            <a:ext cx="6888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CMR12"/>
              </a:rPr>
              <a:t>Dimensionality Reduction</a:t>
            </a:r>
            <a:r>
              <a:rPr lang="en-GB" dirty="0">
                <a:latin typeface="CMR12"/>
              </a:rPr>
              <a:t>, creates a projection of the data into a lower-dimensional space that still preserves the most important properties of the original data. 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23733E-7825-6E49-8082-6A23A7692E01}"/>
              </a:ext>
            </a:extLst>
          </p:cNvPr>
          <p:cNvSpPr/>
          <p:nvPr/>
        </p:nvSpPr>
        <p:spPr>
          <a:xfrm>
            <a:off x="3960992" y="5459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MR12"/>
              </a:rPr>
              <a:t>The number of input features for a dataset may be considered the dimensionality of the data. 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D9B135-B884-E84E-8F79-EBB42B00EBBA}"/>
              </a:ext>
            </a:extLst>
          </p:cNvPr>
          <p:cNvSpPr/>
          <p:nvPr/>
        </p:nvSpPr>
        <p:spPr>
          <a:xfrm>
            <a:off x="3960992" y="1184656"/>
            <a:ext cx="7107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MR12"/>
              </a:rPr>
              <a:t>The problem is, the more dimensions, </a:t>
            </a:r>
            <a:r>
              <a:rPr lang="en-GB" dirty="0"/>
              <a:t>more sparsity and likely unrepresentative sampling of that space. </a:t>
            </a:r>
          </a:p>
          <a:p>
            <a:r>
              <a:rPr lang="en-GB" dirty="0">
                <a:latin typeface="CMR12"/>
              </a:rPr>
              <a:t> 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829A24-D49E-F240-9C4C-B84B5E7F7FC4}"/>
              </a:ext>
            </a:extLst>
          </p:cNvPr>
          <p:cNvSpPr/>
          <p:nvPr/>
        </p:nvSpPr>
        <p:spPr>
          <a:xfrm>
            <a:off x="4559188" y="2746672"/>
            <a:ext cx="7107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MR12"/>
              </a:rPr>
              <a:t>The variables in the projected data are not directly related to the original input variables, making the projection difficult to be interpreted. 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914ECB-145E-CA46-9176-65291CF7377A}"/>
              </a:ext>
            </a:extLst>
          </p:cNvPr>
          <p:cNvSpPr/>
          <p:nvPr/>
        </p:nvSpPr>
        <p:spPr>
          <a:xfrm>
            <a:off x="948051" y="4050592"/>
            <a:ext cx="3012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CMR12"/>
              </a:rPr>
              <a:t>P</a:t>
            </a:r>
            <a:r>
              <a:rPr lang="en-GB" dirty="0">
                <a:latin typeface="CMR12"/>
              </a:rPr>
              <a:t>rincipal </a:t>
            </a:r>
            <a:r>
              <a:rPr lang="en-GB" b="1" dirty="0">
                <a:latin typeface="CMR12"/>
              </a:rPr>
              <a:t>C</a:t>
            </a:r>
            <a:r>
              <a:rPr lang="en-GB" dirty="0">
                <a:latin typeface="CMR12"/>
              </a:rPr>
              <a:t>omponent </a:t>
            </a:r>
            <a:r>
              <a:rPr lang="en-GB" b="1" dirty="0">
                <a:latin typeface="CMR12"/>
              </a:rPr>
              <a:t>A</a:t>
            </a:r>
            <a:r>
              <a:rPr lang="en-GB" dirty="0">
                <a:latin typeface="CMR12"/>
              </a:rPr>
              <a:t>nalysis 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42C49B-3163-4E4E-BE4D-1CBF5C303AD3}"/>
              </a:ext>
            </a:extLst>
          </p:cNvPr>
          <p:cNvSpPr/>
          <p:nvPr/>
        </p:nvSpPr>
        <p:spPr>
          <a:xfrm>
            <a:off x="948051" y="4419924"/>
            <a:ext cx="3037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CMR12"/>
              </a:rPr>
              <a:t>S</a:t>
            </a:r>
            <a:r>
              <a:rPr lang="en-GB" dirty="0">
                <a:latin typeface="CMR12"/>
              </a:rPr>
              <a:t>ingular </a:t>
            </a:r>
            <a:r>
              <a:rPr lang="en-GB" b="1" dirty="0">
                <a:latin typeface="CMR12"/>
              </a:rPr>
              <a:t>V</a:t>
            </a:r>
            <a:r>
              <a:rPr lang="en-GB" dirty="0">
                <a:latin typeface="CMR12"/>
              </a:rPr>
              <a:t>alue </a:t>
            </a:r>
            <a:r>
              <a:rPr lang="en-GB" b="1" dirty="0">
                <a:latin typeface="CMR12"/>
              </a:rPr>
              <a:t>D</a:t>
            </a:r>
            <a:r>
              <a:rPr lang="en-GB" dirty="0">
                <a:latin typeface="CMR12"/>
              </a:rPr>
              <a:t>ecomposition 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C9A889-6FA3-8D4C-9A30-97D860A61556}"/>
              </a:ext>
            </a:extLst>
          </p:cNvPr>
          <p:cNvSpPr/>
          <p:nvPr/>
        </p:nvSpPr>
        <p:spPr>
          <a:xfrm>
            <a:off x="3960992" y="4218073"/>
            <a:ext cx="74866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MR12"/>
              </a:rPr>
              <a:t>remove linear dependencies between input variables, e.g. correlated variables 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FDC5C3-0195-894B-AF02-113500B0F557}"/>
              </a:ext>
            </a:extLst>
          </p:cNvPr>
          <p:cNvSpPr/>
          <p:nvPr/>
        </p:nvSpPr>
        <p:spPr>
          <a:xfrm>
            <a:off x="370497" y="3630851"/>
            <a:ext cx="2539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MR12"/>
              </a:rPr>
              <a:t>Most common approach 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02A146-1350-8C46-8E0B-F587346694D0}"/>
              </a:ext>
            </a:extLst>
          </p:cNvPr>
          <p:cNvSpPr/>
          <p:nvPr/>
        </p:nvSpPr>
        <p:spPr>
          <a:xfrm>
            <a:off x="944460" y="5051728"/>
            <a:ext cx="2860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CMR12"/>
              </a:rPr>
              <a:t>L</a:t>
            </a:r>
            <a:r>
              <a:rPr lang="en-GB" dirty="0">
                <a:latin typeface="CMR12"/>
              </a:rPr>
              <a:t>inear </a:t>
            </a:r>
            <a:r>
              <a:rPr lang="en-GB" b="1" dirty="0">
                <a:latin typeface="CMR12"/>
              </a:rPr>
              <a:t>D</a:t>
            </a:r>
            <a:r>
              <a:rPr lang="en-GB" dirty="0">
                <a:latin typeface="CMR12"/>
              </a:rPr>
              <a:t>iscriminant </a:t>
            </a:r>
            <a:r>
              <a:rPr lang="en-GB" b="1" dirty="0">
                <a:latin typeface="CMR12"/>
              </a:rPr>
              <a:t>A</a:t>
            </a:r>
            <a:r>
              <a:rPr lang="en-GB" dirty="0">
                <a:latin typeface="CMR12"/>
              </a:rPr>
              <a:t>nalysis 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D90DED-9D90-8D4B-975A-4A6C797FDFB8}"/>
              </a:ext>
            </a:extLst>
          </p:cNvPr>
          <p:cNvSpPr/>
          <p:nvPr/>
        </p:nvSpPr>
        <p:spPr>
          <a:xfrm>
            <a:off x="3985742" y="5043143"/>
            <a:ext cx="686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MR12"/>
              </a:rPr>
              <a:t>model-based methods </a:t>
            </a:r>
            <a:r>
              <a:rPr lang="en-GB" dirty="0"/>
              <a:t>that discover a lower dimensionality reduction. </a:t>
            </a:r>
            <a:r>
              <a:rPr lang="en-GB" dirty="0">
                <a:latin typeface="CMR12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2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373193E-337A-284F-BCB9-6A5A708179D5}"/>
              </a:ext>
            </a:extLst>
          </p:cNvPr>
          <p:cNvSpPr/>
          <p:nvPr/>
        </p:nvSpPr>
        <p:spPr>
          <a:xfrm>
            <a:off x="320008" y="1867821"/>
            <a:ext cx="8233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MR12"/>
              </a:rPr>
              <a:t>Data preparation techniques </a:t>
            </a:r>
            <a:r>
              <a:rPr lang="en-GB" dirty="0"/>
              <a:t>varies depending on the model evaluation scheme used.</a:t>
            </a:r>
            <a:r>
              <a:rPr lang="en-GB" dirty="0">
                <a:latin typeface="CMR12"/>
              </a:rPr>
              <a:t> 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439266-9FAC-0C47-9D58-3D7C0CCABD8A}"/>
              </a:ext>
            </a:extLst>
          </p:cNvPr>
          <p:cNvSpPr/>
          <p:nvPr/>
        </p:nvSpPr>
        <p:spPr>
          <a:xfrm>
            <a:off x="380968" y="379214"/>
            <a:ext cx="5331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latin typeface="CMBX12"/>
              </a:rPr>
              <a:t>Data Preparation Without Data Leakage </a:t>
            </a:r>
            <a:endParaRPr lang="en-GB" sz="2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EA35FD-B39A-8741-8B5F-3A634CA84E12}"/>
              </a:ext>
            </a:extLst>
          </p:cNvPr>
          <p:cNvSpPr/>
          <p:nvPr/>
        </p:nvSpPr>
        <p:spPr>
          <a:xfrm>
            <a:off x="320008" y="2465229"/>
            <a:ext cx="5783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MR12"/>
              </a:rPr>
              <a:t>Data preparation must be prepared on the training set only. 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7E5723-19B2-8044-922E-A0AEC574843F}"/>
              </a:ext>
            </a:extLst>
          </p:cNvPr>
          <p:cNvSpPr/>
          <p:nvPr/>
        </p:nvSpPr>
        <p:spPr>
          <a:xfrm>
            <a:off x="8553224" y="1538929"/>
            <a:ext cx="1957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MR12"/>
              </a:rPr>
              <a:t>for train-test splits 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53C317-FFF8-3E49-80E3-1D07E58DC80E}"/>
              </a:ext>
            </a:extLst>
          </p:cNvPr>
          <p:cNvSpPr/>
          <p:nvPr/>
        </p:nvSpPr>
        <p:spPr>
          <a:xfrm>
            <a:off x="8553224" y="2136337"/>
            <a:ext cx="3328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MMI12"/>
              </a:rPr>
              <a:t>k</a:t>
            </a:r>
            <a:r>
              <a:rPr lang="en-GB" dirty="0">
                <a:latin typeface="CMR12"/>
              </a:rPr>
              <a:t>-fold cross-validation in Python 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5784E5-5A3F-8148-8693-E5EA0670D72F}"/>
              </a:ext>
            </a:extLst>
          </p:cNvPr>
          <p:cNvSpPr/>
          <p:nvPr/>
        </p:nvSpPr>
        <p:spPr>
          <a:xfrm>
            <a:off x="380968" y="1005238"/>
            <a:ext cx="11664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MR12"/>
              </a:rPr>
              <a:t>Leakage means that information is revealed to the model that gives it an unrealistic advantage to make better predictions. 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B67C86-A8BE-CC48-B270-1B1205DD34EF}"/>
              </a:ext>
            </a:extLst>
          </p:cNvPr>
          <p:cNvSpPr/>
          <p:nvPr/>
        </p:nvSpPr>
        <p:spPr>
          <a:xfrm>
            <a:off x="489582" y="3838774"/>
            <a:ext cx="2410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MBX12"/>
              </a:rPr>
              <a:t>Naive Data Preparation 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F811EB-CF8A-6E40-A71A-EA4C9A9A0CC6}"/>
              </a:ext>
            </a:extLst>
          </p:cNvPr>
          <p:cNvSpPr/>
          <p:nvPr/>
        </p:nvSpPr>
        <p:spPr>
          <a:xfrm>
            <a:off x="2899794" y="35617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en-GB" dirty="0">
                <a:latin typeface="CMR12"/>
              </a:rPr>
              <a:t>Prepare Dataset </a:t>
            </a:r>
          </a:p>
          <a:p>
            <a:r>
              <a:rPr lang="en-GB" dirty="0">
                <a:latin typeface="CMR12"/>
              </a:rPr>
              <a:t>2. Split Data</a:t>
            </a:r>
            <a:br>
              <a:rPr lang="en-GB" dirty="0">
                <a:latin typeface="CMR12"/>
              </a:rPr>
            </a:br>
            <a:r>
              <a:rPr lang="en-GB" dirty="0">
                <a:latin typeface="CMR12"/>
              </a:rPr>
              <a:t>3. Evaluate Models 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67D029-927D-5646-B6C9-3FCC0A58797F}"/>
              </a:ext>
            </a:extLst>
          </p:cNvPr>
          <p:cNvSpPr/>
          <p:nvPr/>
        </p:nvSpPr>
        <p:spPr>
          <a:xfrm>
            <a:off x="953607" y="4438179"/>
            <a:ext cx="3805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MR12"/>
              </a:rPr>
              <a:t>Dangerously incorrect in most cases!!! 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DA0515-8641-5440-911D-4B45BC6FC0B9}"/>
              </a:ext>
            </a:extLst>
          </p:cNvPr>
          <p:cNvSpPr/>
          <p:nvPr/>
        </p:nvSpPr>
        <p:spPr>
          <a:xfrm>
            <a:off x="5830230" y="3429000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MR12"/>
              </a:rPr>
              <a:t>Solution 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C7B0E-6F08-4744-9A05-3141A1DF66EE}"/>
              </a:ext>
            </a:extLst>
          </p:cNvPr>
          <p:cNvSpPr/>
          <p:nvPr/>
        </p:nvSpPr>
        <p:spPr>
          <a:xfrm>
            <a:off x="5830230" y="373795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MR12"/>
              </a:rPr>
              <a:t>1. Split Data.</a:t>
            </a:r>
          </a:p>
          <a:p>
            <a:r>
              <a:rPr lang="en-GB" dirty="0">
                <a:latin typeface="CMR12"/>
              </a:rPr>
              <a:t>2. Fit Data Preparation on Training Dataset.</a:t>
            </a:r>
            <a:br>
              <a:rPr lang="en-GB" dirty="0">
                <a:latin typeface="CMR12"/>
              </a:rPr>
            </a:br>
            <a:r>
              <a:rPr lang="en-GB" dirty="0">
                <a:latin typeface="CMR12"/>
              </a:rPr>
              <a:t>3. Apply Data Preparation to Train and Test Datasets. </a:t>
            </a:r>
          </a:p>
          <a:p>
            <a:r>
              <a:rPr lang="en-GB" dirty="0">
                <a:latin typeface="CMR12"/>
              </a:rPr>
              <a:t>4. Evaluate Models.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858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810</Words>
  <Application>Microsoft Macintosh PowerPoint</Application>
  <PresentationFormat>Widescreen</PresentationFormat>
  <Paragraphs>76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CMBX12</vt:lpstr>
      <vt:lpstr>CMMI12</vt:lpstr>
      <vt:lpstr>CMR12</vt:lpstr>
      <vt:lpstr>CMSL12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Ruiz</dc:creator>
  <cp:lastModifiedBy>Federico Ruiz</cp:lastModifiedBy>
  <cp:revision>12</cp:revision>
  <dcterms:created xsi:type="dcterms:W3CDTF">2022-02-06T13:21:24Z</dcterms:created>
  <dcterms:modified xsi:type="dcterms:W3CDTF">2022-02-07T21:49:16Z</dcterms:modified>
</cp:coreProperties>
</file>