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I2+buJccPNhD4BOfP2CSGrUhTx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016" autoAdjust="0"/>
    <p:restoredTop sz="92681"/>
  </p:normalViewPr>
  <p:slideViewPr>
    <p:cSldViewPr snapToGrid="0">
      <p:cViewPr varScale="1">
        <p:scale>
          <a:sx n="103" d="100"/>
          <a:sy n="103" d="100"/>
        </p:scale>
        <p:origin x="17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9c522aaa2e_0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g9c522aaa2e_0_7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27" name="Google Shape;227;g9c522aaa2e_0_7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9c522aaa2e_0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9c522aaa2e_0_6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33" name="Google Shape;233;g9c522aaa2e_0_6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9c522aaa2e_0_1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g9c522aaa2e_0_1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42" name="Google Shape;242;g9c522aaa2e_0_1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9c522aaa2e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1" name="Google Shape;251;g9c522aaa2e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52" name="Google Shape;252;g9c522aaa2e_0_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9c522aaa2e_0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g9c522aaa2e_0_8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58" name="Google Shape;258;g9c522aaa2e_0_8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9c522aaa2e_0_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5" name="Google Shape;265;g9c522aaa2e_0_9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66" name="Google Shape;266;g9c522aaa2e_0_9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9c522aaa2e_0_1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g9c522aaa2e_0_10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74" name="Google Shape;274;g9c522aaa2e_0_10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9c522aaa2e_0_1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5" name="Google Shape;285;g9c522aaa2e_0_1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86" name="Google Shape;286;g9c522aaa2e_0_1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17</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9c522aaa2e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g9c522aaa2e_0_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dirty="0"/>
          </a:p>
        </p:txBody>
      </p:sp>
      <p:sp>
        <p:nvSpPr>
          <p:cNvPr id="93" name="Google Shape;93;g9c522aaa2e_0_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a1f93e0ce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a1f93e0ce7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69" name="Google Shape;169;ga1f93e0ce7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9c522aaa2e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 name="Google Shape;177;g9c522aaa2e_0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78" name="Google Shape;178;g9c522aaa2e_0_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9c522aaa2e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g9c522aaa2e_0_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87" name="Google Shape;187;g9c522aaa2e_0_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1f93e0ce7_0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ga1f93e0ce7_0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96" name="Google Shape;196;ga1f93e0ce7_0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c522aaa2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g9c522aaa2e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04" name="Google Shape;204;g9c522aaa2e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9c522aaa2e_0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g9c522aaa2e_0_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r>
              <a:rPr lang="es-ES" dirty="0" err="1"/>
              <a:t>Bootstraping</a:t>
            </a:r>
            <a:r>
              <a:rPr lang="es-ES" dirty="0"/>
              <a:t>, si no podemos tener mas datos, dividimos los disponibles y cada uno se lo pasamos a un modelo.</a:t>
            </a:r>
            <a:endParaRPr dirty="0"/>
          </a:p>
        </p:txBody>
      </p:sp>
      <p:sp>
        <p:nvSpPr>
          <p:cNvPr id="210" name="Google Shape;210;g9c522aaa2e_0_4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9c522aaa2e_0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g9c522aaa2e_0_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19" name="Google Shape;219;g9c522aaa2e_0_5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5"/>
        <p:cNvGrpSpPr/>
        <p:nvPr/>
      </p:nvGrpSpPr>
      <p:grpSpPr>
        <a:xfrm>
          <a:off x="0" y="0"/>
          <a:ext cx="0" cy="0"/>
          <a:chOff x="0" y="0"/>
          <a:chExt cx="0" cy="0"/>
        </a:xfrm>
      </p:grpSpPr>
      <p:sp>
        <p:nvSpPr>
          <p:cNvPr id="16" name="Google Shape;1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 name="Google Shape;18;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 name="Google Shape;1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5" name="Google Shape;7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1" name="Google Shape;8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5" name="Google Shape;2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1" name="Google Shape;3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37" name="Google Shape;3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3" name="Google Shape;43;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5" name="Google Shape;45;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lvl1pPr>
            <a:lvl2pPr marL="914400" lvl="1" indent="-406400" algn="l">
              <a:lnSpc>
                <a:spcPct val="90000"/>
              </a:lnSpc>
              <a:spcBef>
                <a:spcPts val="500"/>
              </a:spcBef>
              <a:spcAft>
                <a:spcPts val="0"/>
              </a:spcAft>
              <a:buClr>
                <a:schemeClr val="lt1"/>
              </a:buClr>
              <a:buSzPts val="2800"/>
              <a:buChar char="•"/>
              <a:defRPr sz="2800"/>
            </a:lvl2pPr>
            <a:lvl3pPr marL="1371600" lvl="2" indent="-381000" algn="l">
              <a:lnSpc>
                <a:spcPct val="90000"/>
              </a:lnSpc>
              <a:spcBef>
                <a:spcPts val="500"/>
              </a:spcBef>
              <a:spcAft>
                <a:spcPts val="0"/>
              </a:spcAft>
              <a:buClr>
                <a:schemeClr val="lt1"/>
              </a:buClr>
              <a:buSzPts val="2400"/>
              <a:buChar char="•"/>
              <a:defRPr sz="2400"/>
            </a:lvl3pPr>
            <a:lvl4pPr marL="1828800" lvl="3" indent="-355600" algn="l">
              <a:lnSpc>
                <a:spcPct val="90000"/>
              </a:lnSpc>
              <a:spcBef>
                <a:spcPts val="500"/>
              </a:spcBef>
              <a:spcAft>
                <a:spcPts val="0"/>
              </a:spcAft>
              <a:buClr>
                <a:schemeClr val="lt1"/>
              </a:buClr>
              <a:buSzPts val="2000"/>
              <a:buChar char="•"/>
              <a:defRPr sz="2000"/>
            </a:lvl4pPr>
            <a:lvl5pPr marL="2286000" lvl="4" indent="-355600" algn="l">
              <a:lnSpc>
                <a:spcPct val="9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61" name="Google Shape;61;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2" name="Google Shape;6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alibri"/>
                <a:ea typeface="Calibri"/>
                <a:cs typeface="Calibri"/>
                <a:sym typeface="Calibri"/>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9pPr>
          </a:lstStyle>
          <a:p>
            <a:endParaRPr/>
          </a:p>
        </p:txBody>
      </p:sp>
      <p:sp>
        <p:nvSpPr>
          <p:cNvPr id="68" name="Google Shape;68;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9" name="Google Shape;69;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aternova.github.io/random-forest-viz/"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learning.oreilly.com/library/view/hands-on-machine-learning/9781492032632/ch07.html#ensembles_chapter" TargetMode="Externa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hyperlink" Target="https://learning.oreilly.com/library/view/hands-on-machine-learning/9781492032632/ch07.html#ensembles_chapte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towardsdatascience.com/simple-guide-for-ensemble-learning-methods-d87cc68705a2"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towardsdatascience.com/simple-guide-for-ensemble-learning-methods-d87cc68705a2"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title"/>
          </p:nvPr>
        </p:nvSpPr>
        <p:spPr>
          <a:xfrm>
            <a:off x="2276518" y="2330166"/>
            <a:ext cx="7638964" cy="219766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GB">
                <a:solidFill>
                  <a:srgbClr val="FF0000"/>
                </a:solidFill>
              </a:rPr>
              <a:t>Machine Learning – Ensembling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9c522aaa2e_0_78"/>
          <p:cNvSpPr txBox="1">
            <a:spLocks noGrp="1"/>
          </p:cNvSpPr>
          <p:nvPr>
            <p:ph type="title"/>
          </p:nvPr>
        </p:nvSpPr>
        <p:spPr>
          <a:xfrm>
            <a:off x="2276518" y="2330166"/>
            <a:ext cx="7638900" cy="2197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GB">
                <a:solidFill>
                  <a:srgbClr val="FF0000"/>
                </a:solidFill>
              </a:rPr>
              <a:t>Random Forest Demo</a:t>
            </a:r>
            <a:endParaRPr>
              <a:solidFill>
                <a:srgbClr val="FF0000"/>
              </a:solidFill>
            </a:endParaRPr>
          </a:p>
          <a:p>
            <a:pPr marL="0" lvl="0" indent="0" algn="ctr" rtl="0">
              <a:lnSpc>
                <a:spcPct val="90000"/>
              </a:lnSpc>
              <a:spcBef>
                <a:spcPts val="0"/>
              </a:spcBef>
              <a:spcAft>
                <a:spcPts val="0"/>
              </a:spcAft>
              <a:buNone/>
            </a:pPr>
            <a:r>
              <a:rPr lang="en-GB" sz="2800" u="sng">
                <a:solidFill>
                  <a:schemeClr val="hlink"/>
                </a:solidFill>
                <a:hlinkClick r:id="rId3"/>
              </a:rPr>
              <a:t>https://waternova.github.io/random-forest-viz/</a:t>
            </a:r>
            <a:endParaRPr sz="2800">
              <a:solidFill>
                <a:srgbClr val="FF0000"/>
              </a:solidFill>
            </a:endParaRPr>
          </a:p>
          <a:p>
            <a:pPr marL="0" lvl="0" indent="0" algn="ctr" rtl="0">
              <a:lnSpc>
                <a:spcPct val="90000"/>
              </a:lnSpc>
              <a:spcBef>
                <a:spcPts val="0"/>
              </a:spcBef>
              <a:spcAft>
                <a:spcPts val="0"/>
              </a:spcAft>
              <a:buNone/>
            </a:pPr>
            <a:endParaRPr>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9c522aaa2e_0_66"/>
          <p:cNvSpPr txBox="1"/>
          <p:nvPr/>
        </p:nvSpPr>
        <p:spPr>
          <a:xfrm>
            <a:off x="684500" y="1877875"/>
            <a:ext cx="10235100" cy="7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El algoritmo de bagging que más se utiliza es el random forest. Implementa el sistema de votación de bagging mediante árboles de decisión. </a:t>
            </a:r>
            <a:r>
              <a:rPr lang="en-GB" sz="1700" b="1">
                <a:solidFill>
                  <a:schemeClr val="lt1"/>
                </a:solidFill>
                <a:latin typeface="Calibri"/>
                <a:ea typeface="Calibri"/>
                <a:cs typeface="Calibri"/>
                <a:sym typeface="Calibri"/>
              </a:rPr>
              <a:t>RandomForestClassifier y RandomForestRegressor. </a:t>
            </a:r>
            <a:r>
              <a:rPr lang="en-GB" sz="1700">
                <a:solidFill>
                  <a:schemeClr val="lt1"/>
                </a:solidFill>
                <a:latin typeface="Calibri"/>
                <a:ea typeface="Calibri"/>
                <a:cs typeface="Calibri"/>
                <a:sym typeface="Calibri"/>
              </a:rPr>
              <a:t>Funciona de la siguiente manera:</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p:txBody>
      </p:sp>
      <p:sp>
        <p:nvSpPr>
          <p:cNvPr id="236" name="Google Shape;236;g9c522aaa2e_0_66"/>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Random Forest</a:t>
            </a:r>
            <a:endParaRPr>
              <a:solidFill>
                <a:srgbClr val="FF0000"/>
              </a:solidFill>
            </a:endParaRPr>
          </a:p>
        </p:txBody>
      </p:sp>
      <p:sp>
        <p:nvSpPr>
          <p:cNvPr id="237" name="Google Shape;237;g9c522aaa2e_0_66"/>
          <p:cNvSpPr txBox="1"/>
          <p:nvPr/>
        </p:nvSpPr>
        <p:spPr>
          <a:xfrm>
            <a:off x="684500" y="2877900"/>
            <a:ext cx="4744800" cy="33066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Clr>
                <a:schemeClr val="lt1"/>
              </a:buClr>
              <a:buSzPts val="1700"/>
              <a:buFont typeface="Calibri"/>
              <a:buAutoNum type="arabicPeriod"/>
            </a:pPr>
            <a:r>
              <a:rPr lang="en-GB" sz="1700">
                <a:solidFill>
                  <a:schemeClr val="lt1"/>
                </a:solidFill>
                <a:latin typeface="Calibri"/>
                <a:ea typeface="Calibri"/>
                <a:cs typeface="Calibri"/>
                <a:sym typeface="Calibri"/>
              </a:rPr>
              <a:t>Escogemos una cantidad de árboles que entrenaremos.</a:t>
            </a:r>
            <a:endParaRPr sz="170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GB" sz="1700">
                <a:solidFill>
                  <a:schemeClr val="lt1"/>
                </a:solidFill>
                <a:latin typeface="Calibri"/>
                <a:ea typeface="Calibri"/>
                <a:cs typeface="Calibri"/>
                <a:sym typeface="Calibri"/>
              </a:rPr>
              <a:t>Cada árbol escoge un conjunto aleatorio de features para realizar cada split. Este número lo podemos configurar en sklearn.</a:t>
            </a:r>
            <a:endParaRPr sz="170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GB" sz="1700">
                <a:solidFill>
                  <a:schemeClr val="lt1"/>
                </a:solidFill>
                <a:latin typeface="Calibri"/>
                <a:ea typeface="Calibri"/>
                <a:cs typeface="Calibri"/>
                <a:sym typeface="Calibri"/>
              </a:rPr>
              <a:t>Aplicamos boostrapping, es decir, cada árbol entrena con una muestra aleatoria con reemplazamiento del conjunto de train.</a:t>
            </a:r>
            <a:endParaRPr sz="170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GB" sz="1700">
                <a:solidFill>
                  <a:schemeClr val="lt1"/>
                </a:solidFill>
                <a:latin typeface="Calibri"/>
                <a:ea typeface="Calibri"/>
                <a:cs typeface="Calibri"/>
                <a:sym typeface="Calibri"/>
              </a:rPr>
              <a:t>Una vez entrenados los árboles, aplicamos el sistema de votación de bagging para las predicciones.</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p:txBody>
      </p:sp>
      <p:pic>
        <p:nvPicPr>
          <p:cNvPr id="238" name="Google Shape;238;g9c522aaa2e_0_66"/>
          <p:cNvPicPr preferRelativeResize="0"/>
          <p:nvPr/>
        </p:nvPicPr>
        <p:blipFill>
          <a:blip r:embed="rId3">
            <a:alphaModFix/>
          </a:blip>
          <a:stretch>
            <a:fillRect/>
          </a:stretch>
        </p:blipFill>
        <p:spPr>
          <a:xfrm>
            <a:off x="6107317" y="2766275"/>
            <a:ext cx="4408808" cy="3306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9c522aaa2e_0_133"/>
          <p:cNvSpPr txBox="1"/>
          <p:nvPr/>
        </p:nvSpPr>
        <p:spPr>
          <a:xfrm>
            <a:off x="684500" y="1653350"/>
            <a:ext cx="10235100" cy="18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Una característica interesante que tiene Random Forest es el feature importance. Nos da una medida de cuánto aporta cada feature a las predicciones. Se realiza un cálculo en función del pesos de cada nodo, y de en cuántas muestras divide el set de train.</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0" lvl="0" indent="0" algn="l" rtl="0">
              <a:spcBef>
                <a:spcPts val="0"/>
              </a:spcBef>
              <a:spcAft>
                <a:spcPts val="0"/>
              </a:spcAft>
              <a:buNone/>
            </a:pPr>
            <a:r>
              <a:rPr lang="en-GB" sz="1700">
                <a:solidFill>
                  <a:schemeClr val="lt1"/>
                </a:solidFill>
                <a:latin typeface="Calibri"/>
                <a:ea typeface="Calibri"/>
                <a:cs typeface="Calibri"/>
                <a:sym typeface="Calibri"/>
              </a:rPr>
              <a:t>Por suerte sklearn ya realiza esta operación por nosotros, y lo normaliza a 1, de tal manera que las features más importantes estarán cercanas a 1 (el sumatorio de todas no es 1, no es un %).</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p:txBody>
      </p:sp>
      <p:sp>
        <p:nvSpPr>
          <p:cNvPr id="245" name="Google Shape;245;g9c522aaa2e_0_133"/>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Feature importance</a:t>
            </a:r>
            <a:endParaRPr>
              <a:solidFill>
                <a:srgbClr val="FF0000"/>
              </a:solidFill>
            </a:endParaRPr>
          </a:p>
        </p:txBody>
      </p:sp>
      <p:pic>
        <p:nvPicPr>
          <p:cNvPr id="246" name="Google Shape;246;g9c522aaa2e_0_133"/>
          <p:cNvPicPr preferRelativeResize="0"/>
          <p:nvPr/>
        </p:nvPicPr>
        <p:blipFill>
          <a:blip r:embed="rId3">
            <a:alphaModFix/>
          </a:blip>
          <a:stretch>
            <a:fillRect/>
          </a:stretch>
        </p:blipFill>
        <p:spPr>
          <a:xfrm>
            <a:off x="7084950" y="3681550"/>
            <a:ext cx="3345099" cy="2303700"/>
          </a:xfrm>
          <a:prstGeom prst="rect">
            <a:avLst/>
          </a:prstGeom>
          <a:noFill/>
          <a:ln>
            <a:noFill/>
          </a:ln>
        </p:spPr>
      </p:pic>
      <p:sp>
        <p:nvSpPr>
          <p:cNvPr id="247" name="Google Shape;247;g9c522aaa2e_0_133"/>
          <p:cNvSpPr txBox="1"/>
          <p:nvPr/>
        </p:nvSpPr>
        <p:spPr>
          <a:xfrm>
            <a:off x="6826600" y="6075975"/>
            <a:ext cx="4935600" cy="138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Feature importance para predicción de números</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p:txBody>
      </p:sp>
      <p:pic>
        <p:nvPicPr>
          <p:cNvPr id="248" name="Google Shape;248;g9c522aaa2e_0_133"/>
          <p:cNvPicPr preferRelativeResize="0"/>
          <p:nvPr/>
        </p:nvPicPr>
        <p:blipFill>
          <a:blip r:embed="rId4">
            <a:alphaModFix/>
          </a:blip>
          <a:stretch>
            <a:fillRect/>
          </a:stretch>
        </p:blipFill>
        <p:spPr>
          <a:xfrm>
            <a:off x="684500" y="3764600"/>
            <a:ext cx="5770750" cy="2137607"/>
          </a:xfrm>
          <a:prstGeom prst="rect">
            <a:avLst/>
          </a:prstGeom>
          <a:noFill/>
          <a:ln>
            <a:noFill/>
          </a:ln>
        </p:spPr>
      </p:pic>
      <p:sp>
        <p:nvSpPr>
          <p:cNvPr id="2" name="Rounded Rectangular Callout 1">
            <a:extLst>
              <a:ext uri="{FF2B5EF4-FFF2-40B4-BE49-F238E27FC236}">
                <a16:creationId xmlns:a16="http://schemas.microsoft.com/office/drawing/2014/main" id="{531E609E-5FF9-354C-87FD-B90F30E59960}"/>
              </a:ext>
            </a:extLst>
          </p:cNvPr>
          <p:cNvSpPr/>
          <p:nvPr/>
        </p:nvSpPr>
        <p:spPr>
          <a:xfrm>
            <a:off x="9971904" y="3429001"/>
            <a:ext cx="2014150" cy="2119184"/>
          </a:xfrm>
          <a:prstGeom prst="wedgeRoundRectCallout">
            <a:avLst>
              <a:gd name="adj1" fmla="val -135814"/>
              <a:gd name="adj2" fmla="val 475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dirty="0">
                <a:solidFill>
                  <a:schemeClr val="tx1"/>
                </a:solidFill>
              </a:rPr>
              <a:t>Los píxels claros son los importantes para determinar que número se ha escrito. Debemos saber que número buscamos.</a:t>
            </a:r>
          </a:p>
          <a:p>
            <a:pPr algn="ctr"/>
            <a:r>
              <a:rPr lang="en-ES" dirty="0">
                <a:solidFill>
                  <a:schemeClr val="tx1"/>
                </a:solidFill>
              </a:rPr>
              <a:t>Nadie escribe en los márgenes.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9c522aaa2e_0_5"/>
          <p:cNvSpPr txBox="1">
            <a:spLocks noGrp="1"/>
          </p:cNvSpPr>
          <p:nvPr>
            <p:ph type="title"/>
          </p:nvPr>
        </p:nvSpPr>
        <p:spPr>
          <a:xfrm>
            <a:off x="2276518" y="2330166"/>
            <a:ext cx="7638900" cy="2197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GB">
                <a:solidFill>
                  <a:srgbClr val="FF0000"/>
                </a:solidFill>
              </a:rPr>
              <a:t>Boosting</a:t>
            </a:r>
            <a:endParaRPr>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9c522aaa2e_0_84"/>
          <p:cNvSpPr txBox="1"/>
          <p:nvPr/>
        </p:nvSpPr>
        <p:spPr>
          <a:xfrm>
            <a:off x="684500" y="1653350"/>
            <a:ext cx="10235100" cy="18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dirty="0" err="1">
                <a:solidFill>
                  <a:schemeClr val="lt1"/>
                </a:solidFill>
                <a:latin typeface="Calibri"/>
                <a:ea typeface="Calibri"/>
                <a:cs typeface="Calibri"/>
                <a:sym typeface="Calibri"/>
              </a:rPr>
              <a:t>En</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el</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caso</a:t>
            </a:r>
            <a:r>
              <a:rPr lang="en-GB" sz="1700" dirty="0">
                <a:solidFill>
                  <a:schemeClr val="lt1"/>
                </a:solidFill>
                <a:latin typeface="Calibri"/>
                <a:ea typeface="Calibri"/>
                <a:cs typeface="Calibri"/>
                <a:sym typeface="Calibri"/>
              </a:rPr>
              <a:t> del bagging </a:t>
            </a:r>
            <a:r>
              <a:rPr lang="en-GB" sz="1700" dirty="0" err="1">
                <a:solidFill>
                  <a:schemeClr val="lt1"/>
                </a:solidFill>
                <a:latin typeface="Calibri"/>
                <a:ea typeface="Calibri"/>
                <a:cs typeface="Calibri"/>
                <a:sym typeface="Calibri"/>
              </a:rPr>
              <a:t>teníamos</a:t>
            </a:r>
            <a:r>
              <a:rPr lang="en-GB" sz="1700" dirty="0">
                <a:solidFill>
                  <a:schemeClr val="lt1"/>
                </a:solidFill>
                <a:latin typeface="Calibri"/>
                <a:ea typeface="Calibri"/>
                <a:cs typeface="Calibri"/>
                <a:sym typeface="Calibri"/>
              </a:rPr>
              <a:t> un conjunto de </a:t>
            </a:r>
            <a:r>
              <a:rPr lang="en-GB" sz="1700" dirty="0" err="1">
                <a:solidFill>
                  <a:schemeClr val="lt1"/>
                </a:solidFill>
                <a:latin typeface="Calibri"/>
                <a:ea typeface="Calibri"/>
                <a:cs typeface="Calibri"/>
                <a:sym typeface="Calibri"/>
              </a:rPr>
              <a:t>modelos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independientes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cuyos</a:t>
            </a:r>
            <a:r>
              <a:rPr lang="en-GB" sz="1700" dirty="0">
                <a:solidFill>
                  <a:schemeClr val="lt1"/>
                </a:solidFill>
                <a:latin typeface="Calibri"/>
                <a:ea typeface="Calibri"/>
                <a:cs typeface="Calibri"/>
                <a:sym typeface="Calibri"/>
              </a:rPr>
              <a:t> outputs </a:t>
            </a:r>
            <a:r>
              <a:rPr lang="en-GB" sz="1700" dirty="0" err="1">
                <a:solidFill>
                  <a:schemeClr val="lt1"/>
                </a:solidFill>
                <a:latin typeface="Calibri"/>
                <a:ea typeface="Calibri"/>
                <a:cs typeface="Calibri"/>
                <a:sym typeface="Calibri"/>
              </a:rPr>
              <a:t>servían</a:t>
            </a:r>
            <a:r>
              <a:rPr lang="en-GB" sz="1700" dirty="0">
                <a:solidFill>
                  <a:schemeClr val="lt1"/>
                </a:solidFill>
                <a:latin typeface="Calibri"/>
                <a:ea typeface="Calibri"/>
                <a:cs typeface="Calibri"/>
                <a:sym typeface="Calibri"/>
              </a:rPr>
              <a:t> para </a:t>
            </a:r>
            <a:r>
              <a:rPr lang="en-GB" sz="1700" dirty="0" err="1">
                <a:solidFill>
                  <a:schemeClr val="lt1"/>
                </a:solidFill>
                <a:latin typeface="Calibri"/>
                <a:ea typeface="Calibri"/>
                <a:cs typeface="Calibri"/>
                <a:sym typeface="Calibri"/>
              </a:rPr>
              <a:t>el</a:t>
            </a:r>
            <a:r>
              <a:rPr lang="en-GB" sz="1700" dirty="0">
                <a:solidFill>
                  <a:schemeClr val="lt1"/>
                </a:solidFill>
                <a:latin typeface="Calibri"/>
                <a:ea typeface="Calibri"/>
                <a:cs typeface="Calibri"/>
                <a:sym typeface="Calibri"/>
              </a:rPr>
              <a:t> output final. </a:t>
            </a:r>
            <a:r>
              <a:rPr lang="en-GB" sz="1700" dirty="0" err="1">
                <a:solidFill>
                  <a:schemeClr val="lt1"/>
                </a:solidFill>
                <a:latin typeface="Calibri"/>
                <a:ea typeface="Calibri"/>
                <a:cs typeface="Calibri"/>
                <a:sym typeface="Calibri"/>
              </a:rPr>
              <a:t>En</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este</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caso</a:t>
            </a:r>
            <a:r>
              <a:rPr lang="en-GB" sz="1700" dirty="0">
                <a:solidFill>
                  <a:schemeClr val="lt1"/>
                </a:solidFill>
                <a:latin typeface="Calibri"/>
                <a:ea typeface="Calibri"/>
                <a:cs typeface="Calibri"/>
                <a:sym typeface="Calibri"/>
              </a:rPr>
              <a:t> de boosting los </a:t>
            </a:r>
            <a:r>
              <a:rPr lang="en-GB" sz="1700" dirty="0" err="1">
                <a:solidFill>
                  <a:schemeClr val="lt1"/>
                </a:solidFill>
                <a:latin typeface="Calibri"/>
                <a:ea typeface="Calibri"/>
                <a:cs typeface="Calibri"/>
                <a:sym typeface="Calibri"/>
              </a:rPr>
              <a:t>modelos</a:t>
            </a:r>
            <a:r>
              <a:rPr lang="en-GB" sz="1700" dirty="0">
                <a:solidFill>
                  <a:schemeClr val="lt1"/>
                </a:solidFill>
                <a:latin typeface="Calibri"/>
                <a:ea typeface="Calibri"/>
                <a:cs typeface="Calibri"/>
                <a:sym typeface="Calibri"/>
              </a:rPr>
              <a:t> se </a:t>
            </a:r>
            <a:r>
              <a:rPr lang="en-GB" sz="1700" dirty="0" err="1">
                <a:solidFill>
                  <a:schemeClr val="lt1"/>
                </a:solidFill>
                <a:latin typeface="Calibri"/>
                <a:ea typeface="Calibri"/>
                <a:cs typeface="Calibri"/>
                <a:sym typeface="Calibri"/>
              </a:rPr>
              <a:t>entrenan</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secuencialmente</a:t>
            </a:r>
            <a:r>
              <a:rPr lang="en-GB" sz="1700" dirty="0">
                <a:solidFill>
                  <a:schemeClr val="lt1"/>
                </a:solidFill>
                <a:latin typeface="Calibri"/>
                <a:ea typeface="Calibri"/>
                <a:cs typeface="Calibri"/>
                <a:sym typeface="Calibri"/>
              </a:rPr>
              <a:t> y por tanto </a:t>
            </a:r>
            <a:r>
              <a:rPr lang="en-GB" sz="1700" dirty="0" err="1">
                <a:solidFill>
                  <a:schemeClr val="lt1"/>
                </a:solidFill>
                <a:latin typeface="Calibri"/>
                <a:ea typeface="Calibri"/>
                <a:cs typeface="Calibri"/>
                <a:sym typeface="Calibri"/>
              </a:rPr>
              <a:t>existe</a:t>
            </a:r>
            <a:r>
              <a:rPr lang="en-GB" sz="1700" dirty="0">
                <a:solidFill>
                  <a:schemeClr val="lt1"/>
                </a:solidFill>
                <a:latin typeface="Calibri"/>
                <a:ea typeface="Calibri"/>
                <a:cs typeface="Calibri"/>
                <a:sym typeface="Calibri"/>
              </a:rPr>
              <a:t> una </a:t>
            </a:r>
            <a:r>
              <a:rPr lang="en-GB" sz="1700" dirty="0" err="1">
                <a:solidFill>
                  <a:schemeClr val="lt1"/>
                </a:solidFill>
                <a:latin typeface="Calibri"/>
                <a:ea typeface="Calibri"/>
                <a:cs typeface="Calibri"/>
                <a:sym typeface="Calibri"/>
              </a:rPr>
              <a:t>dependencia</a:t>
            </a:r>
            <a:r>
              <a:rPr lang="en-GB" sz="1700" dirty="0">
                <a:solidFill>
                  <a:schemeClr val="lt1"/>
                </a:solidFill>
                <a:latin typeface="Calibri"/>
                <a:ea typeface="Calibri"/>
                <a:cs typeface="Calibri"/>
                <a:sym typeface="Calibri"/>
              </a:rPr>
              <a:t> entre </a:t>
            </a:r>
            <a:r>
              <a:rPr lang="en-GB" sz="1700" dirty="0" err="1">
                <a:solidFill>
                  <a:schemeClr val="lt1"/>
                </a:solidFill>
                <a:latin typeface="Calibri"/>
                <a:ea typeface="Calibri"/>
                <a:cs typeface="Calibri"/>
                <a:sym typeface="Calibri"/>
              </a:rPr>
              <a:t>ellos</a:t>
            </a:r>
            <a:r>
              <a:rPr lang="en-GB" sz="1700" dirty="0">
                <a:solidFill>
                  <a:schemeClr val="lt1"/>
                </a:solidFill>
                <a:latin typeface="Calibri"/>
                <a:ea typeface="Calibri"/>
                <a:cs typeface="Calibri"/>
                <a:sym typeface="Calibri"/>
              </a:rPr>
              <a:t>.</a:t>
            </a:r>
            <a:endParaRPr sz="1700" dirty="0">
              <a:solidFill>
                <a:schemeClr val="lt1"/>
              </a:solidFill>
              <a:latin typeface="Calibri"/>
              <a:ea typeface="Calibri"/>
              <a:cs typeface="Calibri"/>
              <a:sym typeface="Calibri"/>
            </a:endParaRPr>
          </a:p>
          <a:p>
            <a:pPr marL="0" lvl="0" indent="0" algn="l" rtl="0">
              <a:spcBef>
                <a:spcPts val="0"/>
              </a:spcBef>
              <a:spcAft>
                <a:spcPts val="0"/>
              </a:spcAft>
              <a:buNone/>
            </a:pPr>
            <a:endParaRPr sz="1700" dirty="0">
              <a:solidFill>
                <a:schemeClr val="lt1"/>
              </a:solidFill>
              <a:latin typeface="Calibri"/>
              <a:ea typeface="Calibri"/>
              <a:cs typeface="Calibri"/>
              <a:sym typeface="Calibri"/>
            </a:endParaRPr>
          </a:p>
          <a:p>
            <a:pPr marL="0" lvl="0" indent="0" algn="l" rtl="0">
              <a:spcBef>
                <a:spcPts val="0"/>
              </a:spcBef>
              <a:spcAft>
                <a:spcPts val="0"/>
              </a:spcAft>
              <a:buNone/>
            </a:pPr>
            <a:r>
              <a:rPr lang="en-GB" sz="1700" dirty="0" err="1">
                <a:solidFill>
                  <a:schemeClr val="lt1"/>
                </a:solidFill>
                <a:latin typeface="Calibri"/>
                <a:ea typeface="Calibri"/>
                <a:cs typeface="Calibri"/>
                <a:sym typeface="Calibri"/>
              </a:rPr>
              <a:t>Básicamente</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en</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esta</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técnica</a:t>
            </a:r>
            <a:r>
              <a:rPr lang="en-GB" sz="1700" dirty="0">
                <a:solidFill>
                  <a:schemeClr val="lt1"/>
                </a:solidFill>
                <a:latin typeface="Calibri"/>
                <a:ea typeface="Calibri"/>
                <a:cs typeface="Calibri"/>
                <a:sym typeface="Calibri"/>
              </a:rPr>
              <a:t> los </a:t>
            </a:r>
            <a:r>
              <a:rPr lang="en-GB" sz="1700" dirty="0" err="1">
                <a:solidFill>
                  <a:schemeClr val="lt1"/>
                </a:solidFill>
                <a:latin typeface="Calibri"/>
                <a:ea typeface="Calibri"/>
                <a:cs typeface="Calibri"/>
                <a:sym typeface="Calibri"/>
              </a:rPr>
              <a:t>modelos</a:t>
            </a:r>
            <a:r>
              <a:rPr lang="en-GB" sz="1700" dirty="0">
                <a:solidFill>
                  <a:schemeClr val="lt1"/>
                </a:solidFill>
                <a:latin typeface="Calibri"/>
                <a:ea typeface="Calibri"/>
                <a:cs typeface="Calibri"/>
                <a:sym typeface="Calibri"/>
              </a:rPr>
              <a:t> van </a:t>
            </a:r>
            <a:r>
              <a:rPr lang="en-GB" sz="1700" dirty="0" err="1">
                <a:solidFill>
                  <a:schemeClr val="lt1"/>
                </a:solidFill>
                <a:latin typeface="Calibri"/>
                <a:ea typeface="Calibri"/>
                <a:cs typeface="Calibri"/>
                <a:sym typeface="Calibri"/>
              </a:rPr>
              <a:t>intentando</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mejorar</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su</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predecesor</a:t>
            </a:r>
            <a:r>
              <a:rPr lang="en-GB" sz="1700" dirty="0">
                <a:solidFill>
                  <a:schemeClr val="lt1"/>
                </a:solidFill>
                <a:latin typeface="Calibri"/>
                <a:ea typeface="Calibri"/>
                <a:cs typeface="Calibri"/>
                <a:sym typeface="Calibri"/>
              </a:rPr>
              <a:t>, recibiendo los </a:t>
            </a:r>
            <a:r>
              <a:rPr lang="en-GB" sz="1700" dirty="0" err="1">
                <a:solidFill>
                  <a:schemeClr val="lt1"/>
                </a:solidFill>
                <a:latin typeface="Calibri"/>
                <a:ea typeface="Calibri"/>
                <a:cs typeface="Calibri"/>
                <a:sym typeface="Calibri"/>
              </a:rPr>
              <a:t>errores</a:t>
            </a:r>
            <a:r>
              <a:rPr lang="en-GB" sz="1700" dirty="0">
                <a:solidFill>
                  <a:schemeClr val="lt1"/>
                </a:solidFill>
                <a:latin typeface="Calibri"/>
                <a:ea typeface="Calibri"/>
                <a:cs typeface="Calibri"/>
                <a:sym typeface="Calibri"/>
              </a:rPr>
              <a:t> del </a:t>
            </a:r>
            <a:r>
              <a:rPr lang="en-GB" sz="1700" dirty="0" err="1">
                <a:solidFill>
                  <a:schemeClr val="lt1"/>
                </a:solidFill>
                <a:latin typeface="Calibri"/>
                <a:ea typeface="Calibri"/>
                <a:cs typeface="Calibri"/>
                <a:sym typeface="Calibri"/>
              </a:rPr>
              <a:t>mismo</a:t>
            </a:r>
            <a:r>
              <a:rPr lang="en-GB" sz="1700" dirty="0">
                <a:solidFill>
                  <a:schemeClr val="lt1"/>
                </a:solidFill>
                <a:latin typeface="Calibri"/>
                <a:ea typeface="Calibri"/>
                <a:cs typeface="Calibri"/>
                <a:sym typeface="Calibri"/>
              </a:rPr>
              <a:t>, e </a:t>
            </a:r>
            <a:r>
              <a:rPr lang="en-GB" sz="1700" dirty="0" err="1">
                <a:solidFill>
                  <a:schemeClr val="lt1"/>
                </a:solidFill>
                <a:latin typeface="Calibri"/>
                <a:ea typeface="Calibri"/>
                <a:cs typeface="Calibri"/>
                <a:sym typeface="Calibri"/>
              </a:rPr>
              <a:t>intentando</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mejorar</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su</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resultado</a:t>
            </a:r>
            <a:endParaRPr sz="1700" dirty="0">
              <a:solidFill>
                <a:schemeClr val="lt1"/>
              </a:solidFill>
              <a:latin typeface="Calibri"/>
              <a:ea typeface="Calibri"/>
              <a:cs typeface="Calibri"/>
              <a:sym typeface="Calibri"/>
            </a:endParaRPr>
          </a:p>
          <a:p>
            <a:pPr marL="0" lvl="0" indent="0" algn="l" rtl="0">
              <a:spcBef>
                <a:spcPts val="0"/>
              </a:spcBef>
              <a:spcAft>
                <a:spcPts val="0"/>
              </a:spcAft>
              <a:buNone/>
            </a:pPr>
            <a:endParaRPr sz="1700" dirty="0">
              <a:solidFill>
                <a:schemeClr val="lt1"/>
              </a:solidFill>
              <a:latin typeface="Calibri"/>
              <a:ea typeface="Calibri"/>
              <a:cs typeface="Calibri"/>
              <a:sym typeface="Calibri"/>
            </a:endParaRPr>
          </a:p>
          <a:p>
            <a:pPr marL="0" lvl="0" indent="0" algn="l" rtl="0">
              <a:spcBef>
                <a:spcPts val="0"/>
              </a:spcBef>
              <a:spcAft>
                <a:spcPts val="0"/>
              </a:spcAft>
              <a:buNone/>
            </a:pPr>
            <a:r>
              <a:rPr lang="en-GB" sz="1700" dirty="0">
                <a:solidFill>
                  <a:schemeClr val="lt1"/>
                </a:solidFill>
                <a:latin typeface="Calibri"/>
                <a:ea typeface="Calibri"/>
                <a:cs typeface="Calibri"/>
                <a:sym typeface="Calibri"/>
              </a:rPr>
              <a:t>Los </a:t>
            </a:r>
            <a:r>
              <a:rPr lang="en-GB" sz="1700" dirty="0" err="1">
                <a:solidFill>
                  <a:schemeClr val="lt1"/>
                </a:solidFill>
                <a:latin typeface="Calibri"/>
                <a:ea typeface="Calibri"/>
                <a:cs typeface="Calibri"/>
                <a:sym typeface="Calibri"/>
              </a:rPr>
              <a:t>algoritmos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más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utilizados</a:t>
            </a:r>
            <a:r>
              <a:rPr lang="en-GB" sz="1700" dirty="0">
                <a:solidFill>
                  <a:schemeClr val="lt1"/>
                </a:solidFill>
                <a:latin typeface="Calibri"/>
                <a:ea typeface="Calibri"/>
                <a:cs typeface="Calibri"/>
                <a:sym typeface="Calibri"/>
              </a:rPr>
              <a:t> son:</a:t>
            </a:r>
            <a:endParaRPr sz="1700" dirty="0">
              <a:solidFill>
                <a:schemeClr val="lt1"/>
              </a:solidFill>
              <a:latin typeface="Calibri"/>
              <a:ea typeface="Calibri"/>
              <a:cs typeface="Calibri"/>
              <a:sym typeface="Calibri"/>
            </a:endParaRPr>
          </a:p>
          <a:p>
            <a:pPr marL="0" lvl="0" indent="0" algn="l" rtl="0">
              <a:spcBef>
                <a:spcPts val="0"/>
              </a:spcBef>
              <a:spcAft>
                <a:spcPts val="0"/>
              </a:spcAft>
              <a:buNone/>
            </a:pPr>
            <a:endParaRPr sz="1700" dirty="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GB" sz="1700" dirty="0">
                <a:solidFill>
                  <a:schemeClr val="lt1"/>
                </a:solidFill>
                <a:latin typeface="Calibri"/>
                <a:ea typeface="Calibri"/>
                <a:cs typeface="Calibri"/>
                <a:sym typeface="Calibri"/>
              </a:rPr>
              <a:t>AdaBoost</a:t>
            </a:r>
            <a:endParaRPr sz="1700" dirty="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GB" sz="1700" dirty="0">
                <a:solidFill>
                  <a:schemeClr val="lt1"/>
                </a:solidFill>
                <a:latin typeface="Calibri"/>
                <a:ea typeface="Calibri"/>
                <a:cs typeface="Calibri"/>
                <a:sym typeface="Calibri"/>
              </a:rPr>
              <a:t>Gradient Boosting</a:t>
            </a:r>
            <a:endParaRPr sz="1700" dirty="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GB" sz="1700" dirty="0" err="1">
                <a:solidFill>
                  <a:schemeClr val="lt1"/>
                </a:solidFill>
                <a:latin typeface="Calibri"/>
                <a:ea typeface="Calibri"/>
                <a:cs typeface="Calibri"/>
                <a:sym typeface="Calibri"/>
              </a:rPr>
              <a:t>XGBoost</a:t>
            </a:r>
            <a:endParaRPr sz="1700" dirty="0">
              <a:solidFill>
                <a:schemeClr val="lt1"/>
              </a:solidFill>
              <a:latin typeface="Calibri"/>
              <a:ea typeface="Calibri"/>
              <a:cs typeface="Calibri"/>
              <a:sym typeface="Calibri"/>
            </a:endParaRPr>
          </a:p>
          <a:p>
            <a:pPr marL="0" lvl="0" indent="0" algn="l" rtl="0">
              <a:spcBef>
                <a:spcPts val="0"/>
              </a:spcBef>
              <a:spcAft>
                <a:spcPts val="0"/>
              </a:spcAft>
              <a:buNone/>
            </a:pPr>
            <a:endParaRPr sz="1700" dirty="0">
              <a:solidFill>
                <a:schemeClr val="lt1"/>
              </a:solidFill>
              <a:latin typeface="Calibri"/>
              <a:ea typeface="Calibri"/>
              <a:cs typeface="Calibri"/>
              <a:sym typeface="Calibri"/>
            </a:endParaRPr>
          </a:p>
        </p:txBody>
      </p:sp>
      <p:sp>
        <p:nvSpPr>
          <p:cNvPr id="261" name="Google Shape;261;g9c522aaa2e_0_84"/>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Boosting</a:t>
            </a:r>
            <a:endParaRPr>
              <a:solidFill>
                <a:srgbClr val="FF0000"/>
              </a:solidFill>
            </a:endParaRPr>
          </a:p>
        </p:txBody>
      </p:sp>
      <p:pic>
        <p:nvPicPr>
          <p:cNvPr id="262" name="Google Shape;262;g9c522aaa2e_0_84"/>
          <p:cNvPicPr preferRelativeResize="0"/>
          <p:nvPr/>
        </p:nvPicPr>
        <p:blipFill>
          <a:blip r:embed="rId3">
            <a:alphaModFix/>
          </a:blip>
          <a:stretch>
            <a:fillRect/>
          </a:stretch>
        </p:blipFill>
        <p:spPr>
          <a:xfrm>
            <a:off x="4964575" y="3571900"/>
            <a:ext cx="5955026" cy="2807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g9c522aaa2e_0_98"/>
          <p:cNvSpPr txBox="1"/>
          <p:nvPr/>
        </p:nvSpPr>
        <p:spPr>
          <a:xfrm>
            <a:off x="684500" y="1653350"/>
            <a:ext cx="10235100" cy="18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a:solidFill>
                  <a:schemeClr val="lt1"/>
                </a:solidFill>
                <a:latin typeface="Calibri"/>
                <a:ea typeface="Calibri"/>
                <a:cs typeface="Calibri"/>
                <a:sym typeface="Calibri"/>
              </a:rPr>
              <a:t>Se trata de un conjunto de modelos iguales (árboles de decisión normalmente) que actúan de manera secuencial. Las predicciones (junto con sus errores) del modelo predecesor sirven de input para el siguiente, de tal manera que se intenta corregir el error del modelo. Se pone foco en los peores errores.</a:t>
            </a:r>
            <a:endParaRPr sz="1500">
              <a:solidFill>
                <a:schemeClr val="lt1"/>
              </a:solidFill>
              <a:latin typeface="Calibri"/>
              <a:ea typeface="Calibri"/>
              <a:cs typeface="Calibri"/>
              <a:sym typeface="Calibri"/>
            </a:endParaRPr>
          </a:p>
          <a:p>
            <a:pPr marL="0" lvl="0" indent="0" algn="l" rtl="0">
              <a:spcBef>
                <a:spcPts val="0"/>
              </a:spcBef>
              <a:spcAft>
                <a:spcPts val="0"/>
              </a:spcAft>
              <a:buNone/>
            </a:pPr>
            <a:endParaRPr sz="1500">
              <a:solidFill>
                <a:schemeClr val="lt1"/>
              </a:solidFill>
              <a:latin typeface="Calibri"/>
              <a:ea typeface="Calibri"/>
              <a:cs typeface="Calibri"/>
              <a:sym typeface="Calibri"/>
            </a:endParaRPr>
          </a:p>
          <a:p>
            <a:pPr marL="0" lvl="0" indent="0" algn="l" rtl="0">
              <a:spcBef>
                <a:spcPts val="0"/>
              </a:spcBef>
              <a:spcAft>
                <a:spcPts val="0"/>
              </a:spcAft>
              <a:buNone/>
            </a:pPr>
            <a:r>
              <a:rPr lang="en-GB" sz="1500">
                <a:solidFill>
                  <a:schemeClr val="lt1"/>
                </a:solidFill>
                <a:latin typeface="Calibri"/>
                <a:ea typeface="Calibri"/>
                <a:cs typeface="Calibri"/>
                <a:sym typeface="Calibri"/>
              </a:rPr>
              <a:t>Según lo bien que lo haga cada modelo intentando corregir los errores, se le aplicará un parámetro α diferente.</a:t>
            </a:r>
            <a:endParaRPr sz="1500">
              <a:solidFill>
                <a:schemeClr val="lt1"/>
              </a:solidFill>
              <a:latin typeface="Calibri"/>
              <a:ea typeface="Calibri"/>
              <a:cs typeface="Calibri"/>
              <a:sym typeface="Calibri"/>
            </a:endParaRPr>
          </a:p>
          <a:p>
            <a:pPr marL="0" lvl="0" indent="0" algn="l" rtl="0">
              <a:spcBef>
                <a:spcPts val="0"/>
              </a:spcBef>
              <a:spcAft>
                <a:spcPts val="0"/>
              </a:spcAft>
              <a:buNone/>
            </a:pPr>
            <a:r>
              <a:rPr lang="en-GB" sz="1500">
                <a:solidFill>
                  <a:schemeClr val="lt1"/>
                </a:solidFill>
                <a:latin typeface="Calibri"/>
                <a:ea typeface="Calibri"/>
                <a:cs typeface="Calibri"/>
                <a:sym typeface="Calibri"/>
              </a:rPr>
              <a:t>Una vez entrenados, el output del modelo final será una combinación lineal de todos los estimadores, teniendo en cuenta el peso de cada uno, α. Éste último punto sí se parece más a un bagging que a un boosting.</a:t>
            </a:r>
            <a:endParaRPr sz="1500">
              <a:solidFill>
                <a:schemeClr val="lt1"/>
              </a:solidFill>
              <a:latin typeface="Calibri"/>
              <a:ea typeface="Calibri"/>
              <a:cs typeface="Calibri"/>
              <a:sym typeface="Calibri"/>
            </a:endParaRPr>
          </a:p>
        </p:txBody>
      </p:sp>
      <p:sp>
        <p:nvSpPr>
          <p:cNvPr id="269" name="Google Shape;269;g9c522aaa2e_0_98"/>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AdaBoost (Adaptive Boosting)</a:t>
            </a:r>
            <a:endParaRPr>
              <a:solidFill>
                <a:srgbClr val="FF0000"/>
              </a:solidFill>
            </a:endParaRPr>
          </a:p>
        </p:txBody>
      </p:sp>
      <p:pic>
        <p:nvPicPr>
          <p:cNvPr id="270" name="Google Shape;270;g9c522aaa2e_0_98"/>
          <p:cNvPicPr preferRelativeResize="0"/>
          <p:nvPr/>
        </p:nvPicPr>
        <p:blipFill>
          <a:blip r:embed="rId3">
            <a:alphaModFix/>
          </a:blip>
          <a:stretch>
            <a:fillRect/>
          </a:stretch>
        </p:blipFill>
        <p:spPr>
          <a:xfrm>
            <a:off x="2924850" y="3451425"/>
            <a:ext cx="5398539" cy="3042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9c522aaa2e_0_108"/>
          <p:cNvSpPr txBox="1">
            <a:spLocks noGrp="1"/>
          </p:cNvSpPr>
          <p:nvPr>
            <p:ph type="title"/>
          </p:nvPr>
        </p:nvSpPr>
        <p:spPr>
          <a:xfrm>
            <a:off x="684500" y="574850"/>
            <a:ext cx="7638900" cy="87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Cómo funciona el AdaBoost</a:t>
            </a:r>
            <a:endParaRPr>
              <a:solidFill>
                <a:srgbClr val="FF0000"/>
              </a:solidFill>
            </a:endParaRPr>
          </a:p>
        </p:txBody>
      </p:sp>
      <p:sp>
        <p:nvSpPr>
          <p:cNvPr id="277" name="Google Shape;277;g9c522aaa2e_0_108"/>
          <p:cNvSpPr txBox="1"/>
          <p:nvPr/>
        </p:nvSpPr>
        <p:spPr>
          <a:xfrm>
            <a:off x="684500" y="1633600"/>
            <a:ext cx="5403900" cy="48594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Clr>
                <a:schemeClr val="lt1"/>
              </a:buClr>
              <a:buSzPts val="1300"/>
              <a:buFont typeface="Calibri"/>
              <a:buAutoNum type="arabicPeriod"/>
            </a:pPr>
            <a:r>
              <a:rPr lang="en-GB" sz="1300">
                <a:solidFill>
                  <a:schemeClr val="lt1"/>
                </a:solidFill>
                <a:latin typeface="Calibri"/>
                <a:ea typeface="Calibri"/>
                <a:cs typeface="Calibri"/>
                <a:sym typeface="Calibri"/>
              </a:rPr>
              <a:t>Ponderamos todas las observaciones a 1. Este vector de ponderaciones se irá actualizando con cada modelo. En este punto inicial, todas las observaciones valen por igual.</a:t>
            </a:r>
            <a:endParaRPr sz="1300">
              <a:solidFill>
                <a:schemeClr val="lt1"/>
              </a:solidFill>
              <a:latin typeface="Calibri"/>
              <a:ea typeface="Calibri"/>
              <a:cs typeface="Calibri"/>
              <a:sym typeface="Calibri"/>
            </a:endParaRPr>
          </a:p>
          <a:p>
            <a:pPr marL="457200" lvl="0" indent="-311150" algn="l" rtl="0">
              <a:spcBef>
                <a:spcPts val="0"/>
              </a:spcBef>
              <a:spcAft>
                <a:spcPts val="0"/>
              </a:spcAft>
              <a:buClr>
                <a:schemeClr val="lt1"/>
              </a:buClr>
              <a:buSzPts val="1300"/>
              <a:buFont typeface="Calibri"/>
              <a:buAutoNum type="arabicPeriod"/>
            </a:pPr>
            <a:r>
              <a:rPr lang="en-GB" sz="1300">
                <a:solidFill>
                  <a:schemeClr val="lt1"/>
                </a:solidFill>
                <a:latin typeface="Calibri"/>
                <a:ea typeface="Calibri"/>
                <a:cs typeface="Calibri"/>
                <a:sym typeface="Calibri"/>
              </a:rPr>
              <a:t>Entrenamos el modelo.</a:t>
            </a:r>
            <a:endParaRPr sz="1300">
              <a:solidFill>
                <a:schemeClr val="lt1"/>
              </a:solidFill>
              <a:latin typeface="Calibri"/>
              <a:ea typeface="Calibri"/>
              <a:cs typeface="Calibri"/>
              <a:sym typeface="Calibri"/>
            </a:endParaRPr>
          </a:p>
          <a:p>
            <a:pPr marL="457200" lvl="0" indent="-311150" algn="l" rtl="0">
              <a:spcBef>
                <a:spcPts val="0"/>
              </a:spcBef>
              <a:spcAft>
                <a:spcPts val="0"/>
              </a:spcAft>
              <a:buClr>
                <a:schemeClr val="lt1"/>
              </a:buClr>
              <a:buSzPts val="1300"/>
              <a:buFont typeface="Calibri"/>
              <a:buAutoNum type="arabicPeriod"/>
            </a:pPr>
            <a:r>
              <a:rPr lang="en-GB" sz="1300">
                <a:solidFill>
                  <a:schemeClr val="lt1"/>
                </a:solidFill>
                <a:latin typeface="Calibri"/>
                <a:ea typeface="Calibri"/>
                <a:cs typeface="Calibri"/>
                <a:sym typeface="Calibri"/>
              </a:rPr>
              <a:t>Obtenemos su error de entrenamiento.</a:t>
            </a:r>
            <a:endParaRPr sz="1300">
              <a:solidFill>
                <a:schemeClr val="lt1"/>
              </a:solidFill>
              <a:latin typeface="Calibri"/>
              <a:ea typeface="Calibri"/>
              <a:cs typeface="Calibri"/>
              <a:sym typeface="Calibri"/>
            </a:endParaRPr>
          </a:p>
          <a:p>
            <a:pPr marL="457200" lvl="0" indent="-311150" algn="l" rtl="0">
              <a:spcBef>
                <a:spcPts val="0"/>
              </a:spcBef>
              <a:spcAft>
                <a:spcPts val="0"/>
              </a:spcAft>
              <a:buClr>
                <a:schemeClr val="lt1"/>
              </a:buClr>
              <a:buSzPts val="1300"/>
              <a:buFont typeface="Calibri"/>
              <a:buAutoNum type="arabicPeriod"/>
            </a:pPr>
            <a:r>
              <a:rPr lang="en-GB" sz="1300">
                <a:solidFill>
                  <a:schemeClr val="lt1"/>
                </a:solidFill>
                <a:latin typeface="Calibri"/>
                <a:ea typeface="Calibri"/>
                <a:cs typeface="Calibri"/>
                <a:sym typeface="Calibri"/>
              </a:rPr>
              <a:t>Calculamos el coeficiente </a:t>
            </a:r>
            <a:r>
              <a:rPr lang="en-GB" sz="1500">
                <a:solidFill>
                  <a:schemeClr val="lt1"/>
                </a:solidFill>
                <a:latin typeface="Calibri"/>
                <a:ea typeface="Calibri"/>
                <a:cs typeface="Calibri"/>
                <a:sym typeface="Calibri"/>
              </a:rPr>
              <a:t>α en función de sus errores.</a:t>
            </a:r>
            <a:endParaRPr sz="1500">
              <a:solidFill>
                <a:schemeClr val="lt1"/>
              </a:solidFill>
              <a:latin typeface="Calibri"/>
              <a:ea typeface="Calibri"/>
              <a:cs typeface="Calibri"/>
              <a:sym typeface="Calibri"/>
            </a:endParaRPr>
          </a:p>
          <a:p>
            <a:pPr marL="457200" lvl="0" indent="-323850" algn="l" rtl="0">
              <a:spcBef>
                <a:spcPts val="0"/>
              </a:spcBef>
              <a:spcAft>
                <a:spcPts val="0"/>
              </a:spcAft>
              <a:buClr>
                <a:schemeClr val="lt1"/>
              </a:buClr>
              <a:buSzPts val="1500"/>
              <a:buFont typeface="Calibri"/>
              <a:buAutoNum type="arabicPeriod"/>
            </a:pPr>
            <a:r>
              <a:rPr lang="en-GB" sz="1500">
                <a:solidFill>
                  <a:schemeClr val="lt1"/>
                </a:solidFill>
                <a:latin typeface="Calibri"/>
                <a:ea typeface="Calibri"/>
                <a:cs typeface="Calibri"/>
                <a:sym typeface="Calibri"/>
              </a:rPr>
              <a:t>Actualizamos las ponderaciones (que inicialmente valían 1). Ahora el siguiente modelo no tendrá en cuenta todas las observaciones por igual, sino que hará foco en los mayores errores.</a:t>
            </a:r>
            <a:endParaRPr sz="1500">
              <a:solidFill>
                <a:schemeClr val="lt1"/>
              </a:solidFill>
              <a:latin typeface="Calibri"/>
              <a:ea typeface="Calibri"/>
              <a:cs typeface="Calibri"/>
              <a:sym typeface="Calibri"/>
            </a:endParaRPr>
          </a:p>
          <a:p>
            <a:pPr marL="457200" lvl="0" indent="-323850" algn="l" rtl="0">
              <a:spcBef>
                <a:spcPts val="0"/>
              </a:spcBef>
              <a:spcAft>
                <a:spcPts val="0"/>
              </a:spcAft>
              <a:buClr>
                <a:schemeClr val="lt1"/>
              </a:buClr>
              <a:buSzPts val="1500"/>
              <a:buFont typeface="Calibri"/>
              <a:buAutoNum type="arabicPeriod"/>
            </a:pPr>
            <a:r>
              <a:rPr lang="en-GB" sz="1500">
                <a:solidFill>
                  <a:schemeClr val="lt1"/>
                </a:solidFill>
                <a:latin typeface="Calibri"/>
                <a:ea typeface="Calibri"/>
                <a:cs typeface="Calibri"/>
                <a:sym typeface="Calibri"/>
              </a:rPr>
              <a:t>Se normaliza el vector de ponderaciones.</a:t>
            </a:r>
            <a:endParaRPr sz="1500">
              <a:solidFill>
                <a:schemeClr val="lt1"/>
              </a:solidFill>
              <a:latin typeface="Calibri"/>
              <a:ea typeface="Calibri"/>
              <a:cs typeface="Calibri"/>
              <a:sym typeface="Calibri"/>
            </a:endParaRPr>
          </a:p>
          <a:p>
            <a:pPr marL="457200" lvl="0" indent="-323850" algn="l" rtl="0">
              <a:spcBef>
                <a:spcPts val="0"/>
              </a:spcBef>
              <a:spcAft>
                <a:spcPts val="0"/>
              </a:spcAft>
              <a:buClr>
                <a:schemeClr val="lt1"/>
              </a:buClr>
              <a:buSzPts val="1500"/>
              <a:buFont typeface="Calibri"/>
              <a:buAutoNum type="arabicPeriod"/>
            </a:pPr>
            <a:r>
              <a:rPr lang="en-GB" sz="1500">
                <a:solidFill>
                  <a:schemeClr val="lt1"/>
                </a:solidFill>
                <a:latin typeface="Calibri"/>
                <a:ea typeface="Calibri"/>
                <a:cs typeface="Calibri"/>
                <a:sym typeface="Calibri"/>
              </a:rPr>
              <a:t>Continuamos con el siguiente predictor.</a:t>
            </a:r>
            <a:endParaRPr sz="1500">
              <a:solidFill>
                <a:schemeClr val="lt1"/>
              </a:solidFill>
              <a:latin typeface="Calibri"/>
              <a:ea typeface="Calibri"/>
              <a:cs typeface="Calibri"/>
              <a:sym typeface="Calibri"/>
            </a:endParaRPr>
          </a:p>
          <a:p>
            <a:pPr marL="457200" lvl="0" indent="-323850" algn="l" rtl="0">
              <a:spcBef>
                <a:spcPts val="0"/>
              </a:spcBef>
              <a:spcAft>
                <a:spcPts val="0"/>
              </a:spcAft>
              <a:buClr>
                <a:schemeClr val="lt1"/>
              </a:buClr>
              <a:buSzPts val="1500"/>
              <a:buFont typeface="Calibri"/>
              <a:buAutoNum type="arabicPeriod"/>
            </a:pPr>
            <a:r>
              <a:rPr lang="en-GB" sz="1500">
                <a:solidFill>
                  <a:schemeClr val="lt1"/>
                </a:solidFill>
                <a:latin typeface="Calibri"/>
                <a:ea typeface="Calibri"/>
                <a:cs typeface="Calibri"/>
                <a:sym typeface="Calibri"/>
              </a:rPr>
              <a:t>Acabamos cuando alcanzamos un número máximo de estimadores o el error sea suficientemente bajo.</a:t>
            </a:r>
            <a:endParaRPr sz="1500">
              <a:solidFill>
                <a:schemeClr val="lt1"/>
              </a:solidFill>
              <a:latin typeface="Calibri"/>
              <a:ea typeface="Calibri"/>
              <a:cs typeface="Calibri"/>
              <a:sym typeface="Calibri"/>
            </a:endParaRPr>
          </a:p>
          <a:p>
            <a:pPr marL="457200" lvl="0" indent="-323850" algn="l" rtl="0">
              <a:spcBef>
                <a:spcPts val="0"/>
              </a:spcBef>
              <a:spcAft>
                <a:spcPts val="0"/>
              </a:spcAft>
              <a:buClr>
                <a:schemeClr val="lt1"/>
              </a:buClr>
              <a:buSzPts val="1500"/>
              <a:buFont typeface="Calibri"/>
              <a:buAutoNum type="arabicPeriod"/>
            </a:pPr>
            <a:r>
              <a:rPr lang="en-GB" sz="1500">
                <a:solidFill>
                  <a:schemeClr val="lt1"/>
                </a:solidFill>
                <a:latin typeface="Calibri"/>
                <a:ea typeface="Calibri"/>
                <a:cs typeface="Calibri"/>
                <a:sym typeface="Calibri"/>
              </a:rPr>
              <a:t>Finalmente tendremos una combinación lineal de todos los modelos:</a:t>
            </a:r>
            <a:endParaRPr sz="1500">
              <a:solidFill>
                <a:schemeClr val="lt1"/>
              </a:solidFill>
              <a:latin typeface="Calibri"/>
              <a:ea typeface="Calibri"/>
              <a:cs typeface="Calibri"/>
              <a:sym typeface="Calibri"/>
            </a:endParaRPr>
          </a:p>
          <a:p>
            <a:pPr marL="457200" lvl="0" indent="0" algn="l" rtl="0">
              <a:spcBef>
                <a:spcPts val="0"/>
              </a:spcBef>
              <a:spcAft>
                <a:spcPts val="0"/>
              </a:spcAft>
              <a:buNone/>
            </a:pPr>
            <a:endParaRPr sz="1500">
              <a:solidFill>
                <a:schemeClr val="lt1"/>
              </a:solidFill>
              <a:latin typeface="Calibri"/>
              <a:ea typeface="Calibri"/>
              <a:cs typeface="Calibri"/>
              <a:sym typeface="Calibri"/>
            </a:endParaRPr>
          </a:p>
          <a:p>
            <a:pPr marL="457200" lvl="0" indent="0" algn="l" rtl="0">
              <a:spcBef>
                <a:spcPts val="0"/>
              </a:spcBef>
              <a:spcAft>
                <a:spcPts val="0"/>
              </a:spcAft>
              <a:buNone/>
            </a:pPr>
            <a:r>
              <a:rPr lang="en-GB" sz="1500">
                <a:solidFill>
                  <a:schemeClr val="lt1"/>
                </a:solidFill>
                <a:latin typeface="Calibri"/>
                <a:ea typeface="Calibri"/>
                <a:cs typeface="Calibri"/>
                <a:sym typeface="Calibri"/>
              </a:rPr>
              <a:t>y = α1(modelo 1) + α2(modelo 2) + …..αn(modelo n)</a:t>
            </a:r>
            <a:endParaRPr sz="1500">
              <a:solidFill>
                <a:schemeClr val="lt1"/>
              </a:solidFill>
              <a:latin typeface="Calibri"/>
              <a:ea typeface="Calibri"/>
              <a:cs typeface="Calibri"/>
              <a:sym typeface="Calibri"/>
            </a:endParaRPr>
          </a:p>
          <a:p>
            <a:pPr marL="0" lvl="0" indent="0" algn="l" rtl="0">
              <a:spcBef>
                <a:spcPts val="0"/>
              </a:spcBef>
              <a:spcAft>
                <a:spcPts val="0"/>
              </a:spcAft>
              <a:buNone/>
            </a:pPr>
            <a:endParaRPr sz="1300">
              <a:solidFill>
                <a:schemeClr val="lt1"/>
              </a:solidFill>
              <a:latin typeface="Calibri"/>
              <a:ea typeface="Calibri"/>
              <a:cs typeface="Calibri"/>
              <a:sym typeface="Calibri"/>
            </a:endParaRPr>
          </a:p>
        </p:txBody>
      </p:sp>
      <p:pic>
        <p:nvPicPr>
          <p:cNvPr id="278" name="Google Shape;278;g9c522aaa2e_0_108"/>
          <p:cNvPicPr preferRelativeResize="0"/>
          <p:nvPr/>
        </p:nvPicPr>
        <p:blipFill>
          <a:blip r:embed="rId3">
            <a:alphaModFix/>
          </a:blip>
          <a:stretch>
            <a:fillRect/>
          </a:stretch>
        </p:blipFill>
        <p:spPr>
          <a:xfrm>
            <a:off x="6718775" y="1681225"/>
            <a:ext cx="4796950" cy="1054235"/>
          </a:xfrm>
          <a:prstGeom prst="rect">
            <a:avLst/>
          </a:prstGeom>
          <a:noFill/>
          <a:ln>
            <a:noFill/>
          </a:ln>
        </p:spPr>
      </p:pic>
      <p:pic>
        <p:nvPicPr>
          <p:cNvPr id="279" name="Google Shape;279;g9c522aaa2e_0_108"/>
          <p:cNvPicPr preferRelativeResize="0"/>
          <p:nvPr/>
        </p:nvPicPr>
        <p:blipFill>
          <a:blip r:embed="rId4">
            <a:alphaModFix/>
          </a:blip>
          <a:stretch>
            <a:fillRect/>
          </a:stretch>
        </p:blipFill>
        <p:spPr>
          <a:xfrm>
            <a:off x="8239754" y="2846184"/>
            <a:ext cx="1686148" cy="634704"/>
          </a:xfrm>
          <a:prstGeom prst="rect">
            <a:avLst/>
          </a:prstGeom>
          <a:noFill/>
          <a:ln>
            <a:noFill/>
          </a:ln>
        </p:spPr>
      </p:pic>
      <p:pic>
        <p:nvPicPr>
          <p:cNvPr id="280" name="Google Shape;280;g9c522aaa2e_0_108"/>
          <p:cNvPicPr preferRelativeResize="0"/>
          <p:nvPr/>
        </p:nvPicPr>
        <p:blipFill>
          <a:blip r:embed="rId5">
            <a:alphaModFix/>
          </a:blip>
          <a:stretch>
            <a:fillRect/>
          </a:stretch>
        </p:blipFill>
        <p:spPr>
          <a:xfrm>
            <a:off x="7750162" y="3652475"/>
            <a:ext cx="2907745" cy="1043350"/>
          </a:xfrm>
          <a:prstGeom prst="rect">
            <a:avLst/>
          </a:prstGeom>
          <a:noFill/>
          <a:ln>
            <a:noFill/>
          </a:ln>
        </p:spPr>
      </p:pic>
      <p:sp>
        <p:nvSpPr>
          <p:cNvPr id="281" name="Google Shape;281;g9c522aaa2e_0_108"/>
          <p:cNvSpPr txBox="1"/>
          <p:nvPr/>
        </p:nvSpPr>
        <p:spPr>
          <a:xfrm>
            <a:off x="10094600" y="6048850"/>
            <a:ext cx="1697400" cy="63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latin typeface="Calibri"/>
                <a:ea typeface="Calibri"/>
                <a:cs typeface="Calibri"/>
                <a:sym typeface="Calibri"/>
                <a:hlinkClick r:id="rId6"/>
              </a:rPr>
              <a:t>Fuente</a:t>
            </a:r>
            <a:endParaRPr>
              <a:solidFill>
                <a:schemeClr val="lt1"/>
              </a:solidFill>
              <a:latin typeface="Calibri"/>
              <a:ea typeface="Calibri"/>
              <a:cs typeface="Calibri"/>
              <a:sym typeface="Calibri"/>
            </a:endParaRPr>
          </a:p>
        </p:txBody>
      </p:sp>
      <p:pic>
        <p:nvPicPr>
          <p:cNvPr id="282" name="Google Shape;282;g9c522aaa2e_0_108"/>
          <p:cNvPicPr preferRelativeResize="0"/>
          <p:nvPr/>
        </p:nvPicPr>
        <p:blipFill>
          <a:blip r:embed="rId7">
            <a:alphaModFix/>
          </a:blip>
          <a:stretch>
            <a:fillRect/>
          </a:stretch>
        </p:blipFill>
        <p:spPr>
          <a:xfrm>
            <a:off x="6869400" y="4919152"/>
            <a:ext cx="4669249" cy="747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9c522aaa2e_0_123"/>
          <p:cNvSpPr txBox="1"/>
          <p:nvPr/>
        </p:nvSpPr>
        <p:spPr>
          <a:xfrm>
            <a:off x="684500" y="1653350"/>
            <a:ext cx="10235100" cy="18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a:solidFill>
                  <a:schemeClr val="lt1"/>
                </a:solidFill>
                <a:latin typeface="Calibri"/>
                <a:ea typeface="Calibri"/>
                <a:cs typeface="Calibri"/>
                <a:sym typeface="Calibri"/>
              </a:rPr>
              <a:t>Al igual que el AdaBoost, el GradientBoost trabaja sobre un conjunto secuencial de modelos, tratando de corregir a su predecesor. Sin embargo, cuando el AdaBoost iba actualizando los pesos de cada observación, el GradientBoosting intenta ajustar, minimizar los errores (residuos) del modelo predecesor.</a:t>
            </a:r>
            <a:endParaRPr sz="1500">
              <a:solidFill>
                <a:schemeClr val="lt1"/>
              </a:solidFill>
              <a:latin typeface="Calibri"/>
              <a:ea typeface="Calibri"/>
              <a:cs typeface="Calibri"/>
              <a:sym typeface="Calibri"/>
            </a:endParaRPr>
          </a:p>
          <a:p>
            <a:pPr marL="0" lvl="0" indent="0" algn="l" rtl="0">
              <a:spcBef>
                <a:spcPts val="0"/>
              </a:spcBef>
              <a:spcAft>
                <a:spcPts val="0"/>
              </a:spcAft>
              <a:buNone/>
            </a:pPr>
            <a:endParaRPr sz="1500">
              <a:solidFill>
                <a:schemeClr val="lt1"/>
              </a:solidFill>
              <a:latin typeface="Calibri"/>
              <a:ea typeface="Calibri"/>
              <a:cs typeface="Calibri"/>
              <a:sym typeface="Calibri"/>
            </a:endParaRPr>
          </a:p>
          <a:p>
            <a:pPr marL="0" lvl="0" indent="0" algn="l" rtl="0">
              <a:spcBef>
                <a:spcPts val="0"/>
              </a:spcBef>
              <a:spcAft>
                <a:spcPts val="0"/>
              </a:spcAft>
              <a:buNone/>
            </a:pPr>
            <a:r>
              <a:rPr lang="en-GB" sz="1500">
                <a:solidFill>
                  <a:schemeClr val="lt1"/>
                </a:solidFill>
                <a:latin typeface="Calibri"/>
                <a:ea typeface="Calibri"/>
                <a:cs typeface="Calibri"/>
                <a:sym typeface="Calibri"/>
              </a:rPr>
              <a:t>El modelo final será una combinación lineal de todos los estimadores.</a:t>
            </a:r>
            <a:endParaRPr sz="1500">
              <a:solidFill>
                <a:schemeClr val="lt1"/>
              </a:solidFill>
              <a:latin typeface="Calibri"/>
              <a:ea typeface="Calibri"/>
              <a:cs typeface="Calibri"/>
              <a:sym typeface="Calibri"/>
            </a:endParaRPr>
          </a:p>
        </p:txBody>
      </p:sp>
      <p:sp>
        <p:nvSpPr>
          <p:cNvPr id="289" name="Google Shape;289;g9c522aaa2e_0_123"/>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GradientBoost</a:t>
            </a:r>
            <a:endParaRPr>
              <a:solidFill>
                <a:srgbClr val="FF0000"/>
              </a:solidFill>
            </a:endParaRPr>
          </a:p>
        </p:txBody>
      </p:sp>
      <p:pic>
        <p:nvPicPr>
          <p:cNvPr id="290" name="Google Shape;290;g9c522aaa2e_0_123"/>
          <p:cNvPicPr preferRelativeResize="0"/>
          <p:nvPr/>
        </p:nvPicPr>
        <p:blipFill>
          <a:blip r:embed="rId3">
            <a:alphaModFix/>
          </a:blip>
          <a:stretch>
            <a:fillRect/>
          </a:stretch>
        </p:blipFill>
        <p:spPr>
          <a:xfrm>
            <a:off x="793775" y="3209150"/>
            <a:ext cx="5570484" cy="3042550"/>
          </a:xfrm>
          <a:prstGeom prst="rect">
            <a:avLst/>
          </a:prstGeom>
          <a:noFill/>
          <a:ln>
            <a:noFill/>
          </a:ln>
        </p:spPr>
      </p:pic>
      <p:sp>
        <p:nvSpPr>
          <p:cNvPr id="291" name="Google Shape;291;g9c522aaa2e_0_123"/>
          <p:cNvSpPr txBox="1"/>
          <p:nvPr/>
        </p:nvSpPr>
        <p:spPr>
          <a:xfrm>
            <a:off x="7341525" y="3581950"/>
            <a:ext cx="3443700" cy="158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dirty="0" err="1">
                <a:solidFill>
                  <a:schemeClr val="lt1"/>
                </a:solidFill>
                <a:latin typeface="Calibri"/>
                <a:ea typeface="Calibri"/>
                <a:cs typeface="Calibri"/>
                <a:sym typeface="Calibri"/>
              </a:rPr>
              <a:t>Veamos</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cómo</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funciona</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este</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algoritmo</a:t>
            </a:r>
            <a:r>
              <a:rPr lang="en-GB" sz="1600" dirty="0">
                <a:solidFill>
                  <a:schemeClr val="lt1"/>
                </a:solidFill>
                <a:latin typeface="Calibri"/>
                <a:ea typeface="Calibri"/>
                <a:cs typeface="Calibri"/>
                <a:sym typeface="Calibri"/>
              </a:rPr>
              <a:t> </a:t>
            </a:r>
            <a:r>
              <a:rPr lang="en-GB" sz="1600" dirty="0" err="1">
                <a:solidFill>
                  <a:schemeClr val="lt1"/>
                </a:solidFill>
                <a:latin typeface="Calibri"/>
                <a:ea typeface="Calibri"/>
                <a:cs typeface="Calibri"/>
                <a:sym typeface="Calibri"/>
              </a:rPr>
              <a:t>en</a:t>
            </a:r>
            <a:r>
              <a:rPr lang="en-GB" sz="1600" dirty="0">
                <a:solidFill>
                  <a:schemeClr val="lt1"/>
                </a:solidFill>
                <a:latin typeface="Calibri"/>
                <a:ea typeface="Calibri"/>
                <a:cs typeface="Calibri"/>
                <a:sym typeface="Calibri"/>
              </a:rPr>
              <a:t>:</a:t>
            </a:r>
            <a:endParaRPr sz="1600" dirty="0">
              <a:solidFill>
                <a:schemeClr val="lt1"/>
              </a:solidFill>
              <a:latin typeface="Calibri"/>
              <a:ea typeface="Calibri"/>
              <a:cs typeface="Calibri"/>
              <a:sym typeface="Calibri"/>
            </a:endParaRPr>
          </a:p>
          <a:p>
            <a:pPr marL="0" lvl="0" indent="0" algn="l" rtl="0">
              <a:spcBef>
                <a:spcPts val="0"/>
              </a:spcBef>
              <a:spcAft>
                <a:spcPts val="0"/>
              </a:spcAft>
              <a:buNone/>
            </a:pPr>
            <a:r>
              <a:rPr lang="en-GB" sz="1600" i="1" u="sng" dirty="0">
                <a:solidFill>
                  <a:schemeClr val="hlink"/>
                </a:solidFill>
                <a:latin typeface="Calibri"/>
                <a:ea typeface="Calibri"/>
                <a:cs typeface="Calibri"/>
                <a:sym typeface="Calibri"/>
                <a:hlinkClick r:id="rId4"/>
              </a:rPr>
              <a:t>Hands On Machine Learning</a:t>
            </a:r>
            <a:endParaRPr sz="1600" dirty="0">
              <a:solidFill>
                <a:schemeClr val="lt1"/>
              </a:solidFill>
              <a:latin typeface="Calibri"/>
              <a:ea typeface="Calibri"/>
              <a:cs typeface="Calibri"/>
              <a:sym typeface="Calibri"/>
            </a:endParaRPr>
          </a:p>
          <a:p>
            <a:pPr marL="0" lvl="0" indent="0" algn="l" rtl="0">
              <a:spcBef>
                <a:spcPts val="0"/>
              </a:spcBef>
              <a:spcAft>
                <a:spcPts val="0"/>
              </a:spcAft>
              <a:buNone/>
            </a:pPr>
            <a:endParaRPr sz="1600" dirty="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9c522aaa2e_0_10"/>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Concurso de la tele</a:t>
            </a:r>
            <a:endParaRPr>
              <a:solidFill>
                <a:srgbClr val="FF0000"/>
              </a:solidFill>
            </a:endParaRPr>
          </a:p>
        </p:txBody>
      </p:sp>
      <p:pic>
        <p:nvPicPr>
          <p:cNvPr id="96" name="Google Shape;96;g9c522aaa2e_0_10" descr="Icono&#10;&#10;Descripción generada automáticamente"/>
          <p:cNvPicPr preferRelativeResize="0"/>
          <p:nvPr/>
        </p:nvPicPr>
        <p:blipFill rotWithShape="1">
          <a:blip r:embed="rId3">
            <a:alphaModFix/>
          </a:blip>
          <a:srcRect/>
          <a:stretch/>
        </p:blipFill>
        <p:spPr>
          <a:xfrm>
            <a:off x="3623963" y="2806300"/>
            <a:ext cx="434059" cy="485706"/>
          </a:xfrm>
          <a:prstGeom prst="rect">
            <a:avLst/>
          </a:prstGeom>
          <a:noFill/>
          <a:ln>
            <a:noFill/>
          </a:ln>
        </p:spPr>
      </p:pic>
      <p:pic>
        <p:nvPicPr>
          <p:cNvPr id="97" name="Google Shape;97;g9c522aaa2e_0_10" descr="Icono&#10;&#10;Descripción generada automáticamente"/>
          <p:cNvPicPr preferRelativeResize="0"/>
          <p:nvPr/>
        </p:nvPicPr>
        <p:blipFill rotWithShape="1">
          <a:blip r:embed="rId4">
            <a:alphaModFix/>
          </a:blip>
          <a:srcRect/>
          <a:stretch/>
        </p:blipFill>
        <p:spPr>
          <a:xfrm>
            <a:off x="5008806" y="2806307"/>
            <a:ext cx="434059" cy="485706"/>
          </a:xfrm>
          <a:prstGeom prst="rect">
            <a:avLst/>
          </a:prstGeom>
          <a:noFill/>
          <a:ln>
            <a:noFill/>
          </a:ln>
        </p:spPr>
      </p:pic>
      <p:pic>
        <p:nvPicPr>
          <p:cNvPr id="98" name="Google Shape;98;g9c522aaa2e_0_10" descr="Icono&#10;&#10;Descripción generada automáticamente"/>
          <p:cNvPicPr preferRelativeResize="0"/>
          <p:nvPr/>
        </p:nvPicPr>
        <p:blipFill rotWithShape="1">
          <a:blip r:embed="rId5">
            <a:alphaModFix/>
          </a:blip>
          <a:srcRect/>
          <a:stretch/>
        </p:blipFill>
        <p:spPr>
          <a:xfrm>
            <a:off x="5719303" y="2806308"/>
            <a:ext cx="434059" cy="485706"/>
          </a:xfrm>
          <a:prstGeom prst="rect">
            <a:avLst/>
          </a:prstGeom>
          <a:noFill/>
          <a:ln>
            <a:noFill/>
          </a:ln>
        </p:spPr>
      </p:pic>
      <p:pic>
        <p:nvPicPr>
          <p:cNvPr id="99" name="Google Shape;99;g9c522aaa2e_0_10" descr="Icono&#10;&#10;Descripción generada automáticamente"/>
          <p:cNvPicPr preferRelativeResize="0"/>
          <p:nvPr/>
        </p:nvPicPr>
        <p:blipFill rotWithShape="1">
          <a:blip r:embed="rId6">
            <a:alphaModFix/>
          </a:blip>
          <a:srcRect/>
          <a:stretch/>
        </p:blipFill>
        <p:spPr>
          <a:xfrm>
            <a:off x="4264354" y="2806320"/>
            <a:ext cx="434059" cy="485706"/>
          </a:xfrm>
          <a:prstGeom prst="rect">
            <a:avLst/>
          </a:prstGeom>
          <a:noFill/>
          <a:ln>
            <a:noFill/>
          </a:ln>
        </p:spPr>
      </p:pic>
      <p:sp>
        <p:nvSpPr>
          <p:cNvPr id="100" name="Google Shape;100;g9c522aaa2e_0_10"/>
          <p:cNvSpPr txBox="1"/>
          <p:nvPr/>
        </p:nvSpPr>
        <p:spPr>
          <a:xfrm>
            <a:off x="2440313" y="3414600"/>
            <a:ext cx="9732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300">
                <a:solidFill>
                  <a:srgbClr val="FFFFFF"/>
                </a:solidFill>
                <a:latin typeface="Calibri"/>
                <a:ea typeface="Calibri"/>
                <a:cs typeface="Calibri"/>
                <a:sym typeface="Calibri"/>
              </a:rPr>
              <a:t>Pregunta 1</a:t>
            </a:r>
            <a:endParaRPr sz="1300"/>
          </a:p>
        </p:txBody>
      </p:sp>
      <p:cxnSp>
        <p:nvCxnSpPr>
          <p:cNvPr id="101" name="Google Shape;101;g9c522aaa2e_0_10"/>
          <p:cNvCxnSpPr/>
          <p:nvPr/>
        </p:nvCxnSpPr>
        <p:spPr>
          <a:xfrm>
            <a:off x="2530832" y="3364975"/>
            <a:ext cx="6724800" cy="0"/>
          </a:xfrm>
          <a:prstGeom prst="straightConnector1">
            <a:avLst/>
          </a:prstGeom>
          <a:noFill/>
          <a:ln w="28575" cap="flat" cmpd="sng">
            <a:solidFill>
              <a:srgbClr val="674EA7"/>
            </a:solidFill>
            <a:prstDash val="solid"/>
            <a:miter lim="800000"/>
            <a:headEnd type="none" w="sm" len="sm"/>
            <a:tailEnd type="none" w="sm" len="sm"/>
          </a:ln>
        </p:spPr>
      </p:cxnSp>
      <p:sp>
        <p:nvSpPr>
          <p:cNvPr id="102" name="Google Shape;102;g9c522aaa2e_0_10"/>
          <p:cNvSpPr txBox="1"/>
          <p:nvPr/>
        </p:nvSpPr>
        <p:spPr>
          <a:xfrm>
            <a:off x="3651535" y="33838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cxnSp>
        <p:nvCxnSpPr>
          <p:cNvPr id="103" name="Google Shape;103;g9c522aaa2e_0_10"/>
          <p:cNvCxnSpPr/>
          <p:nvPr/>
        </p:nvCxnSpPr>
        <p:spPr>
          <a:xfrm>
            <a:off x="2530817" y="4191199"/>
            <a:ext cx="6724800" cy="0"/>
          </a:xfrm>
          <a:prstGeom prst="straightConnector1">
            <a:avLst/>
          </a:prstGeom>
          <a:noFill/>
          <a:ln w="28575" cap="flat" cmpd="sng">
            <a:solidFill>
              <a:srgbClr val="674EA7"/>
            </a:solidFill>
            <a:prstDash val="solid"/>
            <a:miter lim="800000"/>
            <a:headEnd type="none" w="sm" len="sm"/>
            <a:tailEnd type="none" w="sm" len="sm"/>
          </a:ln>
        </p:spPr>
      </p:cxnSp>
      <p:cxnSp>
        <p:nvCxnSpPr>
          <p:cNvPr id="104" name="Google Shape;104;g9c522aaa2e_0_10"/>
          <p:cNvCxnSpPr/>
          <p:nvPr/>
        </p:nvCxnSpPr>
        <p:spPr>
          <a:xfrm>
            <a:off x="2530822" y="3772020"/>
            <a:ext cx="6724800" cy="0"/>
          </a:xfrm>
          <a:prstGeom prst="straightConnector1">
            <a:avLst/>
          </a:prstGeom>
          <a:noFill/>
          <a:ln w="28575" cap="flat" cmpd="sng">
            <a:solidFill>
              <a:srgbClr val="674EA7"/>
            </a:solidFill>
            <a:prstDash val="solid"/>
            <a:miter lim="800000"/>
            <a:headEnd type="none" w="sm" len="sm"/>
            <a:tailEnd type="none" w="sm" len="sm"/>
          </a:ln>
        </p:spPr>
      </p:cxnSp>
      <p:cxnSp>
        <p:nvCxnSpPr>
          <p:cNvPr id="105" name="Google Shape;105;g9c522aaa2e_0_10"/>
          <p:cNvCxnSpPr/>
          <p:nvPr/>
        </p:nvCxnSpPr>
        <p:spPr>
          <a:xfrm>
            <a:off x="2530813" y="4654809"/>
            <a:ext cx="6724800" cy="0"/>
          </a:xfrm>
          <a:prstGeom prst="straightConnector1">
            <a:avLst/>
          </a:prstGeom>
          <a:noFill/>
          <a:ln w="28575" cap="flat" cmpd="sng">
            <a:solidFill>
              <a:srgbClr val="674EA7"/>
            </a:solidFill>
            <a:prstDash val="solid"/>
            <a:miter lim="800000"/>
            <a:headEnd type="none" w="sm" len="sm"/>
            <a:tailEnd type="none" w="sm" len="sm"/>
          </a:ln>
        </p:spPr>
      </p:cxnSp>
      <p:cxnSp>
        <p:nvCxnSpPr>
          <p:cNvPr id="106" name="Google Shape;106;g9c522aaa2e_0_10"/>
          <p:cNvCxnSpPr/>
          <p:nvPr/>
        </p:nvCxnSpPr>
        <p:spPr>
          <a:xfrm>
            <a:off x="2530831" y="5099976"/>
            <a:ext cx="6724800" cy="0"/>
          </a:xfrm>
          <a:prstGeom prst="straightConnector1">
            <a:avLst/>
          </a:prstGeom>
          <a:noFill/>
          <a:ln w="28575" cap="flat" cmpd="sng">
            <a:solidFill>
              <a:srgbClr val="674EA7"/>
            </a:solidFill>
            <a:prstDash val="solid"/>
            <a:miter lim="800000"/>
            <a:headEnd type="none" w="sm" len="sm"/>
            <a:tailEnd type="none" w="sm" len="sm"/>
          </a:ln>
        </p:spPr>
      </p:cxnSp>
      <p:sp>
        <p:nvSpPr>
          <p:cNvPr id="107" name="Google Shape;107;g9c522aaa2e_0_10"/>
          <p:cNvSpPr txBox="1"/>
          <p:nvPr/>
        </p:nvSpPr>
        <p:spPr>
          <a:xfrm>
            <a:off x="5036385" y="33951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08" name="Google Shape;108;g9c522aaa2e_0_10"/>
          <p:cNvSpPr txBox="1"/>
          <p:nvPr/>
        </p:nvSpPr>
        <p:spPr>
          <a:xfrm>
            <a:off x="2440313" y="3827713"/>
            <a:ext cx="9732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300">
                <a:solidFill>
                  <a:srgbClr val="FFFFFF"/>
                </a:solidFill>
                <a:latin typeface="Calibri"/>
                <a:ea typeface="Calibri"/>
                <a:cs typeface="Calibri"/>
                <a:sym typeface="Calibri"/>
              </a:rPr>
              <a:t>Pregunta 2</a:t>
            </a:r>
            <a:endParaRPr sz="1300"/>
          </a:p>
        </p:txBody>
      </p:sp>
      <p:sp>
        <p:nvSpPr>
          <p:cNvPr id="109" name="Google Shape;109;g9c522aaa2e_0_10"/>
          <p:cNvSpPr txBox="1"/>
          <p:nvPr/>
        </p:nvSpPr>
        <p:spPr>
          <a:xfrm>
            <a:off x="2440313" y="4269100"/>
            <a:ext cx="9732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300">
                <a:solidFill>
                  <a:srgbClr val="FFFFFF"/>
                </a:solidFill>
                <a:latin typeface="Calibri"/>
                <a:ea typeface="Calibri"/>
                <a:cs typeface="Calibri"/>
                <a:sym typeface="Calibri"/>
              </a:rPr>
              <a:t>Pregunta 3</a:t>
            </a:r>
            <a:endParaRPr sz="1300"/>
          </a:p>
        </p:txBody>
      </p:sp>
      <p:sp>
        <p:nvSpPr>
          <p:cNvPr id="110" name="Google Shape;110;g9c522aaa2e_0_10"/>
          <p:cNvSpPr txBox="1"/>
          <p:nvPr/>
        </p:nvSpPr>
        <p:spPr>
          <a:xfrm>
            <a:off x="2440313" y="4723488"/>
            <a:ext cx="9732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300">
                <a:solidFill>
                  <a:srgbClr val="FFFFFF"/>
                </a:solidFill>
                <a:latin typeface="Calibri"/>
                <a:ea typeface="Calibri"/>
                <a:cs typeface="Calibri"/>
                <a:sym typeface="Calibri"/>
              </a:rPr>
              <a:t>Pregunta 4</a:t>
            </a:r>
            <a:endParaRPr sz="1300"/>
          </a:p>
        </p:txBody>
      </p:sp>
      <p:pic>
        <p:nvPicPr>
          <p:cNvPr id="111" name="Google Shape;111;g9c522aaa2e_0_10" descr="Icono&#10;&#10;Descripción generada automáticamente"/>
          <p:cNvPicPr preferRelativeResize="0"/>
          <p:nvPr/>
        </p:nvPicPr>
        <p:blipFill rotWithShape="1">
          <a:blip r:embed="rId3">
            <a:alphaModFix/>
          </a:blip>
          <a:srcRect/>
          <a:stretch/>
        </p:blipFill>
        <p:spPr>
          <a:xfrm>
            <a:off x="6429813" y="2806325"/>
            <a:ext cx="434059" cy="485706"/>
          </a:xfrm>
          <a:prstGeom prst="rect">
            <a:avLst/>
          </a:prstGeom>
          <a:noFill/>
          <a:ln>
            <a:noFill/>
          </a:ln>
        </p:spPr>
      </p:pic>
      <p:cxnSp>
        <p:nvCxnSpPr>
          <p:cNvPr id="112" name="Google Shape;112;g9c522aaa2e_0_10"/>
          <p:cNvCxnSpPr/>
          <p:nvPr/>
        </p:nvCxnSpPr>
        <p:spPr>
          <a:xfrm>
            <a:off x="2530831" y="5545150"/>
            <a:ext cx="6724800" cy="0"/>
          </a:xfrm>
          <a:prstGeom prst="straightConnector1">
            <a:avLst/>
          </a:prstGeom>
          <a:noFill/>
          <a:ln w="28575" cap="flat" cmpd="sng">
            <a:solidFill>
              <a:srgbClr val="674EA7"/>
            </a:solidFill>
            <a:prstDash val="solid"/>
            <a:miter lim="800000"/>
            <a:headEnd type="none" w="sm" len="sm"/>
            <a:tailEnd type="none" w="sm" len="sm"/>
          </a:ln>
        </p:spPr>
      </p:cxnSp>
      <p:sp>
        <p:nvSpPr>
          <p:cNvPr id="113" name="Google Shape;113;g9c522aaa2e_0_10"/>
          <p:cNvSpPr txBox="1"/>
          <p:nvPr/>
        </p:nvSpPr>
        <p:spPr>
          <a:xfrm>
            <a:off x="2440313" y="5168663"/>
            <a:ext cx="9732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300">
                <a:solidFill>
                  <a:srgbClr val="FFFFFF"/>
                </a:solidFill>
                <a:latin typeface="Calibri"/>
                <a:ea typeface="Calibri"/>
                <a:cs typeface="Calibri"/>
                <a:sym typeface="Calibri"/>
              </a:rPr>
              <a:t>Pregunta 5</a:t>
            </a:r>
            <a:endParaRPr sz="1300"/>
          </a:p>
        </p:txBody>
      </p:sp>
      <p:pic>
        <p:nvPicPr>
          <p:cNvPr id="114" name="Google Shape;114;g9c522aaa2e_0_10" descr="Icono&#10;&#10;Descripción generada automáticamente"/>
          <p:cNvPicPr preferRelativeResize="0"/>
          <p:nvPr/>
        </p:nvPicPr>
        <p:blipFill rotWithShape="1">
          <a:blip r:embed="rId4">
            <a:alphaModFix/>
          </a:blip>
          <a:srcRect/>
          <a:stretch/>
        </p:blipFill>
        <p:spPr>
          <a:xfrm>
            <a:off x="7856781" y="2774670"/>
            <a:ext cx="434059" cy="485706"/>
          </a:xfrm>
          <a:prstGeom prst="rect">
            <a:avLst/>
          </a:prstGeom>
          <a:noFill/>
          <a:ln>
            <a:noFill/>
          </a:ln>
        </p:spPr>
      </p:pic>
      <p:pic>
        <p:nvPicPr>
          <p:cNvPr id="115" name="Google Shape;115;g9c522aaa2e_0_10" descr="Icono&#10;&#10;Descripción generada automáticamente"/>
          <p:cNvPicPr preferRelativeResize="0"/>
          <p:nvPr/>
        </p:nvPicPr>
        <p:blipFill rotWithShape="1">
          <a:blip r:embed="rId6">
            <a:alphaModFix/>
          </a:blip>
          <a:srcRect/>
          <a:stretch/>
        </p:blipFill>
        <p:spPr>
          <a:xfrm>
            <a:off x="7112329" y="2774682"/>
            <a:ext cx="434059" cy="485706"/>
          </a:xfrm>
          <a:prstGeom prst="rect">
            <a:avLst/>
          </a:prstGeom>
          <a:noFill/>
          <a:ln>
            <a:noFill/>
          </a:ln>
        </p:spPr>
      </p:pic>
      <p:sp>
        <p:nvSpPr>
          <p:cNvPr id="116" name="Google Shape;116;g9c522aaa2e_0_10"/>
          <p:cNvSpPr txBox="1"/>
          <p:nvPr/>
        </p:nvSpPr>
        <p:spPr>
          <a:xfrm>
            <a:off x="4291935" y="33838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17" name="Google Shape;117;g9c522aaa2e_0_10"/>
          <p:cNvSpPr txBox="1"/>
          <p:nvPr/>
        </p:nvSpPr>
        <p:spPr>
          <a:xfrm>
            <a:off x="5746885" y="33838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18" name="Google Shape;118;g9c522aaa2e_0_10"/>
          <p:cNvSpPr txBox="1"/>
          <p:nvPr/>
        </p:nvSpPr>
        <p:spPr>
          <a:xfrm>
            <a:off x="6457385" y="33838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19" name="Google Shape;119;g9c522aaa2e_0_10"/>
          <p:cNvSpPr txBox="1"/>
          <p:nvPr/>
        </p:nvSpPr>
        <p:spPr>
          <a:xfrm>
            <a:off x="7139910" y="33838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20" name="Google Shape;120;g9c522aaa2e_0_10"/>
          <p:cNvSpPr txBox="1"/>
          <p:nvPr/>
        </p:nvSpPr>
        <p:spPr>
          <a:xfrm>
            <a:off x="7878385" y="33838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21" name="Google Shape;121;g9c522aaa2e_0_10"/>
          <p:cNvSpPr txBox="1"/>
          <p:nvPr/>
        </p:nvSpPr>
        <p:spPr>
          <a:xfrm>
            <a:off x="3663285" y="37969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22" name="Google Shape;122;g9c522aaa2e_0_10"/>
          <p:cNvSpPr txBox="1"/>
          <p:nvPr/>
        </p:nvSpPr>
        <p:spPr>
          <a:xfrm>
            <a:off x="4291935" y="3796963"/>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23" name="Google Shape;123;g9c522aaa2e_0_10"/>
          <p:cNvSpPr txBox="1"/>
          <p:nvPr/>
        </p:nvSpPr>
        <p:spPr>
          <a:xfrm>
            <a:off x="7878385" y="37969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24" name="Google Shape;124;g9c522aaa2e_0_10"/>
          <p:cNvSpPr txBox="1"/>
          <p:nvPr/>
        </p:nvSpPr>
        <p:spPr>
          <a:xfrm>
            <a:off x="5036385" y="3796963"/>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25" name="Google Shape;125;g9c522aaa2e_0_10"/>
          <p:cNvSpPr txBox="1"/>
          <p:nvPr/>
        </p:nvSpPr>
        <p:spPr>
          <a:xfrm>
            <a:off x="5746885" y="37969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26" name="Google Shape;126;g9c522aaa2e_0_10"/>
          <p:cNvSpPr txBox="1"/>
          <p:nvPr/>
        </p:nvSpPr>
        <p:spPr>
          <a:xfrm>
            <a:off x="6457385" y="3796963"/>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27" name="Google Shape;127;g9c522aaa2e_0_10"/>
          <p:cNvSpPr txBox="1"/>
          <p:nvPr/>
        </p:nvSpPr>
        <p:spPr>
          <a:xfrm>
            <a:off x="7139910" y="37969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28" name="Google Shape;128;g9c522aaa2e_0_10"/>
          <p:cNvSpPr txBox="1"/>
          <p:nvPr/>
        </p:nvSpPr>
        <p:spPr>
          <a:xfrm>
            <a:off x="3663285" y="42383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29" name="Google Shape;129;g9c522aaa2e_0_10"/>
          <p:cNvSpPr txBox="1"/>
          <p:nvPr/>
        </p:nvSpPr>
        <p:spPr>
          <a:xfrm>
            <a:off x="4291935" y="42383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30" name="Google Shape;130;g9c522aaa2e_0_10"/>
          <p:cNvSpPr txBox="1"/>
          <p:nvPr/>
        </p:nvSpPr>
        <p:spPr>
          <a:xfrm>
            <a:off x="5036385" y="42383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31" name="Google Shape;131;g9c522aaa2e_0_10"/>
          <p:cNvSpPr txBox="1"/>
          <p:nvPr/>
        </p:nvSpPr>
        <p:spPr>
          <a:xfrm>
            <a:off x="5746885" y="42383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32" name="Google Shape;132;g9c522aaa2e_0_10"/>
          <p:cNvSpPr txBox="1"/>
          <p:nvPr/>
        </p:nvSpPr>
        <p:spPr>
          <a:xfrm>
            <a:off x="6457385" y="42383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33" name="Google Shape;133;g9c522aaa2e_0_10"/>
          <p:cNvSpPr txBox="1"/>
          <p:nvPr/>
        </p:nvSpPr>
        <p:spPr>
          <a:xfrm>
            <a:off x="7139910" y="42383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34" name="Google Shape;134;g9c522aaa2e_0_10"/>
          <p:cNvSpPr txBox="1"/>
          <p:nvPr/>
        </p:nvSpPr>
        <p:spPr>
          <a:xfrm>
            <a:off x="7881372" y="42383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35" name="Google Shape;135;g9c522aaa2e_0_10"/>
          <p:cNvSpPr txBox="1"/>
          <p:nvPr/>
        </p:nvSpPr>
        <p:spPr>
          <a:xfrm>
            <a:off x="3651535" y="4692725"/>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36" name="Google Shape;136;g9c522aaa2e_0_10"/>
          <p:cNvSpPr txBox="1"/>
          <p:nvPr/>
        </p:nvSpPr>
        <p:spPr>
          <a:xfrm>
            <a:off x="5746885" y="46691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37" name="Google Shape;137;g9c522aaa2e_0_10"/>
          <p:cNvSpPr txBox="1"/>
          <p:nvPr/>
        </p:nvSpPr>
        <p:spPr>
          <a:xfrm>
            <a:off x="4291935" y="46691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38" name="Google Shape;138;g9c522aaa2e_0_10"/>
          <p:cNvSpPr txBox="1"/>
          <p:nvPr/>
        </p:nvSpPr>
        <p:spPr>
          <a:xfrm>
            <a:off x="5036385" y="4669163"/>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39" name="Google Shape;139;g9c522aaa2e_0_10"/>
          <p:cNvSpPr txBox="1"/>
          <p:nvPr/>
        </p:nvSpPr>
        <p:spPr>
          <a:xfrm>
            <a:off x="6457385" y="4692738"/>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40" name="Google Shape;140;g9c522aaa2e_0_10"/>
          <p:cNvSpPr txBox="1"/>
          <p:nvPr/>
        </p:nvSpPr>
        <p:spPr>
          <a:xfrm>
            <a:off x="7139910" y="4692738"/>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41" name="Google Shape;141;g9c522aaa2e_0_10"/>
          <p:cNvSpPr txBox="1"/>
          <p:nvPr/>
        </p:nvSpPr>
        <p:spPr>
          <a:xfrm>
            <a:off x="7911947" y="4692738"/>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42" name="Google Shape;142;g9c522aaa2e_0_10"/>
          <p:cNvSpPr txBox="1"/>
          <p:nvPr/>
        </p:nvSpPr>
        <p:spPr>
          <a:xfrm>
            <a:off x="3651535" y="5137913"/>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43" name="Google Shape;143;g9c522aaa2e_0_10"/>
          <p:cNvSpPr txBox="1"/>
          <p:nvPr/>
        </p:nvSpPr>
        <p:spPr>
          <a:xfrm>
            <a:off x="5036385" y="513790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44" name="Google Shape;144;g9c522aaa2e_0_10"/>
          <p:cNvSpPr txBox="1"/>
          <p:nvPr/>
        </p:nvSpPr>
        <p:spPr>
          <a:xfrm>
            <a:off x="7139910" y="5161475"/>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45" name="Google Shape;145;g9c522aaa2e_0_10"/>
          <p:cNvSpPr txBox="1"/>
          <p:nvPr/>
        </p:nvSpPr>
        <p:spPr>
          <a:xfrm>
            <a:off x="7911935" y="5137913"/>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46" name="Google Shape;146;g9c522aaa2e_0_10"/>
          <p:cNvSpPr txBox="1"/>
          <p:nvPr/>
        </p:nvSpPr>
        <p:spPr>
          <a:xfrm>
            <a:off x="6457385" y="513790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47" name="Google Shape;147;g9c522aaa2e_0_10"/>
          <p:cNvSpPr txBox="1"/>
          <p:nvPr/>
        </p:nvSpPr>
        <p:spPr>
          <a:xfrm>
            <a:off x="5746885" y="5137913"/>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48" name="Google Shape;148;g9c522aaa2e_0_10"/>
          <p:cNvSpPr txBox="1"/>
          <p:nvPr/>
        </p:nvSpPr>
        <p:spPr>
          <a:xfrm>
            <a:off x="4291935" y="513790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49" name="Google Shape;149;g9c522aaa2e_0_10"/>
          <p:cNvSpPr txBox="1"/>
          <p:nvPr/>
        </p:nvSpPr>
        <p:spPr>
          <a:xfrm>
            <a:off x="2310613" y="5629475"/>
            <a:ext cx="12231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300" b="1">
                <a:solidFill>
                  <a:srgbClr val="FFFFFF"/>
                </a:solidFill>
                <a:latin typeface="Calibri"/>
                <a:ea typeface="Calibri"/>
                <a:cs typeface="Calibri"/>
                <a:sym typeface="Calibri"/>
              </a:rPr>
              <a:t>% ACIERTOS</a:t>
            </a:r>
            <a:endParaRPr sz="1300" b="1">
              <a:solidFill>
                <a:srgbClr val="FFFFFF"/>
              </a:solidFill>
              <a:latin typeface="Calibri"/>
              <a:ea typeface="Calibri"/>
              <a:cs typeface="Calibri"/>
              <a:sym typeface="Calibri"/>
            </a:endParaRPr>
          </a:p>
        </p:txBody>
      </p:sp>
      <p:sp>
        <p:nvSpPr>
          <p:cNvPr id="150" name="Google Shape;150;g9c522aaa2e_0_10"/>
          <p:cNvSpPr txBox="1"/>
          <p:nvPr/>
        </p:nvSpPr>
        <p:spPr>
          <a:xfrm>
            <a:off x="3535637" y="5595825"/>
            <a:ext cx="6012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chemeClr val="lt1"/>
                </a:solidFill>
                <a:latin typeface="Calibri"/>
                <a:ea typeface="Calibri"/>
                <a:cs typeface="Calibri"/>
                <a:sym typeface="Calibri"/>
              </a:rPr>
              <a:t>40%</a:t>
            </a:r>
            <a:endParaRPr sz="1200" b="1">
              <a:solidFill>
                <a:schemeClr val="lt1"/>
              </a:solidFill>
            </a:endParaRPr>
          </a:p>
        </p:txBody>
      </p:sp>
      <p:sp>
        <p:nvSpPr>
          <p:cNvPr id="151" name="Google Shape;151;g9c522aaa2e_0_10"/>
          <p:cNvSpPr txBox="1"/>
          <p:nvPr/>
        </p:nvSpPr>
        <p:spPr>
          <a:xfrm>
            <a:off x="4176037" y="5595825"/>
            <a:ext cx="6012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chemeClr val="lt1"/>
                </a:solidFill>
                <a:latin typeface="Calibri"/>
                <a:ea typeface="Calibri"/>
                <a:cs typeface="Calibri"/>
                <a:sym typeface="Calibri"/>
              </a:rPr>
              <a:t>40%</a:t>
            </a:r>
            <a:endParaRPr sz="1200" b="1">
              <a:solidFill>
                <a:schemeClr val="lt1"/>
              </a:solidFill>
            </a:endParaRPr>
          </a:p>
        </p:txBody>
      </p:sp>
      <p:sp>
        <p:nvSpPr>
          <p:cNvPr id="152" name="Google Shape;152;g9c522aaa2e_0_10"/>
          <p:cNvSpPr txBox="1"/>
          <p:nvPr/>
        </p:nvSpPr>
        <p:spPr>
          <a:xfrm>
            <a:off x="4890412" y="5595825"/>
            <a:ext cx="6012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chemeClr val="lt1"/>
                </a:solidFill>
                <a:latin typeface="Calibri"/>
                <a:ea typeface="Calibri"/>
                <a:cs typeface="Calibri"/>
                <a:sym typeface="Calibri"/>
              </a:rPr>
              <a:t>60%</a:t>
            </a:r>
            <a:endParaRPr sz="1200" b="1">
              <a:solidFill>
                <a:schemeClr val="lt1"/>
              </a:solidFill>
            </a:endParaRPr>
          </a:p>
        </p:txBody>
      </p:sp>
      <p:sp>
        <p:nvSpPr>
          <p:cNvPr id="153" name="Google Shape;153;g9c522aaa2e_0_10"/>
          <p:cNvSpPr txBox="1"/>
          <p:nvPr/>
        </p:nvSpPr>
        <p:spPr>
          <a:xfrm>
            <a:off x="5630987" y="5595825"/>
            <a:ext cx="6012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chemeClr val="lt1"/>
                </a:solidFill>
                <a:latin typeface="Calibri"/>
                <a:ea typeface="Calibri"/>
                <a:cs typeface="Calibri"/>
                <a:sym typeface="Calibri"/>
              </a:rPr>
              <a:t>40%</a:t>
            </a:r>
            <a:endParaRPr sz="1200" b="1">
              <a:solidFill>
                <a:schemeClr val="lt1"/>
              </a:solidFill>
            </a:endParaRPr>
          </a:p>
        </p:txBody>
      </p:sp>
      <p:sp>
        <p:nvSpPr>
          <p:cNvPr id="154" name="Google Shape;154;g9c522aaa2e_0_10"/>
          <p:cNvSpPr txBox="1"/>
          <p:nvPr/>
        </p:nvSpPr>
        <p:spPr>
          <a:xfrm>
            <a:off x="6341487" y="5595825"/>
            <a:ext cx="6012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chemeClr val="lt1"/>
                </a:solidFill>
                <a:latin typeface="Calibri"/>
                <a:ea typeface="Calibri"/>
                <a:cs typeface="Calibri"/>
                <a:sym typeface="Calibri"/>
              </a:rPr>
              <a:t>60%</a:t>
            </a:r>
            <a:endParaRPr sz="1200" b="1">
              <a:solidFill>
                <a:schemeClr val="lt1"/>
              </a:solidFill>
            </a:endParaRPr>
          </a:p>
        </p:txBody>
      </p:sp>
      <p:sp>
        <p:nvSpPr>
          <p:cNvPr id="155" name="Google Shape;155;g9c522aaa2e_0_10"/>
          <p:cNvSpPr txBox="1"/>
          <p:nvPr/>
        </p:nvSpPr>
        <p:spPr>
          <a:xfrm>
            <a:off x="7085937" y="5583075"/>
            <a:ext cx="6012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chemeClr val="lt1"/>
                </a:solidFill>
                <a:latin typeface="Calibri"/>
                <a:ea typeface="Calibri"/>
                <a:cs typeface="Calibri"/>
                <a:sym typeface="Calibri"/>
              </a:rPr>
              <a:t>60%</a:t>
            </a:r>
            <a:endParaRPr sz="1200" b="1">
              <a:solidFill>
                <a:schemeClr val="lt1"/>
              </a:solidFill>
            </a:endParaRPr>
          </a:p>
        </p:txBody>
      </p:sp>
      <p:sp>
        <p:nvSpPr>
          <p:cNvPr id="156" name="Google Shape;156;g9c522aaa2e_0_10"/>
          <p:cNvSpPr txBox="1"/>
          <p:nvPr/>
        </p:nvSpPr>
        <p:spPr>
          <a:xfrm>
            <a:off x="7762487" y="5595825"/>
            <a:ext cx="6012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chemeClr val="lt1"/>
                </a:solidFill>
                <a:latin typeface="Calibri"/>
                <a:ea typeface="Calibri"/>
                <a:cs typeface="Calibri"/>
                <a:sym typeface="Calibri"/>
              </a:rPr>
              <a:t>40%</a:t>
            </a:r>
            <a:endParaRPr sz="1200" b="1">
              <a:solidFill>
                <a:schemeClr val="lt1"/>
              </a:solidFill>
            </a:endParaRPr>
          </a:p>
        </p:txBody>
      </p:sp>
      <p:sp>
        <p:nvSpPr>
          <p:cNvPr id="157" name="Google Shape;157;g9c522aaa2e_0_10"/>
          <p:cNvSpPr txBox="1"/>
          <p:nvPr/>
        </p:nvSpPr>
        <p:spPr>
          <a:xfrm>
            <a:off x="8392588" y="2931950"/>
            <a:ext cx="9732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300" b="1">
                <a:solidFill>
                  <a:srgbClr val="FFFFFF"/>
                </a:solidFill>
                <a:latin typeface="Calibri"/>
                <a:ea typeface="Calibri"/>
                <a:cs typeface="Calibri"/>
                <a:sym typeface="Calibri"/>
              </a:rPr>
              <a:t>VOTACIÓN</a:t>
            </a:r>
            <a:endParaRPr sz="1300" b="1">
              <a:solidFill>
                <a:srgbClr val="FFFFFF"/>
              </a:solidFill>
              <a:latin typeface="Calibri"/>
              <a:ea typeface="Calibri"/>
              <a:cs typeface="Calibri"/>
              <a:sym typeface="Calibri"/>
            </a:endParaRPr>
          </a:p>
        </p:txBody>
      </p:sp>
      <p:sp>
        <p:nvSpPr>
          <p:cNvPr id="158" name="Google Shape;158;g9c522aaa2e_0_10"/>
          <p:cNvSpPr txBox="1"/>
          <p:nvPr/>
        </p:nvSpPr>
        <p:spPr>
          <a:xfrm>
            <a:off x="8616860" y="33838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59" name="Google Shape;159;g9c522aaa2e_0_10"/>
          <p:cNvSpPr txBox="1"/>
          <p:nvPr/>
        </p:nvSpPr>
        <p:spPr>
          <a:xfrm>
            <a:off x="8616860" y="3796963"/>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60" name="Google Shape;160;g9c522aaa2e_0_10"/>
          <p:cNvSpPr txBox="1"/>
          <p:nvPr/>
        </p:nvSpPr>
        <p:spPr>
          <a:xfrm>
            <a:off x="8646635" y="4683525"/>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61" name="Google Shape;161;g9c522aaa2e_0_10"/>
          <p:cNvSpPr txBox="1"/>
          <p:nvPr/>
        </p:nvSpPr>
        <p:spPr>
          <a:xfrm>
            <a:off x="8646635" y="5137913"/>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93C47D"/>
                </a:solidFill>
                <a:latin typeface="Calibri"/>
                <a:ea typeface="Calibri"/>
                <a:cs typeface="Calibri"/>
                <a:sym typeface="Calibri"/>
              </a:rPr>
              <a:t>1</a:t>
            </a:r>
            <a:endParaRPr sz="1200" b="1">
              <a:solidFill>
                <a:srgbClr val="93C47D"/>
              </a:solidFill>
            </a:endParaRPr>
          </a:p>
        </p:txBody>
      </p:sp>
      <p:sp>
        <p:nvSpPr>
          <p:cNvPr id="162" name="Google Shape;162;g9c522aaa2e_0_10"/>
          <p:cNvSpPr txBox="1"/>
          <p:nvPr/>
        </p:nvSpPr>
        <p:spPr>
          <a:xfrm>
            <a:off x="8622835" y="4238350"/>
            <a:ext cx="3789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b="1">
                <a:solidFill>
                  <a:srgbClr val="CC4125"/>
                </a:solidFill>
                <a:latin typeface="Calibri"/>
                <a:ea typeface="Calibri"/>
                <a:cs typeface="Calibri"/>
                <a:sym typeface="Calibri"/>
              </a:rPr>
              <a:t>0</a:t>
            </a:r>
            <a:endParaRPr sz="1200" b="1">
              <a:solidFill>
                <a:srgbClr val="CC4125"/>
              </a:solidFill>
            </a:endParaRPr>
          </a:p>
        </p:txBody>
      </p:sp>
      <p:sp>
        <p:nvSpPr>
          <p:cNvPr id="163" name="Google Shape;163;g9c522aaa2e_0_10"/>
          <p:cNvSpPr txBox="1"/>
          <p:nvPr/>
        </p:nvSpPr>
        <p:spPr>
          <a:xfrm>
            <a:off x="8439013" y="5583075"/>
            <a:ext cx="799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900" b="1">
                <a:solidFill>
                  <a:srgbClr val="FFFF00"/>
                </a:solidFill>
                <a:latin typeface="Calibri"/>
                <a:ea typeface="Calibri"/>
                <a:cs typeface="Calibri"/>
                <a:sym typeface="Calibri"/>
              </a:rPr>
              <a:t>80%</a:t>
            </a:r>
            <a:endParaRPr sz="1500" b="1">
              <a:solidFill>
                <a:srgbClr val="FFFF00"/>
              </a:solidFill>
            </a:endParaRPr>
          </a:p>
        </p:txBody>
      </p:sp>
      <p:sp>
        <p:nvSpPr>
          <p:cNvPr id="164" name="Google Shape;164;g9c522aaa2e_0_10"/>
          <p:cNvSpPr txBox="1"/>
          <p:nvPr/>
        </p:nvSpPr>
        <p:spPr>
          <a:xfrm>
            <a:off x="684500" y="1653350"/>
            <a:ext cx="10307400" cy="8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En un concurso de la tele tenemos varios participantes. Se trata de acertar preguntas. Cuantas más aciertes, más dinero ganas. Veamos cómo lo hacen los participantes:</a:t>
            </a:r>
            <a:endParaRPr sz="1700">
              <a:solidFill>
                <a:schemeClr val="lt1"/>
              </a:solidFill>
              <a:latin typeface="Calibri"/>
              <a:ea typeface="Calibri"/>
              <a:cs typeface="Calibri"/>
              <a:sym typeface="Calibri"/>
            </a:endParaRPr>
          </a:p>
        </p:txBody>
      </p:sp>
      <p:sp>
        <p:nvSpPr>
          <p:cNvPr id="165" name="Google Shape;165;g9c522aaa2e_0_10"/>
          <p:cNvSpPr txBox="1"/>
          <p:nvPr/>
        </p:nvSpPr>
        <p:spPr>
          <a:xfrm>
            <a:off x="684500" y="6090275"/>
            <a:ext cx="10307400" cy="67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lt1"/>
                </a:solidFill>
                <a:latin typeface="Calibri"/>
                <a:ea typeface="Calibri"/>
                <a:cs typeface="Calibri"/>
                <a:sym typeface="Calibri"/>
              </a:rPr>
              <a:t>¿Resultado? 7 concursantes trabajan mejor en equipo que de manera individual.</a:t>
            </a:r>
            <a:endParaRPr>
              <a:solidFill>
                <a:schemeClr val="lt1"/>
              </a:solidFill>
              <a:latin typeface="Calibri"/>
              <a:ea typeface="Calibri"/>
              <a:cs typeface="Calibri"/>
              <a:sym typeface="Calibri"/>
            </a:endParaRPr>
          </a:p>
          <a:p>
            <a:pPr marL="0" lvl="0" indent="0" algn="ctr" rtl="0">
              <a:spcBef>
                <a:spcPts val="0"/>
              </a:spcBef>
              <a:spcAft>
                <a:spcPts val="0"/>
              </a:spcAft>
              <a:buNone/>
            </a:pPr>
            <a:r>
              <a:rPr lang="en-GB">
                <a:solidFill>
                  <a:schemeClr val="lt1"/>
                </a:solidFill>
                <a:latin typeface="Calibri"/>
                <a:ea typeface="Calibri"/>
                <a:cs typeface="Calibri"/>
                <a:sym typeface="Calibri"/>
              </a:rPr>
              <a:t>Este mismo comportamiento lo podemos extrapolar a los modelos</a:t>
            </a:r>
            <a:endParaRPr>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par>
                                <p:cTn id="8" presetID="10" presetClass="entr" presetSubtype="0" fill="hold" nodeType="withEffect">
                                  <p:stCondLst>
                                    <p:cond delay="0"/>
                                  </p:stCondLst>
                                  <p:childTnLst>
                                    <p:set>
                                      <p:cBhvr>
                                        <p:cTn id="9" dur="1" fill="hold">
                                          <p:stCondLst>
                                            <p:cond delay="0"/>
                                          </p:stCondLst>
                                        </p:cTn>
                                        <p:tgtEl>
                                          <p:spTgt spid="101"/>
                                        </p:tgtEl>
                                        <p:attrNameLst>
                                          <p:attrName>style.visibility</p:attrName>
                                        </p:attrNameLst>
                                      </p:cBhvr>
                                      <p:to>
                                        <p:strVal val="visible"/>
                                      </p:to>
                                    </p:set>
                                    <p:animEffect transition="in" filter="fade">
                                      <p:cBhvr>
                                        <p:cTn id="10" dur="1000"/>
                                        <p:tgtEl>
                                          <p:spTgt spid="101"/>
                                        </p:tgtEl>
                                      </p:cBhvr>
                                    </p:animEffect>
                                  </p:childTnLst>
                                </p:cTn>
                              </p:par>
                              <p:par>
                                <p:cTn id="11" presetID="10" presetClass="entr" presetSubtype="0" fill="hold" nodeType="withEffect">
                                  <p:stCondLst>
                                    <p:cond delay="0"/>
                                  </p:stCondLst>
                                  <p:childTnLst>
                                    <p:set>
                                      <p:cBhvr>
                                        <p:cTn id="12" dur="1" fill="hold">
                                          <p:stCondLst>
                                            <p:cond delay="0"/>
                                          </p:stCondLst>
                                        </p:cTn>
                                        <p:tgtEl>
                                          <p:spTgt spid="103"/>
                                        </p:tgtEl>
                                        <p:attrNameLst>
                                          <p:attrName>style.visibility</p:attrName>
                                        </p:attrNameLst>
                                      </p:cBhvr>
                                      <p:to>
                                        <p:strVal val="visible"/>
                                      </p:to>
                                    </p:set>
                                    <p:animEffect transition="in" filter="fade">
                                      <p:cBhvr>
                                        <p:cTn id="13" dur="1000"/>
                                        <p:tgtEl>
                                          <p:spTgt spid="103"/>
                                        </p:tgtEl>
                                      </p:cBhvr>
                                    </p:animEffect>
                                  </p:childTnLst>
                                </p:cTn>
                              </p:par>
                              <p:par>
                                <p:cTn id="14" presetID="10" presetClass="entr" presetSubtype="0" fill="hold"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1000"/>
                                        <p:tgtEl>
                                          <p:spTgt spid="104"/>
                                        </p:tgtEl>
                                      </p:cBhvr>
                                    </p:animEffect>
                                  </p:childTnLst>
                                </p:cTn>
                              </p:par>
                              <p:par>
                                <p:cTn id="17" presetID="10" presetClass="entr" presetSubtype="0" fill="hold" nodeType="withEffect">
                                  <p:stCondLst>
                                    <p:cond delay="0"/>
                                  </p:stCondLst>
                                  <p:childTnLst>
                                    <p:set>
                                      <p:cBhvr>
                                        <p:cTn id="18" dur="1" fill="hold">
                                          <p:stCondLst>
                                            <p:cond delay="0"/>
                                          </p:stCondLst>
                                        </p:cTn>
                                        <p:tgtEl>
                                          <p:spTgt spid="105"/>
                                        </p:tgtEl>
                                        <p:attrNameLst>
                                          <p:attrName>style.visibility</p:attrName>
                                        </p:attrNameLst>
                                      </p:cBhvr>
                                      <p:to>
                                        <p:strVal val="visible"/>
                                      </p:to>
                                    </p:set>
                                    <p:animEffect transition="in" filter="fade">
                                      <p:cBhvr>
                                        <p:cTn id="19" dur="1000"/>
                                        <p:tgtEl>
                                          <p:spTgt spid="105"/>
                                        </p:tgtEl>
                                      </p:cBhvr>
                                    </p:animEffect>
                                  </p:childTnLst>
                                </p:cTn>
                              </p:par>
                              <p:par>
                                <p:cTn id="20" presetID="10" presetClass="entr" presetSubtype="0" fill="hold" nodeType="withEffect">
                                  <p:stCondLst>
                                    <p:cond delay="0"/>
                                  </p:stCondLst>
                                  <p:childTnLst>
                                    <p:set>
                                      <p:cBhvr>
                                        <p:cTn id="21" dur="1" fill="hold">
                                          <p:stCondLst>
                                            <p:cond delay="0"/>
                                          </p:stCondLst>
                                        </p:cTn>
                                        <p:tgtEl>
                                          <p:spTgt spid="106"/>
                                        </p:tgtEl>
                                        <p:attrNameLst>
                                          <p:attrName>style.visibility</p:attrName>
                                        </p:attrNameLst>
                                      </p:cBhvr>
                                      <p:to>
                                        <p:strVal val="visible"/>
                                      </p:to>
                                    </p:set>
                                    <p:animEffect transition="in" filter="fade">
                                      <p:cBhvr>
                                        <p:cTn id="22" dur="1000"/>
                                        <p:tgtEl>
                                          <p:spTgt spid="106"/>
                                        </p:tgtEl>
                                      </p:cBhvr>
                                    </p:animEffect>
                                  </p:childTnLst>
                                </p:cTn>
                              </p:par>
                              <p:par>
                                <p:cTn id="23" presetID="10" presetClass="entr" presetSubtype="0" fill="hold" nodeType="withEffect">
                                  <p:stCondLst>
                                    <p:cond delay="0"/>
                                  </p:stCondLst>
                                  <p:childTnLst>
                                    <p:set>
                                      <p:cBhvr>
                                        <p:cTn id="24" dur="1" fill="hold">
                                          <p:stCondLst>
                                            <p:cond delay="0"/>
                                          </p:stCondLst>
                                        </p:cTn>
                                        <p:tgtEl>
                                          <p:spTgt spid="108"/>
                                        </p:tgtEl>
                                        <p:attrNameLst>
                                          <p:attrName>style.visibility</p:attrName>
                                        </p:attrNameLst>
                                      </p:cBhvr>
                                      <p:to>
                                        <p:strVal val="visible"/>
                                      </p:to>
                                    </p:set>
                                    <p:animEffect transition="in" filter="fade">
                                      <p:cBhvr>
                                        <p:cTn id="25" dur="1000"/>
                                        <p:tgtEl>
                                          <p:spTgt spid="108"/>
                                        </p:tgtEl>
                                      </p:cBhvr>
                                    </p:animEffect>
                                  </p:childTnLst>
                                </p:cTn>
                              </p:par>
                              <p:par>
                                <p:cTn id="26" presetID="10" presetClass="entr" presetSubtype="0" fill="hold" nodeType="withEffect">
                                  <p:stCondLst>
                                    <p:cond delay="0"/>
                                  </p:stCondLst>
                                  <p:childTnLst>
                                    <p:set>
                                      <p:cBhvr>
                                        <p:cTn id="27" dur="1" fill="hold">
                                          <p:stCondLst>
                                            <p:cond delay="0"/>
                                          </p:stCondLst>
                                        </p:cTn>
                                        <p:tgtEl>
                                          <p:spTgt spid="109"/>
                                        </p:tgtEl>
                                        <p:attrNameLst>
                                          <p:attrName>style.visibility</p:attrName>
                                        </p:attrNameLst>
                                      </p:cBhvr>
                                      <p:to>
                                        <p:strVal val="visible"/>
                                      </p:to>
                                    </p:set>
                                    <p:animEffect transition="in" filter="fade">
                                      <p:cBhvr>
                                        <p:cTn id="28" dur="1000"/>
                                        <p:tgtEl>
                                          <p:spTgt spid="109"/>
                                        </p:tgtEl>
                                      </p:cBhvr>
                                    </p:animEffect>
                                  </p:childTnLst>
                                </p:cTn>
                              </p:par>
                              <p:par>
                                <p:cTn id="29" presetID="10" presetClass="entr" presetSubtype="0" fill="hold" nodeType="withEffect">
                                  <p:stCondLst>
                                    <p:cond delay="0"/>
                                  </p:stCondLst>
                                  <p:childTnLst>
                                    <p:set>
                                      <p:cBhvr>
                                        <p:cTn id="30" dur="1" fill="hold">
                                          <p:stCondLst>
                                            <p:cond delay="0"/>
                                          </p:stCondLst>
                                        </p:cTn>
                                        <p:tgtEl>
                                          <p:spTgt spid="110"/>
                                        </p:tgtEl>
                                        <p:attrNameLst>
                                          <p:attrName>style.visibility</p:attrName>
                                        </p:attrNameLst>
                                      </p:cBhvr>
                                      <p:to>
                                        <p:strVal val="visible"/>
                                      </p:to>
                                    </p:set>
                                    <p:animEffect transition="in" filter="fade">
                                      <p:cBhvr>
                                        <p:cTn id="31" dur="1000"/>
                                        <p:tgtEl>
                                          <p:spTgt spid="110"/>
                                        </p:tgtEl>
                                      </p:cBhvr>
                                    </p:animEffect>
                                  </p:childTnLst>
                                </p:cTn>
                              </p:par>
                              <p:par>
                                <p:cTn id="32" presetID="10" presetClass="entr" presetSubtype="0" fill="hold" nodeType="withEffect">
                                  <p:stCondLst>
                                    <p:cond delay="0"/>
                                  </p:stCondLst>
                                  <p:childTnLst>
                                    <p:set>
                                      <p:cBhvr>
                                        <p:cTn id="33" dur="1" fill="hold">
                                          <p:stCondLst>
                                            <p:cond delay="0"/>
                                          </p:stCondLst>
                                        </p:cTn>
                                        <p:tgtEl>
                                          <p:spTgt spid="113"/>
                                        </p:tgtEl>
                                        <p:attrNameLst>
                                          <p:attrName>style.visibility</p:attrName>
                                        </p:attrNameLst>
                                      </p:cBhvr>
                                      <p:to>
                                        <p:strVal val="visible"/>
                                      </p:to>
                                    </p:set>
                                    <p:animEffect transition="in" filter="fade">
                                      <p:cBhvr>
                                        <p:cTn id="34" dur="1000"/>
                                        <p:tgtEl>
                                          <p:spTgt spid="113"/>
                                        </p:tgtEl>
                                      </p:cBhvr>
                                    </p:animEffect>
                                  </p:childTnLst>
                                </p:cTn>
                              </p:par>
                              <p:par>
                                <p:cTn id="35" presetID="10" presetClass="entr" presetSubtype="0" fill="hold" nodeType="withEffect">
                                  <p:stCondLst>
                                    <p:cond delay="0"/>
                                  </p:stCondLst>
                                  <p:childTnLst>
                                    <p:set>
                                      <p:cBhvr>
                                        <p:cTn id="36" dur="1" fill="hold">
                                          <p:stCondLst>
                                            <p:cond delay="0"/>
                                          </p:stCondLst>
                                        </p:cTn>
                                        <p:tgtEl>
                                          <p:spTgt spid="112"/>
                                        </p:tgtEl>
                                        <p:attrNameLst>
                                          <p:attrName>style.visibility</p:attrName>
                                        </p:attrNameLst>
                                      </p:cBhvr>
                                      <p:to>
                                        <p:strVal val="visible"/>
                                      </p:to>
                                    </p:set>
                                    <p:animEffect transition="in" filter="fade">
                                      <p:cBhvr>
                                        <p:cTn id="37" dur="1000"/>
                                        <p:tgtEl>
                                          <p:spTgt spid="1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gtEl>
                                        <p:attrNameLst>
                                          <p:attrName>style.visibility</p:attrName>
                                        </p:attrNameLst>
                                      </p:cBhvr>
                                      <p:to>
                                        <p:strVal val="visible"/>
                                      </p:to>
                                    </p:set>
                                    <p:animEffect transition="in" filter="fade">
                                      <p:cBhvr>
                                        <p:cTn id="42" dur="1000"/>
                                        <p:tgtEl>
                                          <p:spTgt spid="9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2"/>
                                        </p:tgtEl>
                                        <p:attrNameLst>
                                          <p:attrName>style.visibility</p:attrName>
                                        </p:attrNameLst>
                                      </p:cBhvr>
                                      <p:to>
                                        <p:strVal val="visible"/>
                                      </p:to>
                                    </p:set>
                                    <p:animEffect transition="in" filter="fade">
                                      <p:cBhvr>
                                        <p:cTn id="47" dur="1000"/>
                                        <p:tgtEl>
                                          <p:spTgt spid="10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1"/>
                                        </p:tgtEl>
                                        <p:attrNameLst>
                                          <p:attrName>style.visibility</p:attrName>
                                        </p:attrNameLst>
                                      </p:cBhvr>
                                      <p:to>
                                        <p:strVal val="visible"/>
                                      </p:to>
                                    </p:set>
                                    <p:animEffect transition="in" filter="fade">
                                      <p:cBhvr>
                                        <p:cTn id="52" dur="1000"/>
                                        <p:tgtEl>
                                          <p:spTgt spid="12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8"/>
                                        </p:tgtEl>
                                        <p:attrNameLst>
                                          <p:attrName>style.visibility</p:attrName>
                                        </p:attrNameLst>
                                      </p:cBhvr>
                                      <p:to>
                                        <p:strVal val="visible"/>
                                      </p:to>
                                    </p:set>
                                    <p:animEffect transition="in" filter="fade">
                                      <p:cBhvr>
                                        <p:cTn id="57" dur="1000"/>
                                        <p:tgtEl>
                                          <p:spTgt spid="12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35"/>
                                        </p:tgtEl>
                                        <p:attrNameLst>
                                          <p:attrName>style.visibility</p:attrName>
                                        </p:attrNameLst>
                                      </p:cBhvr>
                                      <p:to>
                                        <p:strVal val="visible"/>
                                      </p:to>
                                    </p:set>
                                    <p:animEffect transition="in" filter="fade">
                                      <p:cBhvr>
                                        <p:cTn id="62" dur="1000"/>
                                        <p:tgtEl>
                                          <p:spTgt spid="13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42"/>
                                        </p:tgtEl>
                                        <p:attrNameLst>
                                          <p:attrName>style.visibility</p:attrName>
                                        </p:attrNameLst>
                                      </p:cBhvr>
                                      <p:to>
                                        <p:strVal val="visible"/>
                                      </p:to>
                                    </p:set>
                                    <p:animEffect transition="in" filter="fade">
                                      <p:cBhvr>
                                        <p:cTn id="67" dur="1000"/>
                                        <p:tgtEl>
                                          <p:spTgt spid="14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49"/>
                                        </p:tgtEl>
                                        <p:attrNameLst>
                                          <p:attrName>style.visibility</p:attrName>
                                        </p:attrNameLst>
                                      </p:cBhvr>
                                      <p:to>
                                        <p:strVal val="visible"/>
                                      </p:to>
                                    </p:set>
                                    <p:animEffect transition="in" filter="fade">
                                      <p:cBhvr>
                                        <p:cTn id="72" dur="1000"/>
                                        <p:tgtEl>
                                          <p:spTgt spid="14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50"/>
                                        </p:tgtEl>
                                        <p:attrNameLst>
                                          <p:attrName>style.visibility</p:attrName>
                                        </p:attrNameLst>
                                      </p:cBhvr>
                                      <p:to>
                                        <p:strVal val="visible"/>
                                      </p:to>
                                    </p:set>
                                    <p:animEffect transition="in" filter="fade">
                                      <p:cBhvr>
                                        <p:cTn id="77" dur="1000"/>
                                        <p:tgtEl>
                                          <p:spTgt spid="15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99"/>
                                        </p:tgtEl>
                                        <p:attrNameLst>
                                          <p:attrName>style.visibility</p:attrName>
                                        </p:attrNameLst>
                                      </p:cBhvr>
                                      <p:to>
                                        <p:strVal val="visible"/>
                                      </p:to>
                                    </p:set>
                                    <p:animEffect transition="in" filter="fade">
                                      <p:cBhvr>
                                        <p:cTn id="82" dur="1000"/>
                                        <p:tgtEl>
                                          <p:spTgt spid="99"/>
                                        </p:tgtEl>
                                      </p:cBhvr>
                                    </p:animEffect>
                                  </p:childTnLst>
                                </p:cTn>
                              </p:par>
                              <p:par>
                                <p:cTn id="83" presetID="10" presetClass="entr" presetSubtype="0" fill="hold" nodeType="withEffect">
                                  <p:stCondLst>
                                    <p:cond delay="0"/>
                                  </p:stCondLst>
                                  <p:childTnLst>
                                    <p:set>
                                      <p:cBhvr>
                                        <p:cTn id="84" dur="1" fill="hold">
                                          <p:stCondLst>
                                            <p:cond delay="0"/>
                                          </p:stCondLst>
                                        </p:cTn>
                                        <p:tgtEl>
                                          <p:spTgt spid="116"/>
                                        </p:tgtEl>
                                        <p:attrNameLst>
                                          <p:attrName>style.visibility</p:attrName>
                                        </p:attrNameLst>
                                      </p:cBhvr>
                                      <p:to>
                                        <p:strVal val="visible"/>
                                      </p:to>
                                    </p:set>
                                    <p:animEffect transition="in" filter="fade">
                                      <p:cBhvr>
                                        <p:cTn id="85" dur="1000"/>
                                        <p:tgtEl>
                                          <p:spTgt spid="116"/>
                                        </p:tgtEl>
                                      </p:cBhvr>
                                    </p:animEffect>
                                  </p:childTnLst>
                                </p:cTn>
                              </p:par>
                              <p:par>
                                <p:cTn id="86" presetID="10" presetClass="entr" presetSubtype="0" fill="hold" nodeType="withEffect">
                                  <p:stCondLst>
                                    <p:cond delay="0"/>
                                  </p:stCondLst>
                                  <p:childTnLst>
                                    <p:set>
                                      <p:cBhvr>
                                        <p:cTn id="87" dur="1" fill="hold">
                                          <p:stCondLst>
                                            <p:cond delay="0"/>
                                          </p:stCondLst>
                                        </p:cTn>
                                        <p:tgtEl>
                                          <p:spTgt spid="122"/>
                                        </p:tgtEl>
                                        <p:attrNameLst>
                                          <p:attrName>style.visibility</p:attrName>
                                        </p:attrNameLst>
                                      </p:cBhvr>
                                      <p:to>
                                        <p:strVal val="visible"/>
                                      </p:to>
                                    </p:set>
                                    <p:animEffect transition="in" filter="fade">
                                      <p:cBhvr>
                                        <p:cTn id="88" dur="1000"/>
                                        <p:tgtEl>
                                          <p:spTgt spid="122"/>
                                        </p:tgtEl>
                                      </p:cBhvr>
                                    </p:animEffect>
                                  </p:childTnLst>
                                </p:cTn>
                              </p:par>
                              <p:par>
                                <p:cTn id="89" presetID="10" presetClass="entr" presetSubtype="0" fill="hold" nodeType="withEffect">
                                  <p:stCondLst>
                                    <p:cond delay="0"/>
                                  </p:stCondLst>
                                  <p:childTnLst>
                                    <p:set>
                                      <p:cBhvr>
                                        <p:cTn id="90" dur="1" fill="hold">
                                          <p:stCondLst>
                                            <p:cond delay="0"/>
                                          </p:stCondLst>
                                        </p:cTn>
                                        <p:tgtEl>
                                          <p:spTgt spid="129"/>
                                        </p:tgtEl>
                                        <p:attrNameLst>
                                          <p:attrName>style.visibility</p:attrName>
                                        </p:attrNameLst>
                                      </p:cBhvr>
                                      <p:to>
                                        <p:strVal val="visible"/>
                                      </p:to>
                                    </p:set>
                                    <p:animEffect transition="in" filter="fade">
                                      <p:cBhvr>
                                        <p:cTn id="91" dur="1000"/>
                                        <p:tgtEl>
                                          <p:spTgt spid="129"/>
                                        </p:tgtEl>
                                      </p:cBhvr>
                                    </p:animEffect>
                                  </p:childTnLst>
                                </p:cTn>
                              </p:par>
                              <p:par>
                                <p:cTn id="92" presetID="10" presetClass="entr" presetSubtype="0" fill="hold" nodeType="withEffect">
                                  <p:stCondLst>
                                    <p:cond delay="0"/>
                                  </p:stCondLst>
                                  <p:childTnLst>
                                    <p:set>
                                      <p:cBhvr>
                                        <p:cTn id="93" dur="1" fill="hold">
                                          <p:stCondLst>
                                            <p:cond delay="0"/>
                                          </p:stCondLst>
                                        </p:cTn>
                                        <p:tgtEl>
                                          <p:spTgt spid="137"/>
                                        </p:tgtEl>
                                        <p:attrNameLst>
                                          <p:attrName>style.visibility</p:attrName>
                                        </p:attrNameLst>
                                      </p:cBhvr>
                                      <p:to>
                                        <p:strVal val="visible"/>
                                      </p:to>
                                    </p:set>
                                    <p:animEffect transition="in" filter="fade">
                                      <p:cBhvr>
                                        <p:cTn id="94" dur="1000"/>
                                        <p:tgtEl>
                                          <p:spTgt spid="137"/>
                                        </p:tgtEl>
                                      </p:cBhvr>
                                    </p:animEffect>
                                  </p:childTnLst>
                                </p:cTn>
                              </p:par>
                              <p:par>
                                <p:cTn id="95" presetID="10" presetClass="entr" presetSubtype="0" fill="hold" nodeType="withEffect">
                                  <p:stCondLst>
                                    <p:cond delay="0"/>
                                  </p:stCondLst>
                                  <p:childTnLst>
                                    <p:set>
                                      <p:cBhvr>
                                        <p:cTn id="96" dur="1" fill="hold">
                                          <p:stCondLst>
                                            <p:cond delay="0"/>
                                          </p:stCondLst>
                                        </p:cTn>
                                        <p:tgtEl>
                                          <p:spTgt spid="148"/>
                                        </p:tgtEl>
                                        <p:attrNameLst>
                                          <p:attrName>style.visibility</p:attrName>
                                        </p:attrNameLst>
                                      </p:cBhvr>
                                      <p:to>
                                        <p:strVal val="visible"/>
                                      </p:to>
                                    </p:set>
                                    <p:animEffect transition="in" filter="fade">
                                      <p:cBhvr>
                                        <p:cTn id="97" dur="1000"/>
                                        <p:tgtEl>
                                          <p:spTgt spid="148"/>
                                        </p:tgtEl>
                                      </p:cBhvr>
                                    </p:animEffect>
                                  </p:childTnLst>
                                </p:cTn>
                              </p:par>
                              <p:par>
                                <p:cTn id="98" presetID="10" presetClass="entr" presetSubtype="0" fill="hold" nodeType="withEffect">
                                  <p:stCondLst>
                                    <p:cond delay="0"/>
                                  </p:stCondLst>
                                  <p:childTnLst>
                                    <p:set>
                                      <p:cBhvr>
                                        <p:cTn id="99" dur="1" fill="hold">
                                          <p:stCondLst>
                                            <p:cond delay="0"/>
                                          </p:stCondLst>
                                        </p:cTn>
                                        <p:tgtEl>
                                          <p:spTgt spid="151"/>
                                        </p:tgtEl>
                                        <p:attrNameLst>
                                          <p:attrName>style.visibility</p:attrName>
                                        </p:attrNameLst>
                                      </p:cBhvr>
                                      <p:to>
                                        <p:strVal val="visible"/>
                                      </p:to>
                                    </p:set>
                                    <p:animEffect transition="in" filter="fade">
                                      <p:cBhvr>
                                        <p:cTn id="100" dur="1000"/>
                                        <p:tgtEl>
                                          <p:spTgt spid="151"/>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97"/>
                                        </p:tgtEl>
                                        <p:attrNameLst>
                                          <p:attrName>style.visibility</p:attrName>
                                        </p:attrNameLst>
                                      </p:cBhvr>
                                      <p:to>
                                        <p:strVal val="visible"/>
                                      </p:to>
                                    </p:set>
                                    <p:animEffect transition="in" filter="fade">
                                      <p:cBhvr>
                                        <p:cTn id="105" dur="1000"/>
                                        <p:tgtEl>
                                          <p:spTgt spid="97"/>
                                        </p:tgtEl>
                                      </p:cBhvr>
                                    </p:animEffect>
                                  </p:childTnLst>
                                </p:cTn>
                              </p:par>
                              <p:par>
                                <p:cTn id="106" presetID="10" presetClass="entr" presetSubtype="0" fill="hold" nodeType="withEffect">
                                  <p:stCondLst>
                                    <p:cond delay="0"/>
                                  </p:stCondLst>
                                  <p:childTnLst>
                                    <p:set>
                                      <p:cBhvr>
                                        <p:cTn id="107" dur="1" fill="hold">
                                          <p:stCondLst>
                                            <p:cond delay="0"/>
                                          </p:stCondLst>
                                        </p:cTn>
                                        <p:tgtEl>
                                          <p:spTgt spid="98"/>
                                        </p:tgtEl>
                                        <p:attrNameLst>
                                          <p:attrName>style.visibility</p:attrName>
                                        </p:attrNameLst>
                                      </p:cBhvr>
                                      <p:to>
                                        <p:strVal val="visible"/>
                                      </p:to>
                                    </p:set>
                                    <p:animEffect transition="in" filter="fade">
                                      <p:cBhvr>
                                        <p:cTn id="108" dur="1000"/>
                                        <p:tgtEl>
                                          <p:spTgt spid="98"/>
                                        </p:tgtEl>
                                      </p:cBhvr>
                                    </p:animEffect>
                                  </p:childTnLst>
                                </p:cTn>
                              </p:par>
                              <p:par>
                                <p:cTn id="109" presetID="10" presetClass="entr" presetSubtype="0" fill="hold" nodeType="withEffect">
                                  <p:stCondLst>
                                    <p:cond delay="0"/>
                                  </p:stCondLst>
                                  <p:childTnLst>
                                    <p:set>
                                      <p:cBhvr>
                                        <p:cTn id="110" dur="1" fill="hold">
                                          <p:stCondLst>
                                            <p:cond delay="0"/>
                                          </p:stCondLst>
                                        </p:cTn>
                                        <p:tgtEl>
                                          <p:spTgt spid="107"/>
                                        </p:tgtEl>
                                        <p:attrNameLst>
                                          <p:attrName>style.visibility</p:attrName>
                                        </p:attrNameLst>
                                      </p:cBhvr>
                                      <p:to>
                                        <p:strVal val="visible"/>
                                      </p:to>
                                    </p:set>
                                    <p:animEffect transition="in" filter="fade">
                                      <p:cBhvr>
                                        <p:cTn id="111" dur="1000"/>
                                        <p:tgtEl>
                                          <p:spTgt spid="107"/>
                                        </p:tgtEl>
                                      </p:cBhvr>
                                    </p:animEffect>
                                  </p:childTnLst>
                                </p:cTn>
                              </p:par>
                              <p:par>
                                <p:cTn id="112" presetID="10" presetClass="entr" presetSubtype="0" fill="hold" nodeType="withEffect">
                                  <p:stCondLst>
                                    <p:cond delay="0"/>
                                  </p:stCondLst>
                                  <p:childTnLst>
                                    <p:set>
                                      <p:cBhvr>
                                        <p:cTn id="113" dur="1" fill="hold">
                                          <p:stCondLst>
                                            <p:cond delay="0"/>
                                          </p:stCondLst>
                                        </p:cTn>
                                        <p:tgtEl>
                                          <p:spTgt spid="111"/>
                                        </p:tgtEl>
                                        <p:attrNameLst>
                                          <p:attrName>style.visibility</p:attrName>
                                        </p:attrNameLst>
                                      </p:cBhvr>
                                      <p:to>
                                        <p:strVal val="visible"/>
                                      </p:to>
                                    </p:set>
                                    <p:animEffect transition="in" filter="fade">
                                      <p:cBhvr>
                                        <p:cTn id="114" dur="1000"/>
                                        <p:tgtEl>
                                          <p:spTgt spid="111"/>
                                        </p:tgtEl>
                                      </p:cBhvr>
                                    </p:animEffect>
                                  </p:childTnLst>
                                </p:cTn>
                              </p:par>
                              <p:par>
                                <p:cTn id="115" presetID="10" presetClass="entr" presetSubtype="0" fill="hold" nodeType="withEffect">
                                  <p:stCondLst>
                                    <p:cond delay="0"/>
                                  </p:stCondLst>
                                  <p:childTnLst>
                                    <p:set>
                                      <p:cBhvr>
                                        <p:cTn id="116" dur="1" fill="hold">
                                          <p:stCondLst>
                                            <p:cond delay="0"/>
                                          </p:stCondLst>
                                        </p:cTn>
                                        <p:tgtEl>
                                          <p:spTgt spid="114"/>
                                        </p:tgtEl>
                                        <p:attrNameLst>
                                          <p:attrName>style.visibility</p:attrName>
                                        </p:attrNameLst>
                                      </p:cBhvr>
                                      <p:to>
                                        <p:strVal val="visible"/>
                                      </p:to>
                                    </p:set>
                                    <p:animEffect transition="in" filter="fade">
                                      <p:cBhvr>
                                        <p:cTn id="117" dur="1000"/>
                                        <p:tgtEl>
                                          <p:spTgt spid="114"/>
                                        </p:tgtEl>
                                      </p:cBhvr>
                                    </p:animEffect>
                                  </p:childTnLst>
                                </p:cTn>
                              </p:par>
                              <p:par>
                                <p:cTn id="118" presetID="10" presetClass="entr" presetSubtype="0" fill="hold" nodeType="withEffect">
                                  <p:stCondLst>
                                    <p:cond delay="0"/>
                                  </p:stCondLst>
                                  <p:childTnLst>
                                    <p:set>
                                      <p:cBhvr>
                                        <p:cTn id="119" dur="1" fill="hold">
                                          <p:stCondLst>
                                            <p:cond delay="0"/>
                                          </p:stCondLst>
                                        </p:cTn>
                                        <p:tgtEl>
                                          <p:spTgt spid="115"/>
                                        </p:tgtEl>
                                        <p:attrNameLst>
                                          <p:attrName>style.visibility</p:attrName>
                                        </p:attrNameLst>
                                      </p:cBhvr>
                                      <p:to>
                                        <p:strVal val="visible"/>
                                      </p:to>
                                    </p:set>
                                    <p:animEffect transition="in" filter="fade">
                                      <p:cBhvr>
                                        <p:cTn id="120" dur="1000"/>
                                        <p:tgtEl>
                                          <p:spTgt spid="115"/>
                                        </p:tgtEl>
                                      </p:cBhvr>
                                    </p:animEffect>
                                  </p:childTnLst>
                                </p:cTn>
                              </p:par>
                              <p:par>
                                <p:cTn id="121" presetID="10" presetClass="entr" presetSubtype="0" fill="hold" nodeType="withEffect">
                                  <p:stCondLst>
                                    <p:cond delay="0"/>
                                  </p:stCondLst>
                                  <p:childTnLst>
                                    <p:set>
                                      <p:cBhvr>
                                        <p:cTn id="122" dur="1" fill="hold">
                                          <p:stCondLst>
                                            <p:cond delay="0"/>
                                          </p:stCondLst>
                                        </p:cTn>
                                        <p:tgtEl>
                                          <p:spTgt spid="117"/>
                                        </p:tgtEl>
                                        <p:attrNameLst>
                                          <p:attrName>style.visibility</p:attrName>
                                        </p:attrNameLst>
                                      </p:cBhvr>
                                      <p:to>
                                        <p:strVal val="visible"/>
                                      </p:to>
                                    </p:set>
                                    <p:animEffect transition="in" filter="fade">
                                      <p:cBhvr>
                                        <p:cTn id="123" dur="1000"/>
                                        <p:tgtEl>
                                          <p:spTgt spid="117"/>
                                        </p:tgtEl>
                                      </p:cBhvr>
                                    </p:animEffect>
                                  </p:childTnLst>
                                </p:cTn>
                              </p:par>
                              <p:par>
                                <p:cTn id="124" presetID="10" presetClass="entr" presetSubtype="0" fill="hold" nodeType="withEffect">
                                  <p:stCondLst>
                                    <p:cond delay="0"/>
                                  </p:stCondLst>
                                  <p:childTnLst>
                                    <p:set>
                                      <p:cBhvr>
                                        <p:cTn id="125" dur="1" fill="hold">
                                          <p:stCondLst>
                                            <p:cond delay="0"/>
                                          </p:stCondLst>
                                        </p:cTn>
                                        <p:tgtEl>
                                          <p:spTgt spid="118"/>
                                        </p:tgtEl>
                                        <p:attrNameLst>
                                          <p:attrName>style.visibility</p:attrName>
                                        </p:attrNameLst>
                                      </p:cBhvr>
                                      <p:to>
                                        <p:strVal val="visible"/>
                                      </p:to>
                                    </p:set>
                                    <p:animEffect transition="in" filter="fade">
                                      <p:cBhvr>
                                        <p:cTn id="126" dur="1000"/>
                                        <p:tgtEl>
                                          <p:spTgt spid="118"/>
                                        </p:tgtEl>
                                      </p:cBhvr>
                                    </p:animEffect>
                                  </p:childTnLst>
                                </p:cTn>
                              </p:par>
                              <p:par>
                                <p:cTn id="127" presetID="10" presetClass="entr" presetSubtype="0" fill="hold" nodeType="withEffect">
                                  <p:stCondLst>
                                    <p:cond delay="0"/>
                                  </p:stCondLst>
                                  <p:childTnLst>
                                    <p:set>
                                      <p:cBhvr>
                                        <p:cTn id="128" dur="1" fill="hold">
                                          <p:stCondLst>
                                            <p:cond delay="0"/>
                                          </p:stCondLst>
                                        </p:cTn>
                                        <p:tgtEl>
                                          <p:spTgt spid="119"/>
                                        </p:tgtEl>
                                        <p:attrNameLst>
                                          <p:attrName>style.visibility</p:attrName>
                                        </p:attrNameLst>
                                      </p:cBhvr>
                                      <p:to>
                                        <p:strVal val="visible"/>
                                      </p:to>
                                    </p:set>
                                    <p:animEffect transition="in" filter="fade">
                                      <p:cBhvr>
                                        <p:cTn id="129" dur="1000"/>
                                        <p:tgtEl>
                                          <p:spTgt spid="119"/>
                                        </p:tgtEl>
                                      </p:cBhvr>
                                    </p:animEffect>
                                  </p:childTnLst>
                                </p:cTn>
                              </p:par>
                              <p:par>
                                <p:cTn id="130" presetID="10" presetClass="entr" presetSubtype="0" fill="hold" nodeType="withEffect">
                                  <p:stCondLst>
                                    <p:cond delay="0"/>
                                  </p:stCondLst>
                                  <p:childTnLst>
                                    <p:set>
                                      <p:cBhvr>
                                        <p:cTn id="131" dur="1" fill="hold">
                                          <p:stCondLst>
                                            <p:cond delay="0"/>
                                          </p:stCondLst>
                                        </p:cTn>
                                        <p:tgtEl>
                                          <p:spTgt spid="120"/>
                                        </p:tgtEl>
                                        <p:attrNameLst>
                                          <p:attrName>style.visibility</p:attrName>
                                        </p:attrNameLst>
                                      </p:cBhvr>
                                      <p:to>
                                        <p:strVal val="visible"/>
                                      </p:to>
                                    </p:set>
                                    <p:animEffect transition="in" filter="fade">
                                      <p:cBhvr>
                                        <p:cTn id="132" dur="1000"/>
                                        <p:tgtEl>
                                          <p:spTgt spid="120"/>
                                        </p:tgtEl>
                                      </p:cBhvr>
                                    </p:animEffect>
                                  </p:childTnLst>
                                </p:cTn>
                              </p:par>
                              <p:par>
                                <p:cTn id="133" presetID="10" presetClass="entr" presetSubtype="0" fill="hold" nodeType="withEffect">
                                  <p:stCondLst>
                                    <p:cond delay="0"/>
                                  </p:stCondLst>
                                  <p:childTnLst>
                                    <p:set>
                                      <p:cBhvr>
                                        <p:cTn id="134" dur="1" fill="hold">
                                          <p:stCondLst>
                                            <p:cond delay="0"/>
                                          </p:stCondLst>
                                        </p:cTn>
                                        <p:tgtEl>
                                          <p:spTgt spid="123"/>
                                        </p:tgtEl>
                                        <p:attrNameLst>
                                          <p:attrName>style.visibility</p:attrName>
                                        </p:attrNameLst>
                                      </p:cBhvr>
                                      <p:to>
                                        <p:strVal val="visible"/>
                                      </p:to>
                                    </p:set>
                                    <p:animEffect transition="in" filter="fade">
                                      <p:cBhvr>
                                        <p:cTn id="135" dur="1000"/>
                                        <p:tgtEl>
                                          <p:spTgt spid="123"/>
                                        </p:tgtEl>
                                      </p:cBhvr>
                                    </p:animEffect>
                                  </p:childTnLst>
                                </p:cTn>
                              </p:par>
                              <p:par>
                                <p:cTn id="136" presetID="10" presetClass="entr" presetSubtype="0" fill="hold" nodeType="withEffect">
                                  <p:stCondLst>
                                    <p:cond delay="0"/>
                                  </p:stCondLst>
                                  <p:childTnLst>
                                    <p:set>
                                      <p:cBhvr>
                                        <p:cTn id="137" dur="1" fill="hold">
                                          <p:stCondLst>
                                            <p:cond delay="0"/>
                                          </p:stCondLst>
                                        </p:cTn>
                                        <p:tgtEl>
                                          <p:spTgt spid="124"/>
                                        </p:tgtEl>
                                        <p:attrNameLst>
                                          <p:attrName>style.visibility</p:attrName>
                                        </p:attrNameLst>
                                      </p:cBhvr>
                                      <p:to>
                                        <p:strVal val="visible"/>
                                      </p:to>
                                    </p:set>
                                    <p:animEffect transition="in" filter="fade">
                                      <p:cBhvr>
                                        <p:cTn id="138" dur="1000"/>
                                        <p:tgtEl>
                                          <p:spTgt spid="124"/>
                                        </p:tgtEl>
                                      </p:cBhvr>
                                    </p:animEffect>
                                  </p:childTnLst>
                                </p:cTn>
                              </p:par>
                              <p:par>
                                <p:cTn id="139" presetID="10" presetClass="entr" presetSubtype="0" fill="hold" nodeType="withEffect">
                                  <p:stCondLst>
                                    <p:cond delay="0"/>
                                  </p:stCondLst>
                                  <p:childTnLst>
                                    <p:set>
                                      <p:cBhvr>
                                        <p:cTn id="140" dur="1" fill="hold">
                                          <p:stCondLst>
                                            <p:cond delay="0"/>
                                          </p:stCondLst>
                                        </p:cTn>
                                        <p:tgtEl>
                                          <p:spTgt spid="125"/>
                                        </p:tgtEl>
                                        <p:attrNameLst>
                                          <p:attrName>style.visibility</p:attrName>
                                        </p:attrNameLst>
                                      </p:cBhvr>
                                      <p:to>
                                        <p:strVal val="visible"/>
                                      </p:to>
                                    </p:set>
                                    <p:animEffect transition="in" filter="fade">
                                      <p:cBhvr>
                                        <p:cTn id="141" dur="1000"/>
                                        <p:tgtEl>
                                          <p:spTgt spid="125"/>
                                        </p:tgtEl>
                                      </p:cBhvr>
                                    </p:animEffect>
                                  </p:childTnLst>
                                </p:cTn>
                              </p:par>
                              <p:par>
                                <p:cTn id="142" presetID="10" presetClass="entr" presetSubtype="0" fill="hold" nodeType="withEffect">
                                  <p:stCondLst>
                                    <p:cond delay="0"/>
                                  </p:stCondLst>
                                  <p:childTnLst>
                                    <p:set>
                                      <p:cBhvr>
                                        <p:cTn id="143" dur="1" fill="hold">
                                          <p:stCondLst>
                                            <p:cond delay="0"/>
                                          </p:stCondLst>
                                        </p:cTn>
                                        <p:tgtEl>
                                          <p:spTgt spid="126"/>
                                        </p:tgtEl>
                                        <p:attrNameLst>
                                          <p:attrName>style.visibility</p:attrName>
                                        </p:attrNameLst>
                                      </p:cBhvr>
                                      <p:to>
                                        <p:strVal val="visible"/>
                                      </p:to>
                                    </p:set>
                                    <p:animEffect transition="in" filter="fade">
                                      <p:cBhvr>
                                        <p:cTn id="144" dur="1000"/>
                                        <p:tgtEl>
                                          <p:spTgt spid="126"/>
                                        </p:tgtEl>
                                      </p:cBhvr>
                                    </p:animEffect>
                                  </p:childTnLst>
                                </p:cTn>
                              </p:par>
                              <p:par>
                                <p:cTn id="145" presetID="10" presetClass="entr" presetSubtype="0" fill="hold" nodeType="withEffect">
                                  <p:stCondLst>
                                    <p:cond delay="0"/>
                                  </p:stCondLst>
                                  <p:childTnLst>
                                    <p:set>
                                      <p:cBhvr>
                                        <p:cTn id="146" dur="1" fill="hold">
                                          <p:stCondLst>
                                            <p:cond delay="0"/>
                                          </p:stCondLst>
                                        </p:cTn>
                                        <p:tgtEl>
                                          <p:spTgt spid="127"/>
                                        </p:tgtEl>
                                        <p:attrNameLst>
                                          <p:attrName>style.visibility</p:attrName>
                                        </p:attrNameLst>
                                      </p:cBhvr>
                                      <p:to>
                                        <p:strVal val="visible"/>
                                      </p:to>
                                    </p:set>
                                    <p:animEffect transition="in" filter="fade">
                                      <p:cBhvr>
                                        <p:cTn id="147" dur="1000"/>
                                        <p:tgtEl>
                                          <p:spTgt spid="127"/>
                                        </p:tgtEl>
                                      </p:cBhvr>
                                    </p:animEffect>
                                  </p:childTnLst>
                                </p:cTn>
                              </p:par>
                              <p:par>
                                <p:cTn id="148" presetID="10" presetClass="entr" presetSubtype="0" fill="hold" nodeType="withEffect">
                                  <p:stCondLst>
                                    <p:cond delay="0"/>
                                  </p:stCondLst>
                                  <p:childTnLst>
                                    <p:set>
                                      <p:cBhvr>
                                        <p:cTn id="149" dur="1" fill="hold">
                                          <p:stCondLst>
                                            <p:cond delay="0"/>
                                          </p:stCondLst>
                                        </p:cTn>
                                        <p:tgtEl>
                                          <p:spTgt spid="130"/>
                                        </p:tgtEl>
                                        <p:attrNameLst>
                                          <p:attrName>style.visibility</p:attrName>
                                        </p:attrNameLst>
                                      </p:cBhvr>
                                      <p:to>
                                        <p:strVal val="visible"/>
                                      </p:to>
                                    </p:set>
                                    <p:animEffect transition="in" filter="fade">
                                      <p:cBhvr>
                                        <p:cTn id="150" dur="1000"/>
                                        <p:tgtEl>
                                          <p:spTgt spid="130"/>
                                        </p:tgtEl>
                                      </p:cBhvr>
                                    </p:animEffect>
                                  </p:childTnLst>
                                </p:cTn>
                              </p:par>
                              <p:par>
                                <p:cTn id="151" presetID="10" presetClass="entr" presetSubtype="0" fill="hold" nodeType="withEffect">
                                  <p:stCondLst>
                                    <p:cond delay="0"/>
                                  </p:stCondLst>
                                  <p:childTnLst>
                                    <p:set>
                                      <p:cBhvr>
                                        <p:cTn id="152" dur="1" fill="hold">
                                          <p:stCondLst>
                                            <p:cond delay="0"/>
                                          </p:stCondLst>
                                        </p:cTn>
                                        <p:tgtEl>
                                          <p:spTgt spid="131"/>
                                        </p:tgtEl>
                                        <p:attrNameLst>
                                          <p:attrName>style.visibility</p:attrName>
                                        </p:attrNameLst>
                                      </p:cBhvr>
                                      <p:to>
                                        <p:strVal val="visible"/>
                                      </p:to>
                                    </p:set>
                                    <p:animEffect transition="in" filter="fade">
                                      <p:cBhvr>
                                        <p:cTn id="153" dur="1000"/>
                                        <p:tgtEl>
                                          <p:spTgt spid="131"/>
                                        </p:tgtEl>
                                      </p:cBhvr>
                                    </p:animEffect>
                                  </p:childTnLst>
                                </p:cTn>
                              </p:par>
                              <p:par>
                                <p:cTn id="154" presetID="10" presetClass="entr" presetSubtype="0" fill="hold" nodeType="withEffect">
                                  <p:stCondLst>
                                    <p:cond delay="0"/>
                                  </p:stCondLst>
                                  <p:childTnLst>
                                    <p:set>
                                      <p:cBhvr>
                                        <p:cTn id="155" dur="1" fill="hold">
                                          <p:stCondLst>
                                            <p:cond delay="0"/>
                                          </p:stCondLst>
                                        </p:cTn>
                                        <p:tgtEl>
                                          <p:spTgt spid="132"/>
                                        </p:tgtEl>
                                        <p:attrNameLst>
                                          <p:attrName>style.visibility</p:attrName>
                                        </p:attrNameLst>
                                      </p:cBhvr>
                                      <p:to>
                                        <p:strVal val="visible"/>
                                      </p:to>
                                    </p:set>
                                    <p:animEffect transition="in" filter="fade">
                                      <p:cBhvr>
                                        <p:cTn id="156" dur="1000"/>
                                        <p:tgtEl>
                                          <p:spTgt spid="132"/>
                                        </p:tgtEl>
                                      </p:cBhvr>
                                    </p:animEffect>
                                  </p:childTnLst>
                                </p:cTn>
                              </p:par>
                              <p:par>
                                <p:cTn id="157" presetID="10" presetClass="entr" presetSubtype="0" fill="hold" nodeType="withEffect">
                                  <p:stCondLst>
                                    <p:cond delay="0"/>
                                  </p:stCondLst>
                                  <p:childTnLst>
                                    <p:set>
                                      <p:cBhvr>
                                        <p:cTn id="158" dur="1" fill="hold">
                                          <p:stCondLst>
                                            <p:cond delay="0"/>
                                          </p:stCondLst>
                                        </p:cTn>
                                        <p:tgtEl>
                                          <p:spTgt spid="133"/>
                                        </p:tgtEl>
                                        <p:attrNameLst>
                                          <p:attrName>style.visibility</p:attrName>
                                        </p:attrNameLst>
                                      </p:cBhvr>
                                      <p:to>
                                        <p:strVal val="visible"/>
                                      </p:to>
                                    </p:set>
                                    <p:animEffect transition="in" filter="fade">
                                      <p:cBhvr>
                                        <p:cTn id="159" dur="1000"/>
                                        <p:tgtEl>
                                          <p:spTgt spid="133"/>
                                        </p:tgtEl>
                                      </p:cBhvr>
                                    </p:animEffect>
                                  </p:childTnLst>
                                </p:cTn>
                              </p:par>
                              <p:par>
                                <p:cTn id="160" presetID="10" presetClass="entr" presetSubtype="0" fill="hold" nodeType="withEffect">
                                  <p:stCondLst>
                                    <p:cond delay="0"/>
                                  </p:stCondLst>
                                  <p:childTnLst>
                                    <p:set>
                                      <p:cBhvr>
                                        <p:cTn id="161" dur="1" fill="hold">
                                          <p:stCondLst>
                                            <p:cond delay="0"/>
                                          </p:stCondLst>
                                        </p:cTn>
                                        <p:tgtEl>
                                          <p:spTgt spid="134"/>
                                        </p:tgtEl>
                                        <p:attrNameLst>
                                          <p:attrName>style.visibility</p:attrName>
                                        </p:attrNameLst>
                                      </p:cBhvr>
                                      <p:to>
                                        <p:strVal val="visible"/>
                                      </p:to>
                                    </p:set>
                                    <p:animEffect transition="in" filter="fade">
                                      <p:cBhvr>
                                        <p:cTn id="162" dur="1000"/>
                                        <p:tgtEl>
                                          <p:spTgt spid="134"/>
                                        </p:tgtEl>
                                      </p:cBhvr>
                                    </p:animEffect>
                                  </p:childTnLst>
                                </p:cTn>
                              </p:par>
                              <p:par>
                                <p:cTn id="163" presetID="10" presetClass="entr" presetSubtype="0" fill="hold" nodeType="withEffect">
                                  <p:stCondLst>
                                    <p:cond delay="0"/>
                                  </p:stCondLst>
                                  <p:childTnLst>
                                    <p:set>
                                      <p:cBhvr>
                                        <p:cTn id="164" dur="1" fill="hold">
                                          <p:stCondLst>
                                            <p:cond delay="0"/>
                                          </p:stCondLst>
                                        </p:cTn>
                                        <p:tgtEl>
                                          <p:spTgt spid="136"/>
                                        </p:tgtEl>
                                        <p:attrNameLst>
                                          <p:attrName>style.visibility</p:attrName>
                                        </p:attrNameLst>
                                      </p:cBhvr>
                                      <p:to>
                                        <p:strVal val="visible"/>
                                      </p:to>
                                    </p:set>
                                    <p:animEffect transition="in" filter="fade">
                                      <p:cBhvr>
                                        <p:cTn id="165" dur="1000"/>
                                        <p:tgtEl>
                                          <p:spTgt spid="136"/>
                                        </p:tgtEl>
                                      </p:cBhvr>
                                    </p:animEffect>
                                  </p:childTnLst>
                                </p:cTn>
                              </p:par>
                              <p:par>
                                <p:cTn id="166" presetID="10" presetClass="entr" presetSubtype="0" fill="hold" nodeType="withEffect">
                                  <p:stCondLst>
                                    <p:cond delay="0"/>
                                  </p:stCondLst>
                                  <p:childTnLst>
                                    <p:set>
                                      <p:cBhvr>
                                        <p:cTn id="167" dur="1" fill="hold">
                                          <p:stCondLst>
                                            <p:cond delay="0"/>
                                          </p:stCondLst>
                                        </p:cTn>
                                        <p:tgtEl>
                                          <p:spTgt spid="138"/>
                                        </p:tgtEl>
                                        <p:attrNameLst>
                                          <p:attrName>style.visibility</p:attrName>
                                        </p:attrNameLst>
                                      </p:cBhvr>
                                      <p:to>
                                        <p:strVal val="visible"/>
                                      </p:to>
                                    </p:set>
                                    <p:animEffect transition="in" filter="fade">
                                      <p:cBhvr>
                                        <p:cTn id="168" dur="1000"/>
                                        <p:tgtEl>
                                          <p:spTgt spid="138"/>
                                        </p:tgtEl>
                                      </p:cBhvr>
                                    </p:animEffect>
                                  </p:childTnLst>
                                </p:cTn>
                              </p:par>
                              <p:par>
                                <p:cTn id="169" presetID="10" presetClass="entr" presetSubtype="0" fill="hold" nodeType="withEffect">
                                  <p:stCondLst>
                                    <p:cond delay="0"/>
                                  </p:stCondLst>
                                  <p:childTnLst>
                                    <p:set>
                                      <p:cBhvr>
                                        <p:cTn id="170" dur="1" fill="hold">
                                          <p:stCondLst>
                                            <p:cond delay="0"/>
                                          </p:stCondLst>
                                        </p:cTn>
                                        <p:tgtEl>
                                          <p:spTgt spid="139"/>
                                        </p:tgtEl>
                                        <p:attrNameLst>
                                          <p:attrName>style.visibility</p:attrName>
                                        </p:attrNameLst>
                                      </p:cBhvr>
                                      <p:to>
                                        <p:strVal val="visible"/>
                                      </p:to>
                                    </p:set>
                                    <p:animEffect transition="in" filter="fade">
                                      <p:cBhvr>
                                        <p:cTn id="171" dur="1000"/>
                                        <p:tgtEl>
                                          <p:spTgt spid="139"/>
                                        </p:tgtEl>
                                      </p:cBhvr>
                                    </p:animEffect>
                                  </p:childTnLst>
                                </p:cTn>
                              </p:par>
                              <p:par>
                                <p:cTn id="172" presetID="10" presetClass="entr" presetSubtype="0" fill="hold" nodeType="withEffect">
                                  <p:stCondLst>
                                    <p:cond delay="0"/>
                                  </p:stCondLst>
                                  <p:childTnLst>
                                    <p:set>
                                      <p:cBhvr>
                                        <p:cTn id="173" dur="1" fill="hold">
                                          <p:stCondLst>
                                            <p:cond delay="0"/>
                                          </p:stCondLst>
                                        </p:cTn>
                                        <p:tgtEl>
                                          <p:spTgt spid="140"/>
                                        </p:tgtEl>
                                        <p:attrNameLst>
                                          <p:attrName>style.visibility</p:attrName>
                                        </p:attrNameLst>
                                      </p:cBhvr>
                                      <p:to>
                                        <p:strVal val="visible"/>
                                      </p:to>
                                    </p:set>
                                    <p:animEffect transition="in" filter="fade">
                                      <p:cBhvr>
                                        <p:cTn id="174" dur="1000"/>
                                        <p:tgtEl>
                                          <p:spTgt spid="140"/>
                                        </p:tgtEl>
                                      </p:cBhvr>
                                    </p:animEffect>
                                  </p:childTnLst>
                                </p:cTn>
                              </p:par>
                              <p:par>
                                <p:cTn id="175" presetID="10" presetClass="entr" presetSubtype="0" fill="hold" nodeType="withEffect">
                                  <p:stCondLst>
                                    <p:cond delay="0"/>
                                  </p:stCondLst>
                                  <p:childTnLst>
                                    <p:set>
                                      <p:cBhvr>
                                        <p:cTn id="176" dur="1" fill="hold">
                                          <p:stCondLst>
                                            <p:cond delay="0"/>
                                          </p:stCondLst>
                                        </p:cTn>
                                        <p:tgtEl>
                                          <p:spTgt spid="141"/>
                                        </p:tgtEl>
                                        <p:attrNameLst>
                                          <p:attrName>style.visibility</p:attrName>
                                        </p:attrNameLst>
                                      </p:cBhvr>
                                      <p:to>
                                        <p:strVal val="visible"/>
                                      </p:to>
                                    </p:set>
                                    <p:animEffect transition="in" filter="fade">
                                      <p:cBhvr>
                                        <p:cTn id="177" dur="1000"/>
                                        <p:tgtEl>
                                          <p:spTgt spid="141"/>
                                        </p:tgtEl>
                                      </p:cBhvr>
                                    </p:animEffect>
                                  </p:childTnLst>
                                </p:cTn>
                              </p:par>
                              <p:par>
                                <p:cTn id="178" presetID="10" presetClass="entr" presetSubtype="0" fill="hold" nodeType="withEffect">
                                  <p:stCondLst>
                                    <p:cond delay="0"/>
                                  </p:stCondLst>
                                  <p:childTnLst>
                                    <p:set>
                                      <p:cBhvr>
                                        <p:cTn id="179" dur="1" fill="hold">
                                          <p:stCondLst>
                                            <p:cond delay="0"/>
                                          </p:stCondLst>
                                        </p:cTn>
                                        <p:tgtEl>
                                          <p:spTgt spid="143"/>
                                        </p:tgtEl>
                                        <p:attrNameLst>
                                          <p:attrName>style.visibility</p:attrName>
                                        </p:attrNameLst>
                                      </p:cBhvr>
                                      <p:to>
                                        <p:strVal val="visible"/>
                                      </p:to>
                                    </p:set>
                                    <p:animEffect transition="in" filter="fade">
                                      <p:cBhvr>
                                        <p:cTn id="180" dur="1000"/>
                                        <p:tgtEl>
                                          <p:spTgt spid="143"/>
                                        </p:tgtEl>
                                      </p:cBhvr>
                                    </p:animEffect>
                                  </p:childTnLst>
                                </p:cTn>
                              </p:par>
                              <p:par>
                                <p:cTn id="181" presetID="10" presetClass="entr" presetSubtype="0" fill="hold" nodeType="withEffect">
                                  <p:stCondLst>
                                    <p:cond delay="0"/>
                                  </p:stCondLst>
                                  <p:childTnLst>
                                    <p:set>
                                      <p:cBhvr>
                                        <p:cTn id="182" dur="1" fill="hold">
                                          <p:stCondLst>
                                            <p:cond delay="0"/>
                                          </p:stCondLst>
                                        </p:cTn>
                                        <p:tgtEl>
                                          <p:spTgt spid="144"/>
                                        </p:tgtEl>
                                        <p:attrNameLst>
                                          <p:attrName>style.visibility</p:attrName>
                                        </p:attrNameLst>
                                      </p:cBhvr>
                                      <p:to>
                                        <p:strVal val="visible"/>
                                      </p:to>
                                    </p:set>
                                    <p:animEffect transition="in" filter="fade">
                                      <p:cBhvr>
                                        <p:cTn id="183" dur="1000"/>
                                        <p:tgtEl>
                                          <p:spTgt spid="144"/>
                                        </p:tgtEl>
                                      </p:cBhvr>
                                    </p:animEffect>
                                  </p:childTnLst>
                                </p:cTn>
                              </p:par>
                              <p:par>
                                <p:cTn id="184" presetID="10" presetClass="entr" presetSubtype="0" fill="hold" nodeType="withEffect">
                                  <p:stCondLst>
                                    <p:cond delay="0"/>
                                  </p:stCondLst>
                                  <p:childTnLst>
                                    <p:set>
                                      <p:cBhvr>
                                        <p:cTn id="185" dur="1" fill="hold">
                                          <p:stCondLst>
                                            <p:cond delay="0"/>
                                          </p:stCondLst>
                                        </p:cTn>
                                        <p:tgtEl>
                                          <p:spTgt spid="145"/>
                                        </p:tgtEl>
                                        <p:attrNameLst>
                                          <p:attrName>style.visibility</p:attrName>
                                        </p:attrNameLst>
                                      </p:cBhvr>
                                      <p:to>
                                        <p:strVal val="visible"/>
                                      </p:to>
                                    </p:set>
                                    <p:animEffect transition="in" filter="fade">
                                      <p:cBhvr>
                                        <p:cTn id="186" dur="1000"/>
                                        <p:tgtEl>
                                          <p:spTgt spid="145"/>
                                        </p:tgtEl>
                                      </p:cBhvr>
                                    </p:animEffect>
                                  </p:childTnLst>
                                </p:cTn>
                              </p:par>
                              <p:par>
                                <p:cTn id="187" presetID="10" presetClass="entr" presetSubtype="0" fill="hold" nodeType="withEffect">
                                  <p:stCondLst>
                                    <p:cond delay="0"/>
                                  </p:stCondLst>
                                  <p:childTnLst>
                                    <p:set>
                                      <p:cBhvr>
                                        <p:cTn id="188" dur="1" fill="hold">
                                          <p:stCondLst>
                                            <p:cond delay="0"/>
                                          </p:stCondLst>
                                        </p:cTn>
                                        <p:tgtEl>
                                          <p:spTgt spid="146"/>
                                        </p:tgtEl>
                                        <p:attrNameLst>
                                          <p:attrName>style.visibility</p:attrName>
                                        </p:attrNameLst>
                                      </p:cBhvr>
                                      <p:to>
                                        <p:strVal val="visible"/>
                                      </p:to>
                                    </p:set>
                                    <p:animEffect transition="in" filter="fade">
                                      <p:cBhvr>
                                        <p:cTn id="189" dur="1000"/>
                                        <p:tgtEl>
                                          <p:spTgt spid="146"/>
                                        </p:tgtEl>
                                      </p:cBhvr>
                                    </p:animEffect>
                                  </p:childTnLst>
                                </p:cTn>
                              </p:par>
                              <p:par>
                                <p:cTn id="190" presetID="10" presetClass="entr" presetSubtype="0" fill="hold" nodeType="withEffect">
                                  <p:stCondLst>
                                    <p:cond delay="0"/>
                                  </p:stCondLst>
                                  <p:childTnLst>
                                    <p:set>
                                      <p:cBhvr>
                                        <p:cTn id="191" dur="1" fill="hold">
                                          <p:stCondLst>
                                            <p:cond delay="0"/>
                                          </p:stCondLst>
                                        </p:cTn>
                                        <p:tgtEl>
                                          <p:spTgt spid="147"/>
                                        </p:tgtEl>
                                        <p:attrNameLst>
                                          <p:attrName>style.visibility</p:attrName>
                                        </p:attrNameLst>
                                      </p:cBhvr>
                                      <p:to>
                                        <p:strVal val="visible"/>
                                      </p:to>
                                    </p:set>
                                    <p:animEffect transition="in" filter="fade">
                                      <p:cBhvr>
                                        <p:cTn id="192" dur="1000"/>
                                        <p:tgtEl>
                                          <p:spTgt spid="147"/>
                                        </p:tgtEl>
                                      </p:cBhvr>
                                    </p:animEffect>
                                  </p:childTnLst>
                                </p:cTn>
                              </p:par>
                              <p:par>
                                <p:cTn id="193" presetID="10" presetClass="entr" presetSubtype="0" fill="hold" nodeType="withEffect">
                                  <p:stCondLst>
                                    <p:cond delay="0"/>
                                  </p:stCondLst>
                                  <p:childTnLst>
                                    <p:set>
                                      <p:cBhvr>
                                        <p:cTn id="194" dur="1" fill="hold">
                                          <p:stCondLst>
                                            <p:cond delay="0"/>
                                          </p:stCondLst>
                                        </p:cTn>
                                        <p:tgtEl>
                                          <p:spTgt spid="153"/>
                                        </p:tgtEl>
                                        <p:attrNameLst>
                                          <p:attrName>style.visibility</p:attrName>
                                        </p:attrNameLst>
                                      </p:cBhvr>
                                      <p:to>
                                        <p:strVal val="visible"/>
                                      </p:to>
                                    </p:set>
                                    <p:animEffect transition="in" filter="fade">
                                      <p:cBhvr>
                                        <p:cTn id="195" dur="1000"/>
                                        <p:tgtEl>
                                          <p:spTgt spid="153"/>
                                        </p:tgtEl>
                                      </p:cBhvr>
                                    </p:animEffect>
                                  </p:childTnLst>
                                </p:cTn>
                              </p:par>
                              <p:par>
                                <p:cTn id="196" presetID="10" presetClass="entr" presetSubtype="0" fill="hold" nodeType="withEffect">
                                  <p:stCondLst>
                                    <p:cond delay="0"/>
                                  </p:stCondLst>
                                  <p:childTnLst>
                                    <p:set>
                                      <p:cBhvr>
                                        <p:cTn id="197" dur="1" fill="hold">
                                          <p:stCondLst>
                                            <p:cond delay="0"/>
                                          </p:stCondLst>
                                        </p:cTn>
                                        <p:tgtEl>
                                          <p:spTgt spid="154"/>
                                        </p:tgtEl>
                                        <p:attrNameLst>
                                          <p:attrName>style.visibility</p:attrName>
                                        </p:attrNameLst>
                                      </p:cBhvr>
                                      <p:to>
                                        <p:strVal val="visible"/>
                                      </p:to>
                                    </p:set>
                                    <p:animEffect transition="in" filter="fade">
                                      <p:cBhvr>
                                        <p:cTn id="198" dur="1000"/>
                                        <p:tgtEl>
                                          <p:spTgt spid="154"/>
                                        </p:tgtEl>
                                      </p:cBhvr>
                                    </p:animEffect>
                                  </p:childTnLst>
                                </p:cTn>
                              </p:par>
                              <p:par>
                                <p:cTn id="199" presetID="10" presetClass="entr" presetSubtype="0" fill="hold" nodeType="withEffect">
                                  <p:stCondLst>
                                    <p:cond delay="0"/>
                                  </p:stCondLst>
                                  <p:childTnLst>
                                    <p:set>
                                      <p:cBhvr>
                                        <p:cTn id="200" dur="1" fill="hold">
                                          <p:stCondLst>
                                            <p:cond delay="0"/>
                                          </p:stCondLst>
                                        </p:cTn>
                                        <p:tgtEl>
                                          <p:spTgt spid="155"/>
                                        </p:tgtEl>
                                        <p:attrNameLst>
                                          <p:attrName>style.visibility</p:attrName>
                                        </p:attrNameLst>
                                      </p:cBhvr>
                                      <p:to>
                                        <p:strVal val="visible"/>
                                      </p:to>
                                    </p:set>
                                    <p:animEffect transition="in" filter="fade">
                                      <p:cBhvr>
                                        <p:cTn id="201" dur="1000"/>
                                        <p:tgtEl>
                                          <p:spTgt spid="155"/>
                                        </p:tgtEl>
                                      </p:cBhvr>
                                    </p:animEffect>
                                  </p:childTnLst>
                                </p:cTn>
                              </p:par>
                              <p:par>
                                <p:cTn id="202" presetID="10" presetClass="entr" presetSubtype="0" fill="hold" nodeType="withEffect">
                                  <p:stCondLst>
                                    <p:cond delay="0"/>
                                  </p:stCondLst>
                                  <p:childTnLst>
                                    <p:set>
                                      <p:cBhvr>
                                        <p:cTn id="203" dur="1" fill="hold">
                                          <p:stCondLst>
                                            <p:cond delay="0"/>
                                          </p:stCondLst>
                                        </p:cTn>
                                        <p:tgtEl>
                                          <p:spTgt spid="156"/>
                                        </p:tgtEl>
                                        <p:attrNameLst>
                                          <p:attrName>style.visibility</p:attrName>
                                        </p:attrNameLst>
                                      </p:cBhvr>
                                      <p:to>
                                        <p:strVal val="visible"/>
                                      </p:to>
                                    </p:set>
                                    <p:animEffect transition="in" filter="fade">
                                      <p:cBhvr>
                                        <p:cTn id="204" dur="1000"/>
                                        <p:tgtEl>
                                          <p:spTgt spid="156"/>
                                        </p:tgtEl>
                                      </p:cBhvr>
                                    </p:animEffect>
                                  </p:childTnLst>
                                </p:cTn>
                              </p:par>
                              <p:par>
                                <p:cTn id="205" presetID="10" presetClass="entr" presetSubtype="0" fill="hold" nodeType="withEffect">
                                  <p:stCondLst>
                                    <p:cond delay="0"/>
                                  </p:stCondLst>
                                  <p:childTnLst>
                                    <p:set>
                                      <p:cBhvr>
                                        <p:cTn id="206" dur="1" fill="hold">
                                          <p:stCondLst>
                                            <p:cond delay="0"/>
                                          </p:stCondLst>
                                        </p:cTn>
                                        <p:tgtEl>
                                          <p:spTgt spid="152"/>
                                        </p:tgtEl>
                                        <p:attrNameLst>
                                          <p:attrName>style.visibility</p:attrName>
                                        </p:attrNameLst>
                                      </p:cBhvr>
                                      <p:to>
                                        <p:strVal val="visible"/>
                                      </p:to>
                                    </p:set>
                                    <p:animEffect transition="in" filter="fade">
                                      <p:cBhvr>
                                        <p:cTn id="207" dur="1000"/>
                                        <p:tgtEl>
                                          <p:spTgt spid="152"/>
                                        </p:tgtEl>
                                      </p:cBhvr>
                                    </p:animEffect>
                                  </p:childTnLst>
                                </p:cTn>
                              </p:par>
                            </p:childTnLst>
                          </p:cTn>
                        </p:par>
                      </p:childTnLst>
                    </p:cTn>
                  </p:par>
                  <p:par>
                    <p:cTn id="208" fill="hold">
                      <p:stCondLst>
                        <p:cond delay="indefinite"/>
                      </p:stCondLst>
                      <p:childTnLst>
                        <p:par>
                          <p:cTn id="209" fill="hold">
                            <p:stCondLst>
                              <p:cond delay="0"/>
                            </p:stCondLst>
                            <p:childTnLst>
                              <p:par>
                                <p:cTn id="210" presetID="10" presetClass="entr" presetSubtype="0" fill="hold" nodeType="clickEffect">
                                  <p:stCondLst>
                                    <p:cond delay="0"/>
                                  </p:stCondLst>
                                  <p:childTnLst>
                                    <p:set>
                                      <p:cBhvr>
                                        <p:cTn id="211" dur="1" fill="hold">
                                          <p:stCondLst>
                                            <p:cond delay="0"/>
                                          </p:stCondLst>
                                        </p:cTn>
                                        <p:tgtEl>
                                          <p:spTgt spid="157"/>
                                        </p:tgtEl>
                                        <p:attrNameLst>
                                          <p:attrName>style.visibility</p:attrName>
                                        </p:attrNameLst>
                                      </p:cBhvr>
                                      <p:to>
                                        <p:strVal val="visible"/>
                                      </p:to>
                                    </p:set>
                                    <p:animEffect transition="in" filter="fade">
                                      <p:cBhvr>
                                        <p:cTn id="212" dur="1000"/>
                                        <p:tgtEl>
                                          <p:spTgt spid="157"/>
                                        </p:tgtEl>
                                      </p:cBhvr>
                                    </p:animEffec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nodeType="clickEffect">
                                  <p:stCondLst>
                                    <p:cond delay="0"/>
                                  </p:stCondLst>
                                  <p:childTnLst>
                                    <p:set>
                                      <p:cBhvr>
                                        <p:cTn id="216" dur="1" fill="hold">
                                          <p:stCondLst>
                                            <p:cond delay="0"/>
                                          </p:stCondLst>
                                        </p:cTn>
                                        <p:tgtEl>
                                          <p:spTgt spid="158"/>
                                        </p:tgtEl>
                                        <p:attrNameLst>
                                          <p:attrName>style.visibility</p:attrName>
                                        </p:attrNameLst>
                                      </p:cBhvr>
                                      <p:to>
                                        <p:strVal val="visible"/>
                                      </p:to>
                                    </p:set>
                                    <p:animEffect transition="in" filter="fade">
                                      <p:cBhvr>
                                        <p:cTn id="217" dur="1000"/>
                                        <p:tgtEl>
                                          <p:spTgt spid="158"/>
                                        </p:tgtEl>
                                      </p:cBhvr>
                                    </p:animEffect>
                                  </p:childTnLst>
                                </p:cTn>
                              </p:par>
                            </p:childTnLst>
                          </p:cTn>
                        </p:par>
                      </p:childTnLst>
                    </p:cTn>
                  </p:par>
                  <p:par>
                    <p:cTn id="218" fill="hold">
                      <p:stCondLst>
                        <p:cond delay="indefinite"/>
                      </p:stCondLst>
                      <p:childTnLst>
                        <p:par>
                          <p:cTn id="219" fill="hold">
                            <p:stCondLst>
                              <p:cond delay="0"/>
                            </p:stCondLst>
                            <p:childTnLst>
                              <p:par>
                                <p:cTn id="220" presetID="10" presetClass="entr" presetSubtype="0" fill="hold" nodeType="clickEffect">
                                  <p:stCondLst>
                                    <p:cond delay="0"/>
                                  </p:stCondLst>
                                  <p:childTnLst>
                                    <p:set>
                                      <p:cBhvr>
                                        <p:cTn id="221" dur="1" fill="hold">
                                          <p:stCondLst>
                                            <p:cond delay="0"/>
                                          </p:stCondLst>
                                        </p:cTn>
                                        <p:tgtEl>
                                          <p:spTgt spid="159"/>
                                        </p:tgtEl>
                                        <p:attrNameLst>
                                          <p:attrName>style.visibility</p:attrName>
                                        </p:attrNameLst>
                                      </p:cBhvr>
                                      <p:to>
                                        <p:strVal val="visible"/>
                                      </p:to>
                                    </p:set>
                                    <p:animEffect transition="in" filter="fade">
                                      <p:cBhvr>
                                        <p:cTn id="222" dur="1000"/>
                                        <p:tgtEl>
                                          <p:spTgt spid="159"/>
                                        </p:tgtEl>
                                      </p:cBhvr>
                                    </p:animEffect>
                                  </p:childTnLst>
                                </p:cTn>
                              </p:par>
                              <p:par>
                                <p:cTn id="223" presetID="10" presetClass="entr" presetSubtype="0" fill="hold" nodeType="withEffect">
                                  <p:stCondLst>
                                    <p:cond delay="0"/>
                                  </p:stCondLst>
                                  <p:childTnLst>
                                    <p:set>
                                      <p:cBhvr>
                                        <p:cTn id="224" dur="1" fill="hold">
                                          <p:stCondLst>
                                            <p:cond delay="0"/>
                                          </p:stCondLst>
                                        </p:cTn>
                                        <p:tgtEl>
                                          <p:spTgt spid="160"/>
                                        </p:tgtEl>
                                        <p:attrNameLst>
                                          <p:attrName>style.visibility</p:attrName>
                                        </p:attrNameLst>
                                      </p:cBhvr>
                                      <p:to>
                                        <p:strVal val="visible"/>
                                      </p:to>
                                    </p:set>
                                    <p:animEffect transition="in" filter="fade">
                                      <p:cBhvr>
                                        <p:cTn id="225" dur="1000"/>
                                        <p:tgtEl>
                                          <p:spTgt spid="160"/>
                                        </p:tgtEl>
                                      </p:cBhvr>
                                    </p:animEffect>
                                  </p:childTnLst>
                                </p:cTn>
                              </p:par>
                              <p:par>
                                <p:cTn id="226" presetID="10" presetClass="entr" presetSubtype="0" fill="hold" nodeType="withEffect">
                                  <p:stCondLst>
                                    <p:cond delay="0"/>
                                  </p:stCondLst>
                                  <p:childTnLst>
                                    <p:set>
                                      <p:cBhvr>
                                        <p:cTn id="227" dur="1" fill="hold">
                                          <p:stCondLst>
                                            <p:cond delay="0"/>
                                          </p:stCondLst>
                                        </p:cTn>
                                        <p:tgtEl>
                                          <p:spTgt spid="162"/>
                                        </p:tgtEl>
                                        <p:attrNameLst>
                                          <p:attrName>style.visibility</p:attrName>
                                        </p:attrNameLst>
                                      </p:cBhvr>
                                      <p:to>
                                        <p:strVal val="visible"/>
                                      </p:to>
                                    </p:set>
                                    <p:animEffect transition="in" filter="fade">
                                      <p:cBhvr>
                                        <p:cTn id="228" dur="1000"/>
                                        <p:tgtEl>
                                          <p:spTgt spid="162"/>
                                        </p:tgtEl>
                                      </p:cBhvr>
                                    </p:animEffect>
                                  </p:childTnLst>
                                </p:cTn>
                              </p:par>
                              <p:par>
                                <p:cTn id="229" presetID="10" presetClass="entr" presetSubtype="0" fill="hold" nodeType="withEffect">
                                  <p:stCondLst>
                                    <p:cond delay="0"/>
                                  </p:stCondLst>
                                  <p:childTnLst>
                                    <p:set>
                                      <p:cBhvr>
                                        <p:cTn id="230" dur="1" fill="hold">
                                          <p:stCondLst>
                                            <p:cond delay="0"/>
                                          </p:stCondLst>
                                        </p:cTn>
                                        <p:tgtEl>
                                          <p:spTgt spid="161"/>
                                        </p:tgtEl>
                                        <p:attrNameLst>
                                          <p:attrName>style.visibility</p:attrName>
                                        </p:attrNameLst>
                                      </p:cBhvr>
                                      <p:to>
                                        <p:strVal val="visible"/>
                                      </p:to>
                                    </p:set>
                                    <p:animEffect transition="in" filter="fade">
                                      <p:cBhvr>
                                        <p:cTn id="231" dur="1000"/>
                                        <p:tgtEl>
                                          <p:spTgt spid="161"/>
                                        </p:tgtEl>
                                      </p:cBhvr>
                                    </p:animEffect>
                                  </p:childTnLst>
                                </p:cTn>
                              </p:par>
                            </p:childTnLst>
                          </p:cTn>
                        </p:par>
                      </p:childTnLst>
                    </p:cTn>
                  </p:par>
                  <p:par>
                    <p:cTn id="232" fill="hold">
                      <p:stCondLst>
                        <p:cond delay="indefinite"/>
                      </p:stCondLst>
                      <p:childTnLst>
                        <p:par>
                          <p:cTn id="233" fill="hold">
                            <p:stCondLst>
                              <p:cond delay="0"/>
                            </p:stCondLst>
                            <p:childTnLst>
                              <p:par>
                                <p:cTn id="234" presetID="10" presetClass="entr" presetSubtype="0" fill="hold" nodeType="clickEffect">
                                  <p:stCondLst>
                                    <p:cond delay="0"/>
                                  </p:stCondLst>
                                  <p:childTnLst>
                                    <p:set>
                                      <p:cBhvr>
                                        <p:cTn id="235" dur="1" fill="hold">
                                          <p:stCondLst>
                                            <p:cond delay="0"/>
                                          </p:stCondLst>
                                        </p:cTn>
                                        <p:tgtEl>
                                          <p:spTgt spid="163"/>
                                        </p:tgtEl>
                                        <p:attrNameLst>
                                          <p:attrName>style.visibility</p:attrName>
                                        </p:attrNameLst>
                                      </p:cBhvr>
                                      <p:to>
                                        <p:strVal val="visible"/>
                                      </p:to>
                                    </p:set>
                                    <p:animEffect transition="in" filter="fade">
                                      <p:cBhvr>
                                        <p:cTn id="236" dur="1000"/>
                                        <p:tgtEl>
                                          <p:spTgt spid="163"/>
                                        </p:tgtEl>
                                      </p:cBhvr>
                                    </p:animEffect>
                                  </p:childTnLst>
                                </p:cTn>
                              </p:par>
                            </p:childTnLst>
                          </p:cTn>
                        </p:par>
                      </p:childTnLst>
                    </p:cTn>
                  </p:par>
                  <p:par>
                    <p:cTn id="237" fill="hold">
                      <p:stCondLst>
                        <p:cond delay="indefinite"/>
                      </p:stCondLst>
                      <p:childTnLst>
                        <p:par>
                          <p:cTn id="238" fill="hold">
                            <p:stCondLst>
                              <p:cond delay="0"/>
                            </p:stCondLst>
                            <p:childTnLst>
                              <p:par>
                                <p:cTn id="239" presetID="10" presetClass="entr" presetSubtype="0" fill="hold" nodeType="clickEffect">
                                  <p:stCondLst>
                                    <p:cond delay="0"/>
                                  </p:stCondLst>
                                  <p:childTnLst>
                                    <p:set>
                                      <p:cBhvr>
                                        <p:cTn id="240" dur="1" fill="hold">
                                          <p:stCondLst>
                                            <p:cond delay="0"/>
                                          </p:stCondLst>
                                        </p:cTn>
                                        <p:tgtEl>
                                          <p:spTgt spid="165"/>
                                        </p:tgtEl>
                                        <p:attrNameLst>
                                          <p:attrName>style.visibility</p:attrName>
                                        </p:attrNameLst>
                                      </p:cBhvr>
                                      <p:to>
                                        <p:strVal val="visible"/>
                                      </p:to>
                                    </p:set>
                                    <p:animEffect transition="in" filter="fade">
                                      <p:cBhvr>
                                        <p:cTn id="241" dur="10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a1f93e0ce7_0_0"/>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Definición</a:t>
            </a:r>
            <a:endParaRPr>
              <a:solidFill>
                <a:srgbClr val="FF0000"/>
              </a:solidFill>
            </a:endParaRPr>
          </a:p>
        </p:txBody>
      </p:sp>
      <p:sp>
        <p:nvSpPr>
          <p:cNvPr id="172" name="Google Shape;172;ga1f93e0ce7_0_0"/>
          <p:cNvSpPr txBox="1"/>
          <p:nvPr/>
        </p:nvSpPr>
        <p:spPr>
          <a:xfrm>
            <a:off x="684500" y="1653350"/>
            <a:ext cx="10307400" cy="177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Los modelos ensamblados (ensemble models) combinan las decisiones de múltiples modelos para mejorar su precisión y estabilidad.</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0" lvl="0" indent="0" algn="l" rtl="0">
              <a:spcBef>
                <a:spcPts val="0"/>
              </a:spcBef>
              <a:spcAft>
                <a:spcPts val="0"/>
              </a:spcAft>
              <a:buNone/>
            </a:pPr>
            <a:r>
              <a:rPr lang="en-GB" sz="1700">
                <a:solidFill>
                  <a:schemeClr val="lt1"/>
                </a:solidFill>
                <a:latin typeface="Calibri"/>
                <a:ea typeface="Calibri"/>
                <a:cs typeface="Calibri"/>
                <a:sym typeface="Calibri"/>
              </a:rPr>
              <a:t>Se trata de modelos que se comportan muy bien y reducen bastante el variance. Este tipo de modelos son los que se suelen utilizar para ganar competiciones de Kaggle</a:t>
            </a:r>
            <a:endParaRPr sz="1700">
              <a:solidFill>
                <a:schemeClr val="lt1"/>
              </a:solidFill>
              <a:latin typeface="Calibri"/>
              <a:ea typeface="Calibri"/>
              <a:cs typeface="Calibri"/>
              <a:sym typeface="Calibri"/>
            </a:endParaRPr>
          </a:p>
        </p:txBody>
      </p:sp>
      <p:sp>
        <p:nvSpPr>
          <p:cNvPr id="173" name="Google Shape;173;ga1f93e0ce7_0_0"/>
          <p:cNvSpPr txBox="1"/>
          <p:nvPr/>
        </p:nvSpPr>
        <p:spPr>
          <a:xfrm>
            <a:off x="853850" y="3729971"/>
            <a:ext cx="3989400" cy="238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100" dirty="0" err="1">
                <a:solidFill>
                  <a:schemeClr val="lt1"/>
                </a:solidFill>
                <a:latin typeface="Calibri"/>
                <a:ea typeface="Calibri"/>
                <a:cs typeface="Calibri"/>
                <a:sym typeface="Calibri"/>
              </a:rPr>
              <a:t>Tipos</a:t>
            </a:r>
            <a:r>
              <a:rPr lang="en-GB" sz="2100" dirty="0">
                <a:solidFill>
                  <a:schemeClr val="lt1"/>
                </a:solidFill>
                <a:latin typeface="Calibri"/>
                <a:ea typeface="Calibri"/>
                <a:cs typeface="Calibri"/>
                <a:sym typeface="Calibri"/>
              </a:rPr>
              <a:t> de ensembles:</a:t>
            </a:r>
            <a:endParaRPr sz="2100" dirty="0">
              <a:solidFill>
                <a:schemeClr val="lt1"/>
              </a:solidFill>
              <a:latin typeface="Calibri"/>
              <a:ea typeface="Calibri"/>
              <a:cs typeface="Calibri"/>
              <a:sym typeface="Calibri"/>
            </a:endParaRPr>
          </a:p>
          <a:p>
            <a:pPr marL="457200" lvl="0" indent="-361950" algn="l" rtl="0">
              <a:spcBef>
                <a:spcPts val="0"/>
              </a:spcBef>
              <a:spcAft>
                <a:spcPts val="0"/>
              </a:spcAft>
              <a:buClr>
                <a:schemeClr val="lt1"/>
              </a:buClr>
              <a:buSzPts val="2100"/>
              <a:buFont typeface="Calibri"/>
              <a:buAutoNum type="arabicPeriod"/>
            </a:pPr>
            <a:r>
              <a:rPr lang="en-GB" sz="2100" dirty="0">
                <a:solidFill>
                  <a:schemeClr val="lt1"/>
                </a:solidFill>
                <a:latin typeface="Calibri"/>
                <a:ea typeface="Calibri"/>
                <a:cs typeface="Calibri"/>
                <a:sym typeface="Calibri"/>
              </a:rPr>
              <a:t>Bagging</a:t>
            </a:r>
            <a:endParaRPr sz="2100" dirty="0">
              <a:solidFill>
                <a:schemeClr val="lt1"/>
              </a:solidFill>
              <a:latin typeface="Calibri"/>
              <a:ea typeface="Calibri"/>
              <a:cs typeface="Calibri"/>
              <a:sym typeface="Calibri"/>
            </a:endParaRPr>
          </a:p>
          <a:p>
            <a:pPr marL="914400" lvl="1" indent="-361950" algn="l" rtl="0">
              <a:spcBef>
                <a:spcPts val="0"/>
              </a:spcBef>
              <a:spcAft>
                <a:spcPts val="0"/>
              </a:spcAft>
              <a:buClr>
                <a:schemeClr val="lt1"/>
              </a:buClr>
              <a:buSzPts val="2100"/>
              <a:buFont typeface="Calibri"/>
              <a:buAutoNum type="alphaLcPeriod"/>
            </a:pPr>
            <a:r>
              <a:rPr lang="en-GB" sz="2100" dirty="0">
                <a:solidFill>
                  <a:schemeClr val="lt1"/>
                </a:solidFill>
                <a:latin typeface="Calibri"/>
                <a:ea typeface="Calibri"/>
                <a:cs typeface="Calibri"/>
                <a:sym typeface="Calibri"/>
              </a:rPr>
              <a:t>Random Forest</a:t>
            </a:r>
            <a:endParaRPr sz="2100" dirty="0">
              <a:solidFill>
                <a:schemeClr val="lt1"/>
              </a:solidFill>
              <a:latin typeface="Calibri"/>
              <a:ea typeface="Calibri"/>
              <a:cs typeface="Calibri"/>
              <a:sym typeface="Calibri"/>
            </a:endParaRPr>
          </a:p>
          <a:p>
            <a:pPr marL="457200" lvl="0" indent="-361950" algn="l" rtl="0">
              <a:spcBef>
                <a:spcPts val="0"/>
              </a:spcBef>
              <a:spcAft>
                <a:spcPts val="0"/>
              </a:spcAft>
              <a:buClr>
                <a:schemeClr val="lt1"/>
              </a:buClr>
              <a:buSzPts val="2100"/>
              <a:buFont typeface="Calibri"/>
              <a:buAutoNum type="arabicPeriod"/>
            </a:pPr>
            <a:r>
              <a:rPr lang="en-GB" sz="2100" dirty="0">
                <a:solidFill>
                  <a:schemeClr val="lt1"/>
                </a:solidFill>
                <a:latin typeface="Calibri"/>
                <a:ea typeface="Calibri"/>
                <a:cs typeface="Calibri"/>
                <a:sym typeface="Calibri"/>
              </a:rPr>
              <a:t>Boosting</a:t>
            </a:r>
          </a:p>
          <a:p>
            <a:pPr marL="914400" lvl="3" indent="-361950">
              <a:buClr>
                <a:schemeClr val="lt1"/>
              </a:buClr>
              <a:buSzPts val="2100"/>
              <a:buFont typeface="Calibri"/>
              <a:buAutoNum type="alphaLcPeriod"/>
            </a:pPr>
            <a:r>
              <a:rPr lang="en-GB" sz="2100" dirty="0">
                <a:solidFill>
                  <a:schemeClr val="lt1"/>
                </a:solidFill>
                <a:latin typeface="Calibri"/>
                <a:cs typeface="Calibri"/>
                <a:sym typeface="Calibri"/>
              </a:rPr>
              <a:t>AdaBoost</a:t>
            </a:r>
          </a:p>
          <a:p>
            <a:pPr marL="914400" lvl="3" indent="-361950">
              <a:buClr>
                <a:schemeClr val="lt1"/>
              </a:buClr>
              <a:buSzPts val="2100"/>
              <a:buFont typeface="Calibri"/>
              <a:buAutoNum type="alphaLcPeriod"/>
            </a:pPr>
            <a:r>
              <a:rPr lang="en-GB" sz="2100" dirty="0" err="1">
                <a:solidFill>
                  <a:schemeClr val="lt1"/>
                </a:solidFill>
                <a:latin typeface="Calibri"/>
                <a:ea typeface="Calibri"/>
                <a:cs typeface="Calibri"/>
                <a:sym typeface="Calibri"/>
              </a:rPr>
              <a:t>GradientBoost</a:t>
            </a:r>
            <a:endParaRPr sz="2100" dirty="0">
              <a:solidFill>
                <a:schemeClr val="lt1"/>
              </a:solidFill>
              <a:latin typeface="Calibri"/>
              <a:ea typeface="Calibri"/>
              <a:cs typeface="Calibri"/>
              <a:sym typeface="Calibri"/>
            </a:endParaRPr>
          </a:p>
          <a:p>
            <a:pPr marL="914400" lvl="3" indent="-361950">
              <a:buClr>
                <a:schemeClr val="lt1"/>
              </a:buClr>
              <a:buSzPts val="2100"/>
              <a:buFont typeface="Calibri"/>
              <a:buAutoNum type="alphaLcPeriod"/>
            </a:pPr>
            <a:r>
              <a:rPr lang="en-GB" sz="2100" dirty="0" err="1">
                <a:solidFill>
                  <a:schemeClr val="lt1"/>
                </a:solidFill>
                <a:latin typeface="Calibri"/>
                <a:ea typeface="Calibri"/>
                <a:cs typeface="Calibri"/>
                <a:sym typeface="Calibri"/>
              </a:rPr>
              <a:t>XGBoost</a:t>
            </a:r>
            <a:endParaRPr sz="2100" dirty="0">
              <a:solidFill>
                <a:schemeClr val="lt1"/>
              </a:solidFill>
              <a:latin typeface="Calibri"/>
              <a:ea typeface="Calibri"/>
              <a:cs typeface="Calibri"/>
              <a:sym typeface="Calibri"/>
            </a:endParaRPr>
          </a:p>
        </p:txBody>
      </p:sp>
      <p:pic>
        <p:nvPicPr>
          <p:cNvPr id="174" name="Google Shape;174;ga1f93e0ce7_0_0"/>
          <p:cNvPicPr preferRelativeResize="0"/>
          <p:nvPr/>
        </p:nvPicPr>
        <p:blipFill>
          <a:blip r:embed="rId3">
            <a:alphaModFix/>
          </a:blip>
          <a:stretch>
            <a:fillRect/>
          </a:stretch>
        </p:blipFill>
        <p:spPr>
          <a:xfrm>
            <a:off x="5173275" y="3581450"/>
            <a:ext cx="5538568" cy="3124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9c522aaa2e_0_17"/>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Ejemplo</a:t>
            </a:r>
            <a:endParaRPr>
              <a:solidFill>
                <a:srgbClr val="FF0000"/>
              </a:solidFill>
            </a:endParaRPr>
          </a:p>
        </p:txBody>
      </p:sp>
      <p:sp>
        <p:nvSpPr>
          <p:cNvPr id="181" name="Google Shape;181;g9c522aaa2e_0_17"/>
          <p:cNvSpPr txBox="1"/>
          <p:nvPr/>
        </p:nvSpPr>
        <p:spPr>
          <a:xfrm>
            <a:off x="684500" y="1653350"/>
            <a:ext cx="10623000" cy="177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Imagina que quieres comprarte un móvil. ¿Vas a la tienda y simplemente compras el que te recomienda el vendedor? NO! Buscas, comparas, ves reviews, preguntas a tus amigos… y dependiendo del output que te den todas esas fuentes, tomas una decisión.</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0" lvl="0" indent="0" algn="l" rtl="0">
              <a:spcBef>
                <a:spcPts val="0"/>
              </a:spcBef>
              <a:spcAft>
                <a:spcPts val="0"/>
              </a:spcAft>
              <a:buNone/>
            </a:pPr>
            <a:r>
              <a:rPr lang="en-GB" sz="1700">
                <a:solidFill>
                  <a:schemeClr val="lt1"/>
                </a:solidFill>
                <a:latin typeface="Calibri"/>
                <a:ea typeface="Calibri"/>
                <a:cs typeface="Calibri"/>
                <a:sym typeface="Calibri"/>
              </a:rPr>
              <a:t>No la tomas a la ligera, sino que tienes en cuenta diferentes fuentes.</a:t>
            </a:r>
            <a:endParaRPr sz="1700">
              <a:solidFill>
                <a:schemeClr val="lt1"/>
              </a:solidFill>
              <a:latin typeface="Calibri"/>
              <a:ea typeface="Calibri"/>
              <a:cs typeface="Calibri"/>
              <a:sym typeface="Calibri"/>
            </a:endParaRPr>
          </a:p>
        </p:txBody>
      </p:sp>
      <p:pic>
        <p:nvPicPr>
          <p:cNvPr id="182" name="Google Shape;182;g9c522aaa2e_0_17"/>
          <p:cNvPicPr preferRelativeResize="0"/>
          <p:nvPr/>
        </p:nvPicPr>
        <p:blipFill>
          <a:blip r:embed="rId3">
            <a:alphaModFix/>
          </a:blip>
          <a:stretch>
            <a:fillRect/>
          </a:stretch>
        </p:blipFill>
        <p:spPr>
          <a:xfrm>
            <a:off x="4806050" y="3429050"/>
            <a:ext cx="2143125" cy="2857500"/>
          </a:xfrm>
          <a:prstGeom prst="rect">
            <a:avLst/>
          </a:prstGeom>
          <a:noFill/>
          <a:ln>
            <a:noFill/>
          </a:ln>
        </p:spPr>
      </p:pic>
      <p:sp>
        <p:nvSpPr>
          <p:cNvPr id="183" name="Google Shape;183;g9c522aaa2e_0_17"/>
          <p:cNvSpPr txBox="1"/>
          <p:nvPr/>
        </p:nvSpPr>
        <p:spPr>
          <a:xfrm>
            <a:off x="796025" y="5919125"/>
            <a:ext cx="3327000" cy="6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u="sng">
                <a:solidFill>
                  <a:schemeClr val="hlink"/>
                </a:solidFill>
                <a:latin typeface="Calibri"/>
                <a:ea typeface="Calibri"/>
                <a:cs typeface="Calibri"/>
                <a:sym typeface="Calibri"/>
                <a:hlinkClick r:id="rId4"/>
              </a:rPr>
              <a:t>Fuente</a:t>
            </a:r>
            <a:endParaRPr sz="20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9c522aaa2e_0_32"/>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Ejemplo</a:t>
            </a:r>
            <a:endParaRPr>
              <a:solidFill>
                <a:srgbClr val="FF0000"/>
              </a:solidFill>
            </a:endParaRPr>
          </a:p>
        </p:txBody>
      </p:sp>
      <p:sp>
        <p:nvSpPr>
          <p:cNvPr id="190" name="Google Shape;190;g9c522aaa2e_0_32"/>
          <p:cNvSpPr txBox="1"/>
          <p:nvPr/>
        </p:nvSpPr>
        <p:spPr>
          <a:xfrm>
            <a:off x="684500" y="1510475"/>
            <a:ext cx="10521000" cy="177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Imagina con conjunto de personas ciegas que están intentando describir un elefante. Cada uno tocará una parte del elefante y por tanto una versión diferente.</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0" lvl="0" indent="0" algn="l" rtl="0">
              <a:spcBef>
                <a:spcPts val="0"/>
              </a:spcBef>
              <a:spcAft>
                <a:spcPts val="0"/>
              </a:spcAft>
              <a:buNone/>
            </a:pPr>
            <a:r>
              <a:rPr lang="en-GB" sz="1700">
                <a:solidFill>
                  <a:schemeClr val="lt1"/>
                </a:solidFill>
                <a:latin typeface="Calibri"/>
                <a:ea typeface="Calibri"/>
                <a:cs typeface="Calibri"/>
                <a:sym typeface="Calibri"/>
              </a:rPr>
              <a:t>Por tanto, sus versiones individuales describirán partes del elefante, pero su versión colectiva tendrá una información mucho más rica y precisa de cómo es un elefante.</a:t>
            </a:r>
            <a:endParaRPr sz="1700">
              <a:solidFill>
                <a:schemeClr val="lt1"/>
              </a:solidFill>
              <a:latin typeface="Calibri"/>
              <a:ea typeface="Calibri"/>
              <a:cs typeface="Calibri"/>
              <a:sym typeface="Calibri"/>
            </a:endParaRPr>
          </a:p>
        </p:txBody>
      </p:sp>
      <p:pic>
        <p:nvPicPr>
          <p:cNvPr id="191" name="Google Shape;191;g9c522aaa2e_0_32"/>
          <p:cNvPicPr preferRelativeResize="0"/>
          <p:nvPr/>
        </p:nvPicPr>
        <p:blipFill>
          <a:blip r:embed="rId3">
            <a:alphaModFix/>
          </a:blip>
          <a:stretch>
            <a:fillRect/>
          </a:stretch>
        </p:blipFill>
        <p:spPr>
          <a:xfrm>
            <a:off x="3794412" y="3445000"/>
            <a:ext cx="4301174" cy="2804751"/>
          </a:xfrm>
          <a:prstGeom prst="rect">
            <a:avLst/>
          </a:prstGeom>
          <a:noFill/>
          <a:ln>
            <a:noFill/>
          </a:ln>
        </p:spPr>
      </p:pic>
      <p:sp>
        <p:nvSpPr>
          <p:cNvPr id="192" name="Google Shape;192;g9c522aaa2e_0_32"/>
          <p:cNvSpPr txBox="1"/>
          <p:nvPr/>
        </p:nvSpPr>
        <p:spPr>
          <a:xfrm>
            <a:off x="796025" y="5919125"/>
            <a:ext cx="3327000" cy="6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u="sng">
                <a:solidFill>
                  <a:schemeClr val="hlink"/>
                </a:solidFill>
                <a:latin typeface="Calibri"/>
                <a:ea typeface="Calibri"/>
                <a:cs typeface="Calibri"/>
                <a:sym typeface="Calibri"/>
                <a:hlinkClick r:id="rId4"/>
              </a:rPr>
              <a:t>Fuente</a:t>
            </a:r>
            <a:endParaRPr sz="20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a1f93e0ce7_0_93"/>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Voting</a:t>
            </a:r>
            <a:endParaRPr>
              <a:solidFill>
                <a:srgbClr val="FF0000"/>
              </a:solidFill>
            </a:endParaRPr>
          </a:p>
        </p:txBody>
      </p:sp>
      <p:sp>
        <p:nvSpPr>
          <p:cNvPr id="199" name="Google Shape;199;ga1f93e0ce7_0_93"/>
          <p:cNvSpPr txBox="1"/>
          <p:nvPr/>
        </p:nvSpPr>
        <p:spPr>
          <a:xfrm>
            <a:off x="684500" y="1653350"/>
            <a:ext cx="10307400" cy="177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Hard voting: los clasificadores votan una respuesta, y la decisión final lo determinará la respuesta más votada.</a:t>
            </a:r>
            <a:endParaRPr sz="1700">
              <a:solidFill>
                <a:schemeClr val="lt1"/>
              </a:solidFill>
              <a:latin typeface="Calibri"/>
              <a:ea typeface="Calibri"/>
              <a:cs typeface="Calibri"/>
              <a:sym typeface="Calibri"/>
            </a:endParaRPr>
          </a:p>
          <a:p>
            <a:pPr marL="0" lvl="0" indent="0" algn="l" rtl="0">
              <a:spcBef>
                <a:spcPts val="0"/>
              </a:spcBef>
              <a:spcAft>
                <a:spcPts val="0"/>
              </a:spcAft>
              <a:buNone/>
            </a:pPr>
            <a:r>
              <a:rPr lang="en-GB" sz="1700">
                <a:solidFill>
                  <a:schemeClr val="lt1"/>
                </a:solidFill>
                <a:latin typeface="Calibri"/>
                <a:ea typeface="Calibri"/>
                <a:cs typeface="Calibri"/>
                <a:sym typeface="Calibri"/>
              </a:rPr>
              <a:t>Soft voting: está basado en las probabilidades de las respuestas de los clasificadores. Suele funcionar mejor.</a:t>
            </a:r>
            <a:endParaRPr sz="1700">
              <a:solidFill>
                <a:schemeClr val="lt1"/>
              </a:solidFill>
              <a:latin typeface="Calibri"/>
              <a:ea typeface="Calibri"/>
              <a:cs typeface="Calibri"/>
              <a:sym typeface="Calibri"/>
            </a:endParaRPr>
          </a:p>
        </p:txBody>
      </p:sp>
      <p:pic>
        <p:nvPicPr>
          <p:cNvPr id="200" name="Google Shape;200;ga1f93e0ce7_0_93"/>
          <p:cNvPicPr preferRelativeResize="0"/>
          <p:nvPr/>
        </p:nvPicPr>
        <p:blipFill>
          <a:blip r:embed="rId3">
            <a:alphaModFix/>
          </a:blip>
          <a:stretch>
            <a:fillRect/>
          </a:stretch>
        </p:blipFill>
        <p:spPr>
          <a:xfrm>
            <a:off x="3004925" y="2914700"/>
            <a:ext cx="7043950" cy="312151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9c522aaa2e_0_0"/>
          <p:cNvSpPr txBox="1">
            <a:spLocks noGrp="1"/>
          </p:cNvSpPr>
          <p:nvPr>
            <p:ph type="title"/>
          </p:nvPr>
        </p:nvSpPr>
        <p:spPr>
          <a:xfrm>
            <a:off x="2276518" y="2330166"/>
            <a:ext cx="7638900" cy="2197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GB">
                <a:solidFill>
                  <a:srgbClr val="FF0000"/>
                </a:solidFill>
              </a:rPr>
              <a:t>Bagging</a:t>
            </a:r>
            <a:endParaRPr>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9c522aaa2e_0_44"/>
          <p:cNvSpPr txBox="1"/>
          <p:nvPr/>
        </p:nvSpPr>
        <p:spPr>
          <a:xfrm>
            <a:off x="684500" y="1653350"/>
            <a:ext cx="10521000" cy="238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Con esta técnica se entrenan un conjunto de modelos, mediante muestras </a:t>
            </a:r>
            <a:r>
              <a:rPr lang="en-GB" sz="1700" b="1">
                <a:solidFill>
                  <a:schemeClr val="lt1"/>
                </a:solidFill>
                <a:latin typeface="Calibri"/>
                <a:ea typeface="Calibri"/>
                <a:cs typeface="Calibri"/>
                <a:sym typeface="Calibri"/>
              </a:rPr>
              <a:t>con reemplazamiento</a:t>
            </a:r>
            <a:r>
              <a:rPr lang="en-GB" sz="1700">
                <a:solidFill>
                  <a:schemeClr val="lt1"/>
                </a:solidFill>
                <a:latin typeface="Calibri"/>
                <a:ea typeface="Calibri"/>
                <a:cs typeface="Calibri"/>
                <a:sym typeface="Calibri"/>
              </a:rPr>
              <a:t>. Para cada predicción todos los modelos dan un output, y como si de un sistema de votación se tratase, se escoge como output final el más frecuente. </a:t>
            </a:r>
            <a:r>
              <a:rPr lang="en-GB" sz="1700" b="1">
                <a:solidFill>
                  <a:schemeClr val="lt1"/>
                </a:solidFill>
                <a:latin typeface="Calibri"/>
                <a:ea typeface="Calibri"/>
                <a:cs typeface="Calibri"/>
                <a:sym typeface="Calibri"/>
              </a:rPr>
              <a:t>Utiliza soft voting</a:t>
            </a:r>
            <a:endParaRPr sz="1700" b="1">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0" lvl="0" indent="0" algn="l" rtl="0">
              <a:spcBef>
                <a:spcPts val="0"/>
              </a:spcBef>
              <a:spcAft>
                <a:spcPts val="0"/>
              </a:spcAft>
              <a:buNone/>
            </a:pPr>
            <a:r>
              <a:rPr lang="en-GB" sz="1700">
                <a:solidFill>
                  <a:schemeClr val="lt1"/>
                </a:solidFill>
                <a:latin typeface="Calibri"/>
                <a:ea typeface="Calibri"/>
                <a:cs typeface="Calibri"/>
                <a:sym typeface="Calibri"/>
              </a:rPr>
              <a:t>Esta técnica se usa tanto en </a:t>
            </a:r>
            <a:r>
              <a:rPr lang="en-GB" sz="1700" b="1">
                <a:solidFill>
                  <a:schemeClr val="lt1"/>
                </a:solidFill>
                <a:latin typeface="Calibri"/>
                <a:ea typeface="Calibri"/>
                <a:cs typeface="Calibri"/>
                <a:sym typeface="Calibri"/>
              </a:rPr>
              <a:t>clasificación, como en regresión</a:t>
            </a:r>
            <a:r>
              <a:rPr lang="en-GB" sz="1700">
                <a:solidFill>
                  <a:schemeClr val="lt1"/>
                </a:solidFill>
                <a:latin typeface="Calibri"/>
                <a:ea typeface="Calibri"/>
                <a:cs typeface="Calibri"/>
                <a:sym typeface="Calibri"/>
              </a:rPr>
              <a:t>. Si en clasificación utiliza la moda para elegir output, en regresión es la media de los outputs de todos los modelos.</a:t>
            </a:r>
            <a:endParaRPr sz="1700">
              <a:solidFill>
                <a:schemeClr val="lt1"/>
              </a:solidFill>
              <a:latin typeface="Calibri"/>
              <a:ea typeface="Calibri"/>
              <a:cs typeface="Calibri"/>
              <a:sym typeface="Calibri"/>
            </a:endParaRPr>
          </a:p>
          <a:p>
            <a:pPr marL="0" lvl="0" indent="0" algn="l" rtl="0">
              <a:spcBef>
                <a:spcPts val="0"/>
              </a:spcBef>
              <a:spcAft>
                <a:spcPts val="0"/>
              </a:spcAft>
              <a:buNone/>
            </a:pPr>
            <a:endParaRPr sz="1700">
              <a:solidFill>
                <a:schemeClr val="lt1"/>
              </a:solidFill>
              <a:latin typeface="Calibri"/>
              <a:ea typeface="Calibri"/>
              <a:cs typeface="Calibri"/>
              <a:sym typeface="Calibri"/>
            </a:endParaRPr>
          </a:p>
          <a:p>
            <a:pPr marL="0" lvl="0" indent="0" algn="l" rtl="0">
              <a:spcBef>
                <a:spcPts val="0"/>
              </a:spcBef>
              <a:spcAft>
                <a:spcPts val="0"/>
              </a:spcAft>
              <a:buNone/>
            </a:pPr>
            <a:r>
              <a:rPr lang="en-GB" sz="1700">
                <a:solidFill>
                  <a:schemeClr val="lt1"/>
                </a:solidFill>
                <a:latin typeface="Calibri"/>
                <a:ea typeface="Calibri"/>
                <a:cs typeface="Calibri"/>
                <a:sym typeface="Calibri"/>
              </a:rPr>
              <a:t>Se trabaja con el mismo modelo</a:t>
            </a:r>
            <a:endParaRPr sz="1700">
              <a:solidFill>
                <a:schemeClr val="lt1"/>
              </a:solidFill>
              <a:latin typeface="Calibri"/>
              <a:ea typeface="Calibri"/>
              <a:cs typeface="Calibri"/>
              <a:sym typeface="Calibri"/>
            </a:endParaRPr>
          </a:p>
        </p:txBody>
      </p:sp>
      <p:sp>
        <p:nvSpPr>
          <p:cNvPr id="213" name="Google Shape;213;g9c522aaa2e_0_44"/>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Bagging (Boostrap Aggregating)</a:t>
            </a:r>
            <a:endParaRPr>
              <a:solidFill>
                <a:srgbClr val="FF0000"/>
              </a:solidFill>
            </a:endParaRPr>
          </a:p>
        </p:txBody>
      </p:sp>
      <p:pic>
        <p:nvPicPr>
          <p:cNvPr id="214" name="Google Shape;214;g9c522aaa2e_0_44"/>
          <p:cNvPicPr preferRelativeResize="0"/>
          <p:nvPr/>
        </p:nvPicPr>
        <p:blipFill>
          <a:blip r:embed="rId3">
            <a:alphaModFix/>
          </a:blip>
          <a:stretch>
            <a:fillRect/>
          </a:stretch>
        </p:blipFill>
        <p:spPr>
          <a:xfrm>
            <a:off x="5959999" y="3551525"/>
            <a:ext cx="4766625" cy="2831375"/>
          </a:xfrm>
          <a:prstGeom prst="rect">
            <a:avLst/>
          </a:prstGeom>
          <a:noFill/>
          <a:ln>
            <a:noFill/>
          </a:ln>
        </p:spPr>
      </p:pic>
      <p:sp>
        <p:nvSpPr>
          <p:cNvPr id="215" name="Google Shape;215;g9c522aaa2e_0_44"/>
          <p:cNvSpPr txBox="1"/>
          <p:nvPr/>
        </p:nvSpPr>
        <p:spPr>
          <a:xfrm>
            <a:off x="808325" y="5211700"/>
            <a:ext cx="4640100" cy="11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700" dirty="0">
              <a:solidFill>
                <a:schemeClr val="lt1"/>
              </a:solidFill>
              <a:latin typeface="Calibri"/>
              <a:ea typeface="Calibri"/>
              <a:cs typeface="Calibri"/>
              <a:sym typeface="Calibri"/>
            </a:endParaRPr>
          </a:p>
          <a:p>
            <a:pPr marL="0" lvl="0" indent="0" algn="l" rtl="0">
              <a:spcBef>
                <a:spcPts val="0"/>
              </a:spcBef>
              <a:spcAft>
                <a:spcPts val="0"/>
              </a:spcAft>
              <a:buNone/>
            </a:pPr>
            <a:r>
              <a:rPr lang="en-GB" sz="1700" dirty="0">
                <a:solidFill>
                  <a:schemeClr val="lt1"/>
                </a:solidFill>
                <a:latin typeface="Calibri"/>
                <a:ea typeface="Calibri"/>
                <a:cs typeface="Calibri"/>
                <a:sym typeface="Calibri"/>
              </a:rPr>
              <a:t>Se </a:t>
            </a:r>
            <a:r>
              <a:rPr lang="en-GB" sz="1700" dirty="0" err="1">
                <a:solidFill>
                  <a:schemeClr val="lt1"/>
                </a:solidFill>
                <a:latin typeface="Calibri"/>
                <a:ea typeface="Calibri"/>
                <a:cs typeface="Calibri"/>
                <a:sym typeface="Calibri"/>
              </a:rPr>
              <a:t>puede</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utilizar</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esta</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técnica</a:t>
            </a:r>
            <a:r>
              <a:rPr lang="en-GB" sz="1700" dirty="0">
                <a:solidFill>
                  <a:schemeClr val="lt1"/>
                </a:solidFill>
                <a:latin typeface="Calibri"/>
                <a:ea typeface="Calibri"/>
                <a:cs typeface="Calibri"/>
                <a:sym typeface="Calibri"/>
              </a:rPr>
              <a:t> con </a:t>
            </a:r>
            <a:r>
              <a:rPr lang="en-GB" sz="1700" dirty="0" err="1">
                <a:solidFill>
                  <a:schemeClr val="lt1"/>
                </a:solidFill>
                <a:latin typeface="Calibri"/>
                <a:ea typeface="Calibri"/>
                <a:cs typeface="Calibri"/>
                <a:sym typeface="Calibri"/>
              </a:rPr>
              <a:t>muestreos</a:t>
            </a:r>
            <a:r>
              <a:rPr lang="en-GB" sz="1700" dirty="0">
                <a:solidFill>
                  <a:schemeClr val="lt1"/>
                </a:solidFill>
                <a:latin typeface="Calibri"/>
                <a:ea typeface="Calibri"/>
                <a:cs typeface="Calibri"/>
                <a:sym typeface="Calibri"/>
              </a:rPr>
              <a:t> sin </a:t>
            </a:r>
            <a:r>
              <a:rPr lang="en-GB" sz="1700" dirty="0" err="1">
                <a:solidFill>
                  <a:schemeClr val="lt1"/>
                </a:solidFill>
                <a:latin typeface="Calibri"/>
                <a:ea typeface="Calibri"/>
                <a:cs typeface="Calibri"/>
                <a:sym typeface="Calibri"/>
              </a:rPr>
              <a:t>reemplazamiento</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En</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este</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caso</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estaríamos</a:t>
            </a:r>
            <a:r>
              <a:rPr lang="en-GB" sz="1700" dirty="0">
                <a:solidFill>
                  <a:schemeClr val="lt1"/>
                </a:solidFill>
                <a:latin typeface="Calibri"/>
                <a:ea typeface="Calibri"/>
                <a:cs typeface="Calibri"/>
                <a:sym typeface="Calibri"/>
              </a:rPr>
              <a:t> ante un </a:t>
            </a:r>
            <a:r>
              <a:rPr lang="en-GB" sz="1700" b="1" dirty="0">
                <a:solidFill>
                  <a:schemeClr val="lt1"/>
                </a:solidFill>
                <a:latin typeface="Calibri"/>
                <a:ea typeface="Calibri"/>
                <a:cs typeface="Calibri"/>
                <a:sym typeface="Calibri"/>
              </a:rPr>
              <a:t>pasting</a:t>
            </a:r>
            <a:endParaRPr sz="1700" b="1" dirty="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9c522aaa2e_0_53"/>
          <p:cNvSpPr txBox="1"/>
          <p:nvPr/>
        </p:nvSpPr>
        <p:spPr>
          <a:xfrm>
            <a:off x="684500" y="1877875"/>
            <a:ext cx="5418300" cy="3837000"/>
          </a:xfrm>
          <a:prstGeom prst="rect">
            <a:avLst/>
          </a:prstGeom>
          <a:noFill/>
          <a:ln>
            <a:noFill/>
          </a:ln>
        </p:spPr>
        <p:txBody>
          <a:bodyPr spcFirstLastPara="1" wrap="square" lIns="91425" tIns="91425" rIns="91425" bIns="91425" anchor="ctr" anchorCtr="0">
            <a:noAutofit/>
          </a:bodyPr>
          <a:lstStyle/>
          <a:p>
            <a:pPr marL="457200" lvl="0" indent="-336550" algn="l" rtl="0">
              <a:spcBef>
                <a:spcPts val="0"/>
              </a:spcBef>
              <a:spcAft>
                <a:spcPts val="0"/>
              </a:spcAft>
              <a:buClr>
                <a:schemeClr val="lt1"/>
              </a:buClr>
              <a:buSzPts val="1700"/>
              <a:buFont typeface="Calibri"/>
              <a:buAutoNum type="arabicPeriod"/>
            </a:pPr>
            <a:r>
              <a:rPr lang="en-GB" sz="1700" dirty="0">
                <a:solidFill>
                  <a:schemeClr val="lt1"/>
                </a:solidFill>
                <a:latin typeface="Calibri"/>
                <a:ea typeface="Calibri"/>
                <a:cs typeface="Calibri"/>
                <a:sym typeface="Calibri"/>
              </a:rPr>
              <a:t>Se </a:t>
            </a:r>
            <a:r>
              <a:rPr lang="en-GB" sz="1700" dirty="0" err="1">
                <a:solidFill>
                  <a:schemeClr val="lt1"/>
                </a:solidFill>
                <a:latin typeface="Calibri"/>
                <a:ea typeface="Calibri"/>
                <a:cs typeface="Calibri"/>
                <a:sym typeface="Calibri"/>
              </a:rPr>
              <a:t>escoge</a:t>
            </a:r>
            <a:r>
              <a:rPr lang="en-GB" sz="1700" dirty="0">
                <a:solidFill>
                  <a:schemeClr val="lt1"/>
                </a:solidFill>
                <a:latin typeface="Calibri"/>
                <a:ea typeface="Calibri"/>
                <a:cs typeface="Calibri"/>
                <a:sym typeface="Calibri"/>
              </a:rPr>
              <a:t> un </a:t>
            </a:r>
            <a:r>
              <a:rPr lang="en-GB" sz="1700" dirty="0" err="1">
                <a:solidFill>
                  <a:schemeClr val="lt1"/>
                </a:solidFill>
                <a:latin typeface="Calibri"/>
                <a:ea typeface="Calibri"/>
                <a:cs typeface="Calibri"/>
                <a:sym typeface="Calibri"/>
              </a:rPr>
              <a:t>modelo</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Normalmente</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árboles</a:t>
            </a:r>
            <a:r>
              <a:rPr lang="en-GB" sz="1700" dirty="0">
                <a:solidFill>
                  <a:schemeClr val="lt1"/>
                </a:solidFill>
                <a:latin typeface="Calibri"/>
                <a:ea typeface="Calibri"/>
                <a:cs typeface="Calibri"/>
                <a:sym typeface="Calibri"/>
              </a:rPr>
              <a:t> de </a:t>
            </a:r>
            <a:r>
              <a:rPr lang="en-GB" sz="1700" dirty="0" err="1">
                <a:solidFill>
                  <a:schemeClr val="lt1"/>
                </a:solidFill>
                <a:latin typeface="Calibri"/>
                <a:ea typeface="Calibri"/>
                <a:cs typeface="Calibri"/>
                <a:sym typeface="Calibri"/>
              </a:rPr>
              <a:t>decisión</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aunque</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podría</a:t>
            </a:r>
            <a:r>
              <a:rPr lang="en-GB" sz="1700" dirty="0">
                <a:solidFill>
                  <a:schemeClr val="lt1"/>
                </a:solidFill>
                <a:latin typeface="Calibri"/>
                <a:ea typeface="Calibri"/>
                <a:cs typeface="Calibri"/>
                <a:sym typeface="Calibri"/>
              </a:rPr>
              <a:t> ser un KNN, SVM…</a:t>
            </a:r>
            <a:endParaRPr sz="1700" dirty="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GB" sz="1700" dirty="0" err="1">
                <a:solidFill>
                  <a:schemeClr val="lt1"/>
                </a:solidFill>
                <a:latin typeface="Calibri"/>
                <a:ea typeface="Calibri"/>
                <a:cs typeface="Calibri"/>
                <a:sym typeface="Calibri"/>
              </a:rPr>
              <a:t>Elegimos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cuántos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modelos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queremos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entrenar</a:t>
            </a:r>
            <a:r>
              <a:rPr lang="en-GB" sz="1700" dirty="0">
                <a:solidFill>
                  <a:schemeClr val="lt1"/>
                </a:solidFill>
                <a:latin typeface="Calibri"/>
                <a:ea typeface="Calibri"/>
                <a:cs typeface="Calibri"/>
                <a:sym typeface="Calibri"/>
              </a:rPr>
              <a:t>, por </a:t>
            </a:r>
            <a:r>
              <a:rPr lang="en-GB" sz="1700" dirty="0" err="1">
                <a:solidFill>
                  <a:schemeClr val="lt1"/>
                </a:solidFill>
                <a:latin typeface="Calibri"/>
                <a:ea typeface="Calibri"/>
                <a:cs typeface="Calibri"/>
                <a:sym typeface="Calibri"/>
              </a:rPr>
              <a:t>ejemplo</a:t>
            </a:r>
            <a:r>
              <a:rPr lang="en-GB" sz="1700" dirty="0">
                <a:solidFill>
                  <a:schemeClr val="lt1"/>
                </a:solidFill>
                <a:latin typeface="Calibri"/>
                <a:ea typeface="Calibri"/>
                <a:cs typeface="Calibri"/>
                <a:sym typeface="Calibri"/>
              </a:rPr>
              <a:t> 10</a:t>
            </a:r>
            <a:endParaRPr sz="1700" dirty="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GB" sz="1700" dirty="0" err="1">
                <a:solidFill>
                  <a:schemeClr val="lt1"/>
                </a:solidFill>
                <a:latin typeface="Calibri"/>
                <a:ea typeface="Calibri"/>
                <a:cs typeface="Calibri"/>
                <a:sym typeface="Calibri"/>
              </a:rPr>
              <a:t>Entrenamos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cada</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modelo</a:t>
            </a:r>
            <a:r>
              <a:rPr lang="en-GB" sz="1700" dirty="0">
                <a:solidFill>
                  <a:schemeClr val="lt1"/>
                </a:solidFill>
                <a:latin typeface="Calibri"/>
                <a:ea typeface="Calibri"/>
                <a:cs typeface="Calibri"/>
                <a:sym typeface="Calibri"/>
              </a:rPr>
              <a:t> con una </a:t>
            </a:r>
            <a:r>
              <a:rPr lang="en-GB" sz="1700" dirty="0" err="1">
                <a:solidFill>
                  <a:schemeClr val="lt1"/>
                </a:solidFill>
                <a:latin typeface="Calibri"/>
                <a:ea typeface="Calibri"/>
                <a:cs typeface="Calibri"/>
                <a:sym typeface="Calibri"/>
              </a:rPr>
              <a:t>muestra</a:t>
            </a:r>
            <a:r>
              <a:rPr lang="en-GB" sz="1700" dirty="0">
                <a:solidFill>
                  <a:schemeClr val="lt1"/>
                </a:solidFill>
                <a:latin typeface="Calibri"/>
                <a:ea typeface="Calibri"/>
                <a:cs typeface="Calibri"/>
                <a:sym typeface="Calibri"/>
              </a:rPr>
              <a:t> con </a:t>
            </a:r>
            <a:r>
              <a:rPr lang="en-GB" sz="1700" dirty="0" err="1">
                <a:solidFill>
                  <a:schemeClr val="lt1"/>
                </a:solidFill>
                <a:latin typeface="Calibri"/>
                <a:ea typeface="Calibri"/>
                <a:cs typeface="Calibri"/>
                <a:sym typeface="Calibri"/>
              </a:rPr>
              <a:t>reemplazamiento</a:t>
            </a:r>
            <a:r>
              <a:rPr lang="en-GB" sz="1700" dirty="0">
                <a:solidFill>
                  <a:schemeClr val="lt1"/>
                </a:solidFill>
                <a:latin typeface="Calibri"/>
                <a:ea typeface="Calibri"/>
                <a:cs typeface="Calibri"/>
                <a:sym typeface="Calibri"/>
              </a:rPr>
              <a:t> del conjunto de training (</a:t>
            </a:r>
            <a:r>
              <a:rPr lang="en-GB" sz="1700" dirty="0" err="1">
                <a:solidFill>
                  <a:schemeClr val="lt1"/>
                </a:solidFill>
                <a:latin typeface="Calibri"/>
                <a:ea typeface="Calibri"/>
                <a:cs typeface="Calibri"/>
                <a:sym typeface="Calibri"/>
              </a:rPr>
              <a:t>boostrapping</a:t>
            </a:r>
            <a:r>
              <a:rPr lang="en-GB" sz="1700" dirty="0">
                <a:solidFill>
                  <a:schemeClr val="lt1"/>
                </a:solidFill>
                <a:latin typeface="Calibri"/>
                <a:ea typeface="Calibri"/>
                <a:cs typeface="Calibri"/>
                <a:sym typeface="Calibri"/>
              </a:rPr>
              <a:t>).</a:t>
            </a:r>
            <a:endParaRPr sz="1700" dirty="0">
              <a:solidFill>
                <a:schemeClr val="lt1"/>
              </a:solidFill>
              <a:latin typeface="Calibri"/>
              <a:ea typeface="Calibri"/>
              <a:cs typeface="Calibri"/>
              <a:sym typeface="Calibri"/>
            </a:endParaRPr>
          </a:p>
          <a:p>
            <a:pPr marL="457200" lvl="0" indent="-336550" algn="l" rtl="0">
              <a:spcBef>
                <a:spcPts val="0"/>
              </a:spcBef>
              <a:spcAft>
                <a:spcPts val="0"/>
              </a:spcAft>
              <a:buClr>
                <a:schemeClr val="lt1"/>
              </a:buClr>
              <a:buSzPts val="1700"/>
              <a:buFont typeface="Calibri"/>
              <a:buAutoNum type="arabicPeriod"/>
            </a:pPr>
            <a:r>
              <a:rPr lang="en-GB" sz="1700" dirty="0">
                <a:solidFill>
                  <a:schemeClr val="lt1"/>
                </a:solidFill>
                <a:latin typeface="Calibri"/>
                <a:ea typeface="Calibri"/>
                <a:cs typeface="Calibri"/>
                <a:sym typeface="Calibri"/>
              </a:rPr>
              <a:t>Una </a:t>
            </a:r>
            <a:r>
              <a:rPr lang="en-GB" sz="1700" dirty="0" err="1">
                <a:solidFill>
                  <a:schemeClr val="lt1"/>
                </a:solidFill>
                <a:latin typeface="Calibri"/>
                <a:ea typeface="Calibri"/>
                <a:cs typeface="Calibri"/>
                <a:sym typeface="Calibri"/>
              </a:rPr>
              <a:t>vez</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entrenados</a:t>
            </a:r>
            <a:r>
              <a:rPr lang="en-GB" sz="1700" dirty="0">
                <a:solidFill>
                  <a:schemeClr val="lt1"/>
                </a:solidFill>
                <a:latin typeface="Calibri"/>
                <a:ea typeface="Calibri"/>
                <a:cs typeface="Calibri"/>
                <a:sym typeface="Calibri"/>
              </a:rPr>
              <a:t> los </a:t>
            </a:r>
            <a:r>
              <a:rPr lang="en-GB" sz="1700" dirty="0" err="1">
                <a:solidFill>
                  <a:schemeClr val="lt1"/>
                </a:solidFill>
                <a:latin typeface="Calibri"/>
                <a:ea typeface="Calibri"/>
                <a:cs typeface="Calibri"/>
                <a:sym typeface="Calibri"/>
              </a:rPr>
              <a:t>modelos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cuando</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haya</a:t>
            </a:r>
            <a:r>
              <a:rPr lang="en-GB" sz="1700" dirty="0">
                <a:solidFill>
                  <a:schemeClr val="lt1"/>
                </a:solidFill>
                <a:latin typeface="Calibri"/>
                <a:ea typeface="Calibri"/>
                <a:cs typeface="Calibri"/>
                <a:sym typeface="Calibri"/>
              </a:rPr>
              <a:t> que </a:t>
            </a:r>
            <a:r>
              <a:rPr lang="en-GB" sz="1700" dirty="0" err="1">
                <a:solidFill>
                  <a:schemeClr val="lt1"/>
                </a:solidFill>
                <a:latin typeface="Calibri"/>
                <a:ea typeface="Calibri"/>
                <a:cs typeface="Calibri"/>
                <a:sym typeface="Calibri"/>
              </a:rPr>
              <a:t>hacer</a:t>
            </a:r>
            <a:r>
              <a:rPr lang="en-GB" sz="1700" dirty="0">
                <a:solidFill>
                  <a:schemeClr val="lt1"/>
                </a:solidFill>
                <a:latin typeface="Calibri"/>
                <a:ea typeface="Calibri"/>
                <a:cs typeface="Calibri"/>
                <a:sym typeface="Calibri"/>
              </a:rPr>
              <a:t> una </a:t>
            </a:r>
            <a:r>
              <a:rPr lang="en-GB" sz="1700" dirty="0" err="1">
                <a:solidFill>
                  <a:schemeClr val="lt1"/>
                </a:solidFill>
                <a:latin typeface="Calibri"/>
                <a:ea typeface="Calibri"/>
                <a:cs typeface="Calibri"/>
                <a:sym typeface="Calibri"/>
              </a:rPr>
              <a:t>predicción</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cada</a:t>
            </a:r>
            <a:r>
              <a:rPr lang="en-GB" sz="1700" dirty="0">
                <a:solidFill>
                  <a:schemeClr val="lt1"/>
                </a:solidFill>
                <a:latin typeface="Calibri"/>
                <a:ea typeface="Calibri"/>
                <a:cs typeface="Calibri"/>
                <a:sym typeface="Calibri"/>
              </a:rPr>
              <a:t> uno </a:t>
            </a:r>
            <a:r>
              <a:rPr lang="en-GB" sz="1700" dirty="0" err="1">
                <a:solidFill>
                  <a:schemeClr val="lt1"/>
                </a:solidFill>
                <a:latin typeface="Calibri"/>
                <a:ea typeface="Calibri"/>
                <a:cs typeface="Calibri"/>
                <a:sym typeface="Calibri"/>
              </a:rPr>
              <a:t>dará</a:t>
            </a:r>
            <a:r>
              <a:rPr lang="en-GB" sz="1700" dirty="0">
                <a:solidFill>
                  <a:schemeClr val="lt1"/>
                </a:solidFill>
                <a:latin typeface="Calibri"/>
                <a:ea typeface="Calibri"/>
                <a:cs typeface="Calibri"/>
                <a:sym typeface="Calibri"/>
              </a:rPr>
              <a:t> un output. Si es un </a:t>
            </a:r>
            <a:r>
              <a:rPr lang="en-GB" sz="1700" dirty="0" err="1">
                <a:solidFill>
                  <a:schemeClr val="lt1"/>
                </a:solidFill>
                <a:latin typeface="Calibri"/>
                <a:ea typeface="Calibri"/>
                <a:cs typeface="Calibri"/>
                <a:sym typeface="Calibri"/>
              </a:rPr>
              <a:t>problema</a:t>
            </a:r>
            <a:r>
              <a:rPr lang="en-GB" sz="1700" dirty="0">
                <a:solidFill>
                  <a:schemeClr val="lt1"/>
                </a:solidFill>
                <a:latin typeface="Calibri"/>
                <a:ea typeface="Calibri"/>
                <a:cs typeface="Calibri"/>
                <a:sym typeface="Calibri"/>
              </a:rPr>
              <a:t> de </a:t>
            </a:r>
            <a:r>
              <a:rPr lang="en-GB" sz="1700" dirty="0" err="1">
                <a:solidFill>
                  <a:schemeClr val="lt1"/>
                </a:solidFill>
                <a:latin typeface="Calibri"/>
                <a:ea typeface="Calibri"/>
                <a:cs typeface="Calibri"/>
                <a:sym typeface="Calibri"/>
              </a:rPr>
              <a:t>clasificación</a:t>
            </a:r>
            <a:r>
              <a:rPr lang="en-GB" sz="1700" dirty="0">
                <a:solidFill>
                  <a:schemeClr val="lt1"/>
                </a:solidFill>
                <a:latin typeface="Calibri"/>
                <a:ea typeface="Calibri"/>
                <a:cs typeface="Calibri"/>
                <a:sym typeface="Calibri"/>
              </a:rPr>
              <a:t>, el output final </a:t>
            </a:r>
            <a:r>
              <a:rPr lang="en-GB" sz="1700" dirty="0" err="1">
                <a:solidFill>
                  <a:schemeClr val="lt1"/>
                </a:solidFill>
                <a:latin typeface="Calibri"/>
                <a:ea typeface="Calibri"/>
                <a:cs typeface="Calibri"/>
                <a:sym typeface="Calibri"/>
              </a:rPr>
              <a:t>será</a:t>
            </a:r>
            <a:r>
              <a:rPr lang="en-GB" sz="1700" dirty="0">
                <a:solidFill>
                  <a:schemeClr val="lt1"/>
                </a:solidFill>
                <a:latin typeface="Calibri"/>
                <a:ea typeface="Calibri"/>
                <a:cs typeface="Calibri"/>
                <a:sym typeface="Calibri"/>
              </a:rPr>
              <a:t> el </a:t>
            </a:r>
            <a:r>
              <a:rPr lang="en-GB" sz="1700" dirty="0" err="1">
                <a:solidFill>
                  <a:schemeClr val="lt1"/>
                </a:solidFill>
                <a:latin typeface="Calibri"/>
                <a:ea typeface="Calibri"/>
                <a:cs typeface="Calibri"/>
                <a:sym typeface="Calibri"/>
              </a:rPr>
              <a:t>valor</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más</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frecuente</a:t>
            </a:r>
            <a:r>
              <a:rPr lang="en-GB" sz="1700" dirty="0">
                <a:solidFill>
                  <a:schemeClr val="lt1"/>
                </a:solidFill>
                <a:latin typeface="Calibri"/>
                <a:ea typeface="Calibri"/>
                <a:cs typeface="Calibri"/>
                <a:sym typeface="Calibri"/>
              </a:rPr>
              <a:t>, </a:t>
            </a:r>
            <a:r>
              <a:rPr lang="en-GB" sz="1700" dirty="0" err="1">
                <a:solidFill>
                  <a:schemeClr val="lt1"/>
                </a:solidFill>
                <a:latin typeface="Calibri"/>
                <a:ea typeface="Calibri"/>
                <a:cs typeface="Calibri"/>
                <a:sym typeface="Calibri"/>
              </a:rPr>
              <a:t>mientras</a:t>
            </a:r>
            <a:r>
              <a:rPr lang="en-GB" sz="1700" dirty="0">
                <a:solidFill>
                  <a:schemeClr val="lt1"/>
                </a:solidFill>
                <a:latin typeface="Calibri"/>
                <a:ea typeface="Calibri"/>
                <a:cs typeface="Calibri"/>
                <a:sym typeface="Calibri"/>
              </a:rPr>
              <a:t> que </a:t>
            </a:r>
            <a:r>
              <a:rPr lang="en-GB" sz="1700" dirty="0" err="1">
                <a:solidFill>
                  <a:schemeClr val="lt1"/>
                </a:solidFill>
                <a:latin typeface="Calibri"/>
                <a:ea typeface="Calibri"/>
                <a:cs typeface="Calibri"/>
                <a:sym typeface="Calibri"/>
              </a:rPr>
              <a:t>si</a:t>
            </a:r>
            <a:r>
              <a:rPr lang="en-GB" sz="1700" dirty="0">
                <a:solidFill>
                  <a:schemeClr val="lt1"/>
                </a:solidFill>
                <a:latin typeface="Calibri"/>
                <a:ea typeface="Calibri"/>
                <a:cs typeface="Calibri"/>
                <a:sym typeface="Calibri"/>
              </a:rPr>
              <a:t> es de </a:t>
            </a:r>
            <a:r>
              <a:rPr lang="en-GB" sz="1700" dirty="0" err="1">
                <a:solidFill>
                  <a:schemeClr val="lt1"/>
                </a:solidFill>
                <a:latin typeface="Calibri"/>
                <a:ea typeface="Calibri"/>
                <a:cs typeface="Calibri"/>
                <a:sym typeface="Calibri"/>
              </a:rPr>
              <a:t>regresión</a:t>
            </a:r>
            <a:r>
              <a:rPr lang="en-GB" sz="1700" dirty="0">
                <a:solidFill>
                  <a:schemeClr val="lt1"/>
                </a:solidFill>
                <a:latin typeface="Calibri"/>
                <a:ea typeface="Calibri"/>
                <a:cs typeface="Calibri"/>
                <a:sym typeface="Calibri"/>
              </a:rPr>
              <a:t> se </a:t>
            </a:r>
            <a:r>
              <a:rPr lang="en-GB" sz="1700" dirty="0" err="1">
                <a:solidFill>
                  <a:schemeClr val="lt1"/>
                </a:solidFill>
                <a:latin typeface="Calibri"/>
                <a:ea typeface="Calibri"/>
                <a:cs typeface="Calibri"/>
                <a:sym typeface="Calibri"/>
              </a:rPr>
              <a:t>calculará</a:t>
            </a:r>
            <a:r>
              <a:rPr lang="en-GB" sz="1700" dirty="0">
                <a:solidFill>
                  <a:schemeClr val="lt1"/>
                </a:solidFill>
                <a:latin typeface="Calibri"/>
                <a:ea typeface="Calibri"/>
                <a:cs typeface="Calibri"/>
                <a:sym typeface="Calibri"/>
              </a:rPr>
              <a:t> la media de </a:t>
            </a:r>
            <a:r>
              <a:rPr lang="en-GB" sz="1700" dirty="0" err="1">
                <a:solidFill>
                  <a:schemeClr val="lt1"/>
                </a:solidFill>
                <a:latin typeface="Calibri"/>
                <a:ea typeface="Calibri"/>
                <a:cs typeface="Calibri"/>
                <a:sym typeface="Calibri"/>
              </a:rPr>
              <a:t>todos</a:t>
            </a:r>
            <a:r>
              <a:rPr lang="en-GB" sz="1700" dirty="0">
                <a:solidFill>
                  <a:schemeClr val="lt1"/>
                </a:solidFill>
                <a:latin typeface="Calibri"/>
                <a:ea typeface="Calibri"/>
                <a:cs typeface="Calibri"/>
                <a:sym typeface="Calibri"/>
              </a:rPr>
              <a:t> los outputs.</a:t>
            </a:r>
            <a:endParaRPr sz="1700" dirty="0">
              <a:solidFill>
                <a:schemeClr val="lt1"/>
              </a:solidFill>
              <a:latin typeface="Calibri"/>
              <a:ea typeface="Calibri"/>
              <a:cs typeface="Calibri"/>
              <a:sym typeface="Calibri"/>
            </a:endParaRPr>
          </a:p>
        </p:txBody>
      </p:sp>
      <p:sp>
        <p:nvSpPr>
          <p:cNvPr id="222" name="Google Shape;222;g9c522aaa2e_0_53"/>
          <p:cNvSpPr txBox="1">
            <a:spLocks noGrp="1"/>
          </p:cNvSpPr>
          <p:nvPr>
            <p:ph type="title"/>
          </p:nvPr>
        </p:nvSpPr>
        <p:spPr>
          <a:xfrm>
            <a:off x="684500" y="574849"/>
            <a:ext cx="7638900" cy="1078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400"/>
              <a:buFont typeface="Calibri"/>
              <a:buNone/>
            </a:pPr>
            <a:r>
              <a:rPr lang="en-GB">
                <a:solidFill>
                  <a:srgbClr val="FF0000"/>
                </a:solidFill>
              </a:rPr>
              <a:t>Cómo funciona el Bagging</a:t>
            </a:r>
            <a:endParaRPr>
              <a:solidFill>
                <a:srgbClr val="FF0000"/>
              </a:solidFill>
            </a:endParaRPr>
          </a:p>
        </p:txBody>
      </p:sp>
      <p:pic>
        <p:nvPicPr>
          <p:cNvPr id="223" name="Google Shape;223;g9c522aaa2e_0_53"/>
          <p:cNvPicPr preferRelativeResize="0"/>
          <p:nvPr/>
        </p:nvPicPr>
        <p:blipFill>
          <a:blip r:embed="rId3">
            <a:alphaModFix/>
          </a:blip>
          <a:stretch>
            <a:fillRect/>
          </a:stretch>
        </p:blipFill>
        <p:spPr>
          <a:xfrm>
            <a:off x="6634875" y="2020750"/>
            <a:ext cx="4366475" cy="408922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TotalTime>
  <Words>1268</Words>
  <Application>Microsoft Macintosh PowerPoint</Application>
  <PresentationFormat>Widescreen</PresentationFormat>
  <Paragraphs>166</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Machine Learning – Ensembling</vt:lpstr>
      <vt:lpstr>Concurso de la tele</vt:lpstr>
      <vt:lpstr>Definición</vt:lpstr>
      <vt:lpstr>Ejemplo</vt:lpstr>
      <vt:lpstr>Ejemplo</vt:lpstr>
      <vt:lpstr>Voting</vt:lpstr>
      <vt:lpstr>Bagging</vt:lpstr>
      <vt:lpstr>Bagging (Boostrap Aggregating)</vt:lpstr>
      <vt:lpstr>Cómo funciona el Bagging</vt:lpstr>
      <vt:lpstr>Random Forest Demo https://waternova.github.io/random-forest-viz/ </vt:lpstr>
      <vt:lpstr>Random Forest</vt:lpstr>
      <vt:lpstr>Feature importance</vt:lpstr>
      <vt:lpstr>Boosting</vt:lpstr>
      <vt:lpstr>Boosting</vt:lpstr>
      <vt:lpstr>AdaBoost (Adaptive Boosting)</vt:lpstr>
      <vt:lpstr>Cómo funciona el AdaBoost</vt:lpstr>
      <vt:lpstr>GradientBoost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 Ensembling</dc:title>
  <dc:creator>Gabriel VT</dc:creator>
  <cp:lastModifiedBy>Federico Ruiz</cp:lastModifiedBy>
  <cp:revision>9</cp:revision>
  <dcterms:created xsi:type="dcterms:W3CDTF">2020-05-12T19:48:30Z</dcterms:created>
  <dcterms:modified xsi:type="dcterms:W3CDTF">2022-01-31T11:32:57Z</dcterms:modified>
</cp:coreProperties>
</file>