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729" r:id="rId3"/>
    <p:sldId id="542" r:id="rId4"/>
    <p:sldId id="681" r:id="rId6"/>
    <p:sldId id="733" r:id="rId7"/>
    <p:sldId id="732" r:id="rId8"/>
    <p:sldId id="706" r:id="rId9"/>
    <p:sldId id="719" r:id="rId10"/>
    <p:sldId id="690" r:id="rId11"/>
    <p:sldId id="734" r:id="rId12"/>
    <p:sldId id="735" r:id="rId13"/>
    <p:sldId id="683" r:id="rId14"/>
    <p:sldId id="671" r:id="rId15"/>
    <p:sldId id="673" r:id="rId16"/>
    <p:sldId id="674" r:id="rId17"/>
    <p:sldId id="675" r:id="rId18"/>
    <p:sldId id="710" r:id="rId19"/>
    <p:sldId id="676" r:id="rId20"/>
    <p:sldId id="677" r:id="rId21"/>
    <p:sldId id="684" r:id="rId22"/>
    <p:sldId id="591" r:id="rId23"/>
    <p:sldId id="592" r:id="rId24"/>
    <p:sldId id="720" r:id="rId25"/>
    <p:sldId id="593" r:id="rId26"/>
    <p:sldId id="594" r:id="rId27"/>
    <p:sldId id="595" r:id="rId28"/>
    <p:sldId id="730" r:id="rId29"/>
    <p:sldId id="685" r:id="rId30"/>
    <p:sldId id="596" r:id="rId31"/>
    <p:sldId id="597" r:id="rId32"/>
    <p:sldId id="645" r:id="rId33"/>
    <p:sldId id="599" r:id="rId34"/>
    <p:sldId id="602" r:id="rId35"/>
    <p:sldId id="600" r:id="rId36"/>
    <p:sldId id="601" r:id="rId37"/>
    <p:sldId id="727" r:id="rId38"/>
    <p:sldId id="648" r:id="rId39"/>
    <p:sldId id="686" r:id="rId40"/>
    <p:sldId id="606" r:id="rId41"/>
    <p:sldId id="721" r:id="rId42"/>
    <p:sldId id="607" r:id="rId43"/>
    <p:sldId id="722" r:id="rId44"/>
    <p:sldId id="723" r:id="rId45"/>
    <p:sldId id="649" r:id="rId46"/>
    <p:sldId id="687" r:id="rId47"/>
  </p:sldIdLst>
  <p:sldSz cx="9144000" cy="6858000" type="screen4x3"/>
  <p:notesSz cx="7302500" cy="95865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C5"/>
    <a:srgbClr val="F1C7C7"/>
    <a:srgbClr val="E0E0E0"/>
    <a:srgbClr val="A8E799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ä¸­åº¦æ ·å¼ 2 - å¼ºè°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3" autoAdjust="0"/>
    <p:restoredTop sz="94660"/>
  </p:normalViewPr>
  <p:slideViewPr>
    <p:cSldViewPr snapToObjects="1">
      <p:cViewPr varScale="1">
        <p:scale>
          <a:sx n="93" d="100"/>
          <a:sy n="93" d="100"/>
        </p:scale>
        <p:origin x="48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true" noChangeArrowheads="true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false" compatLnSpc="true"/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false" compatLnSpc="true"/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08582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true" noRot="true" noChangeAspect="true" noTextEdit="true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true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true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529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632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734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837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144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451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246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349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861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963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861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true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true">
            <a:spLocks noChangeArrowheads="true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true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-96" charset="-128"/>
                <a:cs typeface="MS PGothic" pitchFamily="-96" charset="-128"/>
              </a:rPr>
            </a:fld>
            <a:endParaRPr lang="en-US" sz="1000" dirty="0">
              <a:latin typeface="Calibri" pitchFamily="34" charset="0"/>
            </a:endParaRPr>
          </a:p>
        </p:txBody>
      </p:sp>
      <p:sp>
        <p:nvSpPr>
          <p:cNvPr id="8" name="TextBox 7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2" Type="http://schemas.openxmlformats.org/officeDocument/2006/relationships/oleObject" Target="../embeddings/oleObject2.bin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true" noChangeAspect="true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Example Data Representations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true"/>
          </p:cNvGraphicFramePr>
          <p:nvPr/>
        </p:nvGraphicFramePr>
        <p:xfrm>
          <a:off x="2286000" y="1574800"/>
          <a:ext cx="45720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char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short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long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float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double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pointer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“ILP32”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“LP64”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Bit-level manipulations</a:t>
            </a:r>
            <a:endParaRPr lang="en-US" dirty="0"/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Boolean Algebra</a:t>
            </a:r>
            <a:endParaRPr lang="en-US" dirty="0"/>
          </a:p>
        </p:txBody>
      </p:sp>
      <p:sp>
        <p:nvSpPr>
          <p:cNvPr id="56325" name="Rectangle 4"/>
          <p:cNvSpPr>
            <a:spLocks noGrp="true" noChangeArrowheads="true"/>
          </p:cNvSpPr>
          <p:nvPr>
            <p:ph idx="1"/>
          </p:nvPr>
        </p:nvSpPr>
        <p:spPr>
          <a:xfrm>
            <a:off x="396875" y="1362075"/>
            <a:ext cx="7896225" cy="1241425"/>
          </a:xfrm>
        </p:spPr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  <a:endParaRPr lang="en-US" dirty="0"/>
          </a:p>
          <a:p>
            <a:pPr marL="552450" lvl="1"/>
            <a:r>
              <a:rPr lang="en-US" dirty="0"/>
              <a:t>Algebraic representation of logic</a:t>
            </a:r>
            <a:endParaRPr lang="en-US" dirty="0"/>
          </a:p>
          <a:p>
            <a:pPr marL="552450" lvl="1"/>
            <a:r>
              <a:rPr lang="en-US" dirty="0"/>
              <a:t>Encode “True” as 1 and “False” as 0</a:t>
            </a:r>
            <a:endParaRPr lang="en-US" dirty="0"/>
          </a:p>
        </p:txBody>
      </p:sp>
      <p:sp>
        <p:nvSpPr>
          <p:cNvPr id="56326" name="Rectangle 5"/>
          <p:cNvSpPr/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   A&amp;B = 1 when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both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 A=1 and B=1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ea typeface="Calibri Bold" charset="0"/>
              <a:cs typeface="Calibri" pitchFamily="34" charset="0"/>
              <a:sym typeface="Calibri Bold" charset="0"/>
            </a:endParaRPr>
          </a:p>
        </p:txBody>
      </p:sp>
      <p:sp>
        <p:nvSpPr>
          <p:cNvPr id="56328" name="Rectangle 7"/>
          <p:cNvSpPr/>
          <p:nvPr/>
        </p:nvSpPr>
        <p:spPr bwMode="auto">
          <a:xfrm>
            <a:off x="4419599" y="2603500"/>
            <a:ext cx="4327525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   A|B = 1 when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either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 A=1 or B=1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or both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Calibri Bold" charset="0"/>
              <a:cs typeface="Calibri" pitchFamily="34" charset="0"/>
              <a:sym typeface="Calibri Bold" charset="0"/>
            </a:endParaRPr>
          </a:p>
        </p:txBody>
      </p:sp>
      <p:sp>
        <p:nvSpPr>
          <p:cNvPr id="56331" name="Rectangle 10"/>
          <p:cNvSpPr/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   ~A = 1 when A=0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ea typeface="Calibri Bold" charset="0"/>
              <a:cs typeface="Calibri" pitchFamily="34" charset="0"/>
              <a:sym typeface="Calibri Bold" charset="0"/>
            </a:endParaRPr>
          </a:p>
        </p:txBody>
      </p:sp>
      <p:sp>
        <p:nvSpPr>
          <p:cNvPr id="56333" name="Rectangle 12"/>
          <p:cNvSpPr/>
          <p:nvPr/>
        </p:nvSpPr>
        <p:spPr bwMode="auto">
          <a:xfrm>
            <a:off x="44196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   A^B = 1 when A=1 or B=1,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Calibri Bold" charset="0"/>
                <a:cs typeface="Calibri" pitchFamily="34" charset="0"/>
                <a:sym typeface="Calibri Bold" charset="0"/>
              </a:rPr>
              <a:t>but not both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Calibri Bold" charset="0"/>
              <a:cs typeface="Calibri" pitchFamily="34" charset="0"/>
              <a:sym typeface="Calibri Bold" charset="0"/>
            </a:endParaRPr>
          </a:p>
        </p:txBody>
      </p:sp>
      <p:graphicFrame>
        <p:nvGraphicFramePr>
          <p:cNvPr id="2" name="Table 2"/>
          <p:cNvGraphicFramePr>
            <a:graphicFrameLocks noGrp="true"/>
          </p:cNvGraphicFramePr>
          <p:nvPr/>
        </p:nvGraphicFramePr>
        <p:xfrm>
          <a:off x="724916" y="3440782"/>
          <a:ext cx="1115568" cy="1112520"/>
        </p:xfrm>
        <a:graphic>
          <a:graphicData uri="http://schemas.openxmlformats.org/drawingml/2006/table">
            <a:tbl>
              <a:tblPr firstRow="true">
                <a:tableStyleId>{F5AB1C69-6EDB-4FF4-983F-18BD219EF322}</a:tableStyleId>
              </a:tblPr>
              <a:tblGrid>
                <a:gridCol w="371856"/>
                <a:gridCol w="371856"/>
                <a:gridCol w="371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2"/>
          <p:cNvGraphicFramePr>
            <a:graphicFrameLocks noGrp="true"/>
          </p:cNvGraphicFramePr>
          <p:nvPr/>
        </p:nvGraphicFramePr>
        <p:xfrm>
          <a:off x="4756208" y="3413518"/>
          <a:ext cx="1115568" cy="1112520"/>
        </p:xfrm>
        <a:graphic>
          <a:graphicData uri="http://schemas.openxmlformats.org/drawingml/2006/table">
            <a:tbl>
              <a:tblPr firstRow="true">
                <a:tableStyleId>{F5AB1C69-6EDB-4FF4-983F-18BD219EF322}</a:tableStyleId>
              </a:tblPr>
              <a:tblGrid>
                <a:gridCol w="371856"/>
                <a:gridCol w="371856"/>
                <a:gridCol w="371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2"/>
          <p:cNvGraphicFramePr>
            <a:graphicFrameLocks noGrp="true"/>
          </p:cNvGraphicFramePr>
          <p:nvPr/>
        </p:nvGraphicFramePr>
        <p:xfrm>
          <a:off x="4756208" y="5445518"/>
          <a:ext cx="1115568" cy="1112520"/>
        </p:xfrm>
        <a:graphic>
          <a:graphicData uri="http://schemas.openxmlformats.org/drawingml/2006/table">
            <a:tbl>
              <a:tblPr firstRow="true">
                <a:tableStyleId>{F5AB1C69-6EDB-4FF4-983F-18BD219EF322}</a:tableStyleId>
              </a:tblPr>
              <a:tblGrid>
                <a:gridCol w="371856"/>
                <a:gridCol w="371856"/>
                <a:gridCol w="371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2"/>
          <p:cNvGraphicFramePr>
            <a:graphicFrameLocks noGrp="true"/>
          </p:cNvGraphicFramePr>
          <p:nvPr/>
        </p:nvGraphicFramePr>
        <p:xfrm>
          <a:off x="724916" y="5445518"/>
          <a:ext cx="1115568" cy="741680"/>
        </p:xfrm>
        <a:graphic>
          <a:graphicData uri="http://schemas.openxmlformats.org/drawingml/2006/table">
            <a:tbl>
              <a:tblPr firstRow="true">
                <a:tableStyleId>{F5AB1C69-6EDB-4FF4-983F-18BD219EF322}</a:tableStyleId>
              </a:tblPr>
              <a:tblGrid>
                <a:gridCol w="371856"/>
                <a:gridCol w="371856"/>
                <a:gridCol w="371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~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/>
              <a:t>General Boolean Algebras</a:t>
            </a:r>
            <a:endParaRPr lang="en-US"/>
          </a:p>
        </p:txBody>
      </p:sp>
      <p:sp>
        <p:nvSpPr>
          <p:cNvPr id="58373" name="Rectangle 4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  <a:endParaRPr lang="en-US"/>
          </a:p>
          <a:p>
            <a:pPr marL="552450" lvl="1" eaLnBrk="1" hangingPunct="1"/>
            <a:r>
              <a:rPr lang="en-US"/>
              <a:t>Operations applied bitwise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  <a:endParaRPr lang="en-US"/>
          </a:p>
        </p:txBody>
      </p:sp>
      <p:sp>
        <p:nvSpPr>
          <p:cNvPr id="58374" name="Rectangle 5"/>
          <p:cNvSpPr/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  <a:endParaRPr lang="en-US" sz="20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  <a:endParaRPr lang="en-US" sz="20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  <a:endParaRPr lang="en-US" sz="2000" b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5" name="Line 6"/>
          <p:cNvSpPr>
            <a:spLocks noChangeShapeType="true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/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  <a:endParaRPr lang="en-US" sz="20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  <a:endParaRPr lang="en-US" sz="20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  <a:endParaRPr lang="en-US" sz="2000" b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7" name="Line 8"/>
          <p:cNvSpPr>
            <a:spLocks noChangeShapeType="true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/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  <a:endParaRPr lang="en-US" sz="20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  <a:endParaRPr lang="en-US" sz="20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  <a:endParaRPr lang="en-US" sz="2000" b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9" name="Line 10"/>
          <p:cNvSpPr>
            <a:spLocks noChangeShapeType="true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/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endParaRPr lang="en-US" sz="20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  <a:endParaRPr lang="en-US" sz="20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  <a:endParaRPr lang="en-US" sz="2000" b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81" name="Line 12"/>
          <p:cNvSpPr>
            <a:spLocks noChangeShapeType="true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/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  <a:endParaRPr lang="en-US" sz="2000" b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6" name="Rectangle 14"/>
          <p:cNvSpPr/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  <a:endParaRPr lang="en-US" sz="2000" b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7" name="Rectangle 15"/>
          <p:cNvSpPr/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  <a:endParaRPr lang="en-US" sz="2000" b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8" name="Rectangle 16"/>
          <p:cNvSpPr/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  <a:endParaRPr lang="en-US" sz="2000" b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autoUpdateAnimBg="false" build="p"/>
      <p:bldP spid="23566" grpId="0" autoUpdateAnimBg="false" build="p"/>
      <p:bldP spid="23567" grpId="0" autoUpdateAnimBg="false" build="p"/>
      <p:bldP spid="23568" grpId="0" autoUpdateAnimBg="false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true" noChangeArrowheads="true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Sets of Small Integers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97" name="Rectangle 4"/>
              <p:cNvSpPr>
                <a:spLocks noGrp="true" noChangeArrowheads="true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Width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bit vector represents subsets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be a bit vector representing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, then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Monaco" charset="0"/>
                  </a:rPr>
                  <a:t>Examples:</a:t>
                </a:r>
                <a:endParaRPr lang="en-US" dirty="0">
                  <a:sym typeface="Monaco" charset="0"/>
                </a:endParaRPr>
              </a:p>
              <a:p>
                <a:pPr lvl="2"/>
                <a:r>
                  <a:rPr lang="en-US" dirty="0">
                    <a:sym typeface="Monaco" charset="0"/>
                  </a:rPr>
                  <a:t>01101001	{ 0, 3, 5, 6 }</a:t>
                </a:r>
                <a:br>
                  <a:rPr lang="en-US" dirty="0">
                    <a:sym typeface="Monaco" charset="0"/>
                  </a:rPr>
                </a:br>
                <a:r>
                  <a:rPr lang="en-US" i="1" dirty="0">
                    <a:sym typeface="Monaco" charset="0"/>
                  </a:rPr>
                  <a:t>7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65</a:t>
                </a:r>
                <a:r>
                  <a:rPr lang="en-US" i="1" dirty="0">
                    <a:sym typeface="Monaco" charset="0"/>
                  </a:rPr>
                  <a:t>4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3</a:t>
                </a:r>
                <a:r>
                  <a:rPr lang="en-US" i="1" dirty="0">
                    <a:sym typeface="Monaco" charset="0"/>
                  </a:rPr>
                  <a:t>21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0</a:t>
                </a:r>
                <a:endParaRPr lang="en-US" dirty="0">
                  <a:sym typeface="Monaco" charset="0"/>
                </a:endParaRPr>
              </a:p>
              <a:p>
                <a:pPr lvl="2"/>
                <a:r>
                  <a:rPr lang="en-US" dirty="0">
                    <a:sym typeface="Monaco" charset="0"/>
                  </a:rPr>
                  <a:t>01010101	{ 0, 2, 4, 6 }</a:t>
                </a:r>
                <a:br>
                  <a:rPr lang="en-US" dirty="0">
                    <a:sym typeface="Monaco" charset="0"/>
                  </a:rPr>
                </a:br>
                <a:r>
                  <a:rPr lang="en-US" i="1" dirty="0">
                    <a:sym typeface="Monaco" charset="0"/>
                  </a:rPr>
                  <a:t>7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6</a:t>
                </a:r>
                <a:r>
                  <a:rPr lang="en-US" i="1" dirty="0">
                    <a:sym typeface="Monaco" charset="0"/>
                  </a:rPr>
                  <a:t>5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4</a:t>
                </a:r>
                <a:r>
                  <a:rPr lang="en-US" i="1" dirty="0">
                    <a:sym typeface="Monaco" charset="0"/>
                  </a:rPr>
                  <a:t>3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2</a:t>
                </a:r>
                <a:r>
                  <a:rPr lang="en-US" i="1" dirty="0">
                    <a:sym typeface="Monaco" charset="0"/>
                  </a:rPr>
                  <a:t>1</a:t>
                </a:r>
                <a:r>
                  <a:rPr lang="en-US" i="1" dirty="0">
                    <a:solidFill>
                      <a:srgbClr val="FF0000"/>
                    </a:solidFill>
                    <a:sym typeface="Monaco" charset="0"/>
                  </a:rPr>
                  <a:t>0</a:t>
                </a:r>
                <a:endParaRPr lang="en-US" i="1" dirty="0">
                  <a:solidFill>
                    <a:srgbClr val="FF0000"/>
                  </a:solidFill>
                  <a:sym typeface="Monaco" charset="0"/>
                </a:endParaRPr>
              </a:p>
              <a:p>
                <a:pPr marL="914400" lvl="2" indent="0">
                  <a:buNone/>
                </a:pPr>
                <a:endParaRPr lang="en-US" i="1" dirty="0">
                  <a:solidFill>
                    <a:srgbClr val="FF0000"/>
                  </a:solidFill>
                  <a:sym typeface="Monaco" charset="0"/>
                </a:endParaRPr>
              </a:p>
              <a:p>
                <a:r>
                  <a:rPr lang="en-US" dirty="0"/>
                  <a:t>Operations</a:t>
                </a:r>
                <a:endParaRPr lang="en-US" dirty="0"/>
              </a:p>
              <a:p>
                <a:pPr lvl="1"/>
                <a:r>
                  <a:rPr lang="en-US" dirty="0"/>
                  <a:t>&amp;    Intersection		01000001	{ 0, 6 }</a:t>
                </a:r>
                <a:endParaRPr lang="en-US" dirty="0"/>
              </a:p>
              <a:p>
                <a:pPr lvl="1"/>
                <a:r>
                  <a:rPr lang="en-US" dirty="0"/>
                  <a:t>|     Union			01111101	{ 0, 2, 3, 4, 5, 6 }</a:t>
                </a:r>
                <a:endParaRPr lang="en-US" dirty="0"/>
              </a:p>
              <a:p>
                <a:pPr lvl="1"/>
                <a:r>
                  <a:rPr lang="en-US" dirty="0"/>
                  <a:t>^	    Symmetric difference	00111100	{ 2, 3, 4, 5 }</a:t>
                </a:r>
                <a:endParaRPr lang="en-US" dirty="0"/>
              </a:p>
              <a:p>
                <a:pPr lvl="1"/>
                <a:r>
                  <a:rPr lang="en-US" dirty="0"/>
                  <a:t>~	    Complement		10101010	{ 1, 3, 5, 7 }</a:t>
                </a:r>
                <a:endParaRPr lang="en-US" dirty="0"/>
              </a:p>
            </p:txBody>
          </p:sp>
        </mc:Choice>
        <mc:Fallback>
          <p:sp>
            <p:nvSpPr>
              <p:cNvPr id="59397" name="Rectangle 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-28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/>
              <a:t>Bit-Level Operations in C</a:t>
            </a:r>
            <a:endParaRPr lang="en-US"/>
          </a:p>
        </p:txBody>
      </p:sp>
      <p:sp>
        <p:nvSpPr>
          <p:cNvPr id="60421" name="Rectangle 4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  <a:endParaRPr lang="en-US" dirty="0"/>
          </a:p>
          <a:p>
            <a:pPr marL="552450" lvl="1" eaLnBrk="1" hangingPunct="1"/>
            <a:r>
              <a:rPr lang="en-US" dirty="0"/>
              <a:t>Apply to any “integral” data type</a:t>
            </a:r>
            <a:endParaRPr lang="en-US" dirty="0"/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  <a:endParaRPr lang="en-US" dirty="0"/>
          </a:p>
          <a:p>
            <a:pPr marL="552450" lvl="1" eaLnBrk="1" hangingPunct="1"/>
            <a:r>
              <a:rPr lang="en-US" dirty="0"/>
              <a:t>Arguments applied bit-wise</a:t>
            </a:r>
            <a:endParaRPr lang="en-US" dirty="0"/>
          </a:p>
          <a:p>
            <a:pPr eaLnBrk="1" hangingPunct="1"/>
            <a:r>
              <a:rPr lang="en-US" dirty="0"/>
              <a:t>Examples (Char data type)</a:t>
            </a:r>
            <a:endParaRPr lang="en-US" dirty="0"/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8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9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0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  <a:endPara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1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2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3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4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5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6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7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8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9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0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1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2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3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4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6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7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8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9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0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1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2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4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5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  <a:endPara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6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7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8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9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6" name="Rectangle 151"/>
            <p:cNvSpPr/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" name="Rectangle 152"/>
            <p:cNvSpPr/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8" name="Rectangle 153"/>
            <p:cNvSpPr/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true">
            <a:spLocks noChangeArrowheads="true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  <a:endParaRPr lang="en-US" kern="0" dirty="0"/>
          </a:p>
          <a:p>
            <a:pPr marL="552450" lvl="1"/>
            <a:r>
              <a:rPr lang="en-US" b="0" kern="0" dirty="0"/>
              <a:t>Apply to any “integral” data type</a:t>
            </a:r>
            <a:endParaRPr lang="en-US" b="0" kern="0" dirty="0"/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  <a:endParaRPr lang="en-US" b="0" kern="0" dirty="0"/>
          </a:p>
          <a:p>
            <a:pPr marL="552450" lvl="1"/>
            <a:r>
              <a:rPr lang="en-US" b="0" kern="0" dirty="0"/>
              <a:t>Arguments applied bit-wise</a:t>
            </a:r>
            <a:endParaRPr lang="en-US" b="0" kern="0" dirty="0"/>
          </a:p>
          <a:p>
            <a:r>
              <a:rPr lang="en-US" kern="0" dirty="0"/>
              <a:t>Examples (Char data type)</a:t>
            </a:r>
            <a:endParaRPr lang="en-US" kern="0" dirty="0"/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/>
              <a:t>Bit-Level Operations in C</a:t>
            </a:r>
            <a:endParaRPr lang="en-US"/>
          </a:p>
        </p:txBody>
      </p:sp>
      <p:sp>
        <p:nvSpPr>
          <p:cNvPr id="60421" name="Rectangle 4"/>
          <p:cNvSpPr>
            <a:spLocks noGrp="true" noChangeArrowheads="true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  <a:endParaRPr lang="en-US" dirty="0"/>
          </a:p>
          <a:p>
            <a:pPr marL="552450" lvl="1" eaLnBrk="1" hangingPunct="1"/>
            <a:r>
              <a:rPr lang="en-US" dirty="0"/>
              <a:t>Apply to any “integral” data type</a:t>
            </a:r>
            <a:endParaRPr lang="en-US" dirty="0"/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  <a:endParaRPr lang="en-US" dirty="0"/>
          </a:p>
          <a:p>
            <a:pPr marL="552450" lvl="1" eaLnBrk="1" hangingPunct="1"/>
            <a:r>
              <a:rPr lang="en-US" dirty="0"/>
              <a:t>Arguments applied bit-wise</a:t>
            </a:r>
            <a:endParaRPr lang="en-US" dirty="0"/>
          </a:p>
          <a:p>
            <a:pPr eaLnBrk="1" hangingPunct="1"/>
            <a:r>
              <a:rPr lang="en-US" dirty="0"/>
              <a:t>Examples (Char data type)</a:t>
            </a:r>
            <a:endParaRPr lang="en-US" dirty="0"/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7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8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9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0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1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2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3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4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5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6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7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8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9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0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1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2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3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4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5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6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7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8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9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0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1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2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4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5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6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  <a:endPara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7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8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9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7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7" name="Rectangle 151"/>
            <p:cNvSpPr/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8" name="Rectangle 152"/>
            <p:cNvSpPr/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9" name="Rectangle 153"/>
            <p:cNvSpPr/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/>
              <a:t>Contrast: Logic Operations in C</a:t>
            </a:r>
            <a:endParaRPr lang="en-US"/>
          </a:p>
        </p:txBody>
      </p:sp>
      <p:sp>
        <p:nvSpPr>
          <p:cNvPr id="61445" name="Rectangle 4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  <a:endParaRPr lang="en-US" dirty="0"/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  <a:endParaRPr lang="en-US" dirty="0"/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  <a:endParaRPr lang="en-US" dirty="0">
              <a:solidFill>
                <a:srgbClr val="C00000"/>
              </a:solidFill>
            </a:endParaRPr>
          </a:p>
          <a:p>
            <a:pPr marL="838200" lvl="2" eaLnBrk="1" hangingPunct="1"/>
            <a:r>
              <a:rPr lang="en-US" dirty="0"/>
              <a:t>Always return 0 or 1</a:t>
            </a:r>
            <a:endParaRPr lang="en-US" dirty="0"/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Examples (char data type)</a:t>
            </a:r>
            <a:endParaRPr lang="en-US" dirty="0"/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  <a:endParaRPr lang="en-US" dirty="0"/>
          </a:p>
        </p:txBody>
      </p:sp>
      <p:sp>
        <p:nvSpPr>
          <p:cNvPr id="4" name="AutoShape 8"/>
          <p:cNvSpPr>
            <a:spLocks noChangeArrowheads="true"/>
          </p:cNvSpPr>
          <p:nvPr/>
        </p:nvSpPr>
        <p:spPr bwMode="auto">
          <a:xfrm>
            <a:off x="4267200" y="3124200"/>
            <a:ext cx="4724400" cy="21336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tailEnd type="none" w="sm" len="sm"/>
          </a:ln>
          <a:effectLst/>
        </p:spPr>
        <p:txBody>
          <a:bodyPr lIns="45720" rIns="45720" anchor="ctr"/>
          <a:lstStyle/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Watch out for &amp;&amp; vs. &amp; (and || vs. |)… 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Super common C programming pitfall!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tru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true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true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Shift Operations</a:t>
            </a:r>
            <a:endParaRPr lang="en-US" dirty="0"/>
          </a:p>
        </p:txBody>
      </p:sp>
      <p:sp>
        <p:nvSpPr>
          <p:cNvPr id="62469" name="Rectangle 4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  <a:endParaRPr lang="en-US" dirty="0"/>
          </a:p>
          <a:p>
            <a:pPr marL="1181100" lvl="3" eaLnBrk="1" hangingPunct="1"/>
            <a:r>
              <a:rPr lang="en-US" dirty="0"/>
              <a:t>Throw away extra bits on left</a:t>
            </a:r>
            <a:endParaRPr lang="en-US" dirty="0"/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  <a:endParaRPr lang="en-US" dirty="0"/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  <a:endParaRPr lang="en-US" dirty="0"/>
          </a:p>
          <a:p>
            <a:pPr marL="838200" lvl="2" eaLnBrk="1" hangingPunct="1"/>
            <a:r>
              <a:rPr lang="en-US" dirty="0"/>
              <a:t>Throw away extra bits on right</a:t>
            </a:r>
            <a:endParaRPr lang="en-US" dirty="0"/>
          </a:p>
          <a:p>
            <a:pPr marL="552450" lvl="1" eaLnBrk="1" hangingPunct="1"/>
            <a:r>
              <a:rPr lang="en-US" dirty="0"/>
              <a:t>Logical shift</a:t>
            </a:r>
            <a:endParaRPr lang="en-US" dirty="0"/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  <a:endParaRPr lang="en-US" dirty="0"/>
          </a:p>
          <a:p>
            <a:pPr marL="552450" lvl="1" eaLnBrk="1" hangingPunct="1"/>
            <a:r>
              <a:rPr lang="en-US" dirty="0"/>
              <a:t>Arithmetic shift</a:t>
            </a:r>
            <a:endParaRPr lang="en-US" dirty="0"/>
          </a:p>
          <a:p>
            <a:pPr marL="838200" lvl="2" eaLnBrk="1" hangingPunct="1"/>
            <a:r>
              <a:rPr lang="en-US" dirty="0"/>
              <a:t>Replicate most significant bit on left</a:t>
            </a:r>
            <a:endParaRPr lang="en-US" dirty="0"/>
          </a:p>
          <a:p>
            <a:pPr eaLnBrk="1" hangingPunct="1"/>
            <a:r>
              <a:rPr lang="en-US" dirty="0"/>
              <a:t>Undefined Behavior</a:t>
            </a:r>
            <a:endParaRPr lang="en-US" dirty="0"/>
          </a:p>
          <a:p>
            <a:pPr marL="552450" lvl="1" eaLnBrk="1" hangingPunct="1"/>
            <a:r>
              <a:rPr lang="en-US" dirty="0"/>
              <a:t>Shift amount &lt; 0 or ≥ word size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  <a:endParaRPr lang="en-US" sz="1800" b="0">
                <a:solidFill>
                  <a:srgbClr val="FFFFFF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  <a:endParaRPr lang="en-US" sz="18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  <a:endParaRPr lang="en-US" sz="18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  <a:endParaRPr lang="en-US" sz="1800" b="0">
                <a:solidFill>
                  <a:srgbClr val="FFFFFF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  <a:endParaRPr lang="en-US" sz="18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6" name="Group 47"/>
          <p:cNvGrpSpPr/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  <a:endParaRPr lang="en-US" sz="18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7" name="Group 50"/>
          <p:cNvGrpSpPr/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8" name="Group 53"/>
          <p:cNvGrpSpPr/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  <a:endParaRPr lang="en-US" sz="1800" b="0">
                <a:solidFill>
                  <a:srgbClr val="FFFFFF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19" name="Group 56"/>
          <p:cNvGrpSpPr/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  <a:endParaRPr lang="en-US" sz="1800" b="0" dirty="0">
                <a:solidFill>
                  <a:srgbClr val="000066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20" name="Group 59"/>
          <p:cNvGrpSpPr/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21" name="Group 62"/>
          <p:cNvGrpSpPr/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22" name="Group 65"/>
          <p:cNvGrpSpPr/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23" name="Group 68"/>
          <p:cNvGrpSpPr/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24" name="Group 71"/>
          <p:cNvGrpSpPr/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  <a:endParaRPr lang="en-US" sz="1800" b="0">
                <a:solidFill>
                  <a:srgbClr val="FFFFFF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25" name="Group 74"/>
          <p:cNvGrpSpPr/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26" name="Group 77"/>
          <p:cNvGrpSpPr/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27" name="Group 80"/>
          <p:cNvGrpSpPr/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  <a:endParaRPr lang="en-US" sz="1800" b="0">
                <a:solidFill>
                  <a:srgbClr val="000066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28" name="Group 83"/>
          <p:cNvGrpSpPr/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29" name="Group 86"/>
          <p:cNvGrpSpPr/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true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true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true"/>
      <p:bldP spid="97" grpId="0" animBg="true"/>
      <p:bldP spid="98" grpId="0" animBg="true"/>
      <p:bldP spid="89" grpId="0" animBg="true"/>
      <p:bldP spid="90" grpId="0" animBg="true"/>
      <p:bldP spid="30" grpId="0" animBg="tru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true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September 2, 2021</a:t>
            </a:r>
            <a:endParaRPr lang="en-US" sz="2000" b="0" dirty="0"/>
          </a:p>
        </p:txBody>
      </p:sp>
      <p:sp>
        <p:nvSpPr>
          <p:cNvPr id="5" name="Subtitle 2"/>
          <p:cNvSpPr>
            <a:spLocks noGrp="true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  <a:endParaRPr lang="en-US"/>
          </a:p>
        </p:txBody>
      </p:sp>
      <p:sp>
        <p:nvSpPr>
          <p:cNvPr id="1030" name="Text Box 3"/>
          <p:cNvSpPr txBox="true">
            <a:spLocks noChangeArrowheads="true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428" name="Rectangle 4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 does not mandate using two’s complement</a:t>
            </a:r>
            <a:endParaRPr lang="en-US" dirty="0"/>
          </a:p>
          <a:p>
            <a:pPr lvl="1">
              <a:defRPr/>
            </a:pPr>
            <a:r>
              <a:rPr lang="en-US" dirty="0"/>
              <a:t>But, most machines do, and we will assume so</a:t>
            </a:r>
            <a:endParaRPr lang="en-US" dirty="0"/>
          </a:p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  <a:endParaRPr lang="en-US" dirty="0"/>
          </a:p>
          <a:p>
            <a:pPr marL="914400" lvl="2" indent="0" eaLnBrk="1" hangingPunct="1">
              <a:buNone/>
              <a:defRPr/>
            </a:pPr>
            <a:r>
              <a:rPr lang="en-US" dirty="0"/>
              <a:t>0 for nonnegative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1 for negative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true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/>
        </a:graphic>
      </p:graphicFrame>
      <p:graphicFrame>
        <p:nvGraphicFramePr>
          <p:cNvPr id="1027" name="Object 6"/>
          <p:cNvGraphicFramePr>
            <a:graphicFrameLocks noChangeAspect="true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/>
        </a:graphic>
      </p:graphicFrame>
      <p:sp>
        <p:nvSpPr>
          <p:cNvPr id="1032" name="Text Box 7"/>
          <p:cNvSpPr txBox="true">
            <a:spLocks noChangeArrowheads="true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33" name="Text Box 8"/>
          <p:cNvSpPr txBox="true">
            <a:spLocks noChangeArrowheads="true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34" name="Line 9"/>
          <p:cNvSpPr>
            <a:spLocks noChangeShapeType="true"/>
          </p:cNvSpPr>
          <p:nvPr/>
        </p:nvSpPr>
        <p:spPr bwMode="auto">
          <a:xfrm flipH="true" flipV="true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true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1028" name="Object 11"/>
          <p:cNvGraphicFramePr>
            <a:graphicFrameLocks noChangeAspect="true"/>
          </p:cNvGraphicFramePr>
          <p:nvPr/>
        </p:nvGraphicFramePr>
        <p:xfrm>
          <a:off x="2058987" y="4229893"/>
          <a:ext cx="5637213" cy="989013"/>
        </p:xfrm>
        <a:graphic>
          <a:graphicData uri="http://schemas.openxmlformats.org/presentationml/2006/ole"/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  <a:endParaRPr lang="en-US" dirty="0"/>
          </a:p>
        </p:txBody>
      </p:sp>
      <p:sp>
        <p:nvSpPr>
          <p:cNvPr id="2" name="TextBox 1"/>
          <p:cNvSpPr txBox="true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 =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true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-10 =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true"/>
          </p:cNvGraphicFramePr>
          <p:nvPr/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true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8+2 = 10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-16+4+2 = -10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  <a:endParaRPr lang="en-US" dirty="0"/>
          </a:p>
        </p:txBody>
      </p:sp>
      <p:sp>
        <p:nvSpPr>
          <p:cNvPr id="2052" name="Text Box 3"/>
          <p:cNvSpPr txBox="true">
            <a:spLocks noChangeArrowheads="true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050" name="Object 4"/>
          <p:cNvGraphicFramePr>
            <a:graphicFrameLocks noChangeAspect="true"/>
          </p:cNvGraphicFramePr>
          <p:nvPr/>
        </p:nvGraphicFramePr>
        <p:xfrm>
          <a:off x="1920875" y="1654175"/>
          <a:ext cx="5535613" cy="5203825"/>
        </p:xfrm>
        <a:graphic>
          <a:graphicData uri="http://schemas.openxmlformats.org/presentationml/2006/ole"/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  <a:endParaRPr lang="en-US" dirty="0"/>
          </a:p>
        </p:txBody>
      </p:sp>
      <p:sp>
        <p:nvSpPr>
          <p:cNvPr id="107523" name="Rectangle 3"/>
          <p:cNvSpPr>
            <a:spLocks noGrp="true" noChangeArrowheads="true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330" indent="-227330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  <a:endParaRPr lang="en-US" sz="2000" dirty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  <a:endParaRPr lang="en-US" sz="2000" b="0" dirty="0"/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  <a:endParaRPr lang="en-US" sz="1800" dirty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  <a:endParaRPr lang="en-US" sz="2000" b="0" dirty="0"/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  <a:endParaRPr lang="en-US" sz="1800" dirty="0"/>
          </a:p>
        </p:txBody>
      </p:sp>
      <p:sp>
        <p:nvSpPr>
          <p:cNvPr id="107524" name="Rectangle 4"/>
          <p:cNvSpPr>
            <a:spLocks noGrp="true" noChangeArrowheads="true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endParaRPr lang="en-US" sz="2000" b="0" baseline="30000" dirty="0"/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  <a:endParaRPr lang="en-US" sz="18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  <a:endParaRPr lang="en-US" sz="2000" b="0" dirty="0"/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  <a:endParaRPr lang="en-US" sz="2000" b="0" dirty="0"/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  <a:endParaRPr lang="en-US" sz="1800" dirty="0"/>
          </a:p>
        </p:txBody>
      </p:sp>
      <p:graphicFrame>
        <p:nvGraphicFramePr>
          <p:cNvPr id="3074" name="Object 5"/>
          <p:cNvGraphicFramePr>
            <a:graphicFrameLocks noChangeAspect="true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/>
        </a:graphic>
      </p:graphicFrame>
      <p:sp>
        <p:nvSpPr>
          <p:cNvPr id="3078" name="Rectangle 6"/>
          <p:cNvSpPr>
            <a:spLocks noChangeArrowheads="true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  <a:endParaRPr lang="en-US"/>
          </a:p>
        </p:txBody>
      </p:sp>
      <p:sp>
        <p:nvSpPr>
          <p:cNvPr id="10957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  <a:endParaRPr lang="en-US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  <a:endParaRPr lang="en-US" b="0" dirty="0"/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  <a:endParaRPr lang="en-US" b="0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  <a:endParaRPr lang="en-US" b="0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Question: abs(</a:t>
            </a:r>
            <a:r>
              <a:rPr lang="en-US" b="0" dirty="0" err="1"/>
              <a:t>TMin</a:t>
            </a:r>
            <a:r>
              <a:rPr lang="en-US" b="0" dirty="0"/>
              <a:t>)? 		</a:t>
            </a:r>
            <a:endParaRPr lang="en-US" b="0" dirty="0"/>
          </a:p>
        </p:txBody>
      </p:sp>
      <p:graphicFrame>
        <p:nvGraphicFramePr>
          <p:cNvPr id="4098" name="Object 5"/>
          <p:cNvGraphicFramePr>
            <a:graphicFrameLocks noChangeAspect="true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/>
        </a:graphic>
      </p:graphicFrame>
      <p:sp>
        <p:nvSpPr>
          <p:cNvPr id="7" name="Rectangle 3"/>
          <p:cNvSpPr txBox="true">
            <a:spLocks noChangeArrowheads="true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false" compatLnSpc="true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  <a:endParaRPr lang="en-US" sz="2000" b="0" kern="0" dirty="0">
              <a:latin typeface="Calibri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  <a:endParaRPr lang="en-US" sz="2000" b="0" kern="0" dirty="0">
              <a:latin typeface="Calibri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  <a:endParaRPr lang="en-US"/>
          </a:p>
        </p:txBody>
      </p:sp>
      <p:sp>
        <p:nvSpPr>
          <p:cNvPr id="11161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  <a:endParaRPr lang="en-US" dirty="0"/>
          </a:p>
          <a:p>
            <a:pPr eaLnBrk="1" hangingPunct="1">
              <a:defRPr/>
            </a:pPr>
            <a:r>
              <a:rPr lang="en-US" dirty="0">
                <a:sym typeface="Symbol" panose="02000609000000000000" pitchFamily="18" charset="2"/>
              </a:rPr>
              <a:t></a:t>
            </a:r>
            <a:r>
              <a:rPr lang="en-US" dirty="0"/>
              <a:t> Can Invert Mappings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true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  <a:endParaRPr lang="en-US" sz="1800" b="0" i="1" dirty="0">
                <a:latin typeface="Calibri" pitchFamily="34" charset="0"/>
              </a:endParaRPr>
            </a:p>
          </p:txBody>
        </p:sp>
        <p:sp>
          <p:nvSpPr>
            <p:cNvPr id="18438" name="Rectangle 6"/>
            <p:cNvSpPr>
              <a:spLocks noChangeArrowheads="true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8439" name="Rectangle 7"/>
            <p:cNvSpPr>
              <a:spLocks noChangeArrowheads="true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8440" name="Rectangle 8"/>
            <p:cNvSpPr>
              <a:spLocks noChangeArrowheads="true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1" name="Rectangle 9"/>
            <p:cNvSpPr>
              <a:spLocks noChangeArrowheads="true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42" name="Rectangle 10"/>
            <p:cNvSpPr>
              <a:spLocks noChangeArrowheads="true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3" name="Rectangle 11"/>
            <p:cNvSpPr>
              <a:spLocks noChangeArrowheads="true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44" name="Rectangle 12"/>
            <p:cNvSpPr>
              <a:spLocks noChangeArrowheads="true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5" name="Rectangle 13"/>
            <p:cNvSpPr>
              <a:spLocks noChangeArrowheads="true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46" name="Rectangle 14"/>
            <p:cNvSpPr>
              <a:spLocks noChangeArrowheads="true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7" name="Rectangle 15"/>
            <p:cNvSpPr>
              <a:spLocks noChangeArrowheads="true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48" name="Rectangle 16"/>
            <p:cNvSpPr>
              <a:spLocks noChangeArrowheads="true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9" name="Rectangle 17"/>
            <p:cNvSpPr>
              <a:spLocks noChangeArrowheads="true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0" name="Rectangle 18"/>
            <p:cNvSpPr>
              <a:spLocks noChangeArrowheads="true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51" name="Rectangle 19"/>
            <p:cNvSpPr>
              <a:spLocks noChangeArrowheads="true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2" name="Rectangle 20"/>
            <p:cNvSpPr>
              <a:spLocks noChangeArrowheads="true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53" name="Rectangle 21"/>
            <p:cNvSpPr>
              <a:spLocks noChangeArrowheads="true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4" name="Rectangle 22"/>
            <p:cNvSpPr>
              <a:spLocks noChangeArrowheads="true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55" name="Rectangle 23"/>
            <p:cNvSpPr>
              <a:spLocks noChangeArrowheads="true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6" name="Rectangle 24"/>
            <p:cNvSpPr>
              <a:spLocks noChangeArrowheads="true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7" name="Rectangle 25"/>
            <p:cNvSpPr>
              <a:spLocks noChangeArrowheads="true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8" name="Rectangle 26"/>
            <p:cNvSpPr>
              <a:spLocks noChangeArrowheads="true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9" name="Rectangle 27"/>
            <p:cNvSpPr>
              <a:spLocks noChangeArrowheads="true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0" name="Rectangle 28"/>
            <p:cNvSpPr>
              <a:spLocks noChangeArrowheads="true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1" name="Rectangle 29"/>
            <p:cNvSpPr>
              <a:spLocks noChangeArrowheads="true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2" name="Rectangle 30"/>
            <p:cNvSpPr>
              <a:spLocks noChangeArrowheads="true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3" name="Rectangle 31"/>
            <p:cNvSpPr>
              <a:spLocks noChangeArrowheads="true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4" name="Rectangle 32"/>
            <p:cNvSpPr>
              <a:spLocks noChangeArrowheads="true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5" name="Rectangle 33"/>
            <p:cNvSpPr>
              <a:spLocks noChangeArrowheads="true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6" name="Rectangle 34"/>
            <p:cNvSpPr>
              <a:spLocks noChangeArrowheads="true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7" name="Rectangle 35"/>
            <p:cNvSpPr>
              <a:spLocks noChangeArrowheads="true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8" name="Rectangle 36"/>
            <p:cNvSpPr>
              <a:spLocks noChangeArrowheads="true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9" name="Rectangle 37"/>
            <p:cNvSpPr>
              <a:spLocks noChangeArrowheads="true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70" name="Rectangle 38"/>
            <p:cNvSpPr>
              <a:spLocks noChangeArrowheads="true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71" name="Rectangle 39"/>
            <p:cNvSpPr>
              <a:spLocks noChangeArrowheads="true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72" name="Rectangle 40"/>
            <p:cNvSpPr>
              <a:spLocks noChangeArrowheads="true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3" name="Rectangle 41"/>
            <p:cNvSpPr>
              <a:spLocks noChangeArrowheads="true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4" name="Rectangle 42"/>
            <p:cNvSpPr>
              <a:spLocks noChangeArrowheads="true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5" name="Rectangle 43"/>
            <p:cNvSpPr>
              <a:spLocks noChangeArrowheads="true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6" name="Rectangle 44"/>
            <p:cNvSpPr>
              <a:spLocks noChangeArrowheads="true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7" name="Rectangle 45"/>
            <p:cNvSpPr>
              <a:spLocks noChangeArrowheads="true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8" name="Rectangle 46"/>
            <p:cNvSpPr>
              <a:spLocks noChangeArrowheads="true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9" name="Rectangle 47"/>
            <p:cNvSpPr>
              <a:spLocks noChangeArrowheads="true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0" name="Rectangle 48"/>
            <p:cNvSpPr>
              <a:spLocks noChangeArrowheads="true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1" name="Rectangle 49"/>
            <p:cNvSpPr>
              <a:spLocks noChangeArrowheads="true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2" name="Rectangle 50"/>
            <p:cNvSpPr>
              <a:spLocks noChangeArrowheads="true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3" name="Rectangle 51"/>
            <p:cNvSpPr>
              <a:spLocks noChangeArrowheads="true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4" name="Rectangle 52"/>
            <p:cNvSpPr>
              <a:spLocks noChangeArrowheads="true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5" name="Rectangle 53"/>
            <p:cNvSpPr>
              <a:spLocks noChangeArrowheads="true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6" name="Rectangle 54"/>
            <p:cNvSpPr>
              <a:spLocks noChangeArrowheads="true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7" name="Rectangle 55"/>
            <p:cNvSpPr>
              <a:spLocks noChangeArrowheads="true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8" name="Rectangle 56"/>
            <p:cNvSpPr>
              <a:spLocks noChangeArrowheads="true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true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true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Check out:</a:t>
            </a:r>
            <a:endParaRPr lang="en-US" sz="2800" dirty="0"/>
          </a:p>
          <a:p>
            <a:endParaRPr lang="en-US" sz="2800" dirty="0"/>
          </a:p>
          <a:p>
            <a:r>
              <a:rPr lang="en-US" sz="2800" u="sng" dirty="0">
                <a:solidFill>
                  <a:srgbClr val="FF0000"/>
                </a:solidFill>
              </a:rPr>
              <a:t>https://canvas.cmu.edu/courses/24383/quizzes/67213</a:t>
            </a:r>
            <a:endParaRPr lang="en-US" sz="2800" u="sng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1" dirty="0"/>
              <a:t>Conversion, casting</a:t>
            </a:r>
            <a:endParaRPr lang="en-US" b="1" dirty="0"/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true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true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  <a:endParaRPr lang="en-US" sz="2000" b="0">
              <a:latin typeface="Calibri" pitchFamily="34" charset="0"/>
            </a:endParaRPr>
          </a:p>
        </p:txBody>
      </p:sp>
      <p:sp>
        <p:nvSpPr>
          <p:cNvPr id="19474" name="Rectangle 4"/>
          <p:cNvSpPr>
            <a:spLocks noChangeArrowheads="true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475" name="Rectangle 5"/>
          <p:cNvSpPr>
            <a:spLocks noChangeArrowheads="true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  <a:endParaRPr lang="en-US" sz="2000" b="0">
              <a:latin typeface="Calibri" pitchFamily="34" charset="0"/>
            </a:endParaRPr>
          </a:p>
        </p:txBody>
      </p:sp>
      <p:sp>
        <p:nvSpPr>
          <p:cNvPr id="19476" name="Line 6"/>
          <p:cNvSpPr>
            <a:spLocks noChangeShapeType="true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true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true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true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  <a:endParaRPr lang="en-US">
              <a:latin typeface="Calibri" pitchFamily="34" charset="0"/>
            </a:endParaRPr>
          </a:p>
        </p:txBody>
      </p:sp>
      <p:sp>
        <p:nvSpPr>
          <p:cNvPr id="19480" name="Rectangle 10"/>
          <p:cNvSpPr>
            <a:spLocks noChangeArrowheads="true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81" name="Rectangle 11"/>
          <p:cNvSpPr>
            <a:spLocks noChangeArrowheads="true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482" name="Rectangle 12"/>
          <p:cNvSpPr>
            <a:spLocks noChangeArrowheads="true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83" name="Rectangle 13"/>
          <p:cNvSpPr>
            <a:spLocks noChangeArrowheads="true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9484" name="Rectangle 14"/>
          <p:cNvSpPr>
            <a:spLocks noChangeArrowheads="true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8694" name="Rectangle 38"/>
          <p:cNvSpPr>
            <a:spLocks noGrp="true" noChangeArrowheads="true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  <a:endParaRPr lang="en-US"/>
          </a:p>
        </p:txBody>
      </p:sp>
      <p:sp>
        <p:nvSpPr>
          <p:cNvPr id="19460" name="Rectangle 42"/>
          <p:cNvSpPr>
            <a:spLocks noChangeArrowheads="true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true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461" name="Rectangle 43"/>
          <p:cNvSpPr>
            <a:spLocks noChangeArrowheads="true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  <a:endParaRPr lang="en-US" sz="2000" b="0">
              <a:latin typeface="Calibri" pitchFamily="34" charset="0"/>
            </a:endParaRPr>
          </a:p>
        </p:txBody>
      </p:sp>
      <p:sp>
        <p:nvSpPr>
          <p:cNvPr id="19462" name="Rectangle 44"/>
          <p:cNvSpPr>
            <a:spLocks noChangeArrowheads="true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  <a:endParaRPr lang="en-US" sz="2000" b="0">
              <a:latin typeface="Calibri" pitchFamily="34" charset="0"/>
            </a:endParaRPr>
          </a:p>
        </p:txBody>
      </p:sp>
      <p:sp>
        <p:nvSpPr>
          <p:cNvPr id="19463" name="Line 45"/>
          <p:cNvSpPr>
            <a:spLocks noChangeShapeType="true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true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true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true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  <a:endParaRPr lang="en-US">
              <a:latin typeface="Calibri" pitchFamily="34" charset="0"/>
            </a:endParaRPr>
          </a:p>
        </p:txBody>
      </p:sp>
      <p:sp>
        <p:nvSpPr>
          <p:cNvPr id="19467" name="Rectangle 49"/>
          <p:cNvSpPr>
            <a:spLocks noChangeArrowheads="true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  <a:endParaRPr lang="en-US">
              <a:latin typeface="Calibri" pitchFamily="34" charset="0"/>
            </a:endParaRPr>
          </a:p>
        </p:txBody>
      </p:sp>
      <p:sp>
        <p:nvSpPr>
          <p:cNvPr id="19468" name="Rectangle 50"/>
          <p:cNvSpPr>
            <a:spLocks noChangeArrowheads="true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  <a:endParaRPr lang="en-US" sz="2000" b="0">
              <a:latin typeface="Calibri" pitchFamily="34" charset="0"/>
            </a:endParaRPr>
          </a:p>
        </p:txBody>
      </p:sp>
      <p:sp>
        <p:nvSpPr>
          <p:cNvPr id="19469" name="Rectangle 51"/>
          <p:cNvSpPr>
            <a:spLocks noChangeArrowheads="true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true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anose="02000609000000000000" pitchFamily="18" charset="2"/>
            </a:endParaRPr>
          </a:p>
        </p:txBody>
      </p:sp>
      <p:sp>
        <p:nvSpPr>
          <p:cNvPr id="19471" name="Rectangle 53"/>
          <p:cNvSpPr>
            <a:spLocks noChangeArrowheads="true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2" name="Rectangle 56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anose="02000609000000000000" pitchFamily="18" charset="2"/>
              </a:rPr>
              <a:t></a:t>
            </a:r>
            <a:r>
              <a:rPr lang="en-US" dirty="0"/>
              <a:t> Unsigned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true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true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true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/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true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603" name="Line 118"/>
            <p:cNvSpPr>
              <a:spLocks noChangeShapeType="true"/>
            </p:cNvSpPr>
            <p:nvPr/>
          </p:nvSpPr>
          <p:spPr bwMode="auto">
            <a:xfrm flipH="true" flipV="true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true"/>
            </p:cNvSpPr>
            <p:nvPr/>
          </p:nvSpPr>
          <p:spPr bwMode="auto">
            <a:xfrm flipH="true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/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true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600" name="Line 121"/>
            <p:cNvSpPr>
              <a:spLocks noChangeShapeType="true"/>
            </p:cNvSpPr>
            <p:nvPr/>
          </p:nvSpPr>
          <p:spPr bwMode="auto">
            <a:xfrm flipH="true" flipV="true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true"/>
            </p:cNvSpPr>
            <p:nvPr/>
          </p:nvSpPr>
          <p:spPr bwMode="auto">
            <a:xfrm flipH="true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  <a:endParaRPr lang="en-US" dirty="0"/>
          </a:p>
          <a:p>
            <a:r>
              <a:rPr lang="en-US" dirty="0"/>
              <a:t>Bit-level manipulations</a:t>
            </a:r>
            <a:endParaRPr lang="en-US" dirty="0"/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dirty="0"/>
              <a:t>Representation: unsigned and signed</a:t>
            </a:r>
            <a:endParaRPr lang="en-US" dirty="0"/>
          </a:p>
          <a:p>
            <a:pPr lvl="1"/>
            <a:r>
              <a:rPr lang="en-US" dirty="0"/>
              <a:t>Conversion, casting</a:t>
            </a:r>
            <a:endParaRPr lang="en-US" dirty="0"/>
          </a:p>
          <a:p>
            <a:pPr lvl="1"/>
            <a:r>
              <a:rPr lang="en-US" dirty="0"/>
              <a:t>Expanding, truncating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anose="02000609000000000000" pitchFamily="18" charset="2"/>
              </a:rPr>
              <a:t></a:t>
            </a:r>
            <a:r>
              <a:rPr lang="en-US" dirty="0"/>
              <a:t> Unsigned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true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true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true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26"/>
          <p:cNvGrpSpPr/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true"/>
            </p:cNvSpPr>
            <p:nvPr/>
          </p:nvSpPr>
          <p:spPr bwMode="auto">
            <a:xfrm flipH="true" flipV="true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true">
              <a:spLocks noChangeArrowheads="true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  <a:endParaRPr lang="en-US" sz="3200" dirty="0">
                <a:latin typeface="Calibri" pitchFamily="34" charset="0"/>
              </a:endParaRPr>
            </a:p>
          </p:txBody>
        </p:sp>
      </p:grpSp>
      <p:grpSp>
        <p:nvGrpSpPr>
          <p:cNvPr id="17" name="Group 127"/>
          <p:cNvGrpSpPr/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true"/>
            </p:cNvSpPr>
            <p:nvPr/>
          </p:nvSpPr>
          <p:spPr bwMode="auto">
            <a:xfrm flipH="true" flipV="true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true">
              <a:spLocks noChangeArrowheads="true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true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43" name="Rectangle 18"/>
            <p:cNvSpPr>
              <a:spLocks noChangeArrowheads="true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44" name="Rectangle 19"/>
            <p:cNvSpPr>
              <a:spLocks noChangeArrowheads="true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45" name="Rectangle 20"/>
            <p:cNvSpPr>
              <a:spLocks noChangeArrowheads="true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46" name="Rectangle 21"/>
            <p:cNvSpPr>
              <a:spLocks noChangeArrowheads="true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47" name="Rectangle 22"/>
            <p:cNvSpPr>
              <a:spLocks noChangeArrowheads="true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48" name="Rectangle 23"/>
            <p:cNvSpPr>
              <a:spLocks noChangeArrowheads="true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true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  <a:endParaRPr lang="en-US" b="0" dirty="0"/>
            </a:p>
          </p:txBody>
        </p:sp>
        <p:sp>
          <p:nvSpPr>
            <p:cNvPr id="5136" name="Rectangle 26"/>
            <p:cNvSpPr>
              <a:spLocks noChangeArrowheads="true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37" name="Rectangle 27"/>
            <p:cNvSpPr>
              <a:spLocks noChangeArrowheads="true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38" name="Rectangle 28"/>
            <p:cNvSpPr>
              <a:spLocks noChangeArrowheads="true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39" name="Rectangle 29"/>
            <p:cNvSpPr>
              <a:spLocks noChangeArrowheads="true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40" name="Rectangle 30"/>
            <p:cNvSpPr>
              <a:spLocks noChangeArrowheads="true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  <a:endParaRPr lang="en-US" b="0"/>
            </a:p>
          </p:txBody>
        </p:sp>
        <p:sp>
          <p:nvSpPr>
            <p:cNvPr id="5141" name="Rectangle 31"/>
            <p:cNvSpPr>
              <a:spLocks noChangeArrowheads="true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5126" name="Rectangle 32"/>
          <p:cNvSpPr>
            <a:spLocks noChangeArrowheads="true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true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5128" name="Rectangle 36"/>
          <p:cNvSpPr>
            <a:spLocks noChangeArrowheads="true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true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  <a:endParaRPr lang="en-US" sz="1800" b="0">
              <a:latin typeface="Times" pitchFamily="18" charset="0"/>
            </a:endParaRPr>
          </a:p>
        </p:txBody>
      </p:sp>
      <p:sp>
        <p:nvSpPr>
          <p:cNvPr id="189482" name="Rectangle 4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  <a:endParaRPr lang="en-US"/>
          </a:p>
        </p:txBody>
      </p:sp>
      <p:sp>
        <p:nvSpPr>
          <p:cNvPr id="5132" name="Line 43"/>
          <p:cNvSpPr>
            <a:spLocks noChangeShapeType="true"/>
          </p:cNvSpPr>
          <p:nvPr/>
        </p:nvSpPr>
        <p:spPr bwMode="auto">
          <a:xfrm flipV="true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true">
            <a:spLocks noChangeArrowheads="true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b="0" i="1" dirty="0">
                <a:latin typeface="Calibri" pitchFamily="34" charset="0"/>
                <a:sym typeface="Symbol" panose="02000609000000000000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anose="02000609000000000000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3"/>
          <p:cNvSpPr>
            <a:spLocks noChangeArrowheads="true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true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  <a:endParaRPr lang="en-US" sz="2000" b="0">
              <a:latin typeface="Calibri" pitchFamily="34" charset="0"/>
            </a:endParaRPr>
          </a:p>
        </p:txBody>
      </p:sp>
      <p:sp>
        <p:nvSpPr>
          <p:cNvPr id="42" name="Rectangle 4"/>
          <p:cNvSpPr>
            <a:spLocks noChangeArrowheads="true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3" name="Rectangle 5"/>
          <p:cNvSpPr>
            <a:spLocks noChangeArrowheads="true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  <a:endParaRPr lang="en-US" sz="2000" b="0">
              <a:latin typeface="Calibri" pitchFamily="34" charset="0"/>
            </a:endParaRPr>
          </a:p>
        </p:txBody>
      </p:sp>
      <p:sp>
        <p:nvSpPr>
          <p:cNvPr id="44" name="Line 6"/>
          <p:cNvSpPr>
            <a:spLocks noChangeShapeType="true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true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true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true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  <a:endParaRPr lang="en-US">
              <a:latin typeface="Calibri" pitchFamily="34" charset="0"/>
            </a:endParaRPr>
          </a:p>
        </p:txBody>
      </p:sp>
      <p:sp>
        <p:nvSpPr>
          <p:cNvPr id="48" name="Rectangle 10"/>
          <p:cNvSpPr>
            <a:spLocks noChangeArrowheads="true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11"/>
          <p:cNvSpPr>
            <a:spLocks noChangeArrowheads="true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50" name="Rectangle 12"/>
          <p:cNvSpPr>
            <a:spLocks noChangeArrowheads="true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" name="Rectangle 13"/>
          <p:cNvSpPr>
            <a:spLocks noChangeArrowheads="true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52" name="Rectangle 14"/>
          <p:cNvSpPr>
            <a:spLocks noChangeArrowheads="true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true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true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true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true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true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true">
            <a:spLocks noChangeArrowheads="true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24592" name="Line 10"/>
          <p:cNvSpPr>
            <a:spLocks noChangeShapeType="true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true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true">
            <a:spLocks noChangeArrowheads="true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true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true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true">
            <a:spLocks noChangeArrowheads="true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true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true">
            <a:spLocks noChangeArrowheads="true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24600" name="Oval 18"/>
          <p:cNvSpPr>
            <a:spLocks noChangeArrowheads="true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true">
            <a:spLocks noChangeArrowheads="true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24602" name="Oval 20"/>
          <p:cNvSpPr>
            <a:spLocks noChangeArrowheads="true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true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true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true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true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/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/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/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true">
            <a:spLocks noChangeArrowheads="true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24611" name="Text Box 29"/>
          <p:cNvSpPr txBox="true">
            <a:spLocks noChangeArrowheads="true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true">
            <a:spLocks noChangeArrowheads="true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true">
            <a:spLocks noChangeArrowheads="true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true">
            <a:spLocks noChangeArrowheads="true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true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/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/>
          <p:nvPr/>
        </p:nvSpPr>
        <p:spPr bwMode="auto">
          <a:xfrm flipH="true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true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  <a:endParaRPr lang="en-US" sz="2000" b="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23941" name="Rectangle 37"/>
          <p:cNvSpPr>
            <a:spLocks noGrp="true" noChangeArrowheads="true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  <a:endParaRPr lang="en-US" dirty="0"/>
          </a:p>
        </p:txBody>
      </p:sp>
      <p:sp>
        <p:nvSpPr>
          <p:cNvPr id="123942" name="Rectangle 38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anose="02000609000000000000" pitchFamily="18" charset="2"/>
              </a:rPr>
              <a:t></a:t>
            </a:r>
            <a:r>
              <a:rPr lang="en-US"/>
              <a:t> Unsigned</a:t>
            </a:r>
            <a:endParaRPr lang="en-US"/>
          </a:p>
          <a:p>
            <a:pPr lvl="1" eaLnBrk="1" hangingPunct="1">
              <a:defRPr/>
            </a:pPr>
            <a:r>
              <a:rPr lang="en-US"/>
              <a:t>Ordering Inversion</a:t>
            </a:r>
            <a:endParaRPr lang="en-US"/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anose="02000609000000000000" pitchFamily="18" charset="2"/>
              </a:rPr>
              <a:t></a:t>
            </a:r>
            <a:r>
              <a:rPr lang="en-US"/>
              <a:t> Big Positive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true"/>
      <p:bldP spid="24592" grpId="0" animBg="true"/>
      <p:bldP spid="24593" grpId="0" animBg="true"/>
      <p:bldP spid="24595" grpId="0" animBg="true"/>
      <p:bldP spid="24596" grpId="0" animBg="true"/>
      <p:bldP spid="24598" grpId="0" animBg="true"/>
      <p:bldP spid="24600" grpId="0" animBg="true"/>
      <p:bldP spid="24602" grpId="0" animBg="true"/>
      <p:bldP spid="24603" grpId="0" animBg="true"/>
      <p:bldP spid="24604" grpId="0" animBg="true"/>
      <p:bldP spid="24605" grpId="0" animBg="true"/>
      <p:bldP spid="24606" grpId="0" animBg="true"/>
      <p:bldP spid="24607" grpId="0" animBg="true"/>
      <p:bldP spid="24608" grpId="0" animBg="true"/>
      <p:bldP spid="24609" grpId="0" animBg="true"/>
      <p:bldP spid="24587" grpId="0" animBg="true"/>
      <p:bldP spid="24588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  <a:endParaRPr lang="en-US"/>
          </a:p>
        </p:txBody>
      </p:sp>
      <p:sp>
        <p:nvSpPr>
          <p:cNvPr id="11981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Casting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  <a:endParaRPr lang="en-US" sz="1800" b="1" dirty="0">
              <a:latin typeface="Courier New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true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7" tIns="44450" rIns="90487" bIns="44450"/>
          <a:lstStyle/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>
              <a:latin typeface="Calibri" pitchFamily="34" charset="0"/>
            </a:endParaRPr>
          </a:p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705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true" noChangeArrowheads="true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  <a:endParaRPr lang="en-US"/>
          </a:p>
        </p:txBody>
      </p:sp>
      <p:sp>
        <p:nvSpPr>
          <p:cNvPr id="121860" name="Rectangle 4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  <a:endParaRPr lang="en-US" dirty="0"/>
          </a:p>
          <a:p>
            <a:pPr marL="687705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  <a:endParaRPr lang="en-US" b="1" i="1" dirty="0">
              <a:solidFill>
                <a:srgbClr val="C00000"/>
              </a:solidFill>
            </a:endParaRPr>
          </a:p>
          <a:p>
            <a:pPr marL="687705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  <a:endParaRPr lang="en-US" b="1" dirty="0">
              <a:latin typeface="Courier New" pitchFamily="49" charset="0"/>
            </a:endParaRPr>
          </a:p>
          <a:p>
            <a:pPr marL="687705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  <a:endParaRPr lang="en-US" b="1" dirty="0">
              <a:solidFill>
                <a:srgbClr val="C00000"/>
              </a:solidFill>
            </a:endParaRP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  <a:endParaRPr lang="en-US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  <a:endParaRPr lang="en-US" sz="2100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  <a:endParaRPr lang="en-US" sz="2100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  <a:endParaRPr lang="en-US" sz="2100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  <a:endParaRPr lang="en-US" sz="2100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  <a:endParaRPr lang="en-US" sz="2100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  <a:endParaRPr lang="en-US" sz="2100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  <a:endParaRPr lang="en-US" sz="2100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713095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  <a:endParaRPr lang="en-US" sz="2100" dirty="0"/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226695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ldLvl="2" autoUpdateAnimBg="false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  <a:endParaRPr lang="en-US" dirty="0"/>
          </a:p>
        </p:txBody>
      </p:sp>
      <p:sp>
        <p:nvSpPr>
          <p:cNvPr id="13209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  <a:endParaRPr lang="en-US" sz="1800" b="1" dirty="0">
              <a:latin typeface="Courier New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sz="1800" b="1" dirty="0">
              <a:latin typeface="Courier New" pitchFamily="49" charset="0"/>
            </a:endParaRP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  <a:endParaRPr lang="en-US" dirty="0"/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  <a:endParaRPr lang="en-US" sz="1800" b="1" dirty="0">
              <a:latin typeface="Courier New" pitchFamily="49" charset="0"/>
            </a:endParaRP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  <a:endParaRPr lang="en-US" sz="1800" b="1" dirty="0">
              <a:latin typeface="Courier New" pitchFamily="49" charset="0"/>
            </a:endParaRP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  <a:endParaRPr lang="en-US" dirty="0"/>
          </a:p>
          <a:p>
            <a:r>
              <a:rPr lang="en-US" dirty="0"/>
              <a:t>But reinterpreted</a:t>
            </a:r>
            <a:endParaRPr lang="en-US" dirty="0"/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b="1" dirty="0"/>
              <a:t>Expanding, truncating</a:t>
            </a:r>
            <a:endParaRPr lang="en-US" b="1" dirty="0"/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  <a:endParaRPr lang="en-US"/>
          </a:p>
        </p:txBody>
      </p:sp>
      <p:sp>
        <p:nvSpPr>
          <p:cNvPr id="12595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  <a:endParaRPr lang="en-US"/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  <a:endParaRPr lang="en-US"/>
          </a:p>
          <a:p>
            <a:pPr eaLnBrk="1" hangingPunct="1">
              <a:defRPr/>
            </a:pPr>
            <a:r>
              <a:rPr lang="en-US"/>
              <a:t>Rule:</a:t>
            </a:r>
            <a:endParaRPr lang="en-US"/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  <a:endParaRPr lang="en-US"/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anose="02000609000000000000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  <a:endParaRPr lang="en-US" b="0" baseline="-25000"/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/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true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true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true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true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true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true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true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  <a:endParaRPr lang="en-US" b="0"/>
                </a:p>
              </p:txBody>
            </p:sp>
          </p:grpSp>
          <p:sp>
            <p:nvSpPr>
              <p:cNvPr id="28687" name="Rectangle 16"/>
              <p:cNvSpPr>
                <a:spLocks noChangeArrowheads="true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anose="02000609000000000000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true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anose="02000609000000000000" pitchFamily="18" charset="2"/>
                  </a:rPr>
                  <a:t></a:t>
                </a:r>
                <a:endParaRPr lang="en-US" b="0">
                  <a:latin typeface="Symbol" panose="02000609000000000000" pitchFamily="18" charset="2"/>
                </a:endParaRPr>
              </a:p>
            </p:txBody>
          </p:sp>
          <p:sp>
            <p:nvSpPr>
              <p:cNvPr id="28689" name="Line 18"/>
              <p:cNvSpPr>
                <a:spLocks noChangeShapeType="true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true"/>
              </p:cNvSpPr>
              <p:nvPr/>
            </p:nvSpPr>
            <p:spPr bwMode="auto">
              <a:xfrm flipH="true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/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true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  <a:endParaRPr lang="en-US" b="0"/>
                </a:p>
              </p:txBody>
            </p:sp>
            <p:sp>
              <p:nvSpPr>
                <p:cNvPr id="28702" name="Rectangle 22"/>
                <p:cNvSpPr>
                  <a:spLocks noChangeArrowheads="true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true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true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true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/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true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true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true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true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true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true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true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  <a:endParaRPr lang="en-US" b="0"/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true"/>
              </p:cNvSpPr>
              <p:nvPr/>
            </p:nvSpPr>
            <p:spPr bwMode="auto">
              <a:xfrm flipH="true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true"/>
              </p:cNvSpPr>
              <p:nvPr/>
            </p:nvSpPr>
            <p:spPr bwMode="auto">
              <a:xfrm flipH="true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true"/>
              </p:cNvSpPr>
              <p:nvPr/>
            </p:nvSpPr>
            <p:spPr bwMode="auto">
              <a:xfrm flipH="true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true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true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true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true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true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true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  <a:endParaRPr lang="en-US" sz="1400" b="0"/>
              </a:p>
            </p:txBody>
          </p:sp>
        </p:grpSp>
        <p:sp>
          <p:nvSpPr>
            <p:cNvPr id="28680" name="Line 43"/>
            <p:cNvSpPr>
              <a:spLocks noChangeShapeType="true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true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  <a:endParaRPr lang="en-US" b="0" i="1" dirty="0">
                <a:latin typeface="Calibri" pitchFamily="34" charset="0"/>
              </a:endParaRPr>
            </a:p>
          </p:txBody>
        </p:sp>
        <p:sp>
          <p:nvSpPr>
            <p:cNvPr id="28682" name="Line 45"/>
            <p:cNvSpPr>
              <a:spLocks noChangeShapeType="true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true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  <a:endParaRPr lang="en-US" b="0" i="1" dirty="0">
                <a:latin typeface="Calibri" pitchFamily="34" charset="0"/>
              </a:endParaRPr>
            </a:p>
          </p:txBody>
        </p:sp>
        <p:sp>
          <p:nvSpPr>
            <p:cNvPr id="28684" name="Line 47"/>
            <p:cNvSpPr>
              <a:spLocks noChangeShapeType="true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true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  <a:endParaRPr lang="en-US" b="0" i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  <a:endParaRPr lang="en-US" dirty="0"/>
          </a:p>
        </p:txBody>
      </p:sp>
      <p:sp>
        <p:nvSpPr>
          <p:cNvPr id="2" name="TextBox 1"/>
          <p:cNvSpPr txBox="true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10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true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10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true"/>
          </p:cNvGraphicFramePr>
          <p:nvPr/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-32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true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-10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true"/>
          </p:cNvGraphicFramePr>
          <p:nvPr/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true"/>
          </p:cNvGraphicFramePr>
          <p:nvPr/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-32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true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-10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true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true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true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true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  <a:endParaRPr lang="en-US" dirty="0"/>
          </a:p>
        </p:txBody>
      </p:sp>
      <p:sp>
        <p:nvSpPr>
          <p:cNvPr id="9243" name="Rectangle 2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  <a:endParaRPr lang="en-US" dirty="0"/>
          </a:p>
          <a:p>
            <a:r>
              <a:rPr lang="en-US" dirty="0"/>
              <a:t>By encoding/interpreting sets of bits in various ways</a:t>
            </a:r>
            <a:endParaRPr lang="en-US" dirty="0"/>
          </a:p>
          <a:p>
            <a:pPr lvl="1"/>
            <a:r>
              <a:rPr lang="en-US" dirty="0"/>
              <a:t>Computers determine what to do (instructions)</a:t>
            </a:r>
            <a:endParaRPr lang="en-US" dirty="0"/>
          </a:p>
          <a:p>
            <a:pPr lvl="1"/>
            <a:r>
              <a:rPr lang="en-US" dirty="0"/>
              <a:t>… and represent and manipulate numbers, sets, strings, etc…</a:t>
            </a:r>
            <a:endParaRPr lang="en-US" dirty="0"/>
          </a:p>
          <a:p>
            <a:r>
              <a:rPr lang="en-US" dirty="0"/>
              <a:t>Why bits?  Electronic Implementation</a:t>
            </a:r>
            <a:endParaRPr lang="en-US" dirty="0"/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  <a:endParaRPr lang="en-US" dirty="0"/>
          </a:p>
          <a:p>
            <a:pPr lvl="1"/>
            <a:r>
              <a:rPr lang="en-US" dirty="0"/>
              <a:t>Reliably transmitted on noisy and inaccurate wires </a:t>
            </a:r>
            <a:endParaRPr lang="en-US" dirty="0"/>
          </a:p>
        </p:txBody>
      </p:sp>
      <p:grpSp>
        <p:nvGrpSpPr>
          <p:cNvPr id="26" name="Group 4"/>
          <p:cNvGrpSpPr/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/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/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true"/>
            </p:cNvSpPr>
            <p:nvPr/>
          </p:nvSpPr>
          <p:spPr bwMode="auto">
            <a:xfrm flipH="true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true"/>
            </p:cNvSpPr>
            <p:nvPr/>
          </p:nvSpPr>
          <p:spPr bwMode="auto">
            <a:xfrm flipH="true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/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  <a:endParaRPr lang="en-US" sz="1800" b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3" name="Rectangle 11"/>
            <p:cNvSpPr/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" name="Rectangle 12"/>
            <p:cNvSpPr/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5" name="Rectangle 13"/>
            <p:cNvSpPr/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true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true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true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/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  <a:endParaRPr lang="en-US" sz="1800" b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4" name="Rectangle 22"/>
            <p:cNvSpPr/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  <a:endParaRPr lang="en-US" sz="1800" b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5" name="Rectangle 23"/>
            <p:cNvSpPr/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  <a:endParaRPr lang="en-US" sz="1800" b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6" name="Line 24"/>
            <p:cNvSpPr>
              <a:spLocks noChangeShapeType="true"/>
            </p:cNvSpPr>
            <p:nvPr/>
          </p:nvSpPr>
          <p:spPr bwMode="auto">
            <a:xfrm flipH="true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true"/>
            </p:cNvSpPr>
            <p:nvPr/>
          </p:nvSpPr>
          <p:spPr bwMode="auto">
            <a:xfrm flipH="true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  <a:endParaRPr lang="en-US" dirty="0"/>
          </a:p>
        </p:txBody>
      </p:sp>
      <p:sp>
        <p:nvSpPr>
          <p:cNvPr id="2969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  <a:endParaRPr lang="en-US" dirty="0"/>
          </a:p>
          <a:p>
            <a:r>
              <a:rPr lang="en-US" dirty="0"/>
              <a:t>C automatically performs sign extension</a:t>
            </a:r>
            <a:endParaRPr lang="en-US" dirty="0"/>
          </a:p>
        </p:txBody>
      </p:sp>
      <p:sp>
        <p:nvSpPr>
          <p:cNvPr id="29700" name="Text Box 4"/>
          <p:cNvSpPr txBox="true">
            <a:spLocks noChangeArrowheads="true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1" name="Rectangle 5"/>
          <p:cNvSpPr>
            <a:spLocks noChangeArrowheads="true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true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true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true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true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true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true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true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true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true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true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true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true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true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true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true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true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true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true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true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true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true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true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true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true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true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true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true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true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true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true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true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true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true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true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true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true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true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true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true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true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true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true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true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true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true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true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true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true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true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true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true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true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true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true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true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true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true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true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true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true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true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true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true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true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true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true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true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true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true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true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true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true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true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true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true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true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true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true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true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true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true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true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true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true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true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true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true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true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true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true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true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true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true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true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true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true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true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true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true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true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true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true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true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true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  <a:endParaRPr lang="en-US" dirty="0"/>
          </a:p>
        </p:txBody>
      </p:sp>
      <p:sp>
        <p:nvSpPr>
          <p:cNvPr id="12595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Rule: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  <a:endParaRPr lang="en-US" dirty="0"/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anose="02000609000000000000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  <a:endParaRPr lang="en-US" b="0" baseline="-250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true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true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true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true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true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true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true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  <a:endParaRPr lang="en-US" sz="1400" b="0"/>
          </a:p>
        </p:txBody>
      </p:sp>
      <p:grpSp>
        <p:nvGrpSpPr>
          <p:cNvPr id="4" name="Group 8"/>
          <p:cNvGrpSpPr/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true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true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true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true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true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true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true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28687" name="Rectangle 16"/>
          <p:cNvSpPr>
            <a:spLocks noChangeArrowheads="true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anose="02000609000000000000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anose="02000609000000000000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true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true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  <a:endParaRPr lang="en-US" b="0" i="1" dirty="0">
                <a:latin typeface="Calibri" pitchFamily="34" charset="0"/>
              </a:endParaRPr>
            </a:p>
          </p:txBody>
        </p:sp>
      </p:grpSp>
      <p:sp>
        <p:nvSpPr>
          <p:cNvPr id="28688" name="Rectangle 17"/>
          <p:cNvSpPr>
            <a:spLocks noChangeArrowheads="true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anose="02000609000000000000" pitchFamily="18" charset="2"/>
            </a:endParaRPr>
          </a:p>
        </p:txBody>
      </p:sp>
      <p:grpSp>
        <p:nvGrpSpPr>
          <p:cNvPr id="5" name="Group 20"/>
          <p:cNvGrpSpPr/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true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  <p:sp>
          <p:nvSpPr>
            <p:cNvPr id="28702" name="Rectangle 22"/>
            <p:cNvSpPr>
              <a:spLocks noChangeArrowheads="true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true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true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true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/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true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true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true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true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true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true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true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  <a:endParaRPr lang="en-US" b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true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true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  <a:endParaRPr lang="en-US" b="0" i="1" dirty="0">
                <a:latin typeface="Calibri" pitchFamily="34" charset="0"/>
              </a:endParaRPr>
            </a:p>
          </p:txBody>
        </p:sp>
        <p:sp>
          <p:nvSpPr>
            <p:cNvPr id="28684" name="Line 47"/>
            <p:cNvSpPr>
              <a:spLocks noChangeShapeType="true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true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  <a:endParaRPr lang="en-US" b="0" i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  <a:endParaRPr lang="en-US" dirty="0"/>
          </a:p>
        </p:txBody>
      </p:sp>
      <p:sp>
        <p:nvSpPr>
          <p:cNvPr id="2" name="TextBox 1"/>
          <p:cNvSpPr txBox="true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10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true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-6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true"/>
          </p:cNvGraphicFramePr>
          <p:nvPr/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true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-10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true"/>
          </p:cNvGraphicFramePr>
          <p:nvPr/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true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6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4" name="Table 23"/>
          <p:cNvGraphicFramePr>
            <a:graphicFrameLocks noGrp="true"/>
          </p:cNvGraphicFramePr>
          <p:nvPr/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true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true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2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2" name="Table 31"/>
          <p:cNvGraphicFramePr>
            <a:graphicFrameLocks noGrp="true"/>
          </p:cNvGraphicFramePr>
          <p:nvPr/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true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2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4" name="Table 33"/>
          <p:cNvGraphicFramePr>
            <a:graphicFrameLocks noGrp="true"/>
          </p:cNvGraphicFramePr>
          <p:nvPr/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true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-6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6" name="Table 35"/>
          <p:cNvGraphicFramePr>
            <a:graphicFrameLocks noGrp="true"/>
          </p:cNvGraphicFramePr>
          <p:nvPr/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true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-6 =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8" name="Table 37"/>
          <p:cNvGraphicFramePr>
            <a:graphicFrameLocks noGrp="true"/>
          </p:cNvGraphicFramePr>
          <p:nvPr/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6870"/>
                <a:gridCol w="576870"/>
                <a:gridCol w="576870"/>
                <a:gridCol w="576870"/>
                <a:gridCol w="5768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true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 mod 16 = 10U mod 16 = 10U = -6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true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-10 mod 16 = 22U mod 16 = 6U = 6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true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 mod 16 = 2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true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-6 mod 16 = 26U mod 16 = 10U = -6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Unsigned: zeros added</a:t>
            </a:r>
            <a:endParaRPr lang="en-US" dirty="0"/>
          </a:p>
          <a:p>
            <a:pPr lvl="1"/>
            <a:r>
              <a:rPr lang="en-US" dirty="0"/>
              <a:t>Signed: sign extension</a:t>
            </a:r>
            <a:endParaRPr lang="en-US" dirty="0"/>
          </a:p>
          <a:p>
            <a:pPr lvl="1"/>
            <a:r>
              <a:rPr lang="en-US" dirty="0"/>
              <a:t>Both yield expected result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  <a:endParaRPr lang="en-US" dirty="0"/>
          </a:p>
          <a:p>
            <a:pPr lvl="1"/>
            <a:r>
              <a:rPr lang="en-US" dirty="0"/>
              <a:t>Unsigned/signed: bits are truncated</a:t>
            </a:r>
            <a:endParaRPr lang="en-US" dirty="0"/>
          </a:p>
          <a:p>
            <a:pPr lvl="1"/>
            <a:r>
              <a:rPr lang="en-US" dirty="0"/>
              <a:t>Result reinterpreted</a:t>
            </a:r>
            <a:endParaRPr lang="en-US" dirty="0"/>
          </a:p>
          <a:p>
            <a:pPr lvl="1"/>
            <a:r>
              <a:rPr lang="en-US" dirty="0"/>
              <a:t>Unsigned: mod operation</a:t>
            </a:r>
            <a:endParaRPr lang="en-US" dirty="0"/>
          </a:p>
          <a:p>
            <a:pPr lvl="1"/>
            <a:r>
              <a:rPr lang="en-US" dirty="0"/>
              <a:t>Signed: similar to mod</a:t>
            </a:r>
            <a:endParaRPr lang="en-US" dirty="0"/>
          </a:p>
          <a:p>
            <a:pPr lvl="1"/>
            <a:r>
              <a:rPr lang="en-US" dirty="0"/>
              <a:t>For small (</a:t>
            </a:r>
            <a:r>
              <a:rPr lang="en-US"/>
              <a:t>in magnitude) numbers </a:t>
            </a:r>
            <a:r>
              <a:rPr lang="en-US" dirty="0"/>
              <a:t>yields expected behavior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of 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  <a:endParaRPr lang="en-US" dirty="0"/>
          </a:p>
          <a:p>
            <a:r>
              <a:rPr lang="en-US" dirty="0"/>
              <a:t>Bit-level manipulations</a:t>
            </a:r>
            <a:endParaRPr lang="en-US" dirty="0"/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b="1" dirty="0"/>
              <a:t>Representation: unsigned and signed</a:t>
            </a:r>
            <a:endParaRPr lang="en-US" b="1" dirty="0"/>
          </a:p>
          <a:p>
            <a:pPr lvl="1"/>
            <a:r>
              <a:rPr lang="en-US" b="1" dirty="0"/>
              <a:t>Conversion, casting</a:t>
            </a:r>
            <a:endParaRPr lang="en-US" b="1" dirty="0"/>
          </a:p>
          <a:p>
            <a:pPr lvl="1"/>
            <a:r>
              <a:rPr lang="en-US" b="1" dirty="0"/>
              <a:t>Expanding, truncating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9000" y="3505200"/>
            <a:ext cx="7264400" cy="2971800"/>
            <a:chOff x="889000" y="3505200"/>
            <a:chExt cx="7264400" cy="2971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89000" y="3505200"/>
              <a:ext cx="7264400" cy="29718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false" compatLnSpc="true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An Amazing &amp;</a:t>
              </a:r>
              <a:r>
                <a:rPr kumimoji="0" lang="en-US" sz="2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Successful </a:t>
              </a:r>
              <a:r>
                <a:rPr kumimoji="0" lang="en-US" sz="2400" b="1" i="0" u="none" strike="noStrike" cap="none" normalizeH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Abstraction</a:t>
              </a:r>
              <a:r>
                <a:rPr kumimoji="0" lang="en-US" sz="2400" b="1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.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" name="TextBox 3"/>
            <p:cNvSpPr txBox="true"/>
            <p:nvPr/>
          </p:nvSpPr>
          <p:spPr>
            <a:xfrm>
              <a:off x="4197957" y="5920092"/>
              <a:ext cx="325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(which we won’t dig into in 213)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9242" name="Rectangle 2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  <a:endParaRPr lang="en-US" dirty="0"/>
          </a:p>
        </p:txBody>
      </p:sp>
      <p:sp>
        <p:nvSpPr>
          <p:cNvPr id="9243" name="Rectangle 2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  <a:endParaRPr lang="en-US" dirty="0"/>
          </a:p>
          <a:p>
            <a:r>
              <a:rPr lang="en-US" dirty="0"/>
              <a:t>By encoding/interpreting sets of bits in various ways</a:t>
            </a:r>
            <a:endParaRPr lang="en-US" dirty="0"/>
          </a:p>
          <a:p>
            <a:pPr lvl="1"/>
            <a:r>
              <a:rPr lang="en-US" dirty="0"/>
              <a:t>Computers determine what to do (instructions)</a:t>
            </a:r>
            <a:endParaRPr lang="en-US" dirty="0"/>
          </a:p>
          <a:p>
            <a:pPr lvl="1"/>
            <a:r>
              <a:rPr lang="en-US" dirty="0"/>
              <a:t>… and represent and manipulate numbers, sets, strings, etc…</a:t>
            </a:r>
            <a:endParaRPr lang="en-US" dirty="0"/>
          </a:p>
          <a:p>
            <a:r>
              <a:rPr lang="en-US" dirty="0"/>
              <a:t>Why bits?  Electronic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43" name="Rectangle 27"/>
              <p:cNvSpPr>
                <a:spLocks noGrp="true" noChangeArrowheads="true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Base 2 Number Representation</a:t>
                </a:r>
                <a:endParaRPr lang="en-US" dirty="0"/>
              </a:p>
              <a:p>
                <a:pPr lvl="1"/>
                <a:r>
                  <a:rPr lang="en-US" dirty="0"/>
                  <a:t>0, 1, 10, 11, 100, 101, …</a:t>
                </a:r>
                <a:endParaRPr lang="en-US" dirty="0"/>
              </a:p>
              <a:p>
                <a:pPr lvl="1"/>
                <a:r>
                  <a:rPr lang="en-US" dirty="0"/>
                  <a:t>Represent 15213</a:t>
                </a:r>
                <a:r>
                  <a:rPr lang="en-US" baseline="-25000" dirty="0"/>
                  <a:t>10</a:t>
                </a:r>
                <a:r>
                  <a:rPr lang="en-US" dirty="0"/>
                  <a:t> as 11101101101101</a:t>
                </a:r>
                <a:r>
                  <a:rPr lang="en-US" baseline="-25000" dirty="0"/>
                  <a:t>2</a:t>
                </a:r>
                <a:endParaRPr lang="en-US" baseline="-25000" dirty="0"/>
              </a:p>
              <a:p>
                <a:pPr lvl="1"/>
                <a:r>
                  <a:rPr lang="en-US" dirty="0"/>
                  <a:t>Represent 1.20</a:t>
                </a:r>
                <a:r>
                  <a:rPr lang="en-US" baseline="-25000" dirty="0"/>
                  <a:t>10</a:t>
                </a:r>
                <a:r>
                  <a:rPr lang="en-US" dirty="0"/>
                  <a:t> as 1.0011001100110011[0011]…</a:t>
                </a:r>
                <a:r>
                  <a:rPr lang="en-US" baseline="-25000" dirty="0"/>
                  <a:t>2</a:t>
                </a:r>
                <a:endParaRPr lang="en-US" baseline="-25000" dirty="0"/>
              </a:p>
              <a:p>
                <a:pPr lvl="1"/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5213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>
                    <a:cs typeface="Calibri" pitchFamily="34" charset="0"/>
                  </a:rPr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1101101101101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endParaRPr lang="en-US" dirty="0"/>
              </a:p>
              <a:p>
                <a:r>
                  <a:rPr lang="en-US" dirty="0"/>
                  <a:t>Represent negative numbers as …?</a:t>
                </a:r>
                <a:endParaRPr lang="en-US" dirty="0"/>
              </a:p>
              <a:p>
                <a:pPr lvl="1"/>
                <a:r>
                  <a:rPr lang="en-US" dirty="0"/>
                  <a:t>(we’ll come back to this)</a:t>
                </a:r>
                <a:endParaRPr lang="en-US" dirty="0"/>
              </a:p>
            </p:txBody>
          </p:sp>
        </mc:Choice>
        <mc:Fallback>
          <p:sp>
            <p:nvSpPr>
              <p:cNvPr id="9243" name="Rectangle 2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body" idx="1"/>
              </p:nvPr>
            </p:nvSpPr>
            <p:spPr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/>
              <a:t>Encoding Byte Values</a:t>
            </a:r>
            <a:endParaRPr lang="en-US"/>
          </a:p>
        </p:txBody>
      </p:sp>
      <p:sp>
        <p:nvSpPr>
          <p:cNvPr id="43013" name="Rectangle 4"/>
          <p:cNvSpPr>
            <a:spLocks noGrp="true" noChangeArrowheads="true"/>
          </p:cNvSpPr>
          <p:nvPr>
            <p:ph idx="1"/>
          </p:nvPr>
        </p:nvSpPr>
        <p:spPr>
          <a:xfrm>
            <a:off x="396875" y="1362075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  <a:endParaRPr lang="en-US" dirty="0"/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  <a:endParaRPr lang="en-US" dirty="0"/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  <a:endParaRPr lang="en-US" dirty="0"/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  <a:endParaRPr lang="en-US" dirty="0"/>
          </a:p>
          <a:p>
            <a:pPr marL="1295400" lvl="3"/>
            <a:r>
              <a:rPr lang="en-US" dirty="0"/>
              <a:t>0xFA1D37B</a:t>
            </a:r>
            <a:endParaRPr lang="en-US" dirty="0"/>
          </a:p>
          <a:p>
            <a:pPr marL="1295400" lvl="3"/>
            <a:r>
              <a:rPr lang="en-US" dirty="0"/>
              <a:t>0xfa1d37b </a:t>
            </a:r>
            <a:endParaRPr lang="en-US" dirty="0"/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6608762" y="522086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6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7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8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9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0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1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2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3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4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5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6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7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8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9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0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31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08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09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14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15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19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0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1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2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3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4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5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6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7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8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29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30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31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32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33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43034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43016" name="Rectangle 151"/>
            <p:cNvSpPr/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3017" name="Rectangle 152"/>
            <p:cNvSpPr/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3018" name="Rectangle 153"/>
            <p:cNvSpPr/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1504994" y="5465514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3139304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406317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983882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87605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43085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96695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887663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77983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true"/>
      <p:bldP spid="156" grpId="0" animBg="true"/>
      <p:bldP spid="157" grpId="0" animBg="true"/>
      <p:bldP spid="158" grpId="0" animBg="true"/>
      <p:bldP spid="160" grpId="0"/>
      <p:bldP spid="161" grpId="0"/>
      <p:bldP spid="162" grpId="0"/>
      <p:bldP spid="1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Example Data Representations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true"/>
          </p:cNvGraphicFramePr>
          <p:nvPr/>
        </p:nvGraphicFramePr>
        <p:xfrm>
          <a:off x="2286000" y="1574800"/>
          <a:ext cx="4572000" cy="37084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char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short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long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float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double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pointer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Example Data Representations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true"/>
          </p:cNvGraphicFramePr>
          <p:nvPr/>
        </p:nvGraphicFramePr>
        <p:xfrm>
          <a:off x="2286000" y="1574800"/>
          <a:ext cx="4572000" cy="37084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char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short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long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float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double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pointer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12033</Words>
  <Application>WPS 演示</Application>
  <PresentationFormat>On-screen Show (4:3)</PresentationFormat>
  <Paragraphs>1917</Paragraphs>
  <Slides>44</Slides>
  <Notes>33</Notes>
  <HiddenSlides>1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84" baseType="lpstr">
      <vt:lpstr>Arial</vt:lpstr>
      <vt:lpstr>宋体</vt:lpstr>
      <vt:lpstr>Wingdings</vt:lpstr>
      <vt:lpstr>Arial Narrow</vt:lpstr>
      <vt:lpstr>DejaVu Sans</vt:lpstr>
      <vt:lpstr>Calibri</vt:lpstr>
      <vt:lpstr>Times New Roman</vt:lpstr>
      <vt:lpstr>MS PGothic</vt:lpstr>
      <vt:lpstr>Wingdings 2</vt:lpstr>
      <vt:lpstr>Gill Sans</vt:lpstr>
      <vt:lpstr>ヒラギノ角ゴ ProN W3</vt:lpstr>
      <vt:lpstr>Helvetica</vt:lpstr>
      <vt:lpstr>文泉驿微米黑</vt:lpstr>
      <vt:lpstr>Cambria Math</vt:lpstr>
      <vt:lpstr>DejaVu Math TeX Gyre</vt:lpstr>
      <vt:lpstr>Courier New Bold</vt:lpstr>
      <vt:lpstr>Courier New</vt:lpstr>
      <vt:lpstr>Calibri</vt:lpstr>
      <vt:lpstr>Arial Narrow Bold</vt:lpstr>
      <vt:lpstr>Courier New</vt:lpstr>
      <vt:lpstr>Calibri Bold</vt:lpstr>
      <vt:lpstr>Consolas</vt:lpstr>
      <vt:lpstr>Monaco</vt:lpstr>
      <vt:lpstr>Zapf Dingbats</vt:lpstr>
      <vt:lpstr>Courier New Bold Italic</vt:lpstr>
      <vt:lpstr>Symbol</vt:lpstr>
      <vt:lpstr>Times</vt:lpstr>
      <vt:lpstr>宋体</vt:lpstr>
      <vt:lpstr>微软雅黑</vt:lpstr>
      <vt:lpstr>Arial Unicode MS</vt:lpstr>
      <vt:lpstr>Liberation Sans Narrow</vt:lpstr>
      <vt:lpstr>Noto Sans CJK JP Bold</vt:lpstr>
      <vt:lpstr>Wingdings</vt:lpstr>
      <vt:lpstr>template2007</vt:lpstr>
      <vt:lpstr>Equation.3</vt:lpstr>
      <vt:lpstr>Equation.3</vt:lpstr>
      <vt:lpstr>Word.Document.8</vt:lpstr>
      <vt:lpstr>Word.Document.8</vt:lpstr>
      <vt:lpstr>Word.Document.8</vt:lpstr>
      <vt:lpstr>Word.Document.8</vt:lpstr>
      <vt:lpstr>PowerPoint 演示文稿</vt:lpstr>
      <vt:lpstr>Bits, Bytes and Integers – Part 1  15-213/14-513/15-513: Introduction to Computer Systems 2nd Lecture,  September 2, 2021</vt:lpstr>
      <vt:lpstr>Today: Bits, Bytes, and Integers</vt:lpstr>
      <vt:lpstr>Everything is bits</vt:lpstr>
      <vt:lpstr>Everything is bits</vt:lpstr>
      <vt:lpstr>For example, can count in binary</vt:lpstr>
      <vt:lpstr>Encoding Byte Values</vt:lpstr>
      <vt:lpstr>Example Data Representations</vt:lpstr>
      <vt:lpstr>Example Data Representations</vt:lpstr>
      <vt:lpstr>Example Data Representations</vt:lpstr>
      <vt:lpstr>Today: Bits, Bytes, and Integers</vt:lpstr>
      <vt:lpstr>Boolean Algebra</vt:lpstr>
      <vt:lpstr>General Boolean Algebras</vt:lpstr>
      <vt:lpstr>Example: Sets of Small Integers</vt:lpstr>
      <vt:lpstr>Bit-Level Operations in C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Quiz Time!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Lucia</dc:creator>
  <cp:lastModifiedBy>erfenjiao</cp:lastModifiedBy>
  <cp:revision>18</cp:revision>
  <cp:lastPrinted>2022-01-13T14:23:10Z</cp:lastPrinted>
  <dcterms:created xsi:type="dcterms:W3CDTF">2022-01-13T14:23:10Z</dcterms:created>
  <dcterms:modified xsi:type="dcterms:W3CDTF">2022-01-13T14:23:10Z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