
<file path=[Content_Types].xml><?xml version="1.0" encoding="utf-8"?>
<Types xmlns="http://schemas.openxmlformats.org/package/2006/content-types">
  <Default Extension="jpeg" ContentType="image/jpe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2" r:id="rId3"/>
    <p:sldMasterId id="2147483664" r:id="rId4"/>
  </p:sldMasterIdLst>
  <p:notesMasterIdLst>
    <p:notesMasterId r:id="rId7"/>
  </p:notesMasterIdLst>
  <p:handoutMasterIdLst>
    <p:handoutMasterId r:id="rId56"/>
  </p:handoutMasterIdLst>
  <p:sldIdLst>
    <p:sldId id="729" r:id="rId5"/>
    <p:sldId id="542" r:id="rId6"/>
    <p:sldId id="730" r:id="rId8"/>
    <p:sldId id="687" r:id="rId9"/>
    <p:sldId id="728" r:id="rId10"/>
    <p:sldId id="724" r:id="rId11"/>
    <p:sldId id="725" r:id="rId12"/>
    <p:sldId id="732" r:id="rId13"/>
    <p:sldId id="733" r:id="rId14"/>
    <p:sldId id="711" r:id="rId15"/>
    <p:sldId id="611" r:id="rId16"/>
    <p:sldId id="734" r:id="rId17"/>
    <p:sldId id="612" r:id="rId18"/>
    <p:sldId id="613" r:id="rId19"/>
    <p:sldId id="615" r:id="rId20"/>
    <p:sldId id="616" r:id="rId21"/>
    <p:sldId id="617" r:id="rId22"/>
    <p:sldId id="727" r:id="rId23"/>
    <p:sldId id="735" r:id="rId24"/>
    <p:sldId id="621" r:id="rId25"/>
    <p:sldId id="625" r:id="rId26"/>
    <p:sldId id="626" r:id="rId27"/>
    <p:sldId id="620" r:id="rId28"/>
    <p:sldId id="628" r:id="rId29"/>
    <p:sldId id="715" r:id="rId30"/>
    <p:sldId id="716" r:id="rId31"/>
    <p:sldId id="717" r:id="rId32"/>
    <p:sldId id="718" r:id="rId33"/>
    <p:sldId id="719" r:id="rId34"/>
    <p:sldId id="689" r:id="rId35"/>
    <p:sldId id="651" r:id="rId36"/>
    <p:sldId id="650" r:id="rId37"/>
    <p:sldId id="707" r:id="rId38"/>
    <p:sldId id="708" r:id="rId39"/>
    <p:sldId id="731" r:id="rId40"/>
    <p:sldId id="688" r:id="rId41"/>
    <p:sldId id="659" r:id="rId42"/>
    <p:sldId id="703" r:id="rId43"/>
    <p:sldId id="661" r:id="rId44"/>
    <p:sldId id="709" r:id="rId45"/>
    <p:sldId id="704" r:id="rId46"/>
    <p:sldId id="664" r:id="rId47"/>
    <p:sldId id="668" r:id="rId48"/>
    <p:sldId id="666" r:id="rId49"/>
    <p:sldId id="667" r:id="rId50"/>
    <p:sldId id="669" r:id="rId51"/>
    <p:sldId id="705" r:id="rId52"/>
    <p:sldId id="665" r:id="rId53"/>
    <p:sldId id="713" r:id="rId54"/>
    <p:sldId id="636" r:id="rId55"/>
  </p:sldIdLst>
  <p:sldSz cx="9144000" cy="6858000" type="screen4x3"/>
  <p:notesSz cx="7302500" cy="95865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E0F4E3"/>
    <a:srgbClr val="E0E0E0"/>
    <a:srgbClr val="E3E4E6"/>
    <a:srgbClr val="FFFF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0915" autoAdjust="0"/>
    <p:restoredTop sz="86408" autoAdjust="0"/>
  </p:normalViewPr>
  <p:slideViewPr>
    <p:cSldViewPr snapToObjects="1">
      <p:cViewPr varScale="1">
        <p:scale>
          <a:sx n="81" d="100"/>
          <a:sy n="81" d="100"/>
        </p:scale>
        <p:origin x="8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358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true" noChangeArrowheads="true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false" compatLnSpc="true"/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false" compatLnSpc="true"/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08582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true" noRot="true" noChangeAspect="true" noTextEdit="true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true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true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373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475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577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782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885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987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089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294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397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806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909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8294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113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318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421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523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168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270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325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065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9933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5734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6861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1263650" y="725488"/>
            <a:ext cx="4776788" cy="3582987"/>
          </a:xfrm>
        </p:spPr>
      </p:sp>
      <p:sp>
        <p:nvSpPr>
          <p:cNvPr id="7373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true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true">
            <a:spLocks noChangeArrowheads="true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true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-96" charset="-128"/>
                <a:cs typeface="MS PGothic" pitchFamily="-96" charset="-128"/>
              </a:rPr>
            </a:fld>
            <a:endParaRPr lang="en-US" sz="1000" dirty="0">
              <a:latin typeface="Calibri" pitchFamily="34" charset="0"/>
            </a:endParaRPr>
          </a:p>
        </p:txBody>
      </p:sp>
      <p:sp>
        <p:nvSpPr>
          <p:cNvPr id="8" name="TextBox 7"/>
          <p:cNvSpPr txBox="true"/>
          <p:nvPr userDrawn="true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8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true" noChangeArrowheads="true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38100" tIns="38100" rIns="38100" bIns="38100" numCol="1" anchor="ctr" anchorCtr="false" compatLnSpc="true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  <a:endParaRPr lang="en-US">
              <a:sym typeface="Calibri Bold" charset="0"/>
            </a:endParaRPr>
          </a:p>
        </p:txBody>
      </p:sp>
      <p:sp>
        <p:nvSpPr>
          <p:cNvPr id="13315" name="Rectangle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38100" tIns="38100" rIns="38100" bIns="38100" numCol="1" anchor="t" anchorCtr="false" compatLnSpc="true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  <a:endParaRPr lang="en-US">
              <a:sym typeface="Calibri Bold" charset="0"/>
            </a:endParaRPr>
          </a:p>
          <a:p>
            <a:pPr lvl="1"/>
            <a:r>
              <a:rPr lang="en-US">
                <a:sym typeface="Calibri" pitchFamily="34" charset="0"/>
              </a:rPr>
              <a:t>Second level</a:t>
            </a:r>
            <a:endParaRPr lang="en-US">
              <a:sym typeface="Calibri" pitchFamily="34" charset="0"/>
            </a:endParaRPr>
          </a:p>
          <a:p>
            <a:pPr lvl="2"/>
            <a:r>
              <a:rPr lang="en-US">
                <a:sym typeface="Calibri" pitchFamily="34" charset="0"/>
              </a:rPr>
              <a:t>Third level</a:t>
            </a:r>
            <a:endParaRPr lang="en-US">
              <a:sym typeface="Calibri" pitchFamily="34" charset="0"/>
            </a:endParaRPr>
          </a:p>
          <a:p>
            <a:pPr lvl="3"/>
            <a:r>
              <a:rPr lang="en-US">
                <a:sym typeface="Calibri" pitchFamily="34" charset="0"/>
              </a:rPr>
              <a:t>Fourth level</a:t>
            </a:r>
            <a:endParaRPr lang="en-US">
              <a:sym typeface="Calibri" pitchFamily="34" charset="0"/>
            </a:endParaRPr>
          </a:p>
          <a:p>
            <a:pPr lvl="4"/>
            <a:r>
              <a:rPr lang="en-US">
                <a:sym typeface="Calibri" pitchFamily="34" charset="0"/>
              </a:rPr>
              <a:t>Fifth level</a:t>
            </a:r>
            <a:endParaRPr lang="en-US">
              <a:sym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true" noChangeArrowheads="true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38100" tIns="38100" rIns="38100" bIns="38100" numCol="1" anchor="ctr" anchorCtr="false" compatLnSpc="true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  <a:endParaRPr lang="en-US">
              <a:sym typeface="Calibri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chemeClr val="tx1"/>
          </a:solidFill>
          <a:latin typeface="Calibri" pitchFamily="34" charset="0"/>
          <a:ea typeface="ヒラギノ角ゴ ProN W3" charset="-128"/>
          <a:cs typeface="ヒラギノ角ゴ ProN W3" charset="-128"/>
          <a:sym typeface="Calibri" pitchFamily="3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oleObject" Target="../embeddings/oleObject11.bin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autolab.andrew.cmu.edu/courses/15213-s19" TargetMode="External"/><Relationship Id="rId1" Type="http://schemas.openxmlformats.org/officeDocument/2006/relationships/hyperlink" Target="https://autolab.andrew.cmu.edu/courses/15213-f21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canvas.cmu.edu/courses/24383/quizzes/67215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oleObject" Target="../embeddings/oleObject2.bin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hyperlink" Target="https://upload.wikimedia.org/wikipedia/commons/archive/0/03/20080524210756!Green_check.svg" TargetMode="External"/><Relationship Id="rId2" Type="http://schemas.openxmlformats.org/officeDocument/2006/relationships/image" Target="../media/image8.png"/><Relationship Id="rId1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true" noChangeAspect="true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b="1" dirty="0"/>
              <a:t>Addition, negation, multiplication, shifting</a:t>
            </a:r>
            <a:endParaRPr lang="en-US" b="1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  <a:endParaRPr lang="en-US" dirty="0"/>
          </a:p>
        </p:txBody>
      </p:sp>
      <p:sp>
        <p:nvSpPr>
          <p:cNvPr id="13824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  <a:endParaRPr lang="en-US" dirty="0"/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  <a:endParaRPr lang="en-US" dirty="0"/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  <a:endParaRPr lang="en-US" b="0" i="1" baseline="30000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true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true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true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true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true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true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true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true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true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true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true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true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true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true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7175" name="Rectangle 21"/>
          <p:cNvSpPr>
            <a:spLocks noChangeArrowheads="true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7176" name="Rectangle 22"/>
          <p:cNvSpPr>
            <a:spLocks noChangeArrowheads="true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7177" name="Line 23"/>
          <p:cNvSpPr>
            <a:spLocks noChangeShapeType="true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true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  <a:endParaRPr lang="en-US" b="0">
              <a:latin typeface="Times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true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true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true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true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true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true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true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  <a:endParaRPr lang="en-US" b="0"/>
              </a:p>
            </p:txBody>
          </p:sp>
        </p:grpSp>
        <p:sp>
          <p:nvSpPr>
            <p:cNvPr id="7195" name="Rectangle 34"/>
            <p:cNvSpPr>
              <a:spLocks noChangeArrowheads="true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true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true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true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true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true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true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true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true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7182" name="Line 44"/>
          <p:cNvSpPr>
            <a:spLocks noChangeShapeType="true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true">
            <a:spLocks noChangeArrowheads="true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7184" name="Text Box 46"/>
          <p:cNvSpPr txBox="true">
            <a:spLocks noChangeArrowheads="true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7185" name="Text Box 47"/>
          <p:cNvSpPr txBox="true">
            <a:spLocks noChangeArrowheads="true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7186" name="Rectangle 48"/>
          <p:cNvSpPr>
            <a:spLocks noChangeArrowheads="true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49" name="Rectangle 5"/>
          <p:cNvSpPr/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true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Line 6"/>
          <p:cNvSpPr>
            <a:spLocks noChangeShapeType="true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/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0" name="Line 6"/>
          <p:cNvSpPr>
            <a:spLocks noChangeShapeType="true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Line 6"/>
          <p:cNvSpPr>
            <a:spLocks noChangeShapeType="true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/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/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/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3" name="Group 10"/>
              <p:cNvGrpSpPr/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4" name="Group 13"/>
              <p:cNvGrpSpPr/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5" name="Group 16"/>
              <p:cNvGrpSpPr/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6" name="Group 19"/>
              <p:cNvGrpSpPr/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7" name="Group 22"/>
              <p:cNvGrpSpPr/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8" name="Group 25"/>
              <p:cNvGrpSpPr/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9" name="Group 28"/>
              <p:cNvGrpSpPr/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0" name="Group 31"/>
              <p:cNvGrpSpPr/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1" name="Group 34"/>
              <p:cNvGrpSpPr/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2" name="Group 37"/>
              <p:cNvGrpSpPr/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3" name="Group 40"/>
              <p:cNvGrpSpPr/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4" name="Group 43"/>
              <p:cNvGrpSpPr/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5" name="Group 46"/>
              <p:cNvGrpSpPr/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6" name="Group 49"/>
              <p:cNvGrpSpPr/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7" name="Group 52"/>
              <p:cNvGrpSpPr/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8" name="Group 55"/>
              <p:cNvGrpSpPr/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9" name="Group 58"/>
              <p:cNvGrpSpPr/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0" name="Group 61"/>
              <p:cNvGrpSpPr/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1" name="Group 64"/>
              <p:cNvGrpSpPr/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2" name="Group 67"/>
              <p:cNvGrpSpPr/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3" name="Group 70"/>
              <p:cNvGrpSpPr/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4" name="Group 73"/>
              <p:cNvGrpSpPr/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5" name="Group 76"/>
              <p:cNvGrpSpPr/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6" name="Group 79"/>
              <p:cNvGrpSpPr/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7" name="Group 82"/>
              <p:cNvGrpSpPr/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8" name="Group 85"/>
              <p:cNvGrpSpPr/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9" name="Group 88"/>
              <p:cNvGrpSpPr/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0" name="Group 91"/>
              <p:cNvGrpSpPr/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1" name="Group 94"/>
              <p:cNvGrpSpPr/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2" name="Group 97"/>
              <p:cNvGrpSpPr/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3" name="Group 100"/>
              <p:cNvGrpSpPr/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5" name="Group 106"/>
              <p:cNvGrpSpPr/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6" name="Group 109"/>
              <p:cNvGrpSpPr/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7" name="Group 112"/>
              <p:cNvGrpSpPr/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8" name="Group 115"/>
              <p:cNvGrpSpPr/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9" name="Group 118"/>
              <p:cNvGrpSpPr/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0" name="Group 121"/>
              <p:cNvGrpSpPr/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1" name="Group 124"/>
              <p:cNvGrpSpPr/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2" name="Group 127"/>
              <p:cNvGrpSpPr/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3" name="Group 130"/>
              <p:cNvGrpSpPr/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4" name="Group 133"/>
              <p:cNvGrpSpPr/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5" name="Group 136"/>
              <p:cNvGrpSpPr/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6" name="Group 139"/>
              <p:cNvGrpSpPr/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7" name="Group 142"/>
              <p:cNvGrpSpPr/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8" name="Group 145"/>
              <p:cNvGrpSpPr/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9" name="Group 148"/>
              <p:cNvGrpSpPr/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69" name="Rectangle 151"/>
            <p:cNvSpPr/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0" name="Rectangle 152"/>
            <p:cNvSpPr/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1" name="Rectangle 153"/>
            <p:cNvSpPr/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216" name="Rectangle 5"/>
          <p:cNvSpPr/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233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true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0" name="Line 6"/>
          <p:cNvSpPr>
            <a:spLocks noChangeShapeType="true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true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true"/>
      <p:bldP spid="49" grpId="0"/>
      <p:bldP spid="50" grpId="0" animBg="true"/>
      <p:bldP spid="53" grpId="0" animBg="true"/>
      <p:bldP spid="59" grpId="0"/>
      <p:bldP spid="60" grpId="0" animBg="true"/>
      <p:bldP spid="63" grpId="0" animBg="true"/>
      <p:bldP spid="216" grpId="0"/>
      <p:bldP spid="217" grpId="0" animBg="true"/>
      <p:bldP spid="220" grpId="0" animBg="true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  <a:endParaRPr lang="en-US" dirty="0"/>
          </a:p>
        </p:txBody>
      </p:sp>
      <p:sp>
        <p:nvSpPr>
          <p:cNvPr id="13824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  <a:endParaRPr lang="en-US" dirty="0"/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  <a:endParaRPr lang="en-US" dirty="0"/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  <a:endParaRPr lang="en-US" b="0" i="1" baseline="30000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true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true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true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true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true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true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true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true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true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true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true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true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true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true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7175" name="Rectangle 21"/>
          <p:cNvSpPr>
            <a:spLocks noChangeArrowheads="true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7176" name="Rectangle 22"/>
          <p:cNvSpPr>
            <a:spLocks noChangeArrowheads="true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7177" name="Line 23"/>
          <p:cNvSpPr>
            <a:spLocks noChangeShapeType="true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true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  <a:endParaRPr lang="en-US" b="0">
              <a:latin typeface="Times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true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true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true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true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true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true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true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  <a:endParaRPr lang="en-US" b="0"/>
              </a:p>
            </p:txBody>
          </p:sp>
        </p:grpSp>
        <p:sp>
          <p:nvSpPr>
            <p:cNvPr id="7195" name="Rectangle 34"/>
            <p:cNvSpPr>
              <a:spLocks noChangeArrowheads="true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true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grpSp>
        <p:nvGrpSpPr>
          <p:cNvPr id="6" name="Group 36"/>
          <p:cNvGrpSpPr/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true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true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true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true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true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true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true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7182" name="Line 44"/>
          <p:cNvSpPr>
            <a:spLocks noChangeShapeType="true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true">
            <a:spLocks noChangeArrowheads="true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7184" name="Text Box 46"/>
          <p:cNvSpPr txBox="true">
            <a:spLocks noChangeArrowheads="true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7185" name="Text Box 47"/>
          <p:cNvSpPr txBox="true">
            <a:spLocks noChangeArrowheads="true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7186" name="Rectangle 48"/>
          <p:cNvSpPr>
            <a:spLocks noChangeArrowheads="true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49" name="Rectangle 5"/>
          <p:cNvSpPr/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true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/>
          <p:nvPr/>
        </p:nvSpPr>
        <p:spPr bwMode="auto">
          <a:xfrm>
            <a:off x="2683312" y="5718968"/>
            <a:ext cx="1990288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2" name="Rectangle 13"/>
          <p:cNvSpPr/>
          <p:nvPr/>
        </p:nvSpPr>
        <p:spPr bwMode="auto">
          <a:xfrm>
            <a:off x="2683312" y="6083379"/>
            <a:ext cx="1990288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" name="Line 6"/>
          <p:cNvSpPr>
            <a:spLocks noChangeShapeType="true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/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0" name="Line 6"/>
          <p:cNvSpPr>
            <a:spLocks noChangeShapeType="true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/>
          <p:nvPr/>
        </p:nvSpPr>
        <p:spPr bwMode="auto">
          <a:xfrm>
            <a:off x="5022056" y="5718968"/>
            <a:ext cx="759182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" name="Rectangle 13"/>
          <p:cNvSpPr/>
          <p:nvPr/>
        </p:nvSpPr>
        <p:spPr bwMode="auto">
          <a:xfrm>
            <a:off x="5022056" y="6083379"/>
            <a:ext cx="759182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" name="Line 6"/>
          <p:cNvSpPr>
            <a:spLocks noChangeShapeType="true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/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/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/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3" name="Group 10"/>
              <p:cNvGrpSpPr/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4" name="Group 13"/>
              <p:cNvGrpSpPr/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5" name="Group 16"/>
              <p:cNvGrpSpPr/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6" name="Group 19"/>
              <p:cNvGrpSpPr/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7" name="Group 22"/>
              <p:cNvGrpSpPr/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8" name="Group 25"/>
              <p:cNvGrpSpPr/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9" name="Group 28"/>
              <p:cNvGrpSpPr/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0" name="Group 31"/>
              <p:cNvGrpSpPr/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1" name="Group 34"/>
              <p:cNvGrpSpPr/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2" name="Group 37"/>
              <p:cNvGrpSpPr/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  <a:endPara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3" name="Group 40"/>
              <p:cNvGrpSpPr/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4" name="Group 43"/>
              <p:cNvGrpSpPr/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5" name="Group 46"/>
              <p:cNvGrpSpPr/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6" name="Group 49"/>
              <p:cNvGrpSpPr/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7" name="Group 52"/>
              <p:cNvGrpSpPr/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8" name="Group 55"/>
              <p:cNvGrpSpPr/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89" name="Group 58"/>
              <p:cNvGrpSpPr/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0" name="Group 61"/>
              <p:cNvGrpSpPr/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1" name="Group 64"/>
              <p:cNvGrpSpPr/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2" name="Group 67"/>
              <p:cNvGrpSpPr/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3" name="Group 70"/>
              <p:cNvGrpSpPr/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4" name="Group 73"/>
              <p:cNvGrpSpPr/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5" name="Group 76"/>
              <p:cNvGrpSpPr/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6" name="Group 79"/>
              <p:cNvGrpSpPr/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7" name="Group 82"/>
              <p:cNvGrpSpPr/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8" name="Group 85"/>
              <p:cNvGrpSpPr/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99" name="Group 88"/>
              <p:cNvGrpSpPr/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0" name="Group 91"/>
              <p:cNvGrpSpPr/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1" name="Group 94"/>
              <p:cNvGrpSpPr/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2" name="Group 97"/>
              <p:cNvGrpSpPr/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3" name="Group 100"/>
              <p:cNvGrpSpPr/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5" name="Group 106"/>
              <p:cNvGrpSpPr/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6" name="Group 109"/>
              <p:cNvGrpSpPr/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7" name="Group 112"/>
              <p:cNvGrpSpPr/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8" name="Group 115"/>
              <p:cNvGrpSpPr/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9" name="Group 118"/>
              <p:cNvGrpSpPr/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0" name="Group 121"/>
              <p:cNvGrpSpPr/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1" name="Group 124"/>
              <p:cNvGrpSpPr/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2" name="Group 127"/>
              <p:cNvGrpSpPr/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3" name="Group 130"/>
              <p:cNvGrpSpPr/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4" name="Group 133"/>
              <p:cNvGrpSpPr/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5" name="Group 136"/>
              <p:cNvGrpSpPr/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6" name="Group 139"/>
              <p:cNvGrpSpPr/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7" name="Group 142"/>
              <p:cNvGrpSpPr/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/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8" name="Group 145"/>
              <p:cNvGrpSpPr/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/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/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9" name="Group 148"/>
              <p:cNvGrpSpPr/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/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/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  <a:endPara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69" name="Rectangle 151"/>
            <p:cNvSpPr/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0" name="Rectangle 152"/>
            <p:cNvSpPr/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71" name="Rectangle 153"/>
            <p:cNvSpPr/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sp>
        <p:nvSpPr>
          <p:cNvPr id="216" name="Rectangle 5"/>
          <p:cNvSpPr/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233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true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/>
          <p:nvPr/>
        </p:nvSpPr>
        <p:spPr bwMode="auto">
          <a:xfrm>
            <a:off x="6273800" y="5718968"/>
            <a:ext cx="913070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9" name="Rectangle 13"/>
          <p:cNvSpPr/>
          <p:nvPr/>
        </p:nvSpPr>
        <p:spPr bwMode="auto">
          <a:xfrm>
            <a:off x="6273800" y="6083379"/>
            <a:ext cx="913070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0" name="Line 6"/>
          <p:cNvSpPr>
            <a:spLocks noChangeShapeType="true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true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true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/>
        </a:graphic>
      </p:graphicFrame>
      <p:sp>
        <p:nvSpPr>
          <p:cNvPr id="140291" name="Rectangle 3"/>
          <p:cNvSpPr>
            <a:spLocks noGrp="true" noChangeArrowheads="true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  <a:endParaRPr lang="en-US" dirty="0"/>
          </a:p>
        </p:txBody>
      </p:sp>
      <p:sp>
        <p:nvSpPr>
          <p:cNvPr id="140292" name="Rectangle 4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  <a:endParaRPr lang="en-US" i="1"/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  <a:endParaRPr lang="en-US"/>
          </a:p>
        </p:txBody>
      </p:sp>
      <p:sp>
        <p:nvSpPr>
          <p:cNvPr id="8197" name="Rectangle 5"/>
          <p:cNvSpPr>
            <a:spLocks noChangeArrowheads="true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198" name="Rectangle 6"/>
          <p:cNvSpPr>
            <a:spLocks noChangeArrowheads="true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199" name="Rectangle 7"/>
          <p:cNvSpPr>
            <a:spLocks noChangeArrowheads="true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true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/>
        </a:graphic>
      </p:graphicFrame>
      <p:sp>
        <p:nvSpPr>
          <p:cNvPr id="142339" name="Rectangle 3"/>
          <p:cNvSpPr>
            <a:spLocks noGrp="true" noChangeArrowheads="true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Unsigned Addition</a:t>
            </a:r>
            <a:endParaRPr lang="en-US" dirty="0"/>
          </a:p>
        </p:txBody>
      </p:sp>
      <p:sp>
        <p:nvSpPr>
          <p:cNvPr id="142340" name="Rectangle 4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  <a:endParaRPr lang="en-US"/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  <a:endParaRPr 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true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true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true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true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/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true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true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true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true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/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true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9235" name="Rectangle 18"/>
            <p:cNvSpPr>
              <a:spLocks noChangeArrowheads="true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endParaRPr lang="en-US" b="0" i="1" baseline="30000" dirty="0">
                <a:latin typeface="Calibri" pitchFamily="34" charset="0"/>
              </a:endParaRPr>
            </a:p>
          </p:txBody>
        </p:sp>
        <p:sp>
          <p:nvSpPr>
            <p:cNvPr id="9236" name="Rectangle 19"/>
            <p:cNvSpPr>
              <a:spLocks noChangeArrowheads="true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  <a:endParaRPr lang="en-US" b="0" baseline="30000" dirty="0">
                <a:latin typeface="Calibri" pitchFamily="34" charset="0"/>
              </a:endParaRPr>
            </a:p>
          </p:txBody>
        </p:sp>
      </p:grpSp>
      <p:sp>
        <p:nvSpPr>
          <p:cNvPr id="9222" name="Rectangle 20"/>
          <p:cNvSpPr>
            <a:spLocks noChangeArrowheads="true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223" name="Rectangle 21"/>
          <p:cNvSpPr>
            <a:spLocks noChangeArrowheads="true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224" name="Rectangle 22"/>
          <p:cNvSpPr>
            <a:spLocks noChangeArrowheads="true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225" name="Rectangle 23"/>
          <p:cNvSpPr>
            <a:spLocks noChangeArrowheads="true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226" name="Rectangle 24"/>
          <p:cNvSpPr>
            <a:spLocks noChangeArrowheads="true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227" name="Text Box 25"/>
          <p:cNvSpPr txBox="true">
            <a:spLocks noChangeArrowheads="true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9228" name="Text Box 26"/>
          <p:cNvSpPr txBox="true">
            <a:spLocks noChangeArrowheads="true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9" name="Line 27"/>
          <p:cNvSpPr>
            <a:spLocks noChangeShapeType="true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  <a:endParaRPr lang="en-US"/>
          </a:p>
        </p:txBody>
      </p:sp>
      <p:sp>
        <p:nvSpPr>
          <p:cNvPr id="14643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  <a:endParaRPr lang="en-US" dirty="0"/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 s, t, u, v;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</a:rPr>
              <a:t>	s = (</a:t>
            </a:r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) ((unsigned) u + (unsigned) v);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</a:rPr>
              <a:t> 	t = u + v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</a:rPr>
              <a:t>s == t</a:t>
            </a:r>
            <a:endParaRPr lang="en-US" sz="18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true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true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true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true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true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true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true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true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true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true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true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true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true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true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33798" name="Rectangle 20"/>
          <p:cNvSpPr>
            <a:spLocks noChangeArrowheads="true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33799" name="Rectangle 21"/>
          <p:cNvSpPr>
            <a:spLocks noChangeArrowheads="true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33800" name="Line 22"/>
          <p:cNvSpPr>
            <a:spLocks noChangeShapeType="true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true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  <a:endParaRPr lang="en-US"/>
          </a:p>
        </p:txBody>
      </p:sp>
      <p:grpSp>
        <p:nvGrpSpPr>
          <p:cNvPr id="4" name="Group 24"/>
          <p:cNvGrpSpPr/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/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true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true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true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true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true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true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true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  <a:endParaRPr lang="en-US" b="0"/>
              </a:p>
            </p:txBody>
          </p:sp>
        </p:grpSp>
        <p:sp>
          <p:nvSpPr>
            <p:cNvPr id="33818" name="Rectangle 33"/>
            <p:cNvSpPr>
              <a:spLocks noChangeArrowheads="true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true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grpSp>
        <p:nvGrpSpPr>
          <p:cNvPr id="6" name="Group 35"/>
          <p:cNvGrpSpPr/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true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true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true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true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true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true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true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33805" name="Line 43"/>
          <p:cNvSpPr>
            <a:spLocks noChangeShapeType="true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true">
            <a:spLocks noChangeArrowheads="true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33807" name="Text Box 45"/>
          <p:cNvSpPr txBox="true">
            <a:spLocks noChangeArrowheads="true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33808" name="Text Box 46"/>
          <p:cNvSpPr txBox="true">
            <a:spLocks noChangeArrowheads="true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33809" name="Rectangle 47"/>
          <p:cNvSpPr>
            <a:spLocks noChangeArrowheads="true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  <a:endParaRPr lang="en-US" sz="2000" b="0">
              <a:latin typeface="Times" pitchFamily="18" charset="0"/>
            </a:endParaRPr>
          </a:p>
        </p:txBody>
      </p:sp>
      <p:sp>
        <p:nvSpPr>
          <p:cNvPr id="58" name="Rectangle 5"/>
          <p:cNvSpPr/>
          <p:nvPr/>
        </p:nvSpPr>
        <p:spPr bwMode="auto">
          <a:xfrm>
            <a:off x="4386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true"/>
          </p:cNvSpPr>
          <p:nvPr/>
        </p:nvSpPr>
        <p:spPr bwMode="auto">
          <a:xfrm>
            <a:off x="4416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/>
          <p:nvPr/>
        </p:nvSpPr>
        <p:spPr bwMode="auto">
          <a:xfrm>
            <a:off x="4386444" y="6007020"/>
            <a:ext cx="1990288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1" name="Rectangle 13"/>
          <p:cNvSpPr/>
          <p:nvPr/>
        </p:nvSpPr>
        <p:spPr bwMode="auto">
          <a:xfrm>
            <a:off x="4386444" y="6371431"/>
            <a:ext cx="1990288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" name="Line 6"/>
          <p:cNvSpPr>
            <a:spLocks noChangeShapeType="true"/>
          </p:cNvSpPr>
          <p:nvPr/>
        </p:nvSpPr>
        <p:spPr bwMode="auto">
          <a:xfrm>
            <a:off x="4416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/>
          <p:nvPr/>
        </p:nvSpPr>
        <p:spPr bwMode="auto">
          <a:xfrm>
            <a:off x="6725188" y="5350589"/>
            <a:ext cx="759182" cy="718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4" name="Line 6"/>
          <p:cNvSpPr>
            <a:spLocks noChangeShapeType="true"/>
          </p:cNvSpPr>
          <p:nvPr/>
        </p:nvSpPr>
        <p:spPr bwMode="auto">
          <a:xfrm>
            <a:off x="6801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/>
          <p:nvPr/>
        </p:nvSpPr>
        <p:spPr bwMode="auto">
          <a:xfrm>
            <a:off x="6725188" y="6007020"/>
            <a:ext cx="759182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6" name="Rectangle 13"/>
          <p:cNvSpPr/>
          <p:nvPr/>
        </p:nvSpPr>
        <p:spPr bwMode="auto">
          <a:xfrm>
            <a:off x="6725188" y="6371431"/>
            <a:ext cx="759182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7" name="Line 6"/>
          <p:cNvSpPr>
            <a:spLocks noChangeShapeType="true"/>
          </p:cNvSpPr>
          <p:nvPr/>
        </p:nvSpPr>
        <p:spPr bwMode="auto">
          <a:xfrm>
            <a:off x="6801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/>
          <p:nvPr/>
        </p:nvSpPr>
        <p:spPr bwMode="auto">
          <a:xfrm>
            <a:off x="7976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true"/>
          </p:cNvSpPr>
          <p:nvPr/>
        </p:nvSpPr>
        <p:spPr bwMode="auto">
          <a:xfrm>
            <a:off x="8053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/>
          <p:nvPr/>
        </p:nvSpPr>
        <p:spPr bwMode="auto">
          <a:xfrm>
            <a:off x="7976932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1" name="Rectangle 13"/>
          <p:cNvSpPr/>
          <p:nvPr/>
        </p:nvSpPr>
        <p:spPr bwMode="auto">
          <a:xfrm>
            <a:off x="7976932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2" name="Line 6"/>
          <p:cNvSpPr>
            <a:spLocks noChangeShapeType="true"/>
          </p:cNvSpPr>
          <p:nvPr/>
        </p:nvSpPr>
        <p:spPr bwMode="auto">
          <a:xfrm>
            <a:off x="8053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true"/>
      <p:bldP spid="60" grpId="0"/>
      <p:bldP spid="61" grpId="0"/>
      <p:bldP spid="62" grpId="0" animBg="true"/>
      <p:bldP spid="63" grpId="0"/>
      <p:bldP spid="64" grpId="0" animBg="true"/>
      <p:bldP spid="65" grpId="0"/>
      <p:bldP spid="66" grpId="0"/>
      <p:bldP spid="67" grpId="0" animBg="true"/>
      <p:bldP spid="68" grpId="0"/>
      <p:bldP spid="69" grpId="0" animBg="true"/>
      <p:bldP spid="70" grpId="0"/>
      <p:bldP spid="71" grpId="0"/>
      <p:bldP spid="72" grpId="0" animBg="tru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  <a:endParaRPr lang="en-US"/>
          </a:p>
        </p:txBody>
      </p:sp>
      <p:sp>
        <p:nvSpPr>
          <p:cNvPr id="14848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Drop off MSB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  <a:endParaRPr lang="en-US" dirty="0"/>
          </a:p>
        </p:txBody>
      </p:sp>
      <p:sp>
        <p:nvSpPr>
          <p:cNvPr id="34820" name="Rectangle 5"/>
          <p:cNvSpPr>
            <a:spLocks noChangeArrowheads="true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true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endParaRPr lang="en-US" sz="1800" b="0" i="1" baseline="30000" dirty="0">
              <a:latin typeface="Calibri" pitchFamily="34" charset="0"/>
            </a:endParaRPr>
          </a:p>
        </p:txBody>
      </p:sp>
      <p:sp>
        <p:nvSpPr>
          <p:cNvPr id="34835" name="Line 8"/>
          <p:cNvSpPr>
            <a:spLocks noChangeShapeType="true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true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true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true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true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true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true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true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/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true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45" name="Rectangle 18"/>
          <p:cNvSpPr>
            <a:spLocks noChangeArrowheads="true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46" name="Rectangle 19"/>
          <p:cNvSpPr>
            <a:spLocks noChangeArrowheads="true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47" name="Line 20"/>
          <p:cNvSpPr>
            <a:spLocks noChangeShapeType="true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true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true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true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true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true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true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true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/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true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4824" name="Rectangle 30"/>
          <p:cNvSpPr>
            <a:spLocks noChangeArrowheads="true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4825" name="Rectangle 31"/>
          <p:cNvSpPr>
            <a:spLocks noChangeArrowheads="true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26" name="Rectangle 32"/>
          <p:cNvSpPr>
            <a:spLocks noChangeArrowheads="true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27" name="Rectangle 33"/>
          <p:cNvSpPr>
            <a:spLocks noChangeArrowheads="true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28" name="Rectangle 34"/>
          <p:cNvSpPr>
            <a:spLocks noChangeArrowheads="true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29" name="Rectangle 35"/>
          <p:cNvSpPr>
            <a:spLocks noChangeArrowheads="true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0" name="Rectangle 36"/>
          <p:cNvSpPr>
            <a:spLocks noChangeArrowheads="true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1" name="Rectangle 37"/>
          <p:cNvSpPr>
            <a:spLocks noChangeArrowheads="true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2" name="Rectangle 38"/>
          <p:cNvSpPr>
            <a:spLocks noChangeArrowheads="true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3" name="Text Box 39"/>
          <p:cNvSpPr txBox="true">
            <a:spLocks noChangeArrowheads="true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true">
            <a:spLocks noChangeArrowheads="true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true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/>
        </a:graphic>
      </p:graphicFrame>
      <p:sp>
        <p:nvSpPr>
          <p:cNvPr id="150531" name="Rectangle 3"/>
          <p:cNvSpPr>
            <a:spLocks noGrp="true" noChangeArrowheads="true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  <a:endParaRPr lang="en-US" dirty="0"/>
          </a:p>
        </p:txBody>
      </p:sp>
      <p:sp>
        <p:nvSpPr>
          <p:cNvPr id="150532" name="Rectangle 4"/>
          <p:cNvSpPr>
            <a:spLocks noGrp="true" noChangeArrowheads="true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  <a:endParaRPr lang="en-US"/>
          </a:p>
          <a:p>
            <a:pPr lvl="1" eaLnBrk="1" hangingPunct="1">
              <a:defRPr/>
            </a:pPr>
            <a:r>
              <a:rPr lang="en-US"/>
              <a:t>4-bit two’s comp.</a:t>
            </a:r>
            <a:endParaRPr lang="en-US"/>
          </a:p>
          <a:p>
            <a:pPr lvl="1" eaLnBrk="1" hangingPunct="1">
              <a:defRPr/>
            </a:pPr>
            <a:r>
              <a:rPr lang="en-US"/>
              <a:t>Range from -8 to +7</a:t>
            </a:r>
            <a:endParaRPr lang="en-US"/>
          </a:p>
          <a:p>
            <a:pPr eaLnBrk="1" hangingPunct="1">
              <a:defRPr/>
            </a:pPr>
            <a:r>
              <a:rPr lang="en-US"/>
              <a:t>Wraps Around</a:t>
            </a:r>
            <a:endParaRPr lang="en-US"/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anose="02000609000000000000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  <a:endParaRPr lang="en-US"/>
          </a:p>
          <a:p>
            <a:pPr lvl="2" eaLnBrk="1" hangingPunct="1">
              <a:defRPr/>
            </a:pPr>
            <a:r>
              <a:rPr lang="en-US"/>
              <a:t>At most once</a:t>
            </a:r>
            <a:endParaRPr lang="en-US"/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  <a:endParaRPr lang="en-US"/>
          </a:p>
          <a:p>
            <a:pPr lvl="2" eaLnBrk="1" hangingPunct="1">
              <a:defRPr/>
            </a:pPr>
            <a:r>
              <a:rPr lang="en-US"/>
              <a:t>At most once</a:t>
            </a:r>
            <a:endParaRPr lang="en-US"/>
          </a:p>
        </p:txBody>
      </p:sp>
      <p:sp>
        <p:nvSpPr>
          <p:cNvPr id="10245" name="Rectangle 5"/>
          <p:cNvSpPr>
            <a:spLocks noChangeArrowheads="true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246" name="Rectangle 6"/>
          <p:cNvSpPr>
            <a:spLocks noChangeArrowheads="true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247" name="Rectangle 7"/>
          <p:cNvSpPr>
            <a:spLocks noChangeArrowheads="true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endParaRPr lang="en-US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248" name="Text Box 8"/>
          <p:cNvSpPr txBox="true">
            <a:spLocks noChangeArrowheads="true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true">
            <a:spLocks noChangeArrowheads="true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true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true"/>
          </p:cNvSpPr>
          <p:nvPr/>
        </p:nvSpPr>
        <p:spPr bwMode="auto">
          <a:xfrm flipH="true" flipV="true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Characterizing </a:t>
            </a:r>
            <a:r>
              <a:rPr lang="en-US" dirty="0" err="1"/>
              <a:t>TAdd</a:t>
            </a:r>
            <a:endParaRPr lang="en-US" dirty="0"/>
          </a:p>
        </p:txBody>
      </p:sp>
      <p:sp>
        <p:nvSpPr>
          <p:cNvPr id="22118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Drop off MSB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  <a:endParaRPr lang="en-US" dirty="0"/>
          </a:p>
        </p:txBody>
      </p:sp>
      <p:graphicFrame>
        <p:nvGraphicFramePr>
          <p:cNvPr id="11266" name="Object 40"/>
          <p:cNvGraphicFramePr/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/>
        </a:graphic>
      </p:graphicFrame>
      <p:sp>
        <p:nvSpPr>
          <p:cNvPr id="11269" name="Text Box 41"/>
          <p:cNvSpPr txBox="true">
            <a:spLocks noChangeArrowheads="true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1270" name="Text Box 42"/>
          <p:cNvSpPr txBox="true">
            <a:spLocks noChangeArrowheads="true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  <a:endParaRPr lang="en-US" sz="1400" dirty="0">
              <a:latin typeface="Calibri" pitchFamily="34" charset="0"/>
            </a:endParaRP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true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true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  <a:endParaRPr lang="en-US" dirty="0"/>
            </a:p>
          </p:txBody>
        </p:sp>
        <p:sp>
          <p:nvSpPr>
            <p:cNvPr id="11274" name="Rectangle 46"/>
            <p:cNvSpPr>
              <a:spLocks noChangeArrowheads="true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  <a:endParaRPr lang="en-US" dirty="0"/>
            </a:p>
          </p:txBody>
        </p:sp>
        <p:sp>
          <p:nvSpPr>
            <p:cNvPr id="11275" name="Rectangle 47"/>
            <p:cNvSpPr>
              <a:spLocks noChangeArrowheads="true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276" name="Rectangle 48"/>
            <p:cNvSpPr>
              <a:spLocks noChangeArrowheads="true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277" name="Rectangle 49"/>
            <p:cNvSpPr>
              <a:spLocks noChangeArrowheads="true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278" name="Rectangle 50"/>
            <p:cNvSpPr>
              <a:spLocks noChangeArrowheads="true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11279" name="Rectangle 51"/>
            <p:cNvSpPr>
              <a:spLocks noChangeArrowheads="true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0" name="Rectangle 52"/>
            <p:cNvSpPr>
              <a:spLocks noChangeArrowheads="true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1" name="Rectangle 53"/>
            <p:cNvSpPr>
              <a:spLocks noChangeArrowheads="true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true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true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/>
            <p:nvPr/>
          </p:nvSpPr>
          <p:spPr bwMode="auto">
            <a:xfrm rot="5400000" flipH="true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/>
            <p:nvPr/>
          </p:nvSpPr>
          <p:spPr bwMode="auto">
            <a:xfrm rot="16200000" flipH="true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true"/>
            </p:cNvSpPr>
            <p:nvPr/>
          </p:nvSpPr>
          <p:spPr bwMode="auto">
            <a:xfrm flipV="true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true"/>
            </p:cNvSpPr>
            <p:nvPr/>
          </p:nvSpPr>
          <p:spPr bwMode="auto">
            <a:xfrm flipH="true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true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  <a:endParaRPr lang="en-US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  <p:sp>
        <p:nvSpPr>
          <p:cNvPr id="25" name="TextBox 24"/>
          <p:cNvSpPr txBox="true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b="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true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b="0" i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  <a:endParaRPr lang="en-US" dirty="0"/>
          </a:p>
        </p:txBody>
      </p:sp>
      <p:sp>
        <p:nvSpPr>
          <p:cNvPr id="15667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  <a:endParaRPr lang="en-US" b="0" i="1" dirty="0"/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  <a:endParaRPr lang="en-US" dirty="0"/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  <a:endParaRPr lang="en-US" b="0" dirty="0"/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  <a:endParaRPr lang="en-US" dirty="0"/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endParaRPr lang="en-US" b="0" baseline="30000" dirty="0"/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  <a:endParaRPr lang="en-US" baseline="30000" dirty="0"/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  <a:endParaRPr lang="en-US" b="0" baseline="30000" dirty="0"/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  <a:endParaRPr lang="en-US" dirty="0"/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true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 – Part 2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 September 7, 2021</a:t>
            </a:r>
            <a:endParaRPr lang="en-US" sz="2000" b="0" dirty="0"/>
          </a:p>
        </p:txBody>
      </p:sp>
      <p:sp>
        <p:nvSpPr>
          <p:cNvPr id="9219" name="Subtitle 2"/>
          <p:cNvSpPr>
            <a:spLocks noGrp="true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 in C</a:t>
            </a:r>
            <a:endParaRPr lang="en-US" dirty="0"/>
          </a:p>
        </p:txBody>
      </p:sp>
      <p:sp>
        <p:nvSpPr>
          <p:cNvPr id="15872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  <a:endParaRPr lang="en-US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  <a:endParaRPr lang="en-US"/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  <a:endParaRPr lang="en-US"/>
          </a:p>
          <a:p>
            <a:pPr lvl="1" eaLnBrk="1" hangingPunct="1">
              <a:buFont typeface="Wingdings" panose="05000000000000000000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  <a:endParaRPr lang="en-US" b="0" i="1" baseline="3000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true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true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true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true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true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true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true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true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true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true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true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true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true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true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36870" name="Rectangle 20"/>
          <p:cNvSpPr>
            <a:spLocks noChangeArrowheads="true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36871" name="Rectangle 21"/>
          <p:cNvSpPr>
            <a:spLocks noChangeArrowheads="true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36872" name="Line 22"/>
          <p:cNvSpPr>
            <a:spLocks noChangeShapeType="true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true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  <a:endParaRPr lang="en-US"/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true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true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true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true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true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true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true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36875" name="Rectangle 32"/>
          <p:cNvSpPr>
            <a:spLocks noChangeArrowheads="true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true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true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true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true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true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true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true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36877" name="Line 41"/>
          <p:cNvSpPr>
            <a:spLocks noChangeShapeType="true"/>
          </p:cNvSpPr>
          <p:nvPr/>
        </p:nvSpPr>
        <p:spPr bwMode="auto">
          <a:xfrm flipV="true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true">
            <a:spLocks noChangeArrowheads="true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36879" name="Text Box 43"/>
          <p:cNvSpPr txBox="true">
            <a:spLocks noChangeArrowheads="true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36880" name="Text Box 44"/>
          <p:cNvSpPr txBox="true">
            <a:spLocks noChangeArrowheads="true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36881" name="Rectangle 45"/>
          <p:cNvSpPr>
            <a:spLocks noChangeArrowheads="true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  <a:endParaRPr lang="en-US" b="0">
              <a:latin typeface="Times" pitchFamily="18" charset="0"/>
            </a:endParaRP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true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true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true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true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true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true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true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69" name="Rectangle 5"/>
          <p:cNvSpPr/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true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/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2" name="Rectangle 13"/>
          <p:cNvSpPr/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3" name="Line 6"/>
          <p:cNvSpPr>
            <a:spLocks noChangeShapeType="true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/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5" name="Line 6"/>
          <p:cNvSpPr>
            <a:spLocks noChangeShapeType="true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/>
          <p:nvPr/>
        </p:nvSpPr>
        <p:spPr bwMode="auto">
          <a:xfrm>
            <a:off x="6351193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C1DD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7" name="Rectangle 13"/>
          <p:cNvSpPr/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8" name="Line 6"/>
          <p:cNvSpPr>
            <a:spLocks noChangeShapeType="true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9" name="Rectangle 5"/>
          <p:cNvSpPr/>
          <p:nvPr/>
        </p:nvSpPr>
        <p:spPr bwMode="auto">
          <a:xfrm>
            <a:off x="7602937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233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213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true"/>
          </p:cNvSpPr>
          <p:nvPr/>
        </p:nvSpPr>
        <p:spPr bwMode="auto">
          <a:xfrm>
            <a:off x="7679136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1" name="Rectangle 13"/>
          <p:cNvSpPr/>
          <p:nvPr/>
        </p:nvSpPr>
        <p:spPr bwMode="auto">
          <a:xfrm>
            <a:off x="7602937" y="6007020"/>
            <a:ext cx="1220847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49629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2" name="Rectangle 13"/>
          <p:cNvSpPr/>
          <p:nvPr/>
        </p:nvSpPr>
        <p:spPr bwMode="auto">
          <a:xfrm>
            <a:off x="7602937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221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3" name="Line 6"/>
          <p:cNvSpPr>
            <a:spLocks noChangeShapeType="true"/>
          </p:cNvSpPr>
          <p:nvPr/>
        </p:nvSpPr>
        <p:spPr bwMode="auto">
          <a:xfrm>
            <a:off x="7679136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true"/>
      <p:bldP spid="71" grpId="0"/>
      <p:bldP spid="72" grpId="0"/>
      <p:bldP spid="73" grpId="0" animBg="true"/>
      <p:bldP spid="74" grpId="0"/>
      <p:bldP spid="75" grpId="0" animBg="true"/>
      <p:bldP spid="76" grpId="0"/>
      <p:bldP spid="77" grpId="0"/>
      <p:bldP spid="78" grpId="0" animBg="true"/>
      <p:bldP spid="79" grpId="0"/>
      <p:bldP spid="80" grpId="0" animBg="true"/>
      <p:bldP spid="81" grpId="0"/>
      <p:bldP spid="82" grpId="0"/>
      <p:bldP spid="83" grpId="0" animBg="tru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  <a:endParaRPr lang="en-US" dirty="0"/>
          </a:p>
        </p:txBody>
      </p:sp>
      <p:sp>
        <p:nvSpPr>
          <p:cNvPr id="19149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36550" y="32004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  <a:endParaRPr lang="en-US" dirty="0"/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172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true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true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true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true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true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true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true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72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true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true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true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true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true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true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true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40966" name="Rectangle 20"/>
          <p:cNvSpPr>
            <a:spLocks noChangeArrowheads="true"/>
          </p:cNvSpPr>
          <p:nvPr/>
        </p:nvSpPr>
        <p:spPr bwMode="auto">
          <a:xfrm>
            <a:off x="5562600" y="1143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0967" name="Rectangle 21"/>
          <p:cNvSpPr>
            <a:spLocks noChangeArrowheads="true"/>
          </p:cNvSpPr>
          <p:nvPr/>
        </p:nvSpPr>
        <p:spPr bwMode="auto">
          <a:xfrm>
            <a:off x="5562600" y="16002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0968" name="Line 22"/>
          <p:cNvSpPr>
            <a:spLocks noChangeShapeType="true"/>
          </p:cNvSpPr>
          <p:nvPr/>
        </p:nvSpPr>
        <p:spPr bwMode="auto">
          <a:xfrm>
            <a:off x="2743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true"/>
          </p:cNvSpPr>
          <p:nvPr/>
        </p:nvSpPr>
        <p:spPr bwMode="auto">
          <a:xfrm>
            <a:off x="5181600" y="1600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  <a:endParaRPr lang="en-US"/>
          </a:p>
        </p:txBody>
      </p:sp>
      <p:grpSp>
        <p:nvGrpSpPr>
          <p:cNvPr id="4" name="Group 24"/>
          <p:cNvGrpSpPr/>
          <p:nvPr/>
        </p:nvGrpSpPr>
        <p:grpSpPr bwMode="auto">
          <a:xfrm>
            <a:off x="6172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true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true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true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true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true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true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true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40971" name="Rectangle 32"/>
          <p:cNvSpPr>
            <a:spLocks noChangeArrowheads="true"/>
          </p:cNvSpPr>
          <p:nvPr/>
        </p:nvSpPr>
        <p:spPr bwMode="auto">
          <a:xfrm>
            <a:off x="2857500" y="1981200"/>
            <a:ext cx="5715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  <a:endParaRPr lang="en-US" b="0" i="1">
              <a:latin typeface="Times" pitchFamily="18" charset="0"/>
            </a:endParaRPr>
          </a:p>
        </p:txBody>
      </p:sp>
      <p:grpSp>
        <p:nvGrpSpPr>
          <p:cNvPr id="5" name="Group 33"/>
          <p:cNvGrpSpPr/>
          <p:nvPr/>
        </p:nvGrpSpPr>
        <p:grpSpPr bwMode="auto">
          <a:xfrm>
            <a:off x="6172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true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true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true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true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true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true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true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40973" name="Line 41"/>
          <p:cNvSpPr>
            <a:spLocks noChangeShapeType="true"/>
          </p:cNvSpPr>
          <p:nvPr/>
        </p:nvSpPr>
        <p:spPr bwMode="auto">
          <a:xfrm flipV="true">
            <a:off x="2743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true">
            <a:spLocks noChangeArrowheads="true"/>
          </p:cNvSpPr>
          <p:nvPr/>
        </p:nvSpPr>
        <p:spPr bwMode="auto">
          <a:xfrm>
            <a:off x="228600" y="2057400"/>
            <a:ext cx="258679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0975" name="Text Box 43"/>
          <p:cNvSpPr txBox="true">
            <a:spLocks noChangeArrowheads="true"/>
          </p:cNvSpPr>
          <p:nvPr/>
        </p:nvSpPr>
        <p:spPr bwMode="auto">
          <a:xfrm>
            <a:off x="2286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0976" name="Text Box 44"/>
          <p:cNvSpPr txBox="true">
            <a:spLocks noChangeArrowheads="true"/>
          </p:cNvSpPr>
          <p:nvPr/>
        </p:nvSpPr>
        <p:spPr bwMode="auto">
          <a:xfrm>
            <a:off x="2286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0977" name="Rectangle 45"/>
          <p:cNvSpPr>
            <a:spLocks noChangeArrowheads="true"/>
          </p:cNvSpPr>
          <p:nvPr/>
        </p:nvSpPr>
        <p:spPr bwMode="auto">
          <a:xfrm>
            <a:off x="4648200" y="2438400"/>
            <a:ext cx="14097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grpSp>
        <p:nvGrpSpPr>
          <p:cNvPr id="6" name="Group 46"/>
          <p:cNvGrpSpPr/>
          <p:nvPr/>
        </p:nvGrpSpPr>
        <p:grpSpPr bwMode="auto">
          <a:xfrm>
            <a:off x="3429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true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true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true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true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true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true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true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  <a:endParaRPr lang="en-US" b="0"/>
            </a:p>
          </p:txBody>
        </p:sp>
      </p:grpSp>
      <p:sp>
        <p:nvSpPr>
          <p:cNvPr id="64" name="Rectangle 5"/>
          <p:cNvSpPr/>
          <p:nvPr/>
        </p:nvSpPr>
        <p:spPr bwMode="auto">
          <a:xfrm>
            <a:off x="7430830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-23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-43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true"/>
          </p:cNvSpPr>
          <p:nvPr/>
        </p:nvSpPr>
        <p:spPr bwMode="auto">
          <a:xfrm>
            <a:off x="7507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13"/>
          <p:cNvSpPr/>
          <p:nvPr/>
        </p:nvSpPr>
        <p:spPr bwMode="auto">
          <a:xfrm>
            <a:off x="7430830" y="6007020"/>
            <a:ext cx="1221022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989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7" name="Rectangle 13"/>
          <p:cNvSpPr/>
          <p:nvPr/>
        </p:nvSpPr>
        <p:spPr bwMode="auto">
          <a:xfrm>
            <a:off x="7430830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-35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8" name="Line 6"/>
          <p:cNvSpPr>
            <a:spLocks noChangeShapeType="true"/>
          </p:cNvSpPr>
          <p:nvPr/>
        </p:nvSpPr>
        <p:spPr bwMode="auto">
          <a:xfrm>
            <a:off x="7507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5"/>
          <p:cNvSpPr/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true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/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2" name="Rectangle 13"/>
          <p:cNvSpPr/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3" name="Line 6"/>
          <p:cNvSpPr>
            <a:spLocks noChangeShapeType="true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/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5" name="Line 6"/>
          <p:cNvSpPr>
            <a:spLocks noChangeShapeType="true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/>
          <p:nvPr/>
        </p:nvSpPr>
        <p:spPr bwMode="auto">
          <a:xfrm>
            <a:off x="6351193" y="6007020"/>
            <a:ext cx="913196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03DD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7" name="Rectangle 13"/>
          <p:cNvSpPr/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8" name="Line 6"/>
          <p:cNvSpPr>
            <a:spLocks noChangeShapeType="true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true"/>
      <p:bldP spid="66" grpId="0"/>
      <p:bldP spid="67" grpId="0"/>
      <p:bldP spid="68" grpId="0" animBg="true"/>
      <p:bldP spid="69" grpId="0"/>
      <p:bldP spid="70" grpId="0" animBg="true"/>
      <p:bldP spid="71" grpId="0"/>
      <p:bldP spid="72" grpId="0"/>
      <p:bldP spid="73" grpId="0" animBg="true"/>
      <p:bldP spid="74" grpId="0"/>
      <p:bldP spid="75" grpId="0" animBg="true"/>
      <p:bldP spid="76" grpId="0"/>
      <p:bldP spid="77" grpId="0"/>
      <p:bldP spid="78" grpId="0" animBg="tru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Power-of-2 Multiply with Shift</a:t>
            </a:r>
            <a:endParaRPr lang="en-US" dirty="0"/>
          </a:p>
        </p:txBody>
      </p:sp>
      <p:sp>
        <p:nvSpPr>
          <p:cNvPr id="16486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anose="02070309020205020404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  <a:endParaRPr lang="en-US" dirty="0">
              <a:solidFill>
                <a:schemeClr val="tx2"/>
              </a:solidFill>
            </a:endParaRP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&lt;&lt; 3	==	u * 8</a:t>
            </a: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(u &lt;&lt; 5) – (u &lt;&lt; 3)	==	u * 24</a:t>
            </a: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  <a:endParaRPr lang="en-US" dirty="0">
              <a:solidFill>
                <a:schemeClr val="tx2"/>
              </a:solidFill>
            </a:endParaRP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true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true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true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true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true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true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true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5" name="Rectangle 11"/>
          <p:cNvSpPr>
            <a:spLocks noChangeArrowheads="true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1996" name="Rectangle 12"/>
          <p:cNvSpPr>
            <a:spLocks noChangeArrowheads="true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1997" name="Rectangle 13"/>
          <p:cNvSpPr>
            <a:spLocks noChangeArrowheads="true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1998" name="Rectangle 14"/>
          <p:cNvSpPr>
            <a:spLocks noChangeArrowheads="true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1999" name="Rectangle 15"/>
          <p:cNvSpPr>
            <a:spLocks noChangeArrowheads="true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00" name="Rectangle 16"/>
          <p:cNvSpPr>
            <a:spLocks noChangeArrowheads="true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01" name="Rectangle 17"/>
          <p:cNvSpPr>
            <a:spLocks noChangeArrowheads="true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02" name="Rectangle 18"/>
          <p:cNvSpPr>
            <a:spLocks noChangeArrowheads="true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3" name="Rectangle 19"/>
          <p:cNvSpPr>
            <a:spLocks noChangeArrowheads="true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true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true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  <a:endParaRPr lang="en-US"/>
          </a:p>
        </p:txBody>
      </p:sp>
      <p:sp>
        <p:nvSpPr>
          <p:cNvPr id="42006" name="Rectangle 22"/>
          <p:cNvSpPr>
            <a:spLocks noChangeArrowheads="true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true"/>
          </p:cNvSpPr>
          <p:nvPr/>
        </p:nvSpPr>
        <p:spPr bwMode="auto">
          <a:xfrm flipV="true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true">
            <a:spLocks noChangeArrowheads="true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2009" name="Text Box 25"/>
          <p:cNvSpPr txBox="true">
            <a:spLocks noChangeArrowheads="true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2010" name="Text Box 26"/>
          <p:cNvSpPr txBox="true">
            <a:spLocks noChangeArrowheads="true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2011" name="Rectangle 27"/>
          <p:cNvSpPr>
            <a:spLocks noChangeArrowheads="true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  <a:endParaRPr lang="en-US" sz="1600" b="0">
              <a:latin typeface="Times" pitchFamily="18" charset="0"/>
            </a:endParaRPr>
          </a:p>
        </p:txBody>
      </p:sp>
      <p:sp>
        <p:nvSpPr>
          <p:cNvPr id="42012" name="Rectangle 28"/>
          <p:cNvSpPr>
            <a:spLocks noChangeArrowheads="true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13" name="Rectangle 29"/>
          <p:cNvSpPr>
            <a:spLocks noChangeArrowheads="true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true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true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true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true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true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true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true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  <a:endParaRPr lang="en-US" sz="2000" b="0" dirty="0">
                <a:latin typeface="Calibri"/>
                <a:cs typeface="Calibri"/>
              </a:endParaRPr>
            </a:p>
          </p:txBody>
        </p:sp>
      </p:grpSp>
      <p:sp>
        <p:nvSpPr>
          <p:cNvPr id="42015" name="Rectangle 38"/>
          <p:cNvSpPr>
            <a:spLocks noChangeArrowheads="true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16" name="Rectangle 39"/>
          <p:cNvSpPr>
            <a:spLocks noChangeArrowheads="true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17" name="Rectangle 40"/>
          <p:cNvSpPr>
            <a:spLocks noChangeArrowheads="true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18" name="Rectangle 41"/>
          <p:cNvSpPr>
            <a:spLocks noChangeArrowheads="true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19" name="Rectangle 42"/>
          <p:cNvSpPr>
            <a:spLocks noChangeArrowheads="true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  <a:endParaRPr lang="en-US" sz="1600" b="0" dirty="0">
              <a:latin typeface="Times" pitchFamily="18" charset="0"/>
            </a:endParaRPr>
          </a:p>
        </p:txBody>
      </p:sp>
      <p:sp>
        <p:nvSpPr>
          <p:cNvPr id="42020" name="Rectangle 43"/>
          <p:cNvSpPr>
            <a:spLocks noChangeArrowheads="true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1" name="Rectangle 44"/>
          <p:cNvSpPr>
            <a:spLocks noChangeArrowheads="true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2" name="Rectangle 45"/>
          <p:cNvSpPr>
            <a:spLocks noChangeArrowheads="true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2023" name="Rectangle 46"/>
          <p:cNvSpPr>
            <a:spLocks noChangeArrowheads="true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2024" name="Rectangle 47"/>
          <p:cNvSpPr>
            <a:spLocks noChangeArrowheads="true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true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true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true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true"/>
          <p:nvPr/>
        </p:nvSpPr>
        <p:spPr>
          <a:xfrm>
            <a:off x="5113337" y="5767506"/>
            <a:ext cx="3622581" cy="1107996"/>
          </a:xfrm>
          <a:prstGeom prst="rect">
            <a:avLst/>
          </a:prstGeom>
          <a:solidFill>
            <a:srgbClr val="FF9999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Important Lesson: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Trust Your Compiler!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true"/>
      <p:bldP spid="42007" grpId="1" animBg="true"/>
      <p:bldP spid="42008" grpId="0"/>
      <p:bldP spid="42010" grpId="0"/>
      <p:bldP spid="42011" grpId="0"/>
      <p:bldP spid="42015" grpId="0" animBg="true"/>
      <p:bldP spid="42016" grpId="0" animBg="true"/>
      <p:bldP spid="42017" grpId="0" animBg="true"/>
      <p:bldP spid="42018" grpId="0" animBg="true"/>
      <p:bldP spid="42019" grpId="0"/>
      <p:bldP spid="42020" grpId="0" animBg="true"/>
      <p:bldP spid="42021" grpId="0" animBg="true"/>
      <p:bldP spid="42022" grpId="0" animBg="true"/>
      <p:bldP spid="42023" grpId="0" animBg="true"/>
      <p:bldP spid="42024" grpId="0" animBg="true"/>
      <p:bldP spid="42025" grpId="0" animBg="true"/>
      <p:bldP spid="42026" grpId="0" animBg="true"/>
      <p:bldP spid="42027" grpId="0" animBg="true"/>
      <p:bldP spid="3" grpId="0" animBg="tru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  <a:endParaRPr lang="en-US" dirty="0"/>
          </a:p>
        </p:txBody>
      </p:sp>
      <p:sp>
        <p:nvSpPr>
          <p:cNvPr id="15667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  <a:endParaRPr lang="en-US" b="0" i="1" dirty="0"/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  <a:endParaRPr lang="en-US" dirty="0"/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  <a:endParaRPr lang="en-US" b="0" dirty="0"/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  <a:endParaRPr lang="en-US" dirty="0"/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endParaRPr lang="en-US" b="0" baseline="30000" dirty="0"/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  <a:endParaRPr lang="en-US" baseline="30000" dirty="0"/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  <a:endParaRPr lang="en-US" b="0" baseline="30000" dirty="0"/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  <a:endParaRPr lang="en-US" dirty="0"/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  <a:endParaRPr lang="en-US" dirty="0"/>
          </a:p>
        </p:txBody>
      </p:sp>
      <p:sp>
        <p:nvSpPr>
          <p:cNvPr id="16896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anose="02000609000000000000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2000609000000000000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true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/>
        </a:graphic>
      </p:graphicFrame>
      <p:sp>
        <p:nvSpPr>
          <p:cNvPr id="13317" name="Rectangle 5"/>
          <p:cNvSpPr>
            <a:spLocks noChangeArrowheads="true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true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true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true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21" name="Rectangle 9"/>
          <p:cNvSpPr>
            <a:spLocks noChangeArrowheads="true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22" name="Rectangle 10"/>
          <p:cNvSpPr>
            <a:spLocks noChangeArrowheads="true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23" name="Rectangle 11"/>
          <p:cNvSpPr>
            <a:spLocks noChangeArrowheads="true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24" name="Rectangle 12"/>
          <p:cNvSpPr>
            <a:spLocks noChangeArrowheads="true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25" name="Rectangle 13"/>
          <p:cNvSpPr>
            <a:spLocks noChangeArrowheads="true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26" name="Rectangle 14"/>
          <p:cNvSpPr>
            <a:spLocks noChangeArrowheads="true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27" name="Rectangle 15"/>
          <p:cNvSpPr>
            <a:spLocks noChangeArrowheads="true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8" name="Rectangle 16"/>
          <p:cNvSpPr>
            <a:spLocks noChangeArrowheads="true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true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true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  <a:endParaRPr lang="en-US"/>
          </a:p>
        </p:txBody>
      </p:sp>
      <p:sp>
        <p:nvSpPr>
          <p:cNvPr id="13331" name="Rectangle 19"/>
          <p:cNvSpPr>
            <a:spLocks noChangeArrowheads="true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true">
            <a:spLocks noChangeArrowheads="true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3333" name="Text Box 21"/>
          <p:cNvSpPr txBox="true">
            <a:spLocks noChangeArrowheads="true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3334" name="Rectangle 22"/>
          <p:cNvSpPr>
            <a:spLocks noChangeArrowheads="true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5" name="Rectangle 23"/>
          <p:cNvSpPr>
            <a:spLocks noChangeArrowheads="true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6" name="Rectangle 24"/>
          <p:cNvSpPr>
            <a:spLocks noChangeArrowheads="true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  <a:endParaRPr lang="en-US" sz="2000" b="0">
              <a:latin typeface="Calibri"/>
              <a:cs typeface="Calibri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true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true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true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true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  <a:endParaRPr lang="en-US" sz="2000" b="0">
                <a:latin typeface="Calibri"/>
                <a:cs typeface="Calibri"/>
              </a:endParaRPr>
            </a:p>
          </p:txBody>
        </p:sp>
      </p:grpSp>
      <p:sp>
        <p:nvSpPr>
          <p:cNvPr id="13338" name="Rectangle 30"/>
          <p:cNvSpPr>
            <a:spLocks noChangeArrowheads="true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true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true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true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2" name="Rectangle 34"/>
          <p:cNvSpPr>
            <a:spLocks noChangeArrowheads="true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3" name="Rectangle 35"/>
          <p:cNvSpPr>
            <a:spLocks noChangeArrowheads="true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4" name="Rectangle 36"/>
          <p:cNvSpPr>
            <a:spLocks noChangeArrowheads="true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5" name="Rectangle 37"/>
          <p:cNvSpPr>
            <a:spLocks noChangeArrowheads="true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true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true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true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true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  <a:endParaRPr lang="en-US" sz="1800" b="0">
                <a:latin typeface="Calibri"/>
                <a:cs typeface="Calibri"/>
              </a:endParaRPr>
            </a:p>
          </p:txBody>
        </p:sp>
      </p:grpSp>
      <p:sp>
        <p:nvSpPr>
          <p:cNvPr id="13347" name="Line 43"/>
          <p:cNvSpPr>
            <a:spLocks noChangeShapeType="true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true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anose="02000609000000000000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anose="02000609000000000000" pitchFamily="18" charset="2"/>
              </a:rPr>
              <a:t></a:t>
            </a:r>
            <a:endParaRPr lang="en-US" b="0" dirty="0">
              <a:solidFill>
                <a:schemeClr val="tx2"/>
              </a:solidFill>
              <a:latin typeface="Calibri" pitchFamily="34" charset="0"/>
              <a:sym typeface="Symbol" panose="02000609000000000000" pitchFamily="18" charset="2"/>
            </a:endParaRPr>
          </a:p>
        </p:txBody>
      </p:sp>
      <p:sp>
        <p:nvSpPr>
          <p:cNvPr id="13349" name="Rectangle 45"/>
          <p:cNvSpPr>
            <a:spLocks noChangeArrowheads="true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true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true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true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3" name="Text Box 49"/>
          <p:cNvSpPr txBox="true">
            <a:spLocks noChangeArrowheads="true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3354" name="Text Box 50"/>
          <p:cNvSpPr txBox="true">
            <a:spLocks noChangeArrowheads="true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5" name="Text Box 51"/>
          <p:cNvSpPr txBox="true">
            <a:spLocks noChangeArrowheads="true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3356" name="Line 52"/>
          <p:cNvSpPr>
            <a:spLocks noChangeShapeType="true"/>
          </p:cNvSpPr>
          <p:nvPr/>
        </p:nvSpPr>
        <p:spPr bwMode="auto">
          <a:xfrm flipH="true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true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8" name="Rectangle 54"/>
          <p:cNvSpPr>
            <a:spLocks noChangeArrowheads="true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9" name="Rectangle 55"/>
          <p:cNvSpPr>
            <a:spLocks noChangeArrowheads="true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0" name="Rectangle 56"/>
          <p:cNvSpPr>
            <a:spLocks noChangeArrowheads="true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1" name="Rectangle 57"/>
          <p:cNvSpPr>
            <a:spLocks noChangeArrowheads="true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62" name="Rectangle 58"/>
          <p:cNvSpPr>
            <a:spLocks noChangeArrowheads="true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true"/>
      <p:bldP spid="13339" grpId="0" animBg="true"/>
      <p:bldP spid="13340" grpId="0" animBg="true"/>
      <p:bldP spid="13341" grpId="0" animBg="true"/>
      <p:bldP spid="13342" grpId="0" animBg="true"/>
      <p:bldP spid="13343" grpId="0" animBg="true"/>
      <p:bldP spid="13344" grpId="0" animBg="true"/>
      <p:bldP spid="13345" grpId="0" animBg="true"/>
      <p:bldP spid="13347" grpId="0" animBg="true"/>
      <p:bldP spid="13348" grpId="0"/>
      <p:bldP spid="13349" grpId="0" animBg="true"/>
      <p:bldP spid="13350" grpId="0" animBg="true"/>
      <p:bldP spid="13351" grpId="0" animBg="true"/>
      <p:bldP spid="13352" grpId="0" animBg="true"/>
      <p:bldP spid="13353" grpId="0"/>
      <p:bldP spid="13354" grpId="0"/>
      <p:bldP spid="13355" grpId="0"/>
      <p:bldP spid="13356" grpId="0" animBg="true"/>
      <p:bldP spid="13357" grpId="0" animBg="true"/>
      <p:bldP spid="13358" grpId="0" animBg="true"/>
      <p:bldP spid="13359" grpId="0" animBg="true"/>
      <p:bldP spid="13360" grpId="0" animBg="true"/>
      <p:bldP spid="13361" grpId="0" animBg="true"/>
      <p:bldP spid="13362" grpId="0" animBg="tru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  <a:endParaRPr lang="en-US" dirty="0"/>
          </a:p>
        </p:txBody>
      </p:sp>
      <p:sp>
        <p:nvSpPr>
          <p:cNvPr id="17305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anose="02070309020205020404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anose="02000609000000000000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2000609000000000000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anose="02070309020205020404" pitchFamily="49" charset="0"/>
              </a:rPr>
              <a:t>x &lt; 0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14342" name="Rectangle 5"/>
          <p:cNvSpPr>
            <a:spLocks noChangeArrowheads="true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true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true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true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4346" name="Rectangle 9"/>
          <p:cNvSpPr>
            <a:spLocks noChangeArrowheads="true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4347" name="Rectangle 10"/>
          <p:cNvSpPr>
            <a:spLocks noChangeArrowheads="true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4348" name="Rectangle 11"/>
          <p:cNvSpPr>
            <a:spLocks noChangeArrowheads="true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4349" name="Rectangle 12"/>
          <p:cNvSpPr>
            <a:spLocks noChangeArrowheads="true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4350" name="Rectangle 13"/>
          <p:cNvSpPr>
            <a:spLocks noChangeArrowheads="true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14351" name="Rectangle 14"/>
          <p:cNvSpPr>
            <a:spLocks noChangeArrowheads="true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352" name="Rectangle 15"/>
          <p:cNvSpPr>
            <a:spLocks noChangeArrowheads="true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3" name="Rectangle 16"/>
          <p:cNvSpPr>
            <a:spLocks noChangeArrowheads="true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true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true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  <a:endParaRPr lang="en-US"/>
          </a:p>
        </p:txBody>
      </p:sp>
      <p:sp>
        <p:nvSpPr>
          <p:cNvPr id="14356" name="Rectangle 19"/>
          <p:cNvSpPr>
            <a:spLocks noChangeArrowheads="true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true">
            <a:spLocks noChangeArrowheads="true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4358" name="Text Box 21"/>
          <p:cNvSpPr txBox="true">
            <a:spLocks noChangeArrowheads="true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4359" name="Rectangle 22"/>
          <p:cNvSpPr>
            <a:spLocks noChangeArrowheads="true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4360" name="Rectangle 23"/>
          <p:cNvSpPr>
            <a:spLocks noChangeArrowheads="true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61" name="Rectangle 24"/>
          <p:cNvSpPr>
            <a:spLocks noChangeArrowheads="true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  <a:endParaRPr lang="en-US" b="0"/>
          </a:p>
        </p:txBody>
      </p:sp>
      <p:grpSp>
        <p:nvGrpSpPr>
          <p:cNvPr id="3" name="Group 25"/>
          <p:cNvGrpSpPr/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true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true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true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true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  <a:endParaRPr lang="en-US" b="0"/>
            </a:p>
          </p:txBody>
        </p:sp>
      </p:grpSp>
      <p:sp>
        <p:nvSpPr>
          <p:cNvPr id="14363" name="Rectangle 30"/>
          <p:cNvSpPr>
            <a:spLocks noChangeArrowheads="true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true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true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true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  <a:endParaRPr lang="en-US" b="0"/>
          </a:p>
        </p:txBody>
      </p:sp>
      <p:sp>
        <p:nvSpPr>
          <p:cNvPr id="14367" name="Rectangle 34"/>
          <p:cNvSpPr>
            <a:spLocks noChangeArrowheads="true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  <a:endParaRPr lang="en-US" b="0"/>
          </a:p>
        </p:txBody>
      </p:sp>
      <p:sp>
        <p:nvSpPr>
          <p:cNvPr id="14368" name="Rectangle 35"/>
          <p:cNvSpPr>
            <a:spLocks noChangeArrowheads="true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true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true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  <a:endParaRPr lang="en-US" b="0"/>
          </a:p>
        </p:txBody>
      </p:sp>
      <p:grpSp>
        <p:nvGrpSpPr>
          <p:cNvPr id="4" name="Group 38"/>
          <p:cNvGrpSpPr/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true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true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true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true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  <a:endParaRPr lang="en-US" b="0"/>
            </a:p>
          </p:txBody>
        </p:sp>
      </p:grpSp>
      <p:sp>
        <p:nvSpPr>
          <p:cNvPr id="14372" name="Line 43"/>
          <p:cNvSpPr>
            <a:spLocks noChangeShapeType="true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true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anose="02000609000000000000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true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true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true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true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  <a:endParaRPr lang="en-US" b="0"/>
          </a:p>
        </p:txBody>
      </p:sp>
      <p:sp>
        <p:nvSpPr>
          <p:cNvPr id="14378" name="Text Box 49"/>
          <p:cNvSpPr txBox="true">
            <a:spLocks noChangeArrowheads="true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4379" name="Text Box 50"/>
          <p:cNvSpPr txBox="true">
            <a:spLocks noChangeArrowheads="true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4380" name="Text Box 51"/>
          <p:cNvSpPr txBox="true">
            <a:spLocks noChangeArrowheads="true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4381" name="Line 52"/>
          <p:cNvSpPr>
            <a:spLocks noChangeShapeType="true"/>
          </p:cNvSpPr>
          <p:nvPr/>
        </p:nvSpPr>
        <p:spPr bwMode="auto">
          <a:xfrm flipH="true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true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true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  <a:endParaRPr lang="en-US" b="0"/>
          </a:p>
        </p:txBody>
      </p:sp>
      <p:sp>
        <p:nvSpPr>
          <p:cNvPr id="14384" name="Rectangle 55"/>
          <p:cNvSpPr>
            <a:spLocks noChangeArrowheads="true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true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true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  <a:endParaRPr lang="en-US" b="0"/>
          </a:p>
        </p:txBody>
      </p:sp>
      <p:sp>
        <p:nvSpPr>
          <p:cNvPr id="14387" name="Rectangle 58"/>
          <p:cNvSpPr>
            <a:spLocks noChangeArrowheads="true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true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/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true"/>
      <p:bldP spid="14364" grpId="0" animBg="true"/>
      <p:bldP spid="14365" grpId="0" animBg="true"/>
      <p:bldP spid="14366" grpId="0" animBg="true"/>
      <p:bldP spid="14367" grpId="0" animBg="true"/>
      <p:bldP spid="14368" grpId="0" animBg="true"/>
      <p:bldP spid="14369" grpId="0" animBg="true"/>
      <p:bldP spid="14370" grpId="0" animBg="true"/>
      <p:bldP spid="14372" grpId="0" animBg="true"/>
      <p:bldP spid="14372" grpId="1" animBg="true"/>
      <p:bldP spid="14373" grpId="0"/>
      <p:bldP spid="14374" grpId="0" animBg="true"/>
      <p:bldP spid="14375" grpId="0" animBg="true"/>
      <p:bldP spid="14376" grpId="0" animBg="true"/>
      <p:bldP spid="14377" grpId="0" animBg="true"/>
      <p:bldP spid="14378" grpId="0"/>
      <p:bldP spid="14379" grpId="0"/>
      <p:bldP spid="14380" grpId="0"/>
      <p:bldP spid="14381" grpId="0" animBg="true"/>
      <p:bldP spid="14382" grpId="0" animBg="true"/>
      <p:bldP spid="14383" grpId="0" animBg="true"/>
      <p:bldP spid="14384" grpId="0" animBg="true"/>
      <p:bldP spid="14385" grpId="0" animBg="true"/>
      <p:bldP spid="14386" grpId="0" animBg="true"/>
      <p:bldP spid="14387" grpId="0" animBg="tru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Correct Power-of-2 Divide</a:t>
            </a:r>
            <a:endParaRPr lang="en-US" dirty="0"/>
          </a:p>
        </p:txBody>
      </p:sp>
      <p:sp>
        <p:nvSpPr>
          <p:cNvPr id="17510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anose="02000609000000000000" pitchFamily="18" charset="2"/>
              </a:rPr>
              <a:t> </a:t>
            </a:r>
            <a:r>
              <a:rPr lang="en-US" b="1" dirty="0">
                <a:latin typeface="Courier New" panose="02070309020205020404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2000609000000000000" pitchFamily="18" charset="2"/>
              </a:rPr>
              <a:t>    </a:t>
            </a:r>
            <a:r>
              <a:rPr lang="en-US" dirty="0">
                <a:sym typeface="Symbol" panose="02000609000000000000" pitchFamily="18" charset="2"/>
              </a:rPr>
              <a:t>(</a:t>
            </a:r>
            <a:r>
              <a:rPr lang="en-US" dirty="0"/>
              <a:t>Round Toward 0)</a:t>
            </a:r>
            <a:endParaRPr lang="en-US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anose="02000609000000000000" pitchFamily="18" charset="2"/>
              </a:rPr>
              <a:t> </a:t>
            </a:r>
            <a:r>
              <a:rPr lang="en-US" b="1" dirty="0">
                <a:latin typeface="Courier New" panose="02070309020205020404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anose="02070309020205020404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anose="02000609000000000000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anose="02070309020205020404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  <a:endParaRPr lang="en-US" dirty="0"/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true">
            <a:spLocks noChangeArrowheads="true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45061" name="Text Box 5"/>
          <p:cNvSpPr txBox="true">
            <a:spLocks noChangeArrowheads="true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ChangeArrowheads="true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63" name="Rectangle 7"/>
          <p:cNvSpPr>
            <a:spLocks noChangeArrowheads="true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64" name="Rectangle 8"/>
          <p:cNvSpPr>
            <a:spLocks noChangeArrowheads="true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5065" name="Rectangle 9"/>
          <p:cNvSpPr>
            <a:spLocks noChangeArrowheads="true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66" name="Rectangle 10"/>
          <p:cNvSpPr>
            <a:spLocks noChangeArrowheads="true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67" name="Rectangle 11"/>
          <p:cNvSpPr>
            <a:spLocks noChangeArrowheads="true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68" name="Rectangle 12"/>
          <p:cNvSpPr>
            <a:spLocks noChangeArrowheads="true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69" name="Rectangle 13"/>
          <p:cNvSpPr>
            <a:spLocks noChangeArrowheads="true"/>
          </p:cNvSpPr>
          <p:nvPr/>
        </p:nvSpPr>
        <p:spPr bwMode="auto">
          <a:xfrm>
            <a:off x="3505200" y="3813175"/>
            <a:ext cx="320922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45070" name="Rectangle 14"/>
          <p:cNvSpPr>
            <a:spLocks noChangeArrowheads="true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true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true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  <a:endParaRPr lang="en-US"/>
          </a:p>
        </p:txBody>
      </p:sp>
      <p:sp>
        <p:nvSpPr>
          <p:cNvPr id="45073" name="Rectangle 17"/>
          <p:cNvSpPr>
            <a:spLocks noChangeArrowheads="true"/>
          </p:cNvSpPr>
          <p:nvPr/>
        </p:nvSpPr>
        <p:spPr bwMode="auto">
          <a:xfrm>
            <a:off x="2639835" y="5486400"/>
            <a:ext cx="1298753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  <a:sym typeface="Symbol" panose="02000609000000000000" pitchFamily="18" charset="2"/>
              </a:rPr>
              <a:t> </a:t>
            </a: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i="1" baseline="30000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  <a:sym typeface="Symbol" panose="02000609000000000000" pitchFamily="18" charset="2"/>
              </a:rPr>
              <a:t></a:t>
            </a:r>
            <a:endParaRPr lang="en-US" sz="2400" b="0" dirty="0">
              <a:latin typeface="Times" pitchFamily="18" charset="0"/>
              <a:sym typeface="Symbol" panose="02000609000000000000" pitchFamily="18" charset="2"/>
            </a:endParaRPr>
          </a:p>
        </p:txBody>
      </p:sp>
      <p:sp>
        <p:nvSpPr>
          <p:cNvPr id="45074" name="Rectangle 18"/>
          <p:cNvSpPr>
            <a:spLocks noChangeArrowheads="true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5" name="Rectangle 19"/>
          <p:cNvSpPr>
            <a:spLocks noChangeArrowheads="true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  <a:endParaRPr lang="en-US" sz="2000" b="0" i="1">
              <a:latin typeface="Times" pitchFamily="18" charset="0"/>
            </a:endParaRPr>
          </a:p>
        </p:txBody>
      </p:sp>
      <p:sp>
        <p:nvSpPr>
          <p:cNvPr id="45076" name="Rectangle 20"/>
          <p:cNvSpPr>
            <a:spLocks noChangeArrowheads="true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5077" name="Rectangle 21"/>
          <p:cNvSpPr>
            <a:spLocks noChangeArrowheads="true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true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true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0" name="Rectangle 24"/>
          <p:cNvSpPr>
            <a:spLocks noChangeArrowheads="true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1" name="Rectangle 25"/>
          <p:cNvSpPr>
            <a:spLocks noChangeArrowheads="true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2" name="Rectangle 26"/>
          <p:cNvSpPr>
            <a:spLocks noChangeArrowheads="true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3" name="Rectangle 27"/>
          <p:cNvSpPr>
            <a:spLocks noChangeArrowheads="true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4" name="Rectangle 28"/>
          <p:cNvSpPr>
            <a:spLocks noChangeArrowheads="true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5" name="Rectangle 29"/>
          <p:cNvSpPr>
            <a:spLocks noChangeArrowheads="true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true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true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8" name="Rectangle 32"/>
          <p:cNvSpPr>
            <a:spLocks noChangeArrowheads="true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9" name="Rectangle 33"/>
          <p:cNvSpPr>
            <a:spLocks noChangeArrowheads="true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0" name="Rectangle 34"/>
          <p:cNvSpPr>
            <a:spLocks noChangeArrowheads="true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1" name="Rectangle 35"/>
          <p:cNvSpPr>
            <a:spLocks noChangeArrowheads="true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2" name="Text Box 36"/>
          <p:cNvSpPr txBox="true">
            <a:spLocks noChangeArrowheads="true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5093" name="Text Box 37"/>
          <p:cNvSpPr txBox="true">
            <a:spLocks noChangeArrowheads="true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45094" name="Line 38"/>
          <p:cNvSpPr>
            <a:spLocks noChangeShapeType="true"/>
          </p:cNvSpPr>
          <p:nvPr/>
        </p:nvSpPr>
        <p:spPr bwMode="auto">
          <a:xfrm flipH="true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true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6" name="Rectangle 40"/>
          <p:cNvSpPr>
            <a:spLocks noChangeArrowheads="true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7" name="Rectangle 41"/>
          <p:cNvSpPr>
            <a:spLocks noChangeArrowheads="true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8" name="Rectangle 42"/>
          <p:cNvSpPr>
            <a:spLocks noChangeArrowheads="true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9" name="Rectangle 43"/>
          <p:cNvSpPr>
            <a:spLocks noChangeArrowheads="true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00" name="Rectangle 44"/>
          <p:cNvSpPr>
            <a:spLocks noChangeArrowheads="true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01" name="Rectangle 45"/>
          <p:cNvSpPr>
            <a:spLocks noChangeArrowheads="true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02" name="Rectangle 46"/>
          <p:cNvSpPr>
            <a:spLocks noChangeArrowheads="true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03" name="Rectangle 47"/>
          <p:cNvSpPr>
            <a:spLocks noChangeArrowheads="true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  <a:endParaRPr lang="en-US" b="0">
              <a:latin typeface="Times" pitchFamily="18" charset="0"/>
            </a:endParaRPr>
          </a:p>
        </p:txBody>
      </p:sp>
      <p:sp>
        <p:nvSpPr>
          <p:cNvPr id="45104" name="Rectangle 48"/>
          <p:cNvSpPr>
            <a:spLocks noChangeArrowheads="true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05" name="Rectangle 49"/>
          <p:cNvSpPr>
            <a:spLocks noChangeArrowheads="true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06" name="Rectangle 50"/>
          <p:cNvSpPr>
            <a:spLocks noChangeArrowheads="true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5107" name="Rectangle 51"/>
          <p:cNvSpPr>
            <a:spLocks noChangeArrowheads="true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08" name="Rectangle 52"/>
          <p:cNvSpPr>
            <a:spLocks noChangeArrowheads="true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09" name="Line 53"/>
          <p:cNvSpPr>
            <a:spLocks noChangeShapeType="true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true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1" name="Rectangle 55"/>
          <p:cNvSpPr>
            <a:spLocks noChangeArrowheads="true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true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true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4" name="Rectangle 58"/>
          <p:cNvSpPr>
            <a:spLocks noChangeArrowheads="true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5115" name="Rectangle 59"/>
          <p:cNvSpPr>
            <a:spLocks noChangeArrowheads="true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6" name="Rectangle 60"/>
          <p:cNvSpPr>
            <a:spLocks noChangeArrowheads="true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7" name="Rectangle 61"/>
          <p:cNvSpPr>
            <a:spLocks noChangeArrowheads="true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8" name="Rectangle 62"/>
          <p:cNvSpPr>
            <a:spLocks noChangeArrowheads="true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  <a:endParaRPr lang="en-US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true"/>
      <p:bldP spid="45063" grpId="0" animBg="true"/>
      <p:bldP spid="45064" grpId="0" animBg="true"/>
      <p:bldP spid="45065" grpId="0" animBg="true"/>
      <p:bldP spid="45066" grpId="0" animBg="true"/>
      <p:bldP spid="45067" grpId="0" animBg="true"/>
      <p:bldP spid="45068" grpId="0" animBg="true"/>
      <p:bldP spid="45069" grpId="0"/>
      <p:bldP spid="45070" grpId="0"/>
      <p:bldP spid="45071" grpId="0" animBg="true"/>
      <p:bldP spid="45072" grpId="0"/>
      <p:bldP spid="45073" grpId="0"/>
      <p:bldP spid="45074" grpId="0" animBg="true"/>
      <p:bldP spid="45075" grpId="0"/>
      <p:bldP spid="45076" grpId="0" animBg="true"/>
      <p:bldP spid="45077" grpId="0" animBg="true"/>
      <p:bldP spid="45078" grpId="0" animBg="true"/>
      <p:bldP spid="45079" grpId="0" animBg="true"/>
      <p:bldP spid="45080" grpId="0" animBg="true"/>
      <p:bldP spid="45081" grpId="0" animBg="true"/>
      <p:bldP spid="45082" grpId="0" animBg="true"/>
      <p:bldP spid="45083" grpId="0" animBg="true"/>
      <p:bldP spid="45084" grpId="0" animBg="true"/>
      <p:bldP spid="45085" grpId="0" animBg="true"/>
      <p:bldP spid="45086" grpId="0" animBg="true"/>
      <p:bldP spid="45087" grpId="0" animBg="true"/>
      <p:bldP spid="45088" grpId="0" animBg="true"/>
      <p:bldP spid="45089" grpId="0" animBg="true"/>
      <p:bldP spid="45090" grpId="0" animBg="true"/>
      <p:bldP spid="45091" grpId="0" animBg="true"/>
      <p:bldP spid="45092" grpId="0"/>
      <p:bldP spid="45093" grpId="0"/>
      <p:bldP spid="45094" grpId="0" animBg="true"/>
      <p:bldP spid="45095" grpId="0" animBg="true"/>
      <p:bldP spid="45096" grpId="0" animBg="true"/>
      <p:bldP spid="45097" grpId="0" animBg="true"/>
      <p:bldP spid="45098" grpId="0" animBg="true"/>
      <p:bldP spid="45099" grpId="0" animBg="true"/>
      <p:bldP spid="45100" grpId="0" animBg="true"/>
      <p:bldP spid="45101" grpId="0" animBg="true"/>
      <p:bldP spid="45102" grpId="0" animBg="true"/>
      <p:bldP spid="45103" grpId="0"/>
      <p:bldP spid="45104" grpId="0" animBg="true"/>
      <p:bldP spid="45105" grpId="0" animBg="true"/>
      <p:bldP spid="45106" grpId="0" animBg="true"/>
      <p:bldP spid="45107" grpId="0" animBg="true"/>
      <p:bldP spid="45108" grpId="0" animBg="true"/>
      <p:bldP spid="45109" grpId="0" animBg="true"/>
      <p:bldP spid="45110" grpId="0" animBg="true"/>
      <p:bldP spid="45111" grpId="0" animBg="true"/>
      <p:bldP spid="45112" grpId="0" animBg="true"/>
      <p:bldP spid="45113" grpId="0" animBg="true"/>
      <p:bldP spid="45114" grpId="0" animBg="true"/>
      <p:bldP spid="45115" grpId="0" animBg="true"/>
      <p:bldP spid="45116" grpId="0" animBg="true"/>
      <p:bldP spid="45117" grpId="0" animBg="true"/>
      <p:bldP spid="451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Correct Power-of-2 Divide (Cont.)</a:t>
            </a:r>
            <a:endParaRPr lang="en-US" dirty="0"/>
          </a:p>
        </p:txBody>
      </p:sp>
      <p:sp>
        <p:nvSpPr>
          <p:cNvPr id="46083" name="Text Box 3"/>
          <p:cNvSpPr txBox="true">
            <a:spLocks noChangeArrowheads="true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46084" name="Text Box 4"/>
          <p:cNvSpPr txBox="true">
            <a:spLocks noChangeArrowheads="true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46085" name="Rectangle 5"/>
          <p:cNvSpPr>
            <a:spLocks noChangeArrowheads="true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6086" name="Rectangle 6"/>
          <p:cNvSpPr>
            <a:spLocks noChangeArrowheads="true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087" name="Rectangle 7"/>
          <p:cNvSpPr>
            <a:spLocks noChangeArrowheads="true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088" name="Rectangle 8"/>
          <p:cNvSpPr>
            <a:spLocks noChangeArrowheads="true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089" name="Rectangle 9"/>
          <p:cNvSpPr>
            <a:spLocks noChangeArrowheads="true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090" name="Rectangle 10"/>
          <p:cNvSpPr>
            <a:spLocks noChangeArrowheads="true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091" name="Rectangle 11"/>
          <p:cNvSpPr>
            <a:spLocks noChangeArrowheads="true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092" name="Rectangle 12"/>
          <p:cNvSpPr>
            <a:spLocks noChangeArrowheads="true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093" name="Rectangle 13"/>
          <p:cNvSpPr>
            <a:spLocks noChangeArrowheads="true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4" name="Rectangle 14"/>
          <p:cNvSpPr>
            <a:spLocks noChangeArrowheads="true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true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true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  <a:endParaRPr lang="en-US"/>
          </a:p>
        </p:txBody>
      </p:sp>
      <p:sp>
        <p:nvSpPr>
          <p:cNvPr id="46097" name="Rectangle 17"/>
          <p:cNvSpPr>
            <a:spLocks noChangeArrowheads="true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2000609000000000000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anose="02000609000000000000" pitchFamily="18" charset="2"/>
              </a:rPr>
              <a:t></a:t>
            </a:r>
            <a:endParaRPr lang="en-US" sz="2400" b="0">
              <a:latin typeface="Times" pitchFamily="18" charset="0"/>
              <a:sym typeface="Symbol" panose="02000609000000000000" pitchFamily="18" charset="2"/>
            </a:endParaRPr>
          </a:p>
        </p:txBody>
      </p:sp>
      <p:sp>
        <p:nvSpPr>
          <p:cNvPr id="46098" name="Rectangle 18"/>
          <p:cNvSpPr>
            <a:spLocks noChangeArrowheads="true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099" name="Rectangle 19"/>
          <p:cNvSpPr>
            <a:spLocks noChangeArrowheads="true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100" name="Rectangle 20"/>
          <p:cNvSpPr>
            <a:spLocks noChangeArrowheads="true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1" name="Rectangle 21"/>
          <p:cNvSpPr>
            <a:spLocks noChangeArrowheads="true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true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true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4" name="Rectangle 24"/>
          <p:cNvSpPr>
            <a:spLocks noChangeArrowheads="true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true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true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true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8" name="Rectangle 28"/>
          <p:cNvSpPr>
            <a:spLocks noChangeArrowheads="true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9" name="Rectangle 29"/>
          <p:cNvSpPr>
            <a:spLocks noChangeArrowheads="true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true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true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2" name="Rectangle 32"/>
          <p:cNvSpPr>
            <a:spLocks noChangeArrowheads="true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3" name="Rectangle 33"/>
          <p:cNvSpPr>
            <a:spLocks noChangeArrowheads="true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4" name="Rectangle 34"/>
          <p:cNvSpPr>
            <a:spLocks noChangeArrowheads="true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5" name="Rectangle 35"/>
          <p:cNvSpPr>
            <a:spLocks noChangeArrowheads="true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6" name="Text Box 36"/>
          <p:cNvSpPr txBox="true">
            <a:spLocks noChangeArrowheads="true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6117" name="Text Box 37"/>
          <p:cNvSpPr txBox="true">
            <a:spLocks noChangeArrowheads="true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46118" name="Line 38"/>
          <p:cNvSpPr>
            <a:spLocks noChangeShapeType="true"/>
          </p:cNvSpPr>
          <p:nvPr/>
        </p:nvSpPr>
        <p:spPr bwMode="auto">
          <a:xfrm flipH="true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true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20" name="Rectangle 40"/>
          <p:cNvSpPr>
            <a:spLocks noChangeArrowheads="true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21" name="Rectangle 41"/>
          <p:cNvSpPr>
            <a:spLocks noChangeArrowheads="true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22" name="Rectangle 42"/>
          <p:cNvSpPr>
            <a:spLocks noChangeArrowheads="true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23" name="Rectangle 43"/>
          <p:cNvSpPr>
            <a:spLocks noChangeArrowheads="true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24" name="Rectangle 44"/>
          <p:cNvSpPr>
            <a:spLocks noChangeArrowheads="true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25" name="Rectangle 45"/>
          <p:cNvSpPr>
            <a:spLocks noChangeArrowheads="true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26" name="Rectangle 46"/>
          <p:cNvSpPr>
            <a:spLocks noChangeArrowheads="true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27" name="Rectangle 47"/>
          <p:cNvSpPr>
            <a:spLocks noChangeArrowheads="true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  <a:endParaRPr lang="en-US" b="0">
              <a:latin typeface="Times" pitchFamily="18" charset="0"/>
            </a:endParaRPr>
          </a:p>
        </p:txBody>
      </p:sp>
      <p:sp>
        <p:nvSpPr>
          <p:cNvPr id="46128" name="Rectangle 48"/>
          <p:cNvSpPr>
            <a:spLocks noChangeArrowheads="true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29" name="Line 49"/>
          <p:cNvSpPr>
            <a:spLocks noChangeShapeType="true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true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6131" name="Rectangle 51"/>
          <p:cNvSpPr>
            <a:spLocks noChangeArrowheads="true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true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true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4" name="Rectangle 54"/>
          <p:cNvSpPr>
            <a:spLocks noChangeArrowheads="true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true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true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true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8" name="Rectangle 58"/>
          <p:cNvSpPr>
            <a:spLocks noChangeArrowheads="true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46139" name="Rectangle 59"/>
          <p:cNvSpPr>
            <a:spLocks noChangeArrowheads="true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true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true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true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3" name="AutoShape 63"/>
          <p:cNvSpPr/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true">
            <a:spLocks noChangeArrowheads="true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46145" name="AutoShape 65"/>
          <p:cNvSpPr/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true">
            <a:spLocks noChangeArrowheads="true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  <a:endParaRPr lang="en-US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true"/>
      <p:bldP spid="46087" grpId="0" animBg="true"/>
      <p:bldP spid="46088" grpId="0" animBg="true"/>
      <p:bldP spid="46089" grpId="0" animBg="true"/>
      <p:bldP spid="46090" grpId="0" animBg="true"/>
      <p:bldP spid="46091" grpId="0" animBg="true"/>
      <p:bldP spid="46092" grpId="0" animBg="true"/>
      <p:bldP spid="46094" grpId="0"/>
      <p:bldP spid="46095" grpId="0" animBg="true"/>
      <p:bldP spid="46096" grpId="0"/>
      <p:bldP spid="46097" grpId="0"/>
      <p:bldP spid="46098" grpId="0" animBg="true"/>
      <p:bldP spid="46108" grpId="0" animBg="true"/>
      <p:bldP spid="46109" grpId="0" animBg="true"/>
      <p:bldP spid="46110" grpId="0" animBg="true"/>
      <p:bldP spid="46111" grpId="0" animBg="true"/>
      <p:bldP spid="46112" grpId="0" animBg="true"/>
      <p:bldP spid="46113" grpId="0" animBg="true"/>
      <p:bldP spid="46114" grpId="0" animBg="true"/>
      <p:bldP spid="46115" grpId="0" animBg="true"/>
      <p:bldP spid="46116" grpId="0"/>
      <p:bldP spid="46117" grpId="0"/>
      <p:bldP spid="46118" grpId="0" animBg="true"/>
      <p:bldP spid="46119" grpId="0" animBg="true"/>
      <p:bldP spid="46138" grpId="0"/>
      <p:bldP spid="46139" grpId="0" animBg="true"/>
      <p:bldP spid="46140" grpId="0" animBg="true"/>
      <p:bldP spid="46141" grpId="0" animBg="true"/>
      <p:bldP spid="46142" grpId="0" animBg="true"/>
      <p:bldP spid="46143" grpId="0" animBg="true"/>
      <p:bldP spid="46144" grpId="0"/>
      <p:bldP spid="46145" grpId="0" animBg="true"/>
      <p:bldP spid="46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  <a:endParaRPr lang="en-US" dirty="0"/>
          </a:p>
        </p:txBody>
      </p:sp>
      <p:sp>
        <p:nvSpPr>
          <p:cNvPr id="13414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Negate through complement and increase</a:t>
            </a:r>
            <a:br>
              <a:rPr lang="en-US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~x + 1 == -x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Example</a:t>
            </a:r>
            <a:endParaRPr lang="en-US" dirty="0"/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~x + x == 1111…111 == -1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true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78" name="Rectangle 7"/>
              <p:cNvSpPr>
                <a:spLocks noChangeArrowheads="true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79" name="Rectangle 8"/>
              <p:cNvSpPr>
                <a:spLocks noChangeArrowheads="true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80" name="Rectangle 9"/>
              <p:cNvSpPr>
                <a:spLocks noChangeArrowheads="true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81" name="Rectangle 10"/>
              <p:cNvSpPr>
                <a:spLocks noChangeArrowheads="true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82" name="Rectangle 11"/>
              <p:cNvSpPr>
                <a:spLocks noChangeArrowheads="true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83" name="Rectangle 12"/>
              <p:cNvSpPr>
                <a:spLocks noChangeArrowheads="true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84" name="Rectangle 13"/>
              <p:cNvSpPr>
                <a:spLocks noChangeArrowheads="true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85" name="Rectangle 14"/>
              <p:cNvSpPr>
                <a:spLocks noChangeArrowheads="true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  <a:endParaRPr lang="en-US" sz="2400" b="0">
                  <a:latin typeface="Calibri" pitchFamily="34" charset="0"/>
                </a:endParaRPr>
              </a:p>
            </p:txBody>
          </p:sp>
        </p:grpSp>
        <p:grpSp>
          <p:nvGrpSpPr>
            <p:cNvPr id="4" name="Group 15"/>
            <p:cNvGrpSpPr/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true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69" name="Rectangle 17"/>
              <p:cNvSpPr>
                <a:spLocks noChangeArrowheads="true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70" name="Rectangle 18"/>
              <p:cNvSpPr>
                <a:spLocks noChangeArrowheads="true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71" name="Rectangle 19"/>
              <p:cNvSpPr>
                <a:spLocks noChangeArrowheads="true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72" name="Rectangle 20"/>
              <p:cNvSpPr>
                <a:spLocks noChangeArrowheads="true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73" name="Rectangle 21"/>
              <p:cNvSpPr>
                <a:spLocks noChangeArrowheads="true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74" name="Rectangle 22"/>
              <p:cNvSpPr>
                <a:spLocks noChangeArrowheads="true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75" name="Rectangle 23"/>
              <p:cNvSpPr>
                <a:spLocks noChangeArrowheads="true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76" name="Rectangle 24"/>
              <p:cNvSpPr>
                <a:spLocks noChangeArrowheads="true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  <a:endParaRPr lang="en-US" sz="2400" b="0">
                  <a:latin typeface="Calibri" pitchFamily="34" charset="0"/>
                </a:endParaRPr>
              </a:p>
            </p:txBody>
          </p:sp>
        </p:grpSp>
        <p:sp>
          <p:nvSpPr>
            <p:cNvPr id="31756" name="Rectangle 25"/>
            <p:cNvSpPr>
              <a:spLocks noChangeArrowheads="true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  <a:endParaRPr lang="en-US" sz="2400" b="0">
                <a:latin typeface="Calibri" pitchFamily="34" charset="0"/>
              </a:endParaRPr>
            </a:p>
          </p:txBody>
        </p:sp>
        <p:sp>
          <p:nvSpPr>
            <p:cNvPr id="31757" name="Line 26"/>
            <p:cNvSpPr>
              <a:spLocks noChangeShapeType="true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/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true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60" name="Rectangle 29"/>
              <p:cNvSpPr>
                <a:spLocks noChangeArrowheads="true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61" name="Rectangle 30"/>
              <p:cNvSpPr>
                <a:spLocks noChangeArrowheads="true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62" name="Rectangle 31"/>
              <p:cNvSpPr>
                <a:spLocks noChangeArrowheads="true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  <a:endParaRPr lang="en-US" b="0" dirty="0">
                  <a:latin typeface="Calibri" pitchFamily="34" charset="0"/>
                </a:endParaRPr>
              </a:p>
            </p:txBody>
          </p:sp>
          <p:sp>
            <p:nvSpPr>
              <p:cNvPr id="31763" name="Rectangle 32"/>
              <p:cNvSpPr>
                <a:spLocks noChangeArrowheads="true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64" name="Rectangle 33"/>
              <p:cNvSpPr>
                <a:spLocks noChangeArrowheads="true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  <a:endParaRPr lang="en-US" b="0" dirty="0">
                  <a:latin typeface="Calibri" pitchFamily="34" charset="0"/>
                </a:endParaRPr>
              </a:p>
            </p:txBody>
          </p:sp>
          <p:sp>
            <p:nvSpPr>
              <p:cNvPr id="31765" name="Rectangle 34"/>
              <p:cNvSpPr>
                <a:spLocks noChangeArrowheads="true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66" name="Rectangle 35"/>
              <p:cNvSpPr>
                <a:spLocks noChangeArrowheads="true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  <a:endParaRPr lang="en-US" b="0">
                  <a:latin typeface="Calibri" pitchFamily="34" charset="0"/>
                </a:endParaRPr>
              </a:p>
            </p:txBody>
          </p:sp>
          <p:sp>
            <p:nvSpPr>
              <p:cNvPr id="31767" name="Rectangle 36"/>
              <p:cNvSpPr>
                <a:spLocks noChangeArrowheads="true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  <a:endParaRPr lang="en-US" sz="2400" b="0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37" name="Object 3"/>
          <p:cNvGraphicFramePr>
            <a:graphicFrameLocks noChangeAspect="true"/>
          </p:cNvGraphicFramePr>
          <p:nvPr/>
        </p:nvGraphicFramePr>
        <p:xfrm>
          <a:off x="1143000" y="5074940"/>
          <a:ext cx="6015038" cy="2092325"/>
        </p:xfrm>
        <a:graphic>
          <a:graphicData uri="http://schemas.openxmlformats.org/presentationml/2006/ole"/>
        </a:graphic>
      </p:graphicFrame>
      <p:sp>
        <p:nvSpPr>
          <p:cNvPr id="38" name="Text Box 4"/>
          <p:cNvSpPr txBox="true">
            <a:spLocks noChangeArrowheads="true"/>
          </p:cNvSpPr>
          <p:nvPr/>
        </p:nvSpPr>
        <p:spPr bwMode="auto">
          <a:xfrm>
            <a:off x="838200" y="4572000"/>
            <a:ext cx="1386918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143000" y="3657600"/>
            <a:ext cx="6296025" cy="2611438"/>
            <a:chOff x="1143000" y="1257300"/>
            <a:chExt cx="6296025" cy="2611438"/>
          </a:xfrm>
        </p:grpSpPr>
        <p:graphicFrame>
          <p:nvGraphicFramePr>
            <p:cNvPr id="6146" name="Object 3"/>
            <p:cNvGraphicFramePr>
              <a:graphicFrameLocks noChangeAspect="true"/>
            </p:cNvGraphicFramePr>
            <p:nvPr/>
          </p:nvGraphicFramePr>
          <p:xfrm>
            <a:off x="1450975" y="1828800"/>
            <a:ext cx="5988050" cy="2039938"/>
          </p:xfrm>
          <a:graphic>
            <a:graphicData uri="http://schemas.openxmlformats.org/presentationml/2006/ole"/>
          </a:graphic>
        </p:graphicFrame>
        <p:sp>
          <p:nvSpPr>
            <p:cNvPr id="6149" name="Text Box 4"/>
            <p:cNvSpPr txBox="true">
              <a:spLocks noChangeArrowheads="true"/>
            </p:cNvSpPr>
            <p:nvPr/>
          </p:nvSpPr>
          <p:spPr bwMode="auto">
            <a:xfrm>
              <a:off x="1143000" y="1257300"/>
              <a:ext cx="1279517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</a:t>
              </a:r>
              <a:r>
                <a:rPr lang="en-US" dirty="0" err="1">
                  <a:latin typeface="Calibri" pitchFamily="34" charset="0"/>
                </a:rPr>
                <a:t>TMin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1524000"/>
            <a:ext cx="6210300" cy="1854200"/>
            <a:chOff x="1143000" y="3746500"/>
            <a:chExt cx="6210300" cy="1854200"/>
          </a:xfrm>
        </p:grpSpPr>
        <p:graphicFrame>
          <p:nvGraphicFramePr>
            <p:cNvPr id="6147" name="Object 5"/>
            <p:cNvGraphicFramePr>
              <a:graphicFrameLocks noChangeAspect="true"/>
            </p:cNvGraphicFramePr>
            <p:nvPr/>
          </p:nvGraphicFramePr>
          <p:xfrm>
            <a:off x="1447800" y="4241800"/>
            <a:ext cx="5905500" cy="1358900"/>
          </p:xfrm>
          <a:graphic>
            <a:graphicData uri="http://schemas.openxmlformats.org/presentationml/2006/ole"/>
          </a:graphic>
        </p:graphicFrame>
        <p:sp>
          <p:nvSpPr>
            <p:cNvPr id="6150" name="Text Box 6"/>
            <p:cNvSpPr txBox="true">
              <a:spLocks noChangeArrowheads="true"/>
            </p:cNvSpPr>
            <p:nvPr/>
          </p:nvSpPr>
          <p:spPr bwMode="auto">
            <a:xfrm>
              <a:off x="1143000" y="3746500"/>
              <a:ext cx="792205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0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" name="TextBox 3"/>
          <p:cNvSpPr txBox="true"/>
          <p:nvPr/>
        </p:nvSpPr>
        <p:spPr>
          <a:xfrm>
            <a:off x="2439295" y="5638800"/>
            <a:ext cx="363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Canonical counter example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Assignment 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0 available via </a:t>
            </a:r>
            <a:r>
              <a:rPr lang="en-US" dirty="0">
                <a:hlinkClick r:id="rId1"/>
              </a:rPr>
              <a:t>Autolab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Due today Tuesday, September 7, 11:59pm ET</a:t>
            </a:r>
            <a:endParaRPr lang="en-US" dirty="0"/>
          </a:p>
          <a:p>
            <a:pPr lvl="1"/>
            <a:r>
              <a:rPr lang="en-US" dirty="0"/>
              <a:t>No grace days</a:t>
            </a:r>
            <a:endParaRPr lang="en-US" dirty="0"/>
          </a:p>
          <a:p>
            <a:pPr lvl="1"/>
            <a:r>
              <a:rPr lang="en-US" dirty="0"/>
              <a:t>No late submissions</a:t>
            </a:r>
            <a:endParaRPr lang="en-US" dirty="0"/>
          </a:p>
          <a:p>
            <a:pPr lvl="1"/>
            <a:r>
              <a:rPr lang="en-US" dirty="0"/>
              <a:t>Just do it! </a:t>
            </a:r>
            <a:endParaRPr lang="en-US" dirty="0"/>
          </a:p>
          <a:p>
            <a:r>
              <a:rPr lang="en-US" dirty="0"/>
              <a:t>Lab 1 available via </a:t>
            </a:r>
            <a:r>
              <a:rPr lang="en-US" dirty="0">
                <a:hlinkClick r:id="rId1"/>
              </a:rPr>
              <a:t>Autolab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pPr lvl="1"/>
            <a:r>
              <a:rPr lang="en-US" dirty="0"/>
              <a:t>Released</a:t>
            </a:r>
            <a:endParaRPr lang="en-US" dirty="0"/>
          </a:p>
          <a:p>
            <a:pPr lvl="1"/>
            <a:r>
              <a:rPr lang="en-US" dirty="0"/>
              <a:t>Due Thursday, September 16, 11:59pm</a:t>
            </a:r>
            <a:endParaRPr lang="en-US" dirty="0"/>
          </a:p>
          <a:p>
            <a:pPr lvl="1"/>
            <a:r>
              <a:rPr lang="en-US" dirty="0"/>
              <a:t>Read instructions carefully: </a:t>
            </a:r>
            <a:r>
              <a:rPr lang="en-US" dirty="0" err="1"/>
              <a:t>writeup</a:t>
            </a:r>
            <a:r>
              <a:rPr lang="en-US" dirty="0"/>
              <a:t>, </a:t>
            </a:r>
            <a:r>
              <a:rPr lang="en-US" dirty="0" err="1"/>
              <a:t>bits.c</a:t>
            </a:r>
            <a:r>
              <a:rPr lang="en-US" dirty="0"/>
              <a:t>, </a:t>
            </a:r>
            <a:r>
              <a:rPr lang="en-US" dirty="0" err="1"/>
              <a:t>tests.c</a:t>
            </a:r>
            <a:endParaRPr lang="en-US" dirty="0"/>
          </a:p>
          <a:p>
            <a:pPr lvl="2"/>
            <a:r>
              <a:rPr lang="en-US" dirty="0"/>
              <a:t>Quirky software infrastructure</a:t>
            </a:r>
            <a:endParaRPr lang="en-US" dirty="0"/>
          </a:p>
          <a:p>
            <a:pPr lvl="1"/>
            <a:r>
              <a:rPr lang="en-US" dirty="0"/>
              <a:t>Based on lectures 2 and 3 (CS:APP Chapter 2.1-2.3)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b="1" dirty="0"/>
              <a:t>Summary</a:t>
            </a:r>
            <a:endParaRPr lang="en-US" b="1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  <a:endParaRPr lang="en-US" dirty="0"/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  <a:endParaRPr lang="en-US" dirty="0"/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  <a:endParaRPr lang="en-US" baseline="30000" dirty="0"/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  <a:endParaRPr lang="en-US" dirty="0"/>
          </a:p>
          <a:p>
            <a:pPr lvl="1"/>
            <a:r>
              <a:rPr lang="en-US" dirty="0"/>
              <a:t>Unsigned/signed: Normal multiplication followed by truncate, same operation on bit level</a:t>
            </a:r>
            <a:endParaRPr lang="en-US" dirty="0"/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  <a:endParaRPr lang="en-US" baseline="30000" dirty="0"/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  <a:endParaRPr lang="en-US" dirty="0"/>
          </a:p>
        </p:txBody>
      </p:sp>
      <p:sp>
        <p:nvSpPr>
          <p:cNvPr id="13209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Easy to make mistakes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unsigned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= cnt-2;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&gt;= 0;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--)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  a[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 += a[i+1];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  <a:endParaRPr lang="en-US" dirty="0"/>
          </a:p>
          <a:p>
            <a:pPr lvl="2"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#define DELTA </a:t>
            </a:r>
            <a:r>
              <a:rPr lang="en-US" sz="1800" b="1" dirty="0" err="1"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latin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>
              <a:buNone/>
              <a:defRPr/>
            </a:pPr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= CNT;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-DELTA &gt;= 0;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-= DELTA)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  . . .</a:t>
            </a:r>
            <a:endParaRPr 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  <a:endParaRPr lang="en-US" dirty="0"/>
          </a:p>
        </p:txBody>
      </p:sp>
      <p:sp>
        <p:nvSpPr>
          <p:cNvPr id="13209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unsigned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= cnt-2;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cnt</a:t>
            </a:r>
            <a:r>
              <a:rPr lang="en-US" sz="1800" b="1" dirty="0">
                <a:latin typeface="Courier New" panose="02070309020205020404" pitchFamily="49" charset="0"/>
              </a:rPr>
              <a:t>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--)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  a[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  <a:endParaRPr lang="en-US" i="1" dirty="0"/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  <a:endParaRPr lang="en-US" dirty="0"/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i="1" dirty="0" err="1">
                <a:sym typeface="Wingdings" panose="05000000000000000000"/>
              </a:rPr>
              <a:t>UMax</a:t>
            </a:r>
            <a:endParaRPr lang="en-US" i="1" dirty="0">
              <a:sym typeface="Wingdings" panose="05000000000000000000"/>
            </a:endParaRPr>
          </a:p>
          <a:p>
            <a:pPr>
              <a:defRPr/>
            </a:pPr>
            <a:r>
              <a:rPr lang="en-US" dirty="0"/>
              <a:t>Even better</a:t>
            </a:r>
            <a:endParaRPr lang="en-US" dirty="0"/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= cnt-2;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&lt; </a:t>
            </a:r>
            <a:r>
              <a:rPr lang="en-US" sz="1800" b="1" dirty="0" err="1">
                <a:latin typeface="Courier New" panose="02070309020205020404" pitchFamily="49" charset="0"/>
              </a:rPr>
              <a:t>cnt</a:t>
            </a:r>
            <a:r>
              <a:rPr lang="en-US" sz="1800" b="1" dirty="0">
                <a:latin typeface="Courier New" panose="02070309020205020404" pitchFamily="49" charset="0"/>
              </a:rPr>
              <a:t>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--)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>
              <a:buNone/>
              <a:defRPr/>
            </a:pPr>
            <a:r>
              <a:rPr lang="en-US" sz="1800" b="1" dirty="0">
                <a:latin typeface="Courier New" panose="02070309020205020404" pitchFamily="49" charset="0"/>
              </a:rPr>
              <a:t>  a[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 += a[i+1];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  <a:endParaRPr lang="en-US" sz="1800" dirty="0"/>
          </a:p>
          <a:p>
            <a:pPr marL="457200" lvl="1" indent="0">
              <a:buNone/>
              <a:defRPr/>
            </a:pPr>
            <a:endParaRPr lang="en-US" sz="1800" dirty="0"/>
          </a:p>
          <a:p>
            <a:pPr lvl="2">
              <a:buNone/>
              <a:defRPr/>
            </a:pPr>
            <a:endParaRPr 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  <a:endParaRPr lang="en-US" dirty="0"/>
          </a:p>
        </p:txBody>
      </p:sp>
      <p:sp>
        <p:nvSpPr>
          <p:cNvPr id="13209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  <a:endParaRPr lang="en-US" dirty="0"/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  <a:endParaRPr lang="en-US" dirty="0"/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  <a:endParaRPr lang="en-US" dirty="0"/>
          </a:p>
          <a:p>
            <a:pPr>
              <a:defRPr/>
            </a:pPr>
            <a:r>
              <a:rPr lang="en-US" i="1" dirty="0"/>
              <a:t>Do</a:t>
            </a:r>
            <a:r>
              <a:rPr lang="en-US" dirty="0"/>
              <a:t> Use In System Programming</a:t>
            </a:r>
            <a:endParaRPr lang="en-US" dirty="0"/>
          </a:p>
          <a:p>
            <a:pPr lvl="1">
              <a:defRPr/>
            </a:pPr>
            <a:r>
              <a:rPr lang="en-US" dirty="0"/>
              <a:t>Bit masks, device commands,…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  <a:endParaRPr lang="en-US" sz="2800" dirty="0"/>
          </a:p>
          <a:p>
            <a:endParaRPr lang="en-US" sz="2800" dirty="0"/>
          </a:p>
          <a:p>
            <a:r>
              <a:rPr lang="en-US" sz="2400" dirty="0">
                <a:hlinkClick r:id="rId1"/>
              </a:rPr>
              <a:t>https://canvas.cmu.edu/courses/24383/quizzes/67215</a:t>
            </a:r>
            <a:r>
              <a:rPr lang="en-US" sz="2400" dirty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  <a:endParaRPr lang="en-US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/>
              <a:t>Representations in memory, pointers, strings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Byte-Oriented Memory Organization</a:t>
            </a:r>
            <a:endParaRPr lang="en-US" dirty="0"/>
          </a:p>
        </p:txBody>
      </p:sp>
      <p:sp>
        <p:nvSpPr>
          <p:cNvPr id="44037" name="Rectangle 4"/>
          <p:cNvSpPr>
            <a:spLocks noGrp="true" noChangeArrowheads="true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  <a:endParaRPr lang="en-US" dirty="0"/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  <a:endParaRPr lang="en-US" dirty="0"/>
          </a:p>
          <a:p>
            <a:pPr marL="952500" lvl="2"/>
            <a:r>
              <a:rPr lang="en-US" dirty="0"/>
              <a:t>In reality, it’s not, but can think of it that way</a:t>
            </a:r>
            <a:endParaRPr lang="en-US" dirty="0"/>
          </a:p>
          <a:p>
            <a:pPr marL="552450" lvl="1" eaLnBrk="1" hangingPunct="1"/>
            <a:r>
              <a:rPr lang="en-US" dirty="0"/>
              <a:t>An address is like an index into that array</a:t>
            </a:r>
            <a:endParaRPr lang="en-US" dirty="0"/>
          </a:p>
          <a:p>
            <a:pPr marL="952500" lvl="2"/>
            <a:r>
              <a:rPr lang="en-US" dirty="0"/>
              <a:t>and, a pointer variable stores an address</a:t>
            </a:r>
            <a:endParaRPr lang="en-US" dirty="0"/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  <a:endParaRPr lang="en-US" dirty="0"/>
          </a:p>
          <a:p>
            <a:pPr marL="438150" lvl="1"/>
            <a:r>
              <a:rPr lang="en-US" dirty="0"/>
              <a:t>Think of a process as a program being executed</a:t>
            </a:r>
            <a:endParaRPr lang="en-US" dirty="0"/>
          </a:p>
          <a:p>
            <a:pPr marL="438150" lvl="1"/>
            <a:r>
              <a:rPr lang="en-US" dirty="0"/>
              <a:t>So, a program can clobber its own data, but not that of others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/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/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/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/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/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/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/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/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/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/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/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/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/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50800" tIns="50800" rIns="45720" bIns="50800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  <a:endParaRPr lang="en-US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4052" name="Rectangle 19"/>
            <p:cNvSpPr/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4053" name="Rectangle 20"/>
            <p:cNvSpPr/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lIns="50800" tIns="50800" rIns="45720" bIns="50800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  <a:endPara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Machine Words</a:t>
            </a:r>
            <a:endParaRPr lang="en-US" dirty="0"/>
          </a:p>
        </p:txBody>
      </p:sp>
      <p:sp>
        <p:nvSpPr>
          <p:cNvPr id="45061" name="Rectangle 4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  <a:endParaRPr lang="en-US" dirty="0"/>
          </a:p>
          <a:p>
            <a:pPr marL="552450" lvl="1" eaLnBrk="1" hangingPunct="1"/>
            <a:r>
              <a:rPr lang="en-US" dirty="0"/>
              <a:t>Nominal size of integer-valued data</a:t>
            </a:r>
            <a:endParaRPr lang="en-US" dirty="0"/>
          </a:p>
          <a:p>
            <a:pPr marL="838200" lvl="2" eaLnBrk="1" hangingPunct="1"/>
            <a:r>
              <a:rPr lang="en-US" dirty="0"/>
              <a:t>and of addresses</a:t>
            </a:r>
            <a:endParaRPr lang="en-US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  <a:endParaRPr lang="en-US" dirty="0"/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  <a:endParaRPr lang="en-US" dirty="0"/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  <a:endParaRPr lang="en-US" dirty="0"/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  <a:endParaRPr lang="en-US" dirty="0"/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  <a:endParaRPr lang="en-US" dirty="0"/>
          </a:p>
          <a:p>
            <a:pPr marL="838200" lvl="2" eaLnBrk="1" hangingPunct="1"/>
            <a:r>
              <a:rPr lang="en-US" dirty="0"/>
              <a:t>Fractions or multiples of word size</a:t>
            </a:r>
            <a:endParaRPr lang="en-US" dirty="0"/>
          </a:p>
          <a:p>
            <a:pPr marL="838200" lvl="2" eaLnBrk="1" hangingPunct="1"/>
            <a:r>
              <a:rPr lang="en-US" dirty="0"/>
              <a:t>Always integral number of bytes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Word-Oriented Memory Organization</a:t>
            </a:r>
            <a:endParaRPr lang="en-US" dirty="0"/>
          </a:p>
        </p:txBody>
      </p:sp>
      <p:sp>
        <p:nvSpPr>
          <p:cNvPr id="46085" name="Rectangle 4"/>
          <p:cNvSpPr>
            <a:spLocks noGrp="true" noChangeArrowheads="true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  <a:endParaRPr lang="en-US" dirty="0"/>
          </a:p>
          <a:p>
            <a:pPr marL="552450" lvl="1" eaLnBrk="1" hangingPunct="1"/>
            <a:r>
              <a:rPr lang="en-US" dirty="0"/>
              <a:t>Address of first byte in word</a:t>
            </a:r>
            <a:endParaRPr lang="en-US" dirty="0"/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/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/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/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/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/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/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/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/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/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/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/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/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/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0000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0" name="Rectangle 19"/>
            <p:cNvSpPr/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0001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1" name="Rectangle 20"/>
            <p:cNvSpPr/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0002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2" name="Rectangle 21"/>
            <p:cNvSpPr/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0003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3" name="Rectangle 22"/>
            <p:cNvSpPr/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0004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4" name="Rectangle 23"/>
            <p:cNvSpPr/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0005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5" name="Rectangle 24"/>
            <p:cNvSpPr/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0006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6" name="Rectangle 25"/>
            <p:cNvSpPr/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0007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7" name="Rectangle 26"/>
            <p:cNvSpPr/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0008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8" name="Rectangle 27"/>
            <p:cNvSpPr/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0009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09" name="Rectangle 28"/>
            <p:cNvSpPr/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0010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10" name="Rectangle 29"/>
            <p:cNvSpPr/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0011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grpSp>
          <p:nvGrpSpPr>
            <p:cNvPr id="3" name="Group 30"/>
            <p:cNvGrpSpPr/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/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/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/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/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/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/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/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/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6114" name="Rectangle 39"/>
            <p:cNvSpPr/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6115" name="Rectangle 40"/>
            <p:cNvSpPr/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6116" name="Rectangle 41"/>
            <p:cNvSpPr/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/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0012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18" name="Rectangle 43"/>
            <p:cNvSpPr/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/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0013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20" name="Rectangle 45"/>
            <p:cNvSpPr/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/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0014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22" name="Rectangle 47"/>
            <p:cNvSpPr/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/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0015</a:t>
              </a:r>
              <a:endParaRPr lang="en-US" sz="18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24" name="Rectangle 49"/>
            <p:cNvSpPr/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46125" name="Rectangle 50"/>
            <p:cNvSpPr/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  <a:endParaRPr lang="en-US" sz="14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26" name="Rectangle 51"/>
            <p:cNvSpPr/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  <a:endParaRPr lang="en-US" sz="14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27" name="Rectangle 52"/>
            <p:cNvSpPr/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  <a:endParaRPr lang="en-US" sz="14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28" name="Rectangle 53"/>
            <p:cNvSpPr/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  <a:endParaRPr lang="en-US" sz="14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29" name="Rectangle 54"/>
            <p:cNvSpPr/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  <a:endParaRPr lang="en-US" sz="14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sp>
          <p:nvSpPr>
            <p:cNvPr id="46130" name="Rectangle 55"/>
            <p:cNvSpPr/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lIns="50800" tIns="50800" bIns="50800"/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  <a:endParaRPr lang="en-US" sz="14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panose="02070309020205020404" pitchFamily="49" charset="0"/>
                  <a:ea typeface="Courier New" panose="02070309020205020404" pitchFamily="49" charset="0"/>
                  <a:cs typeface="Courier New" panose="02070309020205020404" pitchFamily="49" charset="0"/>
                  <a:sym typeface="Courier New" panose="02070309020205020404" pitchFamily="49" charset="0"/>
                </a:rPr>
                <a:t>??</a:t>
              </a:r>
              <a:endParaRPr lang="en-US" sz="1400" b="0">
                <a:solidFill>
                  <a:srgbClr val="000066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endParaRPr>
            </a:p>
          </p:txBody>
        </p:sp>
        <p:grpSp>
          <p:nvGrpSpPr>
            <p:cNvPr id="5" name="Group 56"/>
            <p:cNvGrpSpPr/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  <a:endParaRPr lang="en-US" sz="1400" b="0">
                    <a:solidFill>
                      <a:srgbClr val="000066"/>
                    </a:solidFill>
                    <a:latin typeface="Courier New" panose="02070309020205020404" pitchFamily="49" charset="0"/>
                    <a:ea typeface="Courier New" panose="02070309020205020404" pitchFamily="49" charset="0"/>
                    <a:cs typeface="Courier New" panose="02070309020205020404" pitchFamily="49" charset="0"/>
                    <a:sym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7" name="Group 60"/>
              <p:cNvGrpSpPr/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0004</a:t>
                  </a:r>
                  <a:endParaRPr lang="en-US" sz="1400" b="0">
                    <a:solidFill>
                      <a:srgbClr val="000066"/>
                    </a:solidFill>
                    <a:latin typeface="Courier New" panose="02070309020205020404" pitchFamily="49" charset="0"/>
                    <a:ea typeface="Courier New" panose="02070309020205020404" pitchFamily="49" charset="0"/>
                    <a:cs typeface="Courier New" panose="02070309020205020404" pitchFamily="49" charset="0"/>
                    <a:sym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8" name="Group 63"/>
              <p:cNvGrpSpPr/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  <a:endParaRPr lang="en-US" sz="1400" b="0">
                    <a:solidFill>
                      <a:srgbClr val="000066"/>
                    </a:solidFill>
                    <a:latin typeface="Courier New" panose="02070309020205020404" pitchFamily="49" charset="0"/>
                    <a:ea typeface="Courier New" panose="02070309020205020404" pitchFamily="49" charset="0"/>
                    <a:cs typeface="Courier New" panose="02070309020205020404" pitchFamily="49" charset="0"/>
                    <a:sym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9" name="Group 66"/>
              <p:cNvGrpSpPr/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0012</a:t>
                  </a:r>
                  <a:endParaRPr lang="en-US" sz="1400" b="0">
                    <a:solidFill>
                      <a:srgbClr val="000066"/>
                    </a:solidFill>
                    <a:latin typeface="Courier New" panose="02070309020205020404" pitchFamily="49" charset="0"/>
                    <a:ea typeface="Courier New" panose="02070309020205020404" pitchFamily="49" charset="0"/>
                    <a:cs typeface="Courier New" panose="02070309020205020404" pitchFamily="49" charset="0"/>
                    <a:sym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/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0000</a:t>
                  </a:r>
                  <a:endParaRPr lang="en-US" sz="1400" b="0">
                    <a:solidFill>
                      <a:srgbClr val="000066"/>
                    </a:solidFill>
                    <a:latin typeface="Courier New" panose="02070309020205020404" pitchFamily="49" charset="0"/>
                    <a:ea typeface="Courier New" panose="02070309020205020404" pitchFamily="49" charset="0"/>
                    <a:cs typeface="Courier New" panose="02070309020205020404" pitchFamily="49" charset="0"/>
                    <a:sym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2" name="Group 73"/>
              <p:cNvGrpSpPr/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/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/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Courier New" panose="02070309020205020404" pitchFamily="49" charset="0"/>
                      <a:cs typeface="Courier New" panose="02070309020205020404" pitchFamily="49" charset="0"/>
                      <a:sym typeface="Courier New" panose="02070309020205020404" pitchFamily="49" charset="0"/>
                    </a:rPr>
                    <a:t>0008</a:t>
                  </a:r>
                  <a:endParaRPr lang="en-US" sz="1400" b="0">
                    <a:solidFill>
                      <a:srgbClr val="000066"/>
                    </a:solidFill>
                    <a:latin typeface="Courier New" panose="02070309020205020404" pitchFamily="49" charset="0"/>
                    <a:ea typeface="Courier New" panose="02070309020205020404" pitchFamily="49" charset="0"/>
                    <a:cs typeface="Courier New" panose="02070309020205020404" pitchFamily="49" charset="0"/>
                    <a:sym typeface="Courier New" panose="02070309020205020404" pitchFamily="49" charset="0"/>
                  </a:endParaRPr>
                </a:p>
              </p:txBody>
            </p:sp>
          </p:grp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From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  <a:endParaRPr lang="en-US" dirty="0"/>
          </a:p>
          <a:p>
            <a:r>
              <a:rPr lang="en-US" dirty="0"/>
              <a:t>Bit-level manipulations</a:t>
            </a:r>
            <a:endParaRPr lang="en-US" dirty="0"/>
          </a:p>
          <a:p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b="1" dirty="0"/>
              <a:t>Representation: unsigned and signed</a:t>
            </a:r>
            <a:endParaRPr lang="en-US" b="1" dirty="0"/>
          </a:p>
          <a:p>
            <a:pPr lvl="1"/>
            <a:r>
              <a:rPr lang="en-US" b="1" dirty="0"/>
              <a:t>Conversion, casting</a:t>
            </a:r>
            <a:endParaRPr lang="en-US" b="1" dirty="0"/>
          </a:p>
          <a:p>
            <a:pPr lvl="1"/>
            <a:r>
              <a:rPr lang="en-US" b="1" dirty="0"/>
              <a:t>Expanding, truncating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Example Data Representations</a:t>
            </a:r>
            <a:endParaRPr lang="en-US" dirty="0"/>
          </a:p>
        </p:txBody>
      </p:sp>
      <p:graphicFrame>
        <p:nvGraphicFramePr>
          <p:cNvPr id="12292" name="Group 4"/>
          <p:cNvGraphicFramePr>
            <a:graphicFrameLocks noGrp="true"/>
          </p:cNvGraphicFramePr>
          <p:nvPr/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char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short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long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float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pitchFamily="34" charset="0"/>
                          <a:cs typeface="Courier New"/>
                          <a:sym typeface="Arial Narrow" pitchFamily="34" charset="0"/>
                        </a:rPr>
                        <a:t>double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pitchFamily="34" charset="0"/>
                        <a:cs typeface="Courier New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pointer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pitchFamily="34" charset="0"/>
                          <a:cs typeface="Calibri"/>
                          <a:sym typeface="Arial Narrow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pitchFamily="34" charset="0"/>
                        <a:cs typeface="Calibri"/>
                        <a:sym typeface="Arial Narrow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Byte Ordering</a:t>
            </a:r>
            <a:endParaRPr lang="en-US" dirty="0"/>
          </a:p>
        </p:txBody>
      </p:sp>
      <p:sp>
        <p:nvSpPr>
          <p:cNvPr id="48133" name="Rectangle 4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  <a:endParaRPr lang="en-US" dirty="0"/>
          </a:p>
          <a:p>
            <a:pPr eaLnBrk="1" hangingPunct="1"/>
            <a:r>
              <a:rPr lang="en-US" dirty="0"/>
              <a:t>Conventions</a:t>
            </a:r>
            <a:endParaRPr lang="en-US" dirty="0"/>
          </a:p>
          <a:p>
            <a:pPr marL="552450" lvl="1" eaLnBrk="1" hangingPunct="1"/>
            <a:r>
              <a:rPr lang="en-US" dirty="0"/>
              <a:t>Big Endian: Sun (Oracle SPARC), PPC Mac,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endParaRPr lang="en-US" i="1" dirty="0">
              <a:solidFill>
                <a:srgbClr val="C00000"/>
              </a:solidFill>
            </a:endParaRPr>
          </a:p>
          <a:p>
            <a:pPr marL="838200" lvl="2" eaLnBrk="1" hangingPunct="1"/>
            <a:r>
              <a:rPr lang="en-US" dirty="0"/>
              <a:t>Least significant byte has highest address</a:t>
            </a:r>
            <a:endParaRPr lang="en-US" dirty="0"/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i="1" dirty="0">
                <a:solidFill>
                  <a:srgbClr val="C00000"/>
                </a:solidFill>
              </a:rPr>
              <a:t>x86</a:t>
            </a:r>
            <a:r>
              <a:rPr lang="en-US" dirty="0"/>
              <a:t>, ARM processors running Android, iOS, and Linux</a:t>
            </a:r>
            <a:endParaRPr lang="en-US" dirty="0"/>
          </a:p>
          <a:p>
            <a:pPr marL="838200" lvl="2" eaLnBrk="1" hangingPunct="1"/>
            <a:r>
              <a:rPr lang="en-US" dirty="0"/>
              <a:t>Least significant byte has lowest address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Byte Ordering Example</a:t>
            </a:r>
            <a:endParaRPr lang="en-US" dirty="0"/>
          </a:p>
        </p:txBody>
      </p:sp>
      <p:sp>
        <p:nvSpPr>
          <p:cNvPr id="49157" name="Rectangle 4"/>
          <p:cNvSpPr>
            <a:spLocks noGrp="true" noChangeArrowheads="true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  <a:endParaRPr lang="en-US" dirty="0"/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  <a:endParaRPr lang="en-US" dirty="0"/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  <a:endParaRPr lang="en-US" sz="1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4" name="Group 9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  <a:endParaRPr lang="en-US" sz="14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5" name="Group 12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  <a:endParaRPr lang="en-US" sz="14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6" name="Group 15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  <a:endParaRPr lang="en-US" sz="14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sp>
          <p:nvSpPr>
            <p:cNvPr id="49220" name="Rectangle 18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  <a:endPara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8" name="Group 23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  <a:endPara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9" name="Group 26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  <a:endPara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10" name="Group 29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  <a:endPara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sp>
          <p:nvSpPr>
            <p:cNvPr id="49226" name="Rectangle 32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/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/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  <a:endParaRPr lang="en-US" sz="14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13" name="Group 38"/>
            <p:cNvGrpSpPr/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  <a:endParaRPr lang="en-US" sz="14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14" name="Group 41"/>
            <p:cNvGrpSpPr/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  <a:endParaRPr lang="en-US" sz="14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15" name="Group 44"/>
            <p:cNvGrpSpPr/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/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/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  <a:endParaRPr lang="en-US" sz="14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sp>
          <p:nvSpPr>
            <p:cNvPr id="49192" name="Rectangle 47"/>
            <p:cNvSpPr/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/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/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  <a:endPara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17" name="Group 52"/>
            <p:cNvGrpSpPr/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  <a:endPara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18" name="Group 55"/>
            <p:cNvGrpSpPr/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  <a:endPara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19" name="Group 58"/>
            <p:cNvGrpSpPr/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/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  <a:endPara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sp>
          <p:nvSpPr>
            <p:cNvPr id="49198" name="Rectangle 61"/>
            <p:cNvSpPr/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/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/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  <a:endParaRPr lang="en-US" sz="180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9161" name="Rectangle 64"/>
          <p:cNvSpPr/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25400" tIns="25400" rIns="63500" bIns="25400"/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  <a:endParaRPr lang="en-US" sz="180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20" name="Group 65"/>
          <p:cNvGrpSpPr/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22" name="Group 69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23" name="Group 72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24" name="Group 75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25" name="Group 78"/>
          <p:cNvGrpSpPr/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/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  <a:endPara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27" name="Group 82"/>
            <p:cNvGrpSpPr/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28" name="Group 85"/>
            <p:cNvGrpSpPr/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29" name="Group 88"/>
            <p:cNvGrpSpPr/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/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/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/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/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Representing Integers</a:t>
            </a:r>
            <a:endParaRPr lang="en-US" dirty="0"/>
          </a:p>
        </p:txBody>
      </p:sp>
      <p:sp>
        <p:nvSpPr>
          <p:cNvPr id="18439" name="Rectangle 7"/>
          <p:cNvSpPr/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/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  <a:endParaRPr lang="en-US" sz="18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  <a:endParaRPr lang="en-US" sz="18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" name="Group 13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6" name="Group 16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7" name="Group 19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53387" name="Rectangle 22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28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31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34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53373" name="Rectangle 37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14" name="Group 38"/>
          <p:cNvGrpSpPr/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true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true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true"/>
            </p:cNvSpPr>
            <p:nvPr/>
          </p:nvSpPr>
          <p:spPr bwMode="auto">
            <a:xfrm rot="10800000" flipH="true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true"/>
            </p:cNvSpPr>
            <p:nvPr/>
          </p:nvSpPr>
          <p:spPr bwMode="auto">
            <a:xfrm rot="10800000" flipH="true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/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  <a:endParaRPr lang="en-US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grpSp>
        <p:nvGrpSpPr>
          <p:cNvPr id="15" name="Group 44"/>
          <p:cNvGrpSpPr/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8" name="Group 49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9" name="Group 52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0" name="Group 55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53355" name="Rectangle 58"/>
            <p:cNvSpPr/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21" name="Group 59"/>
          <p:cNvGrpSpPr/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4" name="Group 64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5" name="Group 67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26" name="Group 70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53341" name="Rectangle 73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27" name="Group 74"/>
          <p:cNvGrpSpPr/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true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true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true"/>
            </p:cNvSpPr>
            <p:nvPr/>
          </p:nvSpPr>
          <p:spPr bwMode="auto">
            <a:xfrm rot="10800000" flipH="true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true"/>
            </p:cNvSpPr>
            <p:nvPr/>
          </p:nvSpPr>
          <p:spPr bwMode="auto">
            <a:xfrm rot="10800000" flipH="true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/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265" name="Line 80"/>
          <p:cNvSpPr>
            <a:spLocks noChangeShapeType="true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tailEnd type="triangl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/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  <a:endParaRPr lang="en-US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53267" name="Rectangle 82"/>
          <p:cNvSpPr/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0" tIns="0" rIns="0" bIns="0"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  <a:endParaRPr lang="en-US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grpSp>
        <p:nvGrpSpPr>
          <p:cNvPr id="28" name="Group 83"/>
          <p:cNvGrpSpPr/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/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30" name="Group 87"/>
            <p:cNvGrpSpPr/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31" name="Group 90"/>
            <p:cNvGrpSpPr/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  <p:grpSp>
          <p:nvGrpSpPr>
            <p:cNvPr id="53312" name="Group 93"/>
            <p:cNvGrpSpPr/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/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</a:ln>
            </p:spPr>
            <p:txBody>
              <a:bodyPr lIns="0" tIns="0" rIns="0" bIns="0"/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/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  <a:endPara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endParaRPr>
              </a:p>
            </p:txBody>
          </p:sp>
        </p:grpSp>
      </p:grpSp>
      <p:grpSp>
        <p:nvGrpSpPr>
          <p:cNvPr id="53313" name="Group 96"/>
          <p:cNvGrpSpPr/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324" name="Group 101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325" name="Group 104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326" name="Group 107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53311" name="Rectangle 110"/>
            <p:cNvSpPr/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53327" name="Group 111"/>
          <p:cNvGrpSpPr/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/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343" name="Group 116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344" name="Group 119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345" name="Group 122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53297" name="Rectangle 125"/>
            <p:cNvSpPr/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53354" name="Group 126"/>
          <p:cNvGrpSpPr/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true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true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true"/>
            </p:cNvSpPr>
            <p:nvPr/>
          </p:nvSpPr>
          <p:spPr bwMode="auto">
            <a:xfrm rot="10800000" flipH="true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true"/>
            </p:cNvSpPr>
            <p:nvPr/>
          </p:nvSpPr>
          <p:spPr bwMode="auto">
            <a:xfrm rot="10800000" flipH="true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/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/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/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359" name="Group 136"/>
              <p:cNvGrpSpPr/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372" name="Group 139"/>
              <p:cNvGrpSpPr/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374" name="Group 142"/>
              <p:cNvGrpSpPr/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/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</a:ln>
              </p:spPr>
              <p:txBody>
                <a:bodyPr lIns="0" tIns="0" rIns="0" bIns="0"/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/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  <a:endPara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sp>
          <p:nvSpPr>
            <p:cNvPr id="53279" name="Rectangle 145"/>
            <p:cNvSpPr/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50800" tIns="50800" bIns="50800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  <a:endPara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53375" name="Group 146"/>
          <p:cNvGrpSpPr/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true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true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true"/>
            </p:cNvSpPr>
            <p:nvPr/>
          </p:nvSpPr>
          <p:spPr bwMode="auto">
            <a:xfrm rot="10800000" flipH="true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true"/>
            </p:cNvSpPr>
            <p:nvPr/>
          </p:nvSpPr>
          <p:spPr bwMode="auto">
            <a:xfrm rot="10800000" flipH="true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435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true"/>
          <p:nvPr/>
        </p:nvSpPr>
        <p:spPr>
          <a:xfrm>
            <a:off x="26313" y="2199491"/>
            <a:ext cx="430887" cy="18494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Examining Data Representations</a:t>
            </a:r>
            <a:endParaRPr lang="en-US" dirty="0"/>
          </a:p>
        </p:txBody>
      </p:sp>
      <p:sp>
        <p:nvSpPr>
          <p:cNvPr id="51205" name="Rectangle 4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  <a:endParaRPr lang="en-US" dirty="0"/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  <a:endParaRPr lang="en-US" dirty="0"/>
          </a:p>
        </p:txBody>
      </p:sp>
      <p:sp>
        <p:nvSpPr>
          <p:cNvPr id="51206" name="Rectangle 5"/>
          <p:cNvSpPr/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0" tIns="0" rIns="40639" bIns="0"/>
          <a:lstStyle/>
          <a:p>
            <a:pPr marL="40005" eaLnBrk="1" hangingPunct="1">
              <a:tabLst>
                <a:tab pos="785495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Calibri" pitchFamily="34" charset="0"/>
                <a:ea typeface="Helvetica" charset="0"/>
                <a:cs typeface="Helvetica" charset="0"/>
                <a:sym typeface="Helvetica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Helvetica" charset="0"/>
                <a:cs typeface="Helvetica" charset="0"/>
                <a:sym typeface="Helvetica" charset="0"/>
              </a:rPr>
              <a:t> directives:</a:t>
            </a:r>
            <a:endParaRPr lang="en-US" sz="1800" dirty="0">
              <a:solidFill>
                <a:srgbClr val="000000"/>
              </a:solidFill>
              <a:latin typeface="Calibri" pitchFamily="34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 dirty="0">
              <a:solidFill>
                <a:srgbClr val="000000"/>
              </a:solidFill>
              <a:latin typeface="Calibri" pitchFamily="34" charset="0"/>
              <a:ea typeface="Helvetica" charset="0"/>
              <a:cs typeface="Helvetica" charset="0"/>
              <a:sym typeface="Helvetica" charset="0"/>
            </a:endParaRPr>
          </a:p>
          <a:p>
            <a:pPr marL="40005" eaLnBrk="1" hangingPunct="1">
              <a:tabLst>
                <a:tab pos="785495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  <a:endParaRPr lang="en-US" sz="1800" b="0" dirty="0">
              <a:solidFill>
                <a:srgbClr val="000000"/>
              </a:solidFill>
              <a:latin typeface="Calibri" pitchFamily="34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0" name="Rectangle 6"/>
          <p:cNvSpPr/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/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Execution Example</a:t>
            </a:r>
            <a:endParaRPr lang="en-US" dirty="0"/>
          </a:p>
        </p:txBody>
      </p:sp>
      <p:sp>
        <p:nvSpPr>
          <p:cNvPr id="17412" name="Rectangle 4"/>
          <p:cNvSpPr/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52230" name="Rectangle 5"/>
          <p:cNvSpPr/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0" tIns="0" rIns="40639" bIns="0">
            <a:spAutoFit/>
          </a:bodyPr>
          <a:lstStyle/>
          <a:p>
            <a:pPr marL="40005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  <a:endParaRPr lang="en-US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7414" name="Rectangle 6"/>
          <p:cNvSpPr/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40005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Representing Pointers</a:t>
            </a:r>
            <a:endParaRPr lang="en-US" dirty="0"/>
          </a:p>
        </p:txBody>
      </p:sp>
      <p:sp>
        <p:nvSpPr>
          <p:cNvPr id="54277" name="Rectangle 4"/>
          <p:cNvSpPr/>
          <p:nvPr/>
        </p:nvSpPr>
        <p:spPr bwMode="auto">
          <a:xfrm>
            <a:off x="152400" y="5643306"/>
            <a:ext cx="8839200" cy="673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lIns="50800" tIns="50800" bIns="50800"/>
          <a:lstStyle/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  <a:endParaRPr lang="en-US" sz="2000" b="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endParaRPr lang="en-US" sz="900" b="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  <a:endParaRPr lang="en-US" sz="2000" b="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461" name="Rectangle 5"/>
          <p:cNvSpPr/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  <a:endParaRPr lang="en-US" sz="2000" b="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54279" name="Rectangle 6"/>
          <p:cNvSpPr/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  <a:endParaRPr lang="en-US" sz="180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4280" name="Rectangle 7"/>
          <p:cNvSpPr/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  <a:endParaRPr lang="en-US" sz="180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4281" name="Rectangle 8"/>
          <p:cNvSpPr/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19465" name="Group 9"/>
          <p:cNvGraphicFramePr>
            <a:graphicFrameLocks noGrp="true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true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true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/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/>
          <a:lstStyle/>
          <a:p>
            <a:pPr marL="398780" indent="-386080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  <a:endParaRPr lang="en-US" sz="20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ea typeface="Monaco" charset="0"/>
              <a:cs typeface="Courier New"/>
              <a:sym typeface="Monaco" charset="0"/>
            </a:endParaRPr>
          </a:p>
        </p:txBody>
      </p:sp>
      <p:sp>
        <p:nvSpPr>
          <p:cNvPr id="1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Representing Strings</a:t>
            </a:r>
            <a:endParaRPr lang="en-US" dirty="0"/>
          </a:p>
        </p:txBody>
      </p:sp>
      <p:sp>
        <p:nvSpPr>
          <p:cNvPr id="55301" name="Rectangle 4"/>
          <p:cNvSpPr>
            <a:spLocks noGrp="true" noChangeArrowheads="true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  <a:endParaRPr lang="en-US" dirty="0"/>
          </a:p>
          <a:p>
            <a:pPr marL="552450" lvl="1" eaLnBrk="1" hangingPunct="1"/>
            <a:r>
              <a:rPr lang="en-US" dirty="0"/>
              <a:t>Represented by array of characters</a:t>
            </a:r>
            <a:endParaRPr lang="en-US" dirty="0"/>
          </a:p>
          <a:p>
            <a:pPr marL="552450" lvl="1" eaLnBrk="1" hangingPunct="1"/>
            <a:r>
              <a:rPr lang="en-US" dirty="0"/>
              <a:t>Each character encoded in ASCII format</a:t>
            </a:r>
            <a:endParaRPr lang="en-US" dirty="0"/>
          </a:p>
          <a:p>
            <a:pPr marL="838200" lvl="2" eaLnBrk="1" hangingPunct="1"/>
            <a:r>
              <a:rPr lang="en-US" dirty="0"/>
              <a:t>Standard 7-bit encoding of character set</a:t>
            </a:r>
            <a:endParaRPr lang="en-US" dirty="0"/>
          </a:p>
          <a:p>
            <a:pPr marL="838200" lvl="2" eaLnBrk="1" hangingPunct="1"/>
            <a:r>
              <a:rPr lang="en-US" dirty="0"/>
              <a:t>Character “0” has code 0x30</a:t>
            </a:r>
            <a:endParaRPr lang="en-US" dirty="0"/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  <a:p>
            <a:pPr marL="723900" lvl="2"/>
            <a:r>
              <a:rPr lang="en-US" b="1" i="1" dirty="0">
                <a:latin typeface="Calibri Italic" charset="0"/>
                <a:cs typeface="Calibri Italic" charset="0"/>
                <a:sym typeface="Calibri Italic" charset="0"/>
              </a:rPr>
              <a:t>man ascii</a:t>
            </a:r>
            <a:r>
              <a:rPr lang="en-US" i="1" dirty="0">
                <a:latin typeface="Calibri Italic" charset="0"/>
                <a:cs typeface="Calibri Italic" charset="0"/>
                <a:sym typeface="Calibri Italic" charset="0"/>
              </a:rPr>
              <a:t> for code table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  <a:endParaRPr lang="en-US" dirty="0"/>
          </a:p>
          <a:p>
            <a:pPr marL="838200" lvl="2" eaLnBrk="1" hangingPunct="1"/>
            <a:r>
              <a:rPr lang="en-US" dirty="0"/>
              <a:t>Final character = 0</a:t>
            </a:r>
            <a:endParaRPr lang="en-US" dirty="0"/>
          </a:p>
          <a:p>
            <a:pPr eaLnBrk="1" hangingPunct="1"/>
            <a:r>
              <a:rPr lang="en-US" dirty="0"/>
              <a:t>Compatibility</a:t>
            </a:r>
            <a:endParaRPr lang="en-US" dirty="0"/>
          </a:p>
          <a:p>
            <a:pPr marL="552450" lvl="1" eaLnBrk="1" hangingPunct="1"/>
            <a:r>
              <a:rPr lang="en-US" dirty="0"/>
              <a:t>Byte ordering not an issue</a:t>
            </a:r>
            <a:endParaRPr lang="en-US" dirty="0"/>
          </a:p>
        </p:txBody>
      </p:sp>
      <p:sp>
        <p:nvSpPr>
          <p:cNvPr id="55302" name="Rectangle 5"/>
          <p:cNvSpPr/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3" name="Rectangle 6"/>
          <p:cNvSpPr/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50800" tIns="50800" bIns="50800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  <a:endParaRPr lang="en-US" sz="180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true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true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true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true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true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true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true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true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/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</a:ln>
        </p:spPr>
        <p:txBody>
          <a:bodyPr lIns="50800" tIns="50800" rIns="45720" bIns="50800"/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  <a:endParaRPr lang="en-US" sz="180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  <a:endParaRPr lang="en-US" sz="18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  <a:endParaRPr lang="en-US" sz="18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  <a:endParaRPr lang="en-US" sz="1800" b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marL="119380" indent="-119380" eaLnBrk="1" hangingPunct="1"/>
            <a:r>
              <a:rPr lang="en-US" dirty="0"/>
              <a:t>Reading Byte-Reversed Listings</a:t>
            </a:r>
            <a:endParaRPr lang="en-US" dirty="0"/>
          </a:p>
        </p:txBody>
      </p:sp>
      <p:sp>
        <p:nvSpPr>
          <p:cNvPr id="15365" name="Rectangle 5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 dirty="0"/>
              <a:t>Disassembly</a:t>
            </a:r>
            <a:endParaRPr lang="en-US" dirty="0"/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Text representation of binary machine code</a:t>
            </a:r>
            <a:endParaRPr lang="en-US" dirty="0"/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Generated by program that reads the machine code</a:t>
            </a:r>
            <a:endParaRPr lang="en-US" dirty="0"/>
          </a:p>
          <a:p>
            <a:pPr eaLnBrk="1" hangingPunct="1">
              <a:tabLst>
                <a:tab pos="5981700" algn="r"/>
              </a:tabLst>
            </a:pPr>
            <a:r>
              <a:rPr lang="en-US" dirty="0"/>
              <a:t>Example Fragment</a:t>
            </a:r>
            <a:endParaRPr lang="en-US" dirty="0"/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  <a:endParaRPr lang="en-US" dirty="0"/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0x000012ab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 00 12 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ab 12 00 00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true"/>
          </p:cNvSpPr>
          <p:nvPr/>
        </p:nvSpPr>
        <p:spPr bwMode="auto">
          <a:xfrm flipH="true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tailEnd type="triangle" w="med" len="med"/>
          </a:ln>
        </p:spPr>
        <p:txBody>
          <a:bodyPr lIns="0" tIns="0" rIns="0" bIns="0"/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/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true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tailEnd type="triangle" w="med" len="med"/>
            </a:ln>
          </p:spPr>
          <p:txBody>
            <a:bodyPr lIns="0" tIns="0" rIns="0" bIns="0"/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  <a:endParaRPr lang="en-US" dirty="0"/>
          </a:p>
          <a:p>
            <a:r>
              <a:rPr lang="en-US" dirty="0"/>
              <a:t>Bit-level manipulations</a:t>
            </a:r>
            <a:endParaRPr lang="en-US" dirty="0"/>
          </a:p>
          <a:p>
            <a:r>
              <a:rPr lang="en-US" dirty="0"/>
              <a:t>Integers</a:t>
            </a:r>
            <a:endParaRPr lang="en-US" dirty="0"/>
          </a:p>
          <a:p>
            <a:pPr lvl="1"/>
            <a:r>
              <a:rPr lang="en-US" b="1" dirty="0"/>
              <a:t>Representation: unsigned and signed</a:t>
            </a:r>
            <a:endParaRPr lang="en-US" b="1" dirty="0"/>
          </a:p>
          <a:p>
            <a:pPr lvl="1"/>
            <a:r>
              <a:rPr lang="en-US" b="1" dirty="0"/>
              <a:t>Conversion, casting</a:t>
            </a:r>
            <a:endParaRPr lang="en-US" b="1" dirty="0"/>
          </a:p>
          <a:p>
            <a:pPr lvl="1"/>
            <a:r>
              <a:rPr lang="en-US" b="1" dirty="0"/>
              <a:t>Expanding, truncating</a:t>
            </a:r>
            <a:endParaRPr lang="en-US" b="1" dirty="0"/>
          </a:p>
          <a:p>
            <a:pPr lvl="1"/>
            <a:r>
              <a:rPr lang="en-US" b="1" dirty="0"/>
              <a:t>Addition, negation, multiplication, shifting</a:t>
            </a:r>
            <a:endParaRPr lang="en-US" b="1" dirty="0"/>
          </a:p>
          <a:p>
            <a:r>
              <a:rPr lang="en-US" dirty="0"/>
              <a:t>Representations in memory, pointers, strings</a:t>
            </a:r>
            <a:endParaRPr lang="en-US" dirty="0"/>
          </a:p>
          <a:p>
            <a:r>
              <a:rPr lang="en-US" dirty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  <a:endParaRPr lang="en-US"/>
          </a:p>
        </p:txBody>
      </p:sp>
      <p:sp>
        <p:nvSpPr>
          <p:cNvPr id="103428" name="Rectangle 4"/>
          <p:cNvSpPr>
            <a:spLocks noGrp="true" noChangeArrowheads="true"/>
          </p:cNvSpPr>
          <p:nvPr>
            <p:ph type="body" idx="1"/>
          </p:nvPr>
        </p:nvSpPr>
        <p:spPr>
          <a:xfrm>
            <a:off x="428387" y="3581400"/>
            <a:ext cx="8305800" cy="533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Two’s Complement Examples (w = 5)</a:t>
            </a:r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true"/>
          </p:cNvGraphicFramePr>
          <p:nvPr/>
        </p:nvGraphicFramePr>
        <p:xfrm>
          <a:off x="4800600" y="1826900"/>
          <a:ext cx="3340100" cy="596900"/>
        </p:xfrm>
        <a:graphic>
          <a:graphicData uri="http://schemas.openxmlformats.org/presentationml/2006/ole"/>
        </a:graphic>
      </p:graphicFrame>
      <p:graphicFrame>
        <p:nvGraphicFramePr>
          <p:cNvPr id="1027" name="Object 6"/>
          <p:cNvGraphicFramePr>
            <a:graphicFrameLocks noChangeAspect="true"/>
          </p:cNvGraphicFramePr>
          <p:nvPr/>
        </p:nvGraphicFramePr>
        <p:xfrm>
          <a:off x="990600" y="1826900"/>
          <a:ext cx="2133600" cy="596900"/>
        </p:xfrm>
        <a:graphic>
          <a:graphicData uri="http://schemas.openxmlformats.org/presentationml/2006/ole"/>
        </a:graphic>
      </p:graphicFrame>
      <p:sp>
        <p:nvSpPr>
          <p:cNvPr id="1032" name="Text Box 7"/>
          <p:cNvSpPr txBox="true">
            <a:spLocks noChangeArrowheads="true"/>
          </p:cNvSpPr>
          <p:nvPr/>
        </p:nvSpPr>
        <p:spPr bwMode="auto">
          <a:xfrm>
            <a:off x="914400" y="1445900"/>
            <a:ext cx="1380506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33" name="Text Box 8"/>
          <p:cNvSpPr txBox="true">
            <a:spLocks noChangeArrowheads="true"/>
          </p:cNvSpPr>
          <p:nvPr/>
        </p:nvSpPr>
        <p:spPr bwMode="auto">
          <a:xfrm>
            <a:off x="4800600" y="1445900"/>
            <a:ext cx="2624693" cy="46166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034" name="Line 9"/>
          <p:cNvSpPr>
            <a:spLocks noChangeShapeType="true"/>
          </p:cNvSpPr>
          <p:nvPr/>
        </p:nvSpPr>
        <p:spPr bwMode="auto">
          <a:xfrm flipH="true" flipV="true">
            <a:off x="6629400" y="23603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true"/>
          </p:cNvSpPr>
          <p:nvPr/>
        </p:nvSpPr>
        <p:spPr bwMode="auto">
          <a:xfrm>
            <a:off x="7696200" y="2893700"/>
            <a:ext cx="1371600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true"/>
          <p:nvPr/>
        </p:nvSpPr>
        <p:spPr>
          <a:xfrm>
            <a:off x="1190744" y="46437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true"/>
          </p:cNvGraphicFramePr>
          <p:nvPr/>
        </p:nvGraphicFramePr>
        <p:xfrm>
          <a:off x="2105144" y="4262735"/>
          <a:ext cx="2971800" cy="8280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true"/>
          <p:nvPr/>
        </p:nvSpPr>
        <p:spPr>
          <a:xfrm>
            <a:off x="1038344" y="5765800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true"/>
          </p:cNvGraphicFramePr>
          <p:nvPr/>
        </p:nvGraphicFramePr>
        <p:xfrm>
          <a:off x="2105144" y="5410200"/>
          <a:ext cx="2971800" cy="8280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94360"/>
                <a:gridCol w="594360"/>
                <a:gridCol w="594360"/>
                <a:gridCol w="594360"/>
                <a:gridCol w="594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true"/>
          <p:nvPr/>
        </p:nvSpPr>
        <p:spPr>
          <a:xfrm>
            <a:off x="5648444" y="464373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true"/>
          <p:nvPr/>
        </p:nvSpPr>
        <p:spPr>
          <a:xfrm>
            <a:off x="5648444" y="5765799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  <a:endParaRPr lang="en-US" dirty="0"/>
          </a:p>
        </p:txBody>
      </p:sp>
      <p:sp>
        <p:nvSpPr>
          <p:cNvPr id="50179" name="Rectangle 4"/>
          <p:cNvSpPr>
            <a:spLocks noChangeArrowheads="true"/>
          </p:cNvSpPr>
          <p:nvPr/>
        </p:nvSpPr>
        <p:spPr bwMode="auto">
          <a:xfrm>
            <a:off x="32766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>
                <a:latin typeface="Courier New"/>
                <a:cs typeface="Courier New"/>
                <a:sym typeface="Symbol" panose="02000609000000000000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	((x*2) &lt; 0)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>
                <a:latin typeface="Symbol" panose="02000609000000000000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(x&lt;&lt;30) &lt; 0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</a:t>
            </a:r>
            <a:r>
              <a:rPr lang="en-US" sz="2000" dirty="0">
                <a:latin typeface="Symbol" panose="02000609000000000000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 -y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>
                <a:latin typeface="Symbol" panose="02000609000000000000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x + y &gt; 0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</a:t>
            </a:r>
            <a:r>
              <a:rPr lang="en-US" sz="2000" dirty="0">
                <a:latin typeface="Symbol" panose="02000609000000000000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&lt;= 0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>
                <a:latin typeface="Symbol" panose="02000609000000000000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&gt;= 0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7695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50180" name="Rectangle 5"/>
          <p:cNvSpPr>
            <a:spLocks noChangeArrowheads="true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50181" name="Rectangle 6"/>
          <p:cNvSpPr>
            <a:spLocks noChangeArrowheads="true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75780" name="Picture 4" descr="https://upload.wikimedia.org/wikipedia/commons/thumb/b/ba/Red_x.svg/1024px-Red_x.svg.png">
            <a:hlinkClick r:id="rId1"/>
          </p:cNvPr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5020" y="1521540"/>
            <a:ext cx="228600" cy="228600"/>
          </a:xfrm>
          <a:prstGeom prst="rect">
            <a:avLst/>
          </a:prstGeom>
          <a:noFill/>
        </p:spPr>
      </p:pic>
      <p:pic>
        <p:nvPicPr>
          <p:cNvPr id="75784" name="Picture 8" descr="Thumbnail for version as of 20:40, 31 January 2008">
            <a:hlinkClick r:id="rId3"/>
          </p:cNvPr>
          <p:cNvPicPr>
            <a:picLocks noChangeAspect="true" noChangeArrowheads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7194" y="1885144"/>
            <a:ext cx="224252" cy="224252"/>
          </a:xfrm>
          <a:prstGeom prst="rect">
            <a:avLst/>
          </a:prstGeom>
          <a:noFill/>
        </p:spPr>
      </p:pic>
      <p:pic>
        <p:nvPicPr>
          <p:cNvPr id="11" name="Picture 8" descr="Thumbnail for version as of 20:40, 31 January 2008">
            <a:hlinkClick r:id="rId3"/>
          </p:cNvPr>
          <p:cNvPicPr>
            <a:picLocks noChangeAspect="true" noChangeArrowheads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7194" y="2244400"/>
            <a:ext cx="224252" cy="224252"/>
          </a:xfrm>
          <a:prstGeom prst="rect">
            <a:avLst/>
          </a:prstGeom>
          <a:noFill/>
        </p:spPr>
      </p:pic>
      <p:pic>
        <p:nvPicPr>
          <p:cNvPr id="12" name="Picture 4" descr="https://upload.wikimedia.org/wikipedia/commons/thumb/b/ba/Red_x.svg/1024px-Red_x.svg.png">
            <a:hlinkClick r:id="rId1"/>
          </p:cNvPr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5020" y="2603656"/>
            <a:ext cx="228600" cy="228600"/>
          </a:xfrm>
          <a:prstGeom prst="rect">
            <a:avLst/>
          </a:prstGeom>
          <a:noFill/>
        </p:spPr>
      </p:pic>
      <p:pic>
        <p:nvPicPr>
          <p:cNvPr id="13" name="Picture 4" descr="https://upload.wikimedia.org/wikipedia/commons/thumb/b/ba/Red_x.svg/1024px-Red_x.svg.png">
            <a:hlinkClick r:id="rId1"/>
          </p:cNvPr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5020" y="2967260"/>
            <a:ext cx="228600" cy="228600"/>
          </a:xfrm>
          <a:prstGeom prst="rect">
            <a:avLst/>
          </a:prstGeom>
          <a:noFill/>
        </p:spPr>
      </p:pic>
      <p:pic>
        <p:nvPicPr>
          <p:cNvPr id="14" name="Picture 4" descr="https://upload.wikimedia.org/wikipedia/commons/thumb/b/ba/Red_x.svg/1024px-Red_x.svg.png">
            <a:hlinkClick r:id="rId1"/>
          </p:cNvPr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5020" y="3330864"/>
            <a:ext cx="228600" cy="228600"/>
          </a:xfrm>
          <a:prstGeom prst="rect">
            <a:avLst/>
          </a:prstGeom>
          <a:noFill/>
        </p:spPr>
      </p:pic>
      <p:pic>
        <p:nvPicPr>
          <p:cNvPr id="15" name="Picture 4" descr="https://upload.wikimedia.org/wikipedia/commons/thumb/b/ba/Red_x.svg/1024px-Red_x.svg.png">
            <a:hlinkClick r:id="rId1"/>
          </p:cNvPr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5020" y="3694468"/>
            <a:ext cx="228600" cy="228600"/>
          </a:xfrm>
          <a:prstGeom prst="rect">
            <a:avLst/>
          </a:prstGeom>
          <a:noFill/>
        </p:spPr>
      </p:pic>
      <p:pic>
        <p:nvPicPr>
          <p:cNvPr id="16" name="Picture 8" descr="Thumbnail for version as of 20:40, 31 January 2008">
            <a:hlinkClick r:id="rId3"/>
          </p:cNvPr>
          <p:cNvPicPr>
            <a:picLocks noChangeAspect="true" noChangeArrowheads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7194" y="4058072"/>
            <a:ext cx="224252" cy="224252"/>
          </a:xfrm>
          <a:prstGeom prst="rect">
            <a:avLst/>
          </a:prstGeom>
          <a:noFill/>
        </p:spPr>
      </p:pic>
      <p:pic>
        <p:nvPicPr>
          <p:cNvPr id="17" name="Picture 4" descr="https://upload.wikimedia.org/wikipedia/commons/thumb/b/ba/Red_x.svg/1024px-Red_x.svg.png">
            <a:hlinkClick r:id="rId1"/>
          </p:cNvPr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5020" y="4417328"/>
            <a:ext cx="228600" cy="228600"/>
          </a:xfrm>
          <a:prstGeom prst="rect">
            <a:avLst/>
          </a:prstGeom>
          <a:noFill/>
        </p:spPr>
      </p:pic>
      <p:pic>
        <p:nvPicPr>
          <p:cNvPr id="18" name="Picture 4" descr="https://upload.wikimedia.org/wikipedia/commons/thumb/b/ba/Red_x.svg/1024px-Red_x.svg.png">
            <a:hlinkClick r:id="rId1"/>
          </p:cNvPr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5020" y="4780932"/>
            <a:ext cx="228600" cy="228600"/>
          </a:xfrm>
          <a:prstGeom prst="rect">
            <a:avLst/>
          </a:prstGeom>
          <a:noFill/>
        </p:spPr>
      </p:pic>
      <p:pic>
        <p:nvPicPr>
          <p:cNvPr id="19" name="Picture 8" descr="Thumbnail for version as of 20:40, 31 January 2008">
            <a:hlinkClick r:id="rId3"/>
          </p:cNvPr>
          <p:cNvPicPr>
            <a:picLocks noChangeAspect="true" noChangeArrowheads="true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7194" y="5144536"/>
            <a:ext cx="224252" cy="224252"/>
          </a:xfrm>
          <a:prstGeom prst="rect">
            <a:avLst/>
          </a:prstGeom>
          <a:noFill/>
        </p:spPr>
      </p:pic>
      <p:pic>
        <p:nvPicPr>
          <p:cNvPr id="20" name="Picture 4" descr="https://upload.wikimedia.org/wikipedia/commons/thumb/b/ba/Red_x.svg/1024px-Red_x.svg.png">
            <a:hlinkClick r:id="rId1"/>
          </p:cNvPr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5020" y="5503792"/>
            <a:ext cx="228600" cy="228600"/>
          </a:xfrm>
          <a:prstGeom prst="rect">
            <a:avLst/>
          </a:prstGeom>
          <a:noFill/>
        </p:spPr>
      </p:pic>
      <p:pic>
        <p:nvPicPr>
          <p:cNvPr id="21" name="Picture 4" descr="https://upload.wikimedia.org/wikipedia/commons/thumb/b/ba/Red_x.svg/1024px-Red_x.svg.png">
            <a:hlinkClick r:id="rId1"/>
          </p:cNvPr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675020" y="58674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4495800" y="3962400"/>
            <a:ext cx="3962400" cy="11430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false" compatLnSpc="true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43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  <a:endParaRPr lang="en-US"/>
          </a:p>
        </p:txBody>
      </p:sp>
      <p:sp>
        <p:nvSpPr>
          <p:cNvPr id="11161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  <a:endParaRPr lang="en-US" dirty="0"/>
          </a:p>
          <a:p>
            <a:pPr marL="342900" lvl="1" indent="-342900">
              <a:buSzPct val="60000"/>
              <a:buFont typeface="Wingdings 2" panose="05020102010507070707" pitchFamily="18" charset="2"/>
              <a:buChar char="¢"/>
            </a:pPr>
            <a:r>
              <a:rPr lang="en-US" sz="2400" b="1" dirty="0"/>
              <a:t>Expression containing signed and unsigned </a:t>
            </a:r>
            <a:r>
              <a:rPr lang="en-US" sz="2400" b="1" dirty="0" err="1"/>
              <a:t>int</a:t>
            </a:r>
            <a:r>
              <a:rPr lang="en-US" sz="2400" b="1" dirty="0"/>
              <a:t>: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true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  <a:endParaRPr lang="en-US" sz="1800" b="0" i="1" dirty="0">
                <a:latin typeface="Calibri" pitchFamily="34" charset="0"/>
              </a:endParaRPr>
            </a:p>
          </p:txBody>
        </p:sp>
        <p:sp>
          <p:nvSpPr>
            <p:cNvPr id="18438" name="Rectangle 6"/>
            <p:cNvSpPr>
              <a:spLocks noChangeArrowheads="true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8439" name="Rectangle 7"/>
            <p:cNvSpPr>
              <a:spLocks noChangeArrowheads="true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8440" name="Rectangle 8"/>
            <p:cNvSpPr>
              <a:spLocks noChangeArrowheads="true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1" name="Rectangle 9"/>
            <p:cNvSpPr>
              <a:spLocks noChangeArrowheads="true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42" name="Rectangle 10"/>
            <p:cNvSpPr>
              <a:spLocks noChangeArrowheads="true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3" name="Rectangle 11"/>
            <p:cNvSpPr>
              <a:spLocks noChangeArrowheads="true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44" name="Rectangle 12"/>
            <p:cNvSpPr>
              <a:spLocks noChangeArrowheads="true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5" name="Rectangle 13"/>
            <p:cNvSpPr>
              <a:spLocks noChangeArrowheads="true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46" name="Rectangle 14"/>
            <p:cNvSpPr>
              <a:spLocks noChangeArrowheads="true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7" name="Rectangle 15"/>
            <p:cNvSpPr>
              <a:spLocks noChangeArrowheads="true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48" name="Rectangle 16"/>
            <p:cNvSpPr>
              <a:spLocks noChangeArrowheads="true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49" name="Rectangle 17"/>
            <p:cNvSpPr>
              <a:spLocks noChangeArrowheads="true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0" name="Rectangle 18"/>
            <p:cNvSpPr>
              <a:spLocks noChangeArrowheads="true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51" name="Rectangle 19"/>
            <p:cNvSpPr>
              <a:spLocks noChangeArrowheads="true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2" name="Rectangle 20"/>
            <p:cNvSpPr>
              <a:spLocks noChangeArrowheads="true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53" name="Rectangle 21"/>
            <p:cNvSpPr>
              <a:spLocks noChangeArrowheads="true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4" name="Rectangle 22"/>
            <p:cNvSpPr>
              <a:spLocks noChangeArrowheads="true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55" name="Rectangle 23"/>
            <p:cNvSpPr>
              <a:spLocks noChangeArrowheads="true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6" name="Rectangle 24"/>
            <p:cNvSpPr>
              <a:spLocks noChangeArrowheads="true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7" name="Rectangle 25"/>
            <p:cNvSpPr>
              <a:spLocks noChangeArrowheads="true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8" name="Rectangle 26"/>
            <p:cNvSpPr>
              <a:spLocks noChangeArrowheads="true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59" name="Rectangle 27"/>
            <p:cNvSpPr>
              <a:spLocks noChangeArrowheads="true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0" name="Rectangle 28"/>
            <p:cNvSpPr>
              <a:spLocks noChangeArrowheads="true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1" name="Rectangle 29"/>
            <p:cNvSpPr>
              <a:spLocks noChangeArrowheads="true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2" name="Rectangle 30"/>
            <p:cNvSpPr>
              <a:spLocks noChangeArrowheads="true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3" name="Rectangle 31"/>
            <p:cNvSpPr>
              <a:spLocks noChangeArrowheads="true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4" name="Rectangle 32"/>
            <p:cNvSpPr>
              <a:spLocks noChangeArrowheads="true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5" name="Rectangle 33"/>
            <p:cNvSpPr>
              <a:spLocks noChangeArrowheads="true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6" name="Rectangle 34"/>
            <p:cNvSpPr>
              <a:spLocks noChangeArrowheads="true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7" name="Rectangle 35"/>
            <p:cNvSpPr>
              <a:spLocks noChangeArrowheads="true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8" name="Rectangle 36"/>
            <p:cNvSpPr>
              <a:spLocks noChangeArrowheads="true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69" name="Rectangle 37"/>
            <p:cNvSpPr>
              <a:spLocks noChangeArrowheads="true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70" name="Rectangle 38"/>
            <p:cNvSpPr>
              <a:spLocks noChangeArrowheads="true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71" name="Rectangle 39"/>
            <p:cNvSpPr>
              <a:spLocks noChangeArrowheads="true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72" name="Rectangle 40"/>
            <p:cNvSpPr>
              <a:spLocks noChangeArrowheads="true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3" name="Rectangle 41"/>
            <p:cNvSpPr>
              <a:spLocks noChangeArrowheads="true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4" name="Rectangle 42"/>
            <p:cNvSpPr>
              <a:spLocks noChangeArrowheads="true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5" name="Rectangle 43"/>
            <p:cNvSpPr>
              <a:spLocks noChangeArrowheads="true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6" name="Rectangle 44"/>
            <p:cNvSpPr>
              <a:spLocks noChangeArrowheads="true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7" name="Rectangle 45"/>
            <p:cNvSpPr>
              <a:spLocks noChangeArrowheads="true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8" name="Rectangle 46"/>
            <p:cNvSpPr>
              <a:spLocks noChangeArrowheads="true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  <a:endParaRPr lang="en-US" sz="1800" b="0">
                <a:latin typeface="Calibri" pitchFamily="34" charset="0"/>
              </a:endParaRPr>
            </a:p>
          </p:txBody>
        </p:sp>
        <p:sp>
          <p:nvSpPr>
            <p:cNvPr id="18479" name="Rectangle 47"/>
            <p:cNvSpPr>
              <a:spLocks noChangeArrowheads="true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0" name="Rectangle 48"/>
            <p:cNvSpPr>
              <a:spLocks noChangeArrowheads="true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1" name="Rectangle 49"/>
            <p:cNvSpPr>
              <a:spLocks noChangeArrowheads="true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2" name="Rectangle 50"/>
            <p:cNvSpPr>
              <a:spLocks noChangeArrowheads="true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3" name="Rectangle 51"/>
            <p:cNvSpPr>
              <a:spLocks noChangeArrowheads="true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4" name="Rectangle 52"/>
            <p:cNvSpPr>
              <a:spLocks noChangeArrowheads="true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5" name="Rectangle 53"/>
            <p:cNvSpPr>
              <a:spLocks noChangeArrowheads="true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6" name="Rectangle 54"/>
            <p:cNvSpPr>
              <a:spLocks noChangeArrowheads="true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7" name="Rectangle 55"/>
            <p:cNvSpPr>
              <a:spLocks noChangeArrowheads="true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488" name="Rectangle 56"/>
            <p:cNvSpPr>
              <a:spLocks noChangeArrowheads="true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true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 and Truncation</a:t>
            </a:r>
            <a:endParaRPr lang="en-US" dirty="0"/>
          </a:p>
        </p:txBody>
      </p:sp>
      <p:sp>
        <p:nvSpPr>
          <p:cNvPr id="12595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Sign Extension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Truncation</a:t>
            </a:r>
            <a:endParaRPr lang="en-US" dirty="0"/>
          </a:p>
        </p:txBody>
      </p:sp>
      <p:pic>
        <p:nvPicPr>
          <p:cNvPr id="73730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046571" cy="23319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3731" name="Picture 3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743200" y="4213666"/>
            <a:ext cx="4046571" cy="230448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computer&#10;&#10;Description automatically generated"/>
          <p:cNvPicPr>
            <a:picLocks noChangeAspect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343399" y="3466196"/>
            <a:ext cx="4800601" cy="3240405"/>
          </a:xfrm>
          <a:prstGeom prst="rect">
            <a:avLst/>
          </a:prstGeom>
        </p:spPr>
      </p:pic>
      <p:pic>
        <p:nvPicPr>
          <p:cNvPr id="7" name="Picture 6" descr="A close up of a desert field&#10;&#10;Description automatically generated"/>
          <p:cNvPicPr>
            <a:picLocks noChangeAspect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343400" y="228600"/>
            <a:ext cx="4800600" cy="32404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true"/>
          </p:cNvSpPr>
          <p:nvPr>
            <p:ph idx="1"/>
          </p:nvPr>
        </p:nvSpPr>
        <p:spPr>
          <a:xfrm>
            <a:off x="76201" y="381000"/>
            <a:ext cx="4114800" cy="5953125"/>
          </a:xfrm>
        </p:spPr>
        <p:txBody>
          <a:bodyPr/>
          <a:lstStyle/>
          <a:p>
            <a:r>
              <a:rPr lang="en-US" dirty="0"/>
              <a:t>Misunderstanding integers can lead to</a:t>
            </a:r>
            <a:r>
              <a:rPr lang="en-US" b="0" dirty="0"/>
              <a:t> </a:t>
            </a:r>
            <a:r>
              <a:rPr lang="en-US" dirty="0"/>
              <a:t>the</a:t>
            </a:r>
            <a:r>
              <a:rPr lang="en-US" b="0" dirty="0"/>
              <a:t> </a:t>
            </a:r>
            <a:r>
              <a:rPr lang="en-US" dirty="0"/>
              <a:t>end of the  world as we know it!</a:t>
            </a:r>
            <a:endParaRPr lang="en-US" dirty="0"/>
          </a:p>
          <a:p>
            <a:r>
              <a:rPr lang="en-US" b="0" dirty="0"/>
              <a:t>Thule (Qaanaaq), Greenland</a:t>
            </a:r>
            <a:endParaRPr lang="en-US" b="0" dirty="0"/>
          </a:p>
          <a:p>
            <a:r>
              <a:rPr lang="en-US" b="0" dirty="0"/>
              <a:t>US DoD “Site J” Ballistic Missile Early Warning System (BMEWS)</a:t>
            </a:r>
            <a:endParaRPr lang="en-US" b="0" dirty="0"/>
          </a:p>
          <a:p>
            <a:r>
              <a:rPr lang="en-US" b="0" dirty="0"/>
              <a:t>10/5/60: world nearly ends</a:t>
            </a:r>
            <a:endParaRPr lang="en-US" b="0" dirty="0"/>
          </a:p>
          <a:p>
            <a:r>
              <a:rPr lang="en-US" b="0" dirty="0"/>
              <a:t>Missile radar echo: 1/8s</a:t>
            </a:r>
            <a:endParaRPr lang="en-US" b="0" dirty="0"/>
          </a:p>
          <a:p>
            <a:r>
              <a:rPr lang="en-US" b="0" dirty="0"/>
              <a:t>BMEWS reports: 75s echo(!)</a:t>
            </a:r>
            <a:endParaRPr lang="en-US" b="0" dirty="0"/>
          </a:p>
          <a:p>
            <a:r>
              <a:rPr lang="en-US" b="0" dirty="0"/>
              <a:t>1000s of objects reported</a:t>
            </a:r>
            <a:endParaRPr lang="en-US" b="0" dirty="0"/>
          </a:p>
          <a:p>
            <a:r>
              <a:rPr lang="en-US" b="0" dirty="0"/>
              <a:t>NORAD alert level 5:</a:t>
            </a:r>
            <a:endParaRPr lang="en-US" b="0" dirty="0"/>
          </a:p>
          <a:p>
            <a:pPr lvl="1"/>
            <a:r>
              <a:rPr lang="en-US" dirty="0"/>
              <a:t>Immediate incoming nuclear attack!!!!   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he moon&#10;&#10;Description automatically generated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-1905000"/>
            <a:ext cx="9144000" cy="608647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true"/>
          </p:cNvSpPr>
          <p:nvPr>
            <p:ph idx="1"/>
          </p:nvPr>
        </p:nvSpPr>
        <p:spPr>
          <a:xfrm>
            <a:off x="0" y="4114800"/>
            <a:ext cx="8839199" cy="1609725"/>
          </a:xfrm>
        </p:spPr>
        <p:txBody>
          <a:bodyPr/>
          <a:lstStyle/>
          <a:p>
            <a:r>
              <a:rPr lang="en-US" dirty="0" err="1"/>
              <a:t>Kruschev</a:t>
            </a:r>
            <a:r>
              <a:rPr lang="en-US" dirty="0"/>
              <a:t> was in NYC 10/5/60 (weird time to attack)</a:t>
            </a:r>
            <a:endParaRPr lang="en-US" dirty="0"/>
          </a:p>
          <a:p>
            <a:pPr lvl="1"/>
            <a:r>
              <a:rPr lang="en-US" dirty="0"/>
              <a:t>someone in Qaanaaq said “why not go check outside?”</a:t>
            </a:r>
            <a:endParaRPr lang="en-US" dirty="0"/>
          </a:p>
          <a:p>
            <a:r>
              <a:rPr lang="en-US" dirty="0"/>
              <a:t>“Missiles” were actually THE MOON RISING OVER NORWAY</a:t>
            </a:r>
            <a:endParaRPr lang="en-US" dirty="0"/>
          </a:p>
          <a:p>
            <a:r>
              <a:rPr lang="en-US" dirty="0"/>
              <a:t>Expected max distance: 3000 mi;  Moon distance: .25M miles!</a:t>
            </a:r>
            <a:endParaRPr lang="en-US" dirty="0"/>
          </a:p>
          <a:p>
            <a:r>
              <a:rPr lang="en-US" dirty="0"/>
              <a:t>.25M miles % </a:t>
            </a:r>
            <a:r>
              <a:rPr lang="en-US" dirty="0" err="1"/>
              <a:t>sizeof</a:t>
            </a:r>
            <a:r>
              <a:rPr lang="en-US" dirty="0"/>
              <a:t>(distance) = 2200mi.</a:t>
            </a:r>
            <a:endParaRPr lang="en-US" dirty="0"/>
          </a:p>
          <a:p>
            <a:r>
              <a:rPr lang="en-US" dirty="0"/>
              <a:t>Overflow of distance nearly caused nuclear apocalypse!!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A close up of a newspaper&#10;&#10;Description automatically generated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934200" y="1037044"/>
            <a:ext cx="2186609" cy="3144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0</TotalTime>
  <Words>14124</Words>
  <Application>WPS 演示</Application>
  <PresentationFormat>On-screen Show (4:3)</PresentationFormat>
  <Paragraphs>1975</Paragraphs>
  <Slides>50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50</vt:i4>
      </vt:variant>
    </vt:vector>
  </HeadingPairs>
  <TitlesOfParts>
    <vt:vector size="94" baseType="lpstr">
      <vt:lpstr>Arial</vt:lpstr>
      <vt:lpstr>宋体</vt:lpstr>
      <vt:lpstr>Wingdings</vt:lpstr>
      <vt:lpstr>Arial Narrow</vt:lpstr>
      <vt:lpstr>DejaVu Sans</vt:lpstr>
      <vt:lpstr>Calibri</vt:lpstr>
      <vt:lpstr>Times New Roman</vt:lpstr>
      <vt:lpstr>MS PGothic</vt:lpstr>
      <vt:lpstr>Wingdings 2</vt:lpstr>
      <vt:lpstr>Gill Sans</vt:lpstr>
      <vt:lpstr>文泉驿微米黑</vt:lpstr>
      <vt:lpstr>ヒラギノ角ゴ ProN W3</vt:lpstr>
      <vt:lpstr>Calibri Bold</vt:lpstr>
      <vt:lpstr>ヒラギノ角ゴ ProN W6</vt:lpstr>
      <vt:lpstr>Courier New</vt:lpstr>
      <vt:lpstr>Courier New</vt:lpstr>
      <vt:lpstr>Times</vt:lpstr>
      <vt:lpstr>Courier New Bold</vt:lpstr>
      <vt:lpstr>Helvetica</vt:lpstr>
      <vt:lpstr>Symbol</vt:lpstr>
      <vt:lpstr>Calibri</vt:lpstr>
      <vt:lpstr>Wingdings</vt:lpstr>
      <vt:lpstr>Arial Narrow Bold</vt:lpstr>
      <vt:lpstr>Monaco</vt:lpstr>
      <vt:lpstr>Calibri Italic</vt:lpstr>
      <vt:lpstr>Symbol</vt:lpstr>
      <vt:lpstr>宋体</vt:lpstr>
      <vt:lpstr>微软雅黑</vt:lpstr>
      <vt:lpstr>Arial Unicode MS</vt:lpstr>
      <vt:lpstr>Noto Sans CJK JP Bold</vt:lpstr>
      <vt:lpstr>template2007</vt:lpstr>
      <vt:lpstr>Title and Content</vt:lpstr>
      <vt:lpstr>Title Only</vt:lpstr>
      <vt:lpstr>Equation.3</vt:lpstr>
      <vt:lpstr>Word.Document.8</vt:lpstr>
      <vt:lpstr>Word.Document.8</vt:lpstr>
      <vt:lpstr>Equation.3</vt:lpstr>
      <vt:lpstr>Excel.Sheet.8</vt:lpstr>
      <vt:lpstr>Excel.Sheet.8</vt:lpstr>
      <vt:lpstr>Excel.Sheet.8</vt:lpstr>
      <vt:lpstr>Equation.3</vt:lpstr>
      <vt:lpstr>Word.Document.8</vt:lpstr>
      <vt:lpstr>Word.Document.8</vt:lpstr>
      <vt:lpstr>Word.Document.8</vt:lpstr>
      <vt:lpstr>PowerPoint 演示文稿</vt:lpstr>
      <vt:lpstr>Bits, Bytes, and Integers – Part 2  15-213/14-513/15-513: Introduction to Computer Systems 3rd Lecture,  September 7, 2021</vt:lpstr>
      <vt:lpstr>Assignment Announcements</vt:lpstr>
      <vt:lpstr>Summary From Last Lecture</vt:lpstr>
      <vt:lpstr>Encoding Integers</vt:lpstr>
      <vt:lpstr>Unsigned &amp; Signed Numeric Values</vt:lpstr>
      <vt:lpstr>Sign Extension and Truncation</vt:lpstr>
      <vt:lpstr>PowerPoint 演示文稿</vt:lpstr>
      <vt:lpstr>PowerPoint 演示文稿</vt:lpstr>
      <vt:lpstr>Today: Bits, Bytes, and Integers</vt:lpstr>
      <vt:lpstr>Unsigned Addition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Characterizing TAdd</vt:lpstr>
      <vt:lpstr>Multiplication</vt:lpstr>
      <vt:lpstr>Unsigned Multiplication in C</vt:lpstr>
      <vt:lpstr>Signed Multiplication in C</vt:lpstr>
      <vt:lpstr>Power-of-2 Multiply with Shift</vt:lpstr>
      <vt:lpstr>Multiplication</vt:lpstr>
      <vt:lpstr>Unsigned Power-of-2 Divide with Shift</vt:lpstr>
      <vt:lpstr>Signed Power-of-2 Divide with Shift</vt:lpstr>
      <vt:lpstr>Correct Power-of-2 Divide</vt:lpstr>
      <vt:lpstr>Correct Power-of-2 Divide (Cont.)</vt:lpstr>
      <vt:lpstr>Negation: Complement &amp; Increment</vt:lpstr>
      <vt:lpstr>Complement &amp; Increment Examples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Quiz Time!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Reading Byte-Reversed Listings</vt:lpstr>
      <vt:lpstr>Summary</vt:lpstr>
      <vt:lpstr>Integer C Puzzles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erfenjiao</cp:lastModifiedBy>
  <cp:revision>208</cp:revision>
  <cp:lastPrinted>2022-01-14T15:16:00Z</cp:lastPrinted>
  <dcterms:created xsi:type="dcterms:W3CDTF">2022-01-14T15:16:00Z</dcterms:created>
  <dcterms:modified xsi:type="dcterms:W3CDTF">2022-01-14T15:16:00Z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