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34" y="4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0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8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8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2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35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9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16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0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68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3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61D3-C928-4A3A-A052-A56F1CE0B99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分布式系统开发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软件工程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62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部分参考代码框架</a:t>
            </a:r>
            <a:r>
              <a:rPr lang="en-US" altLang="zh-CN" dirty="0"/>
              <a:t>---</a:t>
            </a:r>
            <a:r>
              <a:rPr lang="zh-CN" altLang="en-US" dirty="0"/>
              <a:t>名字服务器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Symbols {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static final String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nameServer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localhost";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static final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ServerPort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7033;</a:t>
            </a:r>
          </a:p>
          <a:p>
            <a:pPr marL="0" indent="0"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</a:t>
            </a:r>
            <a:r>
              <a:rPr lang="zh-CN" altLang="en-US" dirty="0"/>
              <a:t>位同学撰写实验报告（电子版</a:t>
            </a:r>
            <a:r>
              <a:rPr lang="zh-CN" altLang="en-US" dirty="0" smtClean="0"/>
              <a:t>），于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日之前在</a:t>
            </a:r>
            <a:r>
              <a:rPr lang="zh-CN" altLang="en-US" dirty="0"/>
              <a:t>学</a:t>
            </a:r>
            <a:r>
              <a:rPr lang="zh-CN" altLang="en-US" dirty="0" smtClean="0"/>
              <a:t>习通提交。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51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临界资源访问算法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分析、设计与实现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必做</a:t>
            </a:r>
            <a:r>
              <a:rPr lang="zh-CN" altLang="en-US" dirty="0"/>
              <a:t>）根</a:t>
            </a:r>
            <a:r>
              <a:rPr lang="zh-CN" altLang="en-US" dirty="0" smtClean="0"/>
              <a:t>据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分布式系统开发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课件</a:t>
            </a:r>
            <a:r>
              <a:rPr lang="en-US" altLang="zh-CN" dirty="0" smtClean="0"/>
              <a:t>5</a:t>
            </a:r>
            <a:r>
              <a:rPr lang="zh-CN" altLang="en-US" dirty="0" smtClean="0"/>
              <a:t>所述的分布式互斥算法</a:t>
            </a:r>
            <a:r>
              <a:rPr lang="zh-CN" altLang="en-US" dirty="0"/>
              <a:t>控</a:t>
            </a:r>
            <a:r>
              <a:rPr lang="zh-CN" altLang="en-US" dirty="0" smtClean="0"/>
              <a:t>制</a:t>
            </a:r>
            <a:r>
              <a:rPr lang="zh-CN" altLang="en-US" dirty="0"/>
              <a:t>访</a:t>
            </a:r>
            <a:r>
              <a:rPr lang="zh-CN" altLang="en-US" dirty="0" smtClean="0"/>
              <a:t>问临界资源，理解掌握集</a:t>
            </a:r>
            <a:r>
              <a:rPr lang="zh-CN" altLang="en-US" dirty="0"/>
              <a:t>中式互</a:t>
            </a:r>
            <a:r>
              <a:rPr lang="zh-CN" altLang="en-US" dirty="0" smtClean="0"/>
              <a:t>斥算法，并指定一个节点为控制节点，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必做</a:t>
            </a:r>
            <a:r>
              <a:rPr lang="zh-CN" altLang="en-US" dirty="0"/>
              <a:t>）</a:t>
            </a:r>
            <a:r>
              <a:rPr lang="zh-CN" altLang="en-US" dirty="0" smtClean="0"/>
              <a:t>请按</a:t>
            </a:r>
            <a:r>
              <a:rPr lang="zh-CN" altLang="en-US" dirty="0"/>
              <a:t>照软件工</a:t>
            </a:r>
            <a:r>
              <a:rPr lang="zh-CN" altLang="en-US" dirty="0" smtClean="0"/>
              <a:t>程项目开发的方法进行分</a:t>
            </a:r>
            <a:r>
              <a:rPr lang="zh-CN" altLang="en-US" dirty="0"/>
              <a:t>析、设计并实现分布互斥算法，</a:t>
            </a: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（</a:t>
            </a:r>
            <a:r>
              <a:rPr lang="zh-CN" altLang="en-US" sz="3200" b="1" dirty="0">
                <a:solidFill>
                  <a:srgbClr val="FF0000"/>
                </a:solidFill>
              </a:rPr>
              <a:t>选做</a:t>
            </a:r>
            <a:r>
              <a:rPr lang="zh-CN" altLang="en-US" sz="3200" dirty="0" smtClean="0"/>
              <a:t>）请按</a:t>
            </a:r>
            <a:r>
              <a:rPr lang="zh-CN" altLang="en-US" sz="3200" dirty="0"/>
              <a:t>照软件工</a:t>
            </a:r>
            <a:r>
              <a:rPr lang="zh-CN" altLang="en-US" sz="3200" dirty="0" smtClean="0"/>
              <a:t>程项目开发的方法进行分</a:t>
            </a:r>
            <a:r>
              <a:rPr lang="zh-CN" altLang="en-US" sz="3200" dirty="0"/>
              <a:t>析、设计并实</a:t>
            </a:r>
            <a:r>
              <a:rPr lang="zh-CN" altLang="en-US" sz="3200" dirty="0" smtClean="0"/>
              <a:t>现</a:t>
            </a:r>
            <a:r>
              <a:rPr lang="zh-CN" altLang="en-US" sz="3200" dirty="0"/>
              <a:t>分</a:t>
            </a:r>
            <a:r>
              <a:rPr lang="zh-CN" altLang="en-US" sz="3200" dirty="0" smtClean="0"/>
              <a:t>布式欺</a:t>
            </a:r>
            <a:r>
              <a:rPr lang="zh-CN" altLang="en-US" sz="3200" dirty="0"/>
              <a:t>负选举算</a:t>
            </a:r>
            <a:r>
              <a:rPr lang="zh-CN" altLang="en-US" sz="3200" dirty="0" smtClean="0"/>
              <a:t>法，</a:t>
            </a:r>
            <a:endParaRPr lang="en-US" altLang="zh-CN" sz="3200" dirty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666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临界资源访问算法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分析、设计与实现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rgbClr val="FF0000"/>
                </a:solidFill>
              </a:rPr>
              <a:t>选做</a:t>
            </a:r>
            <a:r>
              <a:rPr lang="zh-CN" altLang="en-US" dirty="0" smtClean="0"/>
              <a:t>）开发了分布互斥算法和选举算法后，完成两者的集成，得到一个资源访问控制的分布式软件系统，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选做</a:t>
            </a:r>
            <a:r>
              <a:rPr lang="zh-CN" altLang="en-US" dirty="0"/>
              <a:t>）</a:t>
            </a:r>
            <a:r>
              <a:rPr lang="zh-CN" altLang="en-US" dirty="0" smtClean="0"/>
              <a:t>在此分</a:t>
            </a:r>
            <a:r>
              <a:rPr lang="zh-CN" altLang="en-US" dirty="0"/>
              <a:t>布式软件系统中</a:t>
            </a:r>
            <a:r>
              <a:rPr lang="zh-CN" altLang="en-US" dirty="0" smtClean="0"/>
              <a:t>，控制节点完成临界资源访问的管理工作，制造系统控</a:t>
            </a:r>
            <a:r>
              <a:rPr lang="zh-CN" altLang="en-US" dirty="0"/>
              <a:t>制节点故</a:t>
            </a:r>
            <a:r>
              <a:rPr lang="zh-CN" altLang="en-US" dirty="0" smtClean="0"/>
              <a:t>障、崩溃，选举出新的协调者完成资源的访问管理。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46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临界资源访问算法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分析、设计与实现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78112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latin typeface="+mn-ea"/>
              </a:rPr>
              <a:t>集中</a:t>
            </a:r>
            <a:r>
              <a:rPr lang="zh-CN" altLang="en-US" b="1" dirty="0" smtClean="0">
                <a:latin typeface="+mn-ea"/>
              </a:rPr>
              <a:t>式互斥算</a:t>
            </a:r>
            <a:r>
              <a:rPr lang="zh-CN" altLang="en-US" b="1" dirty="0">
                <a:latin typeface="+mn-ea"/>
              </a:rPr>
              <a:t>法</a:t>
            </a:r>
            <a:r>
              <a:rPr lang="zh-CN" altLang="en-US" i="1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每一个资源有一个协调者进程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管理</a:t>
            </a:r>
            <a:r>
              <a:rPr lang="zh-CN" altLang="en-US" dirty="0">
                <a:latin typeface="+mn-ea"/>
              </a:rPr>
              <a:t>。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+mn-ea"/>
              </a:rPr>
              <a:t>    1、等待新消息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+mn-ea"/>
              </a:rPr>
              <a:t>    2、如果是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Release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消息</a:t>
            </a:r>
            <a:r>
              <a:rPr lang="zh-CN" altLang="en-US" dirty="0">
                <a:latin typeface="+mn-ea"/>
              </a:rPr>
              <a:t>，则查看</a:t>
            </a:r>
            <a:r>
              <a:rPr lang="en-US" altLang="zh-CN" dirty="0">
                <a:latin typeface="+mn-ea"/>
              </a:rPr>
              <a:t>Request</a:t>
            </a:r>
            <a:r>
              <a:rPr lang="zh-CN" altLang="en-US" dirty="0">
                <a:latin typeface="+mn-ea"/>
              </a:rPr>
              <a:t>队列是否为空。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+mn-ea"/>
              </a:rPr>
              <a:t>          a)</a:t>
            </a:r>
            <a:r>
              <a:rPr lang="zh-CN" altLang="en-US" dirty="0">
                <a:latin typeface="+mn-ea"/>
              </a:rPr>
              <a:t>如果该队列空，则转1继续等待下一个请求；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+mn-ea"/>
              </a:rPr>
              <a:t>          b)</a:t>
            </a:r>
            <a:r>
              <a:rPr lang="zh-CN" altLang="en-US" dirty="0">
                <a:latin typeface="+mn-ea"/>
              </a:rPr>
              <a:t>如果不空，则从该</a:t>
            </a:r>
            <a:r>
              <a:rPr lang="en-US" altLang="zh-CN" dirty="0">
                <a:latin typeface="+mn-ea"/>
              </a:rPr>
              <a:t>Request</a:t>
            </a:r>
            <a:r>
              <a:rPr lang="zh-CN" altLang="en-US" dirty="0">
                <a:latin typeface="+mn-ea"/>
              </a:rPr>
              <a:t>队列中取下一个请求，并给其发送者发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Reply</a:t>
            </a:r>
            <a:r>
              <a:rPr lang="zh-CN" altLang="en-US" dirty="0">
                <a:latin typeface="+mn-ea"/>
              </a:rPr>
              <a:t>消息。转1等待下一个请求；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+mn-ea"/>
              </a:rPr>
              <a:t>    3、如果是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Request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消息</a:t>
            </a:r>
            <a:r>
              <a:rPr lang="zh-CN" altLang="en-US" dirty="0">
                <a:latin typeface="+mn-ea"/>
              </a:rPr>
              <a:t>，则查看临界资源是否有效。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+mn-ea"/>
              </a:rPr>
              <a:t>          a)</a:t>
            </a:r>
            <a:r>
              <a:rPr lang="zh-CN" altLang="en-US" dirty="0">
                <a:latin typeface="+mn-ea"/>
              </a:rPr>
              <a:t>如果有效，则给发送此</a:t>
            </a:r>
            <a:r>
              <a:rPr lang="en-US" altLang="zh-CN" dirty="0">
                <a:latin typeface="+mn-ea"/>
              </a:rPr>
              <a:t>Request</a:t>
            </a:r>
            <a:r>
              <a:rPr lang="zh-CN" altLang="en-US" dirty="0">
                <a:latin typeface="+mn-ea"/>
              </a:rPr>
              <a:t>的进程发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Reply</a:t>
            </a:r>
            <a:r>
              <a:rPr lang="zh-CN" altLang="en-US" dirty="0">
                <a:latin typeface="+mn-ea"/>
              </a:rPr>
              <a:t>消息，转1继续等待下一个请求；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+mn-ea"/>
              </a:rPr>
              <a:t>          b)</a:t>
            </a:r>
            <a:r>
              <a:rPr lang="zh-CN" altLang="en-US" dirty="0">
                <a:latin typeface="+mn-ea"/>
              </a:rPr>
              <a:t>如果无效，则将此</a:t>
            </a:r>
            <a:r>
              <a:rPr lang="en-US" altLang="zh-CN" dirty="0">
                <a:latin typeface="+mn-ea"/>
              </a:rPr>
              <a:t>Request</a:t>
            </a:r>
            <a:r>
              <a:rPr lang="zh-CN" altLang="en-US" dirty="0">
                <a:latin typeface="+mn-ea"/>
              </a:rPr>
              <a:t>挂到相应队列中；转1等待下一个请求；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+mn-ea"/>
              </a:rPr>
              <a:t>     4、进行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出错处理</a:t>
            </a:r>
            <a:r>
              <a:rPr lang="zh-CN" altLang="en-US" dirty="0">
                <a:latin typeface="+mn-ea"/>
              </a:rPr>
              <a:t>，然后转1。</a:t>
            </a:r>
          </a:p>
          <a:p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6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临界资源访问算法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分析、设计与实现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2" y="1340768"/>
            <a:ext cx="8784976" cy="54726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欺负算法：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当进程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进入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临界区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时，向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协调者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发请求消息，如果在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时间内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得到回复，则进入临界区工作；否则，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开始竞争协调者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；</a:t>
            </a:r>
          </a:p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.p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向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所有的优先级较高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的进程发送消息：“要当协调者”。</a:t>
            </a:r>
          </a:p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 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.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如果在规定时间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内没接到回复，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则启动一个协调者副本，并发出“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为当前的协调者”消息给其它进程；</a:t>
            </a:r>
          </a:p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 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ii.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如果在规定时间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内收到回复（反对者），则再等一个时间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T′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1206500" lvl="1" indent="-533400" algn="just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如果在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</a:rPr>
              <a:t>T′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内没有收到消息，则认为刚才的回复者故障，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重新开始执行竞争协调者算法；</a:t>
            </a:r>
          </a:p>
          <a:p>
            <a:pPr marL="1206500" lvl="1" indent="-533400" algn="just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如果在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</a:rPr>
              <a:t>T′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收到消息“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是新的协调者”，则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记下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</a:rPr>
              <a:t>q，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并向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申请进入临界区；</a:t>
            </a:r>
          </a:p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接到一个比它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优先级低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的进程竞争协调者的消息，则给对方一个适当的回复；自己开始执行竞争者算法。</a:t>
            </a:r>
          </a:p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当一个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高优先级的进程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因故障排除恢复运行时，它重新执行竞争者算法，以剥夺较低优先级进程的协调者资格，自己重新行使此权利。</a:t>
            </a:r>
          </a:p>
        </p:txBody>
      </p:sp>
    </p:spTree>
    <p:extLst>
      <p:ext uri="{BB962C8B-B14F-4D97-AF65-F5344CB8AC3E}">
        <p14:creationId xmlns:p14="http://schemas.microsoft.com/office/powerpoint/2010/main" val="260737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临界资源访问算法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分析、设计与实现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参</a:t>
            </a:r>
            <a:r>
              <a:rPr lang="zh-CN" altLang="en-US" dirty="0"/>
              <a:t>考代码框架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20891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5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临界资源访问算法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分析、设计与实现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5069160"/>
          </a:xfrm>
        </p:spPr>
        <p:txBody>
          <a:bodyPr/>
          <a:lstStyle/>
          <a:p>
            <a:r>
              <a:rPr lang="zh-CN" altLang="en-US" dirty="0" smtClean="0"/>
              <a:t>部分参考代码框</a:t>
            </a:r>
            <a:r>
              <a:rPr lang="zh-CN" altLang="en-US" dirty="0" smtClean="0"/>
              <a:t>架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CentMutex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MsgHandler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MsgHandler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requestCS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releaseCS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MsgHandler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handleMsg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srcId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 tag);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receiveMsg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fromId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1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部分参考代码框</a:t>
            </a:r>
            <a:r>
              <a:rPr lang="zh-CN" altLang="en-US" dirty="0" smtClean="0"/>
              <a:t>架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入口程序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568952" cy="557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CentMutexTester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static void main(String[]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 {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Linker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try {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String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baseName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Integer.parseInt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numProc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Integer.parseInt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Linker(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baseName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numProc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每次执行这个文件</a:t>
            </a:r>
            <a:r>
              <a:rPr lang="zh-CN" alt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，要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Topology.readNeighbor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表示当前节点读取分布式系统的已知的节点。</a:t>
            </a:r>
          </a:p>
          <a:p>
            <a:pPr marL="0" indent="0">
              <a:buNone/>
            </a:pP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CentMutex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           //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临界资源互斥初始化管理：实例化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CentMutex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，并赋值为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类型对象引用</a:t>
            </a:r>
          </a:p>
          <a:p>
            <a:pPr marL="0" indent="0">
              <a:buNone/>
            </a:pP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numProc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          //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每个线程申请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个监听线程，普通线程之</a:t>
            </a:r>
            <a:r>
              <a:rPr lang="zh-CN" alt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间要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</a:t>
            </a:r>
            <a:r>
              <a:rPr lang="zh-CN" alt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讯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(new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ListenerThread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MsgHandler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)lock)).start();  //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若判断不是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myId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，启动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numProc-1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个线程监听分布式线程组的消息</a:t>
            </a:r>
          </a:p>
          <a:p>
            <a:pPr marL="0" indent="0">
              <a:buNone/>
            </a:pP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0)                                               //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myId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是否为协调者进程，这里默认协调者线程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，如果不是协调者，则执行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</a:p>
          <a:p>
            <a:pPr marL="0" indent="0">
              <a:buNone/>
            </a:pP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&lt;10;i++) {                                 //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每个非协调者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myId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线程循环执行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次临界资源的请求及释放。</a:t>
            </a:r>
          </a:p>
          <a:p>
            <a:pPr marL="0" indent="0">
              <a:buNone/>
            </a:pP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 is not in CS");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Util.mySleep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(2000);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lock.requestCS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                                    //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请求临界资源</a:t>
            </a:r>
          </a:p>
          <a:p>
            <a:pPr marL="0" indent="0">
              <a:buNone/>
            </a:pP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Util.mySleep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(2000);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 is in CS *****");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lock.releaseCS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                                    //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释放临界资源</a:t>
            </a:r>
          </a:p>
          <a:p>
            <a:pPr marL="0" indent="0">
              <a:buNone/>
            </a:pP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catch 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if 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comm.close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catch (Exception e) {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e.printStackTrace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3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部分参考代码框架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名字服务器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9268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java.net.*;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NameServer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NameServer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table =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void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handleclient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(Socket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theClient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try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=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(new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theClient.getInputStream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pout =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theClient.getOutputStream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String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din.readLine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         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StringTokenizer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StringTokenizer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String tag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st.nextToken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if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tag.equals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("search"))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table.search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st.nextToken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if (index == -1) // not found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 + " " + 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nullhost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else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table.getPort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(index) + " "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+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table.getHostName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(index));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} else if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tag.equals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("insert"))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String name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st.nextToken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String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st.nextToken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Integer.parseInt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st.nextToken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table.insert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pout.flush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 catch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System.err.println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static void main(String[]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NameServer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 =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NameServer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NameServer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started:");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try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listener =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Symbols.ServerPort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while (true)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Socket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aClient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listener.accept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ns.handleclient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aClient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aClient.close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 catch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System.err.println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("Server aborted:" + e);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3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745</Words>
  <Application>Microsoft Office PowerPoint</Application>
  <PresentationFormat>On-screen Show (4:3)</PresentationFormat>
  <Paragraphs>133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《分布式系统开发》实验4</vt:lpstr>
      <vt:lpstr>临界资源访问算法 分析、设计与实现</vt:lpstr>
      <vt:lpstr>临界资源访问算法 分析、设计与实现</vt:lpstr>
      <vt:lpstr>临界资源访问算法 分析、设计与实现</vt:lpstr>
      <vt:lpstr>临界资源访问算法 分析、设计与实现</vt:lpstr>
      <vt:lpstr>临界资源访问算法 分析、设计与实现</vt:lpstr>
      <vt:lpstr>临界资源访问算法 分析、设计与实现</vt:lpstr>
      <vt:lpstr>部分参考代码框架---入口程序</vt:lpstr>
      <vt:lpstr>部分参考代码框架---名字服务器</vt:lpstr>
      <vt:lpstr>部分参考代码框架---名字服务器</vt:lpstr>
      <vt:lpstr>实验要求</vt:lpstr>
    </vt:vector>
  </TitlesOfParts>
  <Company>computersoftware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分布式系统开发实验3</dc:title>
  <dc:creator>qzhang</dc:creator>
  <cp:lastModifiedBy>qzhang</cp:lastModifiedBy>
  <cp:revision>14</cp:revision>
  <dcterms:created xsi:type="dcterms:W3CDTF">2021-11-03T05:15:53Z</dcterms:created>
  <dcterms:modified xsi:type="dcterms:W3CDTF">2022-11-07T14:43:42Z</dcterms:modified>
</cp:coreProperties>
</file>