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8F8C37-B12A-4728-B0A2-25600E168404}">
          <p14:sldIdLst>
            <p14:sldId id="256"/>
            <p14:sldId id="257"/>
            <p14:sldId id="259"/>
            <p14:sldId id="260"/>
            <p14:sldId id="258"/>
            <p14:sldId id="263"/>
            <p14:sldId id="264"/>
            <p14:sldId id="265"/>
            <p14:sldId id="262"/>
            <p14:sldId id="261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5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8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9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8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4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9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49F-7FF9-4C92-B4FA-6BE518C7A26C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DFC7B-8C06-4CB9-A4AB-87851899B2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1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</a:t>
            </a:r>
            <a:r>
              <a:rPr lang="zh-CN" altLang="en-US" dirty="0" smtClean="0"/>
              <a:t>验</a:t>
            </a:r>
            <a:r>
              <a:rPr lang="zh-CN" altLang="en-US" dirty="0"/>
              <a:t>二</a:t>
            </a:r>
            <a:r>
              <a:rPr lang="zh-CN" altLang="en-US" dirty="0" smtClean="0"/>
              <a:t> 回响服务器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个实验学时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76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6"/>
            <a:ext cx="8229600" cy="11247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4693"/>
              </p:ext>
            </p:extLst>
          </p:nvPr>
        </p:nvGraphicFramePr>
        <p:xfrm>
          <a:off x="395536" y="1412776"/>
          <a:ext cx="8496944" cy="3405672"/>
        </p:xfrm>
        <a:graphic>
          <a:graphicData uri="http://schemas.openxmlformats.org/drawingml/2006/table">
            <a:tbl>
              <a:tblPr/>
              <a:tblGrid>
                <a:gridCol w="2232248"/>
                <a:gridCol w="1800200"/>
                <a:gridCol w="2340260"/>
                <a:gridCol w="2124236"/>
              </a:tblGrid>
              <a:tr h="189363">
                <a:tc gridSpan="4">
                  <a:txBody>
                    <a:bodyPr/>
                    <a:lstStyle/>
                    <a:p>
                      <a:r>
                        <a:rPr lang="en-US" sz="1800" b="1" dirty="0" smtClean="0"/>
                        <a:t>UDP Socket </a:t>
                      </a:r>
                      <a:r>
                        <a:rPr lang="zh-CN" altLang="en-US" sz="1800" b="1" dirty="0" smtClean="0"/>
                        <a:t>编程接口动作</a:t>
                      </a:r>
                      <a:endParaRPr lang="en-US" sz="1800" b="1" dirty="0"/>
                    </a:p>
                  </a:txBody>
                  <a:tcPr marL="17341" marR="17341" marT="17341" marB="1734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363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Socket </a:t>
                      </a:r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状态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非阻塞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6460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send</a:t>
                      </a:r>
                      <a:r>
                        <a:rPr lang="en-US" altLang="zh-CN" sz="18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(DatagramPacket p)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输出缓冲区可用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该方法发送一个数据报文，立即返回程序控制流。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输出缓冲区不可用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6353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receive(DatagramPacket p)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有可用的输出数据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无可用的输出数据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该方法阻塞直到一个数据报文到达后，返回程序控制流。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9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 smtClean="0"/>
              <a:t>塞</a:t>
            </a:r>
            <a:r>
              <a:rPr lang="en-US" altLang="zh-CN" dirty="0" smtClean="0"/>
              <a:t>/</a:t>
            </a:r>
            <a:r>
              <a:rPr lang="zh-CN" altLang="zh-CN" dirty="0" smtClean="0"/>
              <a:t>非</a:t>
            </a:r>
            <a:r>
              <a:rPr lang="zh-CN" altLang="zh-CN" dirty="0"/>
              <a:t>阻塞套接</a:t>
            </a:r>
            <a:r>
              <a:rPr lang="zh-CN" altLang="zh-CN" dirty="0" smtClean="0"/>
              <a:t>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245568"/>
              </p:ext>
            </p:extLst>
          </p:nvPr>
        </p:nvGraphicFramePr>
        <p:xfrm>
          <a:off x="899592" y="1772816"/>
          <a:ext cx="7776864" cy="4188406"/>
        </p:xfrm>
        <a:graphic>
          <a:graphicData uri="http://schemas.openxmlformats.org/drawingml/2006/table">
            <a:tbl>
              <a:tblPr/>
              <a:tblGrid>
                <a:gridCol w="2304256"/>
                <a:gridCol w="5472608"/>
              </a:tblGrid>
              <a:tr h="5033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非阻塞套接字类</a:t>
                      </a:r>
                      <a:endParaRPr lang="en-US" sz="18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60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通道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与能够执行I/O操作的实体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之间的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连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接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816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ServerSocketChannel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面向流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的监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听套接字可选通道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通道是调用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该类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open方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法创建的。此类在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后台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使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用ServerSocket类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。此类的实例用于服务器中接受新的连接请求，例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如ServerSocket类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实例。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SocketChannel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面向流的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监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听套接字可选通道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通道是调用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该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类open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方法创建的。此类在幕后使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用Socket类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。此类的实例用于在客户端和服务器之间建立连接，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如Socket类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实例。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095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Selector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SelectableChannel对</a:t>
                      </a:r>
                      <a:r>
                        <a:rPr lang="zh-CN" altLang="zh-CN" sz="1600" dirty="0" smtClean="0">
                          <a:latin typeface="+mn-ea"/>
                          <a:ea typeface="+mn-ea"/>
                        </a:rPr>
                        <a:t>象的多路复用器。</a:t>
                      </a:r>
                      <a:endParaRPr lang="en-US" sz="15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44">
                <a:tc>
                  <a:txBody>
                    <a:bodyPr/>
                    <a:lstStyle/>
                    <a:p>
                      <a:r>
                        <a:rPr lang="en-US" sz="1500" i="0" dirty="0" smtClean="0">
                          <a:effectLst/>
                          <a:latin typeface="+mn-ea"/>
                          <a:ea typeface="+mn-ea"/>
                        </a:rPr>
                        <a:t>SelectionKey</a:t>
                      </a:r>
                      <a:endParaRPr lang="en-US" sz="150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600" dirty="0" smtClean="0"/>
                        <a:t>用于表示 SelectableChannel 与 Selector 的注册。</a:t>
                      </a:r>
                      <a:endParaRPr lang="en-US" sz="15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344"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Buffter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数据容器。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89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+mn-ea"/>
              </a:rPr>
              <a:t>Selector </a:t>
            </a:r>
            <a:r>
              <a:rPr lang="zh-CN" altLang="en-US" dirty="0">
                <a:latin typeface="+mn-ea"/>
              </a:rPr>
              <a:t>类对</a:t>
            </a:r>
            <a:r>
              <a:rPr lang="zh-CN" altLang="en-US" dirty="0" smtClean="0">
                <a:latin typeface="+mn-ea"/>
              </a:rPr>
              <a:t>象如下图所示，充当</a:t>
            </a:r>
            <a:r>
              <a:rPr lang="zh-CN" altLang="en-US" dirty="0">
                <a:latin typeface="+mn-ea"/>
              </a:rPr>
              <a:t>远程客户端和服务器之间的接</a:t>
            </a:r>
            <a:r>
              <a:rPr lang="zh-CN" altLang="en-US" dirty="0" smtClean="0">
                <a:latin typeface="+mn-ea"/>
              </a:rPr>
              <a:t>口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Selector.open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ServerSocketChannel.open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configureBlocking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//channel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默认是阻塞状态，改为非阻塞状态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InetAddress.getByName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("localhost");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serverSocketChannel.bind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InetSocketAddress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1234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2805113"/>
            <a:ext cx="5184576" cy="127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74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+mn-ea"/>
              </a:rPr>
              <a:t>Selector </a:t>
            </a:r>
            <a:r>
              <a:rPr lang="zh-CN" altLang="en-US" dirty="0">
                <a:latin typeface="+mn-ea"/>
              </a:rPr>
              <a:t>类对</a:t>
            </a:r>
            <a:r>
              <a:rPr lang="zh-CN" altLang="en-US" dirty="0" smtClean="0">
                <a:latin typeface="+mn-ea"/>
              </a:rPr>
              <a:t>象如下图所示，充当</a:t>
            </a:r>
            <a:r>
              <a:rPr lang="zh-CN" altLang="en-US" dirty="0">
                <a:latin typeface="+mn-ea"/>
              </a:rPr>
              <a:t>远程客户端和服务器之间的接</a:t>
            </a:r>
            <a:r>
              <a:rPr lang="zh-CN" altLang="en-US" dirty="0" smtClean="0">
                <a:latin typeface="+mn-ea"/>
              </a:rPr>
              <a:t>口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zh-CN" sz="1800" dirty="0"/>
              <a:t>服务器套接字必须向选择器注册自己。选择器充当可选通道的多路复用器。</a:t>
            </a:r>
            <a:r>
              <a:rPr lang="zh-CN" altLang="zh-CN" sz="1800" dirty="0" smtClean="0"/>
              <a:t>这意味选</a:t>
            </a:r>
            <a:r>
              <a:rPr lang="zh-CN" altLang="zh-CN" sz="1800" dirty="0"/>
              <a:t>择器注册一个特</a:t>
            </a:r>
            <a:r>
              <a:rPr lang="zh-CN" altLang="zh-CN" sz="1800" dirty="0" smtClean="0"/>
              <a:t>定操</a:t>
            </a:r>
            <a:r>
              <a:rPr lang="zh-CN" altLang="zh-CN" sz="1800" dirty="0"/>
              <a:t>作。 SelectionKey 类整数约束来指定每个操作。</a:t>
            </a:r>
            <a:r>
              <a:rPr lang="zh-CN" altLang="zh-CN" sz="1800" dirty="0" smtClean="0"/>
              <a:t>例如：</a:t>
            </a:r>
            <a:endParaRPr lang="en-US" altLang="zh-CN" sz="1800" dirty="0" smtClean="0"/>
          </a:p>
          <a:p>
            <a:pPr lvl="1"/>
            <a:r>
              <a:rPr lang="en-US" altLang="zh-CN" sz="1400" dirty="0" err="1" smtClean="0"/>
              <a:t>SelectonKey.OP_CONNECT</a:t>
            </a:r>
            <a:r>
              <a:rPr lang="zh-CN" altLang="en-US" sz="1400" dirty="0"/>
              <a:t>：指定连接操作进</a:t>
            </a:r>
            <a:r>
              <a:rPr lang="zh-CN" altLang="en-US" sz="1400" dirty="0" smtClean="0"/>
              <a:t>度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SelectonKey.OP_ACCEPT</a:t>
            </a:r>
            <a:r>
              <a:rPr lang="zh-CN" altLang="en-US" sz="1400" dirty="0"/>
              <a:t>：指定新连接的客户端请</a:t>
            </a:r>
            <a:r>
              <a:rPr lang="zh-CN" altLang="en-US" sz="1400" dirty="0" smtClean="0"/>
              <a:t>求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SelectonKey.OP_READ</a:t>
            </a:r>
            <a:r>
              <a:rPr lang="zh-CN" altLang="en-US" sz="1400" dirty="0"/>
              <a:t>：指定准备读取一些数据 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SelectonKey.OP_WRITE</a:t>
            </a:r>
            <a:r>
              <a:rPr lang="zh-CN" altLang="en-US" sz="1400" dirty="0"/>
              <a:t>：指定准备写入一些数</a:t>
            </a:r>
            <a:r>
              <a:rPr lang="zh-CN" altLang="en-US" sz="1400" dirty="0" smtClean="0"/>
              <a:t>据</a:t>
            </a:r>
            <a:endParaRPr lang="en-US" altLang="zh-CN" sz="1400" dirty="0" smtClean="0"/>
          </a:p>
          <a:p>
            <a:r>
              <a:rPr lang="en-US" altLang="zh-CN" sz="1800" dirty="0" err="1"/>
              <a:t>ServerSocketChannel.register</a:t>
            </a:r>
            <a:r>
              <a:rPr lang="en-US" altLang="zh-CN" sz="1800" dirty="0"/>
              <a:t>(selector, </a:t>
            </a:r>
            <a:r>
              <a:rPr lang="en-US" altLang="zh-CN" sz="1800" dirty="0" err="1"/>
              <a:t>SelectionKey.OP_ACCEPT</a:t>
            </a:r>
            <a:r>
              <a:rPr lang="en-US" altLang="zh-CN" sz="1800" dirty="0" smtClean="0"/>
              <a:t>);//</a:t>
            </a:r>
            <a:r>
              <a:rPr lang="zh-CN" altLang="en-US" sz="1800" dirty="0" smtClean="0"/>
              <a:t>完成</a:t>
            </a:r>
            <a:r>
              <a:rPr lang="zh-CN" altLang="zh-CN" sz="1800" dirty="0"/>
              <a:t>注</a:t>
            </a:r>
            <a:r>
              <a:rPr lang="zh-CN" altLang="zh-CN" sz="1800" dirty="0" smtClean="0"/>
              <a:t>册</a:t>
            </a:r>
            <a:r>
              <a:rPr lang="zh-CN" altLang="en-US" sz="1800" dirty="0" smtClean="0"/>
              <a:t>，选</a:t>
            </a:r>
            <a:r>
              <a:rPr lang="zh-CN" altLang="en-US" sz="1800" dirty="0"/>
              <a:t>择</a:t>
            </a:r>
            <a:r>
              <a:rPr lang="zh-CN" altLang="en-US" sz="1800" dirty="0" smtClean="0"/>
              <a:t>器已就绪，可拦</a:t>
            </a:r>
            <a:r>
              <a:rPr lang="zh-CN" altLang="en-US" sz="1800" dirty="0"/>
              <a:t>截客户端套接字连</a:t>
            </a:r>
            <a:r>
              <a:rPr lang="zh-CN" altLang="en-US" sz="1800" dirty="0" smtClean="0"/>
              <a:t>接，并</a:t>
            </a:r>
            <a:r>
              <a:rPr lang="zh-CN" altLang="en-US" sz="1800" dirty="0"/>
              <a:t>中继到服务器套接字通道。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616624" cy="13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Java </a:t>
            </a:r>
            <a:r>
              <a:rPr lang="en-US" altLang="zh-CN" dirty="0" smtClean="0"/>
              <a:t>IO 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868489"/>
              </p:ext>
            </p:extLst>
          </p:nvPr>
        </p:nvGraphicFramePr>
        <p:xfrm>
          <a:off x="683568" y="1552030"/>
          <a:ext cx="7992888" cy="2961060"/>
        </p:xfrm>
        <a:graphic>
          <a:graphicData uri="http://schemas.openxmlformats.org/drawingml/2006/table">
            <a:tbl>
              <a:tblPr/>
              <a:tblGrid>
                <a:gridCol w="3528392"/>
                <a:gridCol w="4464496"/>
              </a:tblGrid>
              <a:tr h="4953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非阻塞套接字类</a:t>
                      </a:r>
                      <a:endParaRPr lang="en-US" sz="1800" dirty="0">
                        <a:effectLst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5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AsynchronousServerSocketChannel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异步频道：用于面向流的监听套接字。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AsynchronousSocketChannel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异步频道：用于面向流的连接套接字。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24">
                <a:tc>
                  <a:txBody>
                    <a:bodyPr/>
                    <a:lstStyle/>
                    <a:p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java.util.concurrent.Future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它建模挂起的操作，可用于查询状态并获取结果。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7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5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java.nio.channels.CompletionHandler</a:t>
                      </a:r>
                      <a:r>
                        <a:rPr lang="en-US" altLang="zh-CN" sz="15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  <a:endParaRPr lang="en-US" sz="1500" b="1" i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处理程序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，用于处理</a:t>
                      </a:r>
                      <a:r>
                        <a:rPr lang="zh-CN" altLang="zh-CN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异步 I/O 操作结果。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423" marR="28423" marT="28423" marB="2842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73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内容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、建立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开发环</a:t>
            </a:r>
            <a:r>
              <a:rPr lang="zh-CN" altLang="en-US" dirty="0" smtClean="0"/>
              <a:t>境（</a:t>
            </a:r>
            <a:r>
              <a:rPr lang="en-US" altLang="zh-CN" dirty="0" smtClean="0"/>
              <a:t>JDK 7</a:t>
            </a:r>
            <a:r>
              <a:rPr lang="zh-CN" altLang="en-US" dirty="0" smtClean="0"/>
              <a:t>以上）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、熟悉回响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协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议，原文见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PDF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文件。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协议是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个互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联网服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务，它允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许一个客户端一次向服务器发送一行文本，并接收来自服务器回响的每行文本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，</a:t>
            </a:r>
            <a:r>
              <a:rPr lang="en-US" altLang="zh-CN" dirty="0" smtClean="0">
                <a:latin typeface="+mj-ea"/>
              </a:rPr>
              <a:t>Echo</a:t>
            </a:r>
            <a:r>
              <a:rPr lang="zh-CN" altLang="en-US" dirty="0">
                <a:latin typeface="+mj-ea"/>
              </a:rPr>
              <a:t>服务器在</a:t>
            </a:r>
            <a:r>
              <a:rPr lang="en-US" altLang="zh-CN" dirty="0">
                <a:latin typeface="+mj-ea"/>
              </a:rPr>
              <a:t>TCP/UDP</a:t>
            </a:r>
            <a:r>
              <a:rPr lang="zh-CN" altLang="en-US" dirty="0">
                <a:latin typeface="+mj-ea"/>
              </a:rPr>
              <a:t>端口</a:t>
            </a:r>
            <a:r>
              <a:rPr lang="en-US" altLang="zh-CN" dirty="0">
                <a:latin typeface="+mj-ea"/>
              </a:rPr>
              <a:t>7</a:t>
            </a:r>
            <a:r>
              <a:rPr lang="zh-CN" altLang="en-US" dirty="0">
                <a:latin typeface="+mj-ea"/>
              </a:rPr>
              <a:t>监听请求。请求到达，服务器接收客户端的文本行，并将其返回客户端，服务器丢弃接收到的所有数据。</a:t>
            </a:r>
            <a:endParaRPr lang="en-US" altLang="zh-CN" dirty="0">
              <a:solidFill>
                <a:srgbClr val="000000"/>
              </a:solidFill>
              <a:latin typeface="宋体" charset="-122"/>
              <a:ea typeface="宋体" charset="-12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语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法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服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务没有特别的语法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。使用</a:t>
            </a:r>
            <a:r>
              <a:rPr lang="en-US" altLang="zh-CN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可打印字符，空格、回车和换行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  <a:ea typeface="宋体" charset="-122"/>
              </a:rPr>
              <a:t> Echo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限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  <a:ea typeface="宋体" charset="-122"/>
              </a:rPr>
              <a:t>制在一行</a:t>
            </a:r>
            <a:r>
              <a:rPr lang="zh-CN" altLang="en-US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122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50106"/>
          </a:xfrm>
        </p:spPr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25658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、根据</a:t>
            </a:r>
            <a:r>
              <a:rPr lang="en-US" altLang="zh-CN" dirty="0" smtClean="0">
                <a:latin typeface="+mj-ea"/>
                <a:ea typeface="+mj-ea"/>
              </a:rPr>
              <a:t>《</a:t>
            </a:r>
            <a:r>
              <a:rPr lang="zh-CN" altLang="en-US" dirty="0" smtClean="0">
                <a:latin typeface="+mj-ea"/>
                <a:ea typeface="+mj-ea"/>
              </a:rPr>
              <a:t>软件工程</a:t>
            </a:r>
            <a:r>
              <a:rPr lang="en-US" altLang="zh-CN" dirty="0" smtClean="0">
                <a:latin typeface="+mj-ea"/>
                <a:ea typeface="+mj-ea"/>
              </a:rPr>
              <a:t>》</a:t>
            </a:r>
            <a:r>
              <a:rPr lang="zh-CN" altLang="en-US" dirty="0" smtClean="0">
                <a:latin typeface="+mj-ea"/>
                <a:ea typeface="+mj-ea"/>
              </a:rPr>
              <a:t>开发项目要求完成实验</a:t>
            </a:r>
            <a:endParaRPr lang="en-US" altLang="zh-CN" dirty="0" smtClean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首</a:t>
            </a:r>
            <a:r>
              <a:rPr lang="zh-CN" altLang="en-US" dirty="0" smtClean="0">
                <a:latin typeface="+mj-ea"/>
                <a:ea typeface="+mj-ea"/>
              </a:rPr>
              <a:t>先，采用</a:t>
            </a:r>
            <a:r>
              <a:rPr lang="en-US" altLang="zh-CN" dirty="0" smtClean="0">
                <a:latin typeface="+mj-ea"/>
                <a:ea typeface="+mj-ea"/>
              </a:rPr>
              <a:t>UML</a:t>
            </a:r>
            <a:r>
              <a:rPr lang="zh-CN" altLang="en-US" dirty="0" smtClean="0">
                <a:latin typeface="+mj-ea"/>
                <a:ea typeface="+mj-ea"/>
              </a:rPr>
              <a:t>建模语言分析设计</a:t>
            </a:r>
            <a:r>
              <a:rPr lang="en-US" altLang="zh-CN" dirty="0" smtClean="0">
                <a:latin typeface="+mj-ea"/>
                <a:ea typeface="+mj-ea"/>
              </a:rPr>
              <a:t>Echo</a:t>
            </a:r>
            <a:r>
              <a:rPr lang="zh-CN" altLang="en-US" dirty="0" smtClean="0">
                <a:latin typeface="+mj-ea"/>
                <a:ea typeface="+mj-ea"/>
              </a:rPr>
              <a:t>服务。</a:t>
            </a:r>
            <a:endParaRPr lang="en-US" altLang="zh-CN" dirty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 smtClean="0">
                <a:latin typeface="+mj-ea"/>
                <a:ea typeface="+mj-ea"/>
              </a:rPr>
              <a:t>其</a:t>
            </a:r>
            <a:r>
              <a:rPr lang="zh-CN" altLang="en-US" dirty="0" smtClean="0">
                <a:latin typeface="+mj-ea"/>
                <a:ea typeface="+mj-ea"/>
              </a:rPr>
              <a:t>次，分别采用</a:t>
            </a:r>
            <a:r>
              <a:rPr lang="en-US" altLang="zh-CN" dirty="0" smtClean="0">
                <a:latin typeface="+mj-ea"/>
                <a:ea typeface="+mj-ea"/>
              </a:rPr>
              <a:t>Java TCP/UDP</a:t>
            </a:r>
            <a:r>
              <a:rPr lang="zh-CN" altLang="en-US" dirty="0" smtClean="0">
                <a:latin typeface="+mj-ea"/>
                <a:ea typeface="+mj-ea"/>
              </a:rPr>
              <a:t>套接字编写程序，可以同时支持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多个客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户并</a:t>
            </a:r>
            <a:r>
              <a:rPr lang="zh-CN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发请求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pPr marL="914400" lvl="1" indent="-514350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学习</a:t>
            </a:r>
            <a:r>
              <a:rPr lang="en-US" altLang="zh-CN" dirty="0" smtClean="0">
                <a:latin typeface="+mj-ea"/>
                <a:ea typeface="+mj-ea"/>
              </a:rPr>
              <a:t>Java NIO</a:t>
            </a:r>
            <a:r>
              <a:rPr lang="zh-CN" altLang="en-US" dirty="0" smtClean="0">
                <a:latin typeface="+mj-ea"/>
                <a:ea typeface="+mj-ea"/>
              </a:rPr>
              <a:t>的套接字，并用来开发响应服务器。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1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496944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、具体要求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使用活动图画出该项目的业务流程图，并给出业务用例图和详细用例说明；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使用顺序图表示客户与服务器之间的交互过程；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回</a:t>
            </a:r>
            <a:r>
              <a:rPr lang="zh-CN" altLang="en-US" dirty="0" smtClean="0"/>
              <a:t>响客户端和服务器</a:t>
            </a:r>
            <a:r>
              <a:rPr lang="zh-CN" altLang="en-US" dirty="0" smtClean="0"/>
              <a:t>软</a:t>
            </a:r>
            <a:r>
              <a:rPr lang="zh-CN" altLang="en-US" dirty="0" smtClean="0"/>
              <a:t>件架构</a:t>
            </a:r>
            <a:r>
              <a:rPr lang="zh-CN" altLang="en-US" dirty="0" smtClean="0"/>
              <a:t>图。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、测试开发的项目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功</a:t>
            </a:r>
            <a:r>
              <a:rPr lang="zh-CN" altLang="en-US" dirty="0" smtClean="0"/>
              <a:t>能测</a:t>
            </a:r>
            <a:r>
              <a:rPr lang="zh-CN" altLang="en-US" dirty="0" smtClean="0"/>
              <a:t>试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并发测试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、根据分布式进程通讯理</a:t>
            </a:r>
            <a:r>
              <a:rPr lang="zh-CN" altLang="en-US" dirty="0" smtClean="0"/>
              <a:t>论和实验所有的各类型套接字，</a:t>
            </a:r>
            <a:r>
              <a:rPr lang="zh-CN" altLang="en-US" dirty="0"/>
              <a:t>分析讨</a:t>
            </a:r>
            <a:r>
              <a:rPr lang="zh-CN" altLang="en-US" dirty="0" smtClean="0"/>
              <a:t>论发</a:t>
            </a:r>
            <a:r>
              <a:rPr lang="zh-CN" altLang="en-US" dirty="0"/>
              <a:t>送、接收操作有</a:t>
            </a:r>
            <a:r>
              <a:rPr lang="zh-CN" altLang="en-US" dirty="0" smtClean="0"/>
              <a:t>关阻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en-US" dirty="0"/>
              <a:t>非阻塞，同步异</a:t>
            </a:r>
            <a:r>
              <a:rPr lang="zh-CN" altLang="en-US" dirty="0" smtClean="0"/>
              <a:t>步，用顺序图完成讨论。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43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每位同学撰写实验报告（电子版</a:t>
            </a:r>
            <a:r>
              <a:rPr lang="zh-CN" altLang="en-US" dirty="0" smtClean="0"/>
              <a:t>）</a:t>
            </a:r>
            <a:r>
              <a:rPr lang="zh-CN" altLang="en-US" dirty="0" smtClean="0"/>
              <a:t>，于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zh-CN" altLang="en-US" dirty="0" smtClean="0"/>
              <a:t>之</a:t>
            </a:r>
            <a:r>
              <a:rPr lang="zh-CN" altLang="en-US" dirty="0" smtClean="0"/>
              <a:t>前在</a:t>
            </a:r>
            <a:r>
              <a:rPr lang="zh-CN" altLang="en-US" dirty="0"/>
              <a:t>学</a:t>
            </a:r>
            <a:r>
              <a:rPr lang="zh-CN" altLang="en-US" dirty="0" smtClean="0"/>
              <a:t>习通</a:t>
            </a:r>
            <a:r>
              <a:rPr lang="zh-CN" altLang="en-US" dirty="0" smtClean="0"/>
              <a:t>提交。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实验内容补充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</a:t>
            </a:r>
            <a:r>
              <a:rPr lang="zh-CN" altLang="zh-CN" dirty="0" smtClean="0"/>
              <a:t>ava 套</a:t>
            </a:r>
            <a:r>
              <a:rPr lang="zh-CN" altLang="zh-CN" dirty="0"/>
              <a:t>接</a:t>
            </a:r>
            <a:r>
              <a:rPr lang="zh-CN" altLang="zh-CN" dirty="0" smtClean="0"/>
              <a:t>字程</a:t>
            </a:r>
            <a:r>
              <a:rPr lang="zh-CN" altLang="zh-CN" dirty="0"/>
              <a:t>序可以在阻塞和非阻塞模式下工作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NIO2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阻塞套接</a:t>
            </a:r>
            <a:r>
              <a:rPr lang="zh-CN" altLang="zh-CN" dirty="0" smtClean="0"/>
              <a:t>字</a:t>
            </a:r>
            <a:r>
              <a:rPr lang="zh-CN" altLang="en-US" dirty="0"/>
              <a:t>（</a:t>
            </a:r>
            <a:r>
              <a:rPr lang="en-US" altLang="zh-CN" dirty="0"/>
              <a:t>socket</a:t>
            </a:r>
            <a:r>
              <a:rPr lang="zh-CN" altLang="en-US" dirty="0"/>
              <a:t>）</a:t>
            </a:r>
            <a:r>
              <a:rPr lang="zh-CN" altLang="zh-CN" dirty="0" smtClean="0"/>
              <a:t>模</a:t>
            </a:r>
            <a:r>
              <a:rPr lang="zh-CN" altLang="zh-CN" dirty="0"/>
              <a:t>式下，系统调用事件会暂停执行，直到收到适当的回复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非阻塞套接</a:t>
            </a:r>
            <a:r>
              <a:rPr lang="zh-CN" altLang="zh-CN" dirty="0" smtClean="0"/>
              <a:t>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nio socket</a:t>
            </a:r>
            <a:r>
              <a:rPr lang="zh-CN" altLang="en-US" dirty="0"/>
              <a:t>）</a:t>
            </a:r>
            <a:r>
              <a:rPr lang="zh-CN" altLang="zh-CN" dirty="0" smtClean="0"/>
              <a:t>模</a:t>
            </a:r>
            <a:r>
              <a:rPr lang="zh-CN" altLang="zh-CN" dirty="0"/>
              <a:t>式下</a:t>
            </a:r>
            <a:r>
              <a:rPr lang="zh-CN" altLang="zh-CN" dirty="0" smtClean="0"/>
              <a:t>，</a:t>
            </a:r>
            <a:r>
              <a:rPr lang="zh-CN" altLang="zh-CN" dirty="0"/>
              <a:t>即使系统调用</a:t>
            </a:r>
            <a:r>
              <a:rPr lang="zh-CN" altLang="zh-CN" dirty="0" smtClean="0"/>
              <a:t>已</a:t>
            </a:r>
            <a:r>
              <a:rPr lang="zh-CN" altLang="en-US" dirty="0" smtClean="0"/>
              <a:t>被调用</a:t>
            </a:r>
            <a:r>
              <a:rPr lang="zh-CN" altLang="zh-CN" dirty="0" smtClean="0"/>
              <a:t>，</a:t>
            </a:r>
            <a:r>
              <a:rPr lang="zh-CN" altLang="zh-CN" dirty="0"/>
              <a:t>它也会继续执行，并在稍后适当地处理其回复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54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718549"/>
              </p:ext>
            </p:extLst>
          </p:nvPr>
        </p:nvGraphicFramePr>
        <p:xfrm>
          <a:off x="467544" y="1844824"/>
          <a:ext cx="8208912" cy="1651000"/>
        </p:xfrm>
        <a:graphic>
          <a:graphicData uri="http://schemas.openxmlformats.org/drawingml/2006/table">
            <a:tbl>
              <a:tblPr/>
              <a:tblGrid>
                <a:gridCol w="1872208"/>
                <a:gridCol w="1224136"/>
                <a:gridCol w="511256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effectLst/>
                        </a:rPr>
                        <a:t>Socket </a:t>
                      </a:r>
                      <a:r>
                        <a:rPr lang="zh-CN" altLang="en-US" b="1" i="0" dirty="0" smtClean="0">
                          <a:effectLst/>
                        </a:rPr>
                        <a:t>类型</a:t>
                      </a:r>
                      <a:endParaRPr lang="en-US" i="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SOCK_STREAM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TCP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  <a:latin typeface="+mn-ea"/>
                          <a:ea typeface="+mn-ea"/>
                        </a:rPr>
                        <a:t>提供可靠的面向连接的服务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SOCK_DGRAM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UDP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为数据报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文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提供无连接服务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SOCK_RAW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IP, RAW, ICMP</a:t>
                      </a: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提供低层协议的持，例如 IP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协议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64502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阻</a:t>
            </a:r>
            <a:r>
              <a:rPr lang="zh-CN" altLang="zh-CN" sz="2400" dirty="0">
                <a:latin typeface="+mj-ea"/>
                <a:ea typeface="+mj-ea"/>
              </a:rPr>
              <a:t>塞和非阻塞套接字都有其用</a:t>
            </a:r>
            <a:r>
              <a:rPr lang="zh-CN" altLang="zh-CN" sz="2400" dirty="0" smtClean="0">
                <a:latin typeface="+mj-ea"/>
                <a:ea typeface="+mj-ea"/>
              </a:rPr>
              <a:t>途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阻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塞套接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字</a:t>
            </a:r>
            <a:r>
              <a:rPr lang="zh-CN" altLang="zh-CN" sz="2400" dirty="0" smtClean="0">
                <a:latin typeface="+mj-ea"/>
                <a:ea typeface="+mj-ea"/>
              </a:rPr>
              <a:t>易</a:t>
            </a:r>
            <a:r>
              <a:rPr lang="zh-CN" altLang="zh-CN" sz="2400" dirty="0">
                <a:latin typeface="+mj-ea"/>
                <a:ea typeface="+mj-ea"/>
              </a:rPr>
              <a:t>于处</a:t>
            </a:r>
            <a:r>
              <a:rPr lang="zh-CN" altLang="zh-CN" sz="2400" dirty="0" smtClean="0">
                <a:latin typeface="+mj-ea"/>
                <a:ea typeface="+mj-ea"/>
              </a:rPr>
              <a:t>理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zh-CN" sz="2400" dirty="0" smtClean="0">
                <a:latin typeface="+mj-ea"/>
                <a:ea typeface="+mj-ea"/>
              </a:rPr>
              <a:t>是 </a:t>
            </a:r>
            <a:r>
              <a:rPr lang="en-US" altLang="zh-CN" sz="2400" dirty="0" smtClean="0">
                <a:latin typeface="+mj-ea"/>
                <a:ea typeface="+mj-ea"/>
              </a:rPr>
              <a:t>j</a:t>
            </a:r>
            <a:r>
              <a:rPr lang="zh-CN" altLang="zh-CN" sz="2400" dirty="0" smtClean="0">
                <a:latin typeface="+mj-ea"/>
                <a:ea typeface="+mj-ea"/>
              </a:rPr>
              <a:t>ava 套</a:t>
            </a:r>
            <a:r>
              <a:rPr lang="zh-CN" altLang="zh-CN" sz="2400" dirty="0">
                <a:latin typeface="+mj-ea"/>
                <a:ea typeface="+mj-ea"/>
              </a:rPr>
              <a:t>接字编</a:t>
            </a:r>
            <a:r>
              <a:rPr lang="zh-CN" altLang="zh-CN" sz="2400" dirty="0" smtClean="0">
                <a:latin typeface="+mj-ea"/>
                <a:ea typeface="+mj-ea"/>
              </a:rPr>
              <a:t>程</a:t>
            </a:r>
            <a:r>
              <a:rPr lang="zh-CN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默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认选择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在</a:t>
            </a:r>
            <a:r>
              <a:rPr lang="zh-CN" altLang="zh-CN" sz="2400" dirty="0">
                <a:latin typeface="+mj-ea"/>
                <a:ea typeface="+mj-ea"/>
              </a:rPr>
              <a:t>阻塞套接字程序中，代</a:t>
            </a:r>
            <a:r>
              <a:rPr lang="zh-CN" altLang="zh-CN" sz="2400" dirty="0" smtClean="0">
                <a:latin typeface="+mj-ea"/>
                <a:ea typeface="+mj-ea"/>
              </a:rPr>
              <a:t>码</a:t>
            </a:r>
            <a:r>
              <a:rPr lang="zh-CN" altLang="zh-CN" sz="2400" dirty="0">
                <a:latin typeface="+mj-ea"/>
              </a:rPr>
              <a:t>一</a:t>
            </a:r>
            <a:r>
              <a:rPr lang="zh-CN" altLang="zh-CN" sz="2400" dirty="0" smtClean="0">
                <a:latin typeface="+mj-ea"/>
                <a:ea typeface="+mj-ea"/>
              </a:rPr>
              <a:t>行</a:t>
            </a:r>
            <a:r>
              <a:rPr lang="zh-CN" altLang="zh-CN" sz="2400" dirty="0">
                <a:latin typeface="+mj-ea"/>
              </a:rPr>
              <a:t>一行</a:t>
            </a:r>
            <a:r>
              <a:rPr lang="zh-CN" altLang="zh-CN" sz="2400" dirty="0" smtClean="0">
                <a:latin typeface="+mj-ea"/>
                <a:ea typeface="+mj-ea"/>
              </a:rPr>
              <a:t>地</a:t>
            </a:r>
            <a:r>
              <a:rPr lang="zh-CN" altLang="zh-CN" sz="2400" dirty="0">
                <a:latin typeface="+mj-ea"/>
                <a:ea typeface="+mj-ea"/>
              </a:rPr>
              <a:t>执行</a:t>
            </a:r>
            <a:r>
              <a:rPr lang="zh-CN" altLang="zh-CN" sz="2400" dirty="0" smtClean="0">
                <a:latin typeface="+mj-ea"/>
                <a:ea typeface="+mj-ea"/>
              </a:rPr>
              <a:t>，在</a:t>
            </a:r>
            <a:r>
              <a:rPr lang="zh-CN" altLang="zh-CN" sz="2400" dirty="0">
                <a:latin typeface="+mj-ea"/>
                <a:ea typeface="+mj-ea"/>
              </a:rPr>
              <a:t>进行系统调用的指令处被阻塞或停止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r>
              <a:rPr lang="zh-CN" altLang="en-US" sz="2400" dirty="0" smtClean="0">
                <a:latin typeface="+mj-ea"/>
                <a:ea typeface="+mj-ea"/>
              </a:rPr>
              <a:t>它</a:t>
            </a:r>
            <a:r>
              <a:rPr lang="zh-CN" altLang="zh-CN" sz="2400" dirty="0" smtClean="0">
                <a:latin typeface="+mj-ea"/>
                <a:ea typeface="+mj-ea"/>
              </a:rPr>
              <a:t>等</a:t>
            </a:r>
            <a:r>
              <a:rPr lang="zh-CN" altLang="zh-CN" sz="2400" dirty="0">
                <a:latin typeface="+mj-ea"/>
                <a:ea typeface="+mj-ea"/>
              </a:rPr>
              <a:t>待，直到收到适当的回复、发生超时或遇到某些错误</a:t>
            </a:r>
            <a:r>
              <a:rPr lang="zh-CN" altLang="zh-CN" sz="2400" dirty="0" smtClean="0">
                <a:latin typeface="+mj-ea"/>
                <a:ea typeface="+mj-ea"/>
              </a:rPr>
              <a:t>。</a:t>
            </a:r>
            <a:endParaRPr lang="en-US" altLang="zh-CN" sz="2400" dirty="0" smtClean="0">
              <a:latin typeface="+mj-ea"/>
              <a:ea typeface="+mj-ea"/>
            </a:endParaRPr>
          </a:p>
          <a:p>
            <a:r>
              <a:rPr lang="en-US" altLang="zh-CN" sz="2400" dirty="0" smtClean="0">
                <a:latin typeface="+mj-ea"/>
                <a:ea typeface="+mj-ea"/>
              </a:rPr>
              <a:t>    </a:t>
            </a:r>
            <a:r>
              <a:rPr lang="zh-CN" altLang="zh-CN" sz="2400" dirty="0" smtClean="0">
                <a:latin typeface="+mj-ea"/>
                <a:ea typeface="+mj-ea"/>
              </a:rPr>
              <a:t>非</a:t>
            </a:r>
            <a:r>
              <a:rPr lang="zh-CN" altLang="zh-CN" sz="2400" dirty="0">
                <a:latin typeface="+mj-ea"/>
                <a:ea typeface="+mj-ea"/>
              </a:rPr>
              <a:t>阻塞套接字程</a:t>
            </a:r>
            <a:r>
              <a:rPr lang="zh-CN" altLang="zh-CN" sz="2400" dirty="0" smtClean="0">
                <a:latin typeface="+mj-ea"/>
                <a:ea typeface="+mj-ea"/>
              </a:rPr>
              <a:t>序</a:t>
            </a:r>
            <a:r>
              <a:rPr lang="zh-CN" altLang="en-US" sz="2400" dirty="0" smtClean="0">
                <a:latin typeface="+mj-ea"/>
                <a:ea typeface="+mj-ea"/>
              </a:rPr>
              <a:t>执行系统调用，</a:t>
            </a:r>
            <a:r>
              <a:rPr lang="zh-CN" altLang="zh-CN" sz="2400" dirty="0" smtClean="0">
                <a:latin typeface="+mj-ea"/>
                <a:ea typeface="+mj-ea"/>
              </a:rPr>
              <a:t>不</a:t>
            </a:r>
            <a:r>
              <a:rPr lang="zh-CN" altLang="zh-CN" sz="2400" dirty="0">
                <a:latin typeface="+mj-ea"/>
                <a:ea typeface="+mj-ea"/>
              </a:rPr>
              <a:t>等待回</a:t>
            </a:r>
            <a:r>
              <a:rPr lang="zh-CN" altLang="zh-CN" sz="2400" dirty="0" smtClean="0">
                <a:latin typeface="+mj-ea"/>
                <a:ea typeface="+mj-ea"/>
              </a:rPr>
              <a:t>复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zh-CN" altLang="zh-CN" sz="2400" dirty="0" smtClean="0">
                <a:latin typeface="+mj-ea"/>
                <a:ea typeface="+mj-ea"/>
              </a:rPr>
              <a:t>并</a:t>
            </a:r>
            <a:r>
              <a:rPr lang="zh-CN" altLang="zh-CN" sz="2400" dirty="0">
                <a:latin typeface="+mj-ea"/>
                <a:ea typeface="+mj-ea"/>
              </a:rPr>
              <a:t>继续执行，即使调用可能尚未完成</a:t>
            </a:r>
            <a:r>
              <a:rPr lang="zh-CN" altLang="zh-CN" sz="2400" dirty="0" smtClean="0">
                <a:latin typeface="+mj-ea"/>
                <a:ea typeface="+mj-ea"/>
              </a:rPr>
              <a:t>。被调用</a:t>
            </a:r>
            <a:r>
              <a:rPr lang="zh-CN" altLang="en-US" sz="2400" dirty="0" smtClean="0">
                <a:latin typeface="+mj-ea"/>
                <a:ea typeface="+mj-ea"/>
              </a:rPr>
              <a:t>的</a:t>
            </a:r>
            <a:r>
              <a:rPr lang="zh-CN" altLang="zh-CN" sz="2400" dirty="0" smtClean="0">
                <a:latin typeface="+mj-ea"/>
                <a:ea typeface="+mj-ea"/>
              </a:rPr>
              <a:t>系</a:t>
            </a:r>
            <a:r>
              <a:rPr lang="zh-CN" altLang="zh-CN" sz="2400" dirty="0">
                <a:latin typeface="+mj-ea"/>
                <a:ea typeface="+mj-ea"/>
              </a:rPr>
              <a:t>统调用的任何不完整回复都将单独处理。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8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/>
          <a:lstStyle/>
          <a:p>
            <a:r>
              <a:rPr lang="zh-CN" altLang="zh-CN" dirty="0"/>
              <a:t>Java 有 TCP 和 UDP 套接字。 ServerSocket 和 Socket 类中定义的 connect()、accept()、read() 和 write() 等方法用于阻塞套接字编程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例</a:t>
            </a:r>
            <a:r>
              <a:rPr lang="zh-CN" altLang="zh-CN" dirty="0"/>
              <a:t>如，当客户端调用 read() 方法从服务器读取数据时，线程会被阻塞，直到数据可用。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82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实验内容补</a:t>
            </a:r>
            <a:r>
              <a:rPr lang="zh-CN" altLang="en-US" dirty="0" smtClean="0"/>
              <a:t>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Java IO </a:t>
            </a:r>
            <a:r>
              <a:rPr lang="en-US" altLang="zh-CN" dirty="0" smtClean="0"/>
              <a:t>NIO</a:t>
            </a:r>
            <a:r>
              <a:rPr lang="zh-CN" altLang="en-US" dirty="0" smtClean="0"/>
              <a:t>阻</a:t>
            </a:r>
            <a:r>
              <a:rPr lang="zh-CN" altLang="en-US" dirty="0"/>
              <a:t>塞</a:t>
            </a:r>
            <a:r>
              <a:rPr lang="en-US" altLang="zh-CN" dirty="0"/>
              <a:t>/</a:t>
            </a:r>
            <a:r>
              <a:rPr lang="zh-CN" altLang="zh-CN" dirty="0"/>
              <a:t>非阻塞套接字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379360"/>
              </p:ext>
            </p:extLst>
          </p:nvPr>
        </p:nvGraphicFramePr>
        <p:xfrm>
          <a:off x="395536" y="1412776"/>
          <a:ext cx="8496944" cy="4760570"/>
        </p:xfrm>
        <a:graphic>
          <a:graphicData uri="http://schemas.openxmlformats.org/drawingml/2006/table">
            <a:tbl>
              <a:tblPr/>
              <a:tblGrid>
                <a:gridCol w="1800200"/>
                <a:gridCol w="1944216"/>
                <a:gridCol w="2232248"/>
                <a:gridCol w="2520280"/>
              </a:tblGrid>
              <a:tr h="189363">
                <a:tc gridSpan="4">
                  <a:txBody>
                    <a:bodyPr/>
                    <a:lstStyle/>
                    <a:p>
                      <a:r>
                        <a:rPr lang="en-US" sz="1800" b="1" dirty="0" smtClean="0"/>
                        <a:t>TCP Socket </a:t>
                      </a:r>
                      <a:r>
                        <a:rPr lang="zh-CN" altLang="en-US" sz="1800" b="1" dirty="0" smtClean="0"/>
                        <a:t>编程接口动作</a:t>
                      </a:r>
                      <a:endParaRPr lang="en-US" sz="1800" b="1" dirty="0"/>
                    </a:p>
                  </a:txBody>
                  <a:tcPr marL="17341" marR="17341" marT="17341" marB="17341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9363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Socket </a:t>
                      </a:r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状态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6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非阻塞</a:t>
                      </a:r>
                      <a:endParaRPr lang="en-US" sz="16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442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read()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有可用的输入数据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没有可用的输入数据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等候输入数据到达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立即带</a:t>
                      </a:r>
                      <a:r>
                        <a:rPr lang="en-US" altLang="zh-CN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EWOULDBLOCK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错误号返回</a:t>
                      </a:r>
                      <a:endParaRPr lang="en-US" altLang="zh-CN" sz="1400" b="1" dirty="0" smtClean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select() exception: READ)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3442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write</a:t>
                      </a:r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() 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调用类型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输出缓冲区可用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立即返回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输出缓冲区不可用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输出缓冲区数据到达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EWOULDBLOCK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select() exception: WRITE)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936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accept() </a:t>
                      </a:r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调用</a:t>
                      </a:r>
                      <a:endParaRPr lang="en-US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建立新连接</a:t>
                      </a:r>
                      <a:endParaRPr lang="en-US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立即返回</a:t>
                      </a:r>
                      <a:endParaRPr lang="en-US" altLang="zh-CN" sz="1400" b="1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立即返回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无新连接队列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等候新的连接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EWOULDBLOCK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(select() exception: READ)</a:t>
                      </a:r>
                      <a:endParaRPr lang="en-US" altLang="zh-CN" sz="1400" b="1" kern="1200" dirty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809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connect() </a:t>
                      </a:r>
                      <a:r>
                        <a:rPr lang="zh-CN" altLang="en-US" sz="1400" b="1" dirty="0" smtClean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调用</a:t>
                      </a:r>
                      <a:endParaRPr lang="en-US" sz="1400" b="1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</a:rPr>
                        <a:t>等候</a:t>
                      </a:r>
                      <a:endParaRPr lang="en-US" sz="1400" dirty="0">
                        <a:solidFill>
                          <a:srgbClr val="161616"/>
                        </a:solidFill>
                        <a:effectLst/>
                        <a:latin typeface="inherit"/>
                      </a:endParaRP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立即带</a:t>
                      </a:r>
                      <a:r>
                        <a:rPr lang="en-US" altLang="zh-CN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EINPROGRESS</a:t>
                      </a:r>
                      <a:r>
                        <a:rPr lang="zh-CN" alt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错误号返回</a:t>
                      </a:r>
                      <a:endParaRPr lang="en-US" altLang="zh-CN" sz="1400" b="1" kern="1200" dirty="0" smtClean="0">
                        <a:solidFill>
                          <a:srgbClr val="52525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  <a:p>
                      <a:pPr algn="l" fontAlgn="ctr"/>
                      <a:r>
                        <a:rPr lang="en-US" sz="1400" b="1" kern="1200" dirty="0" smtClean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>
                          <a:solidFill>
                            <a:srgbClr val="52525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select() exception: WRITE)</a:t>
                      </a:r>
                    </a:p>
                  </a:txBody>
                  <a:tcPr marL="17341" marR="17341" marT="17341" marB="1734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27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1779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实验二 回响服务器</vt:lpstr>
      <vt:lpstr>实验内容1</vt:lpstr>
      <vt:lpstr>实验内容2</vt:lpstr>
      <vt:lpstr>实验内容3</vt:lpstr>
      <vt:lpstr>实验要求</vt:lpstr>
      <vt:lpstr>实验内容补充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  <vt:lpstr>实验内容补充 Java IO NIO阻塞/非阻塞套接字</vt:lpstr>
    </vt:vector>
  </TitlesOfParts>
  <Company>computersoftware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 OpenMPI</dc:title>
  <dc:creator>qzhang</dc:creator>
  <cp:lastModifiedBy>qzhang</cp:lastModifiedBy>
  <cp:revision>46</cp:revision>
  <dcterms:created xsi:type="dcterms:W3CDTF">2021-09-21T06:14:59Z</dcterms:created>
  <dcterms:modified xsi:type="dcterms:W3CDTF">2022-10-10T09:01:49Z</dcterms:modified>
</cp:coreProperties>
</file>