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handoutMasterIdLst>
    <p:handoutMasterId r:id="rId25"/>
  </p:handoutMasterIdLst>
  <p:sldIdLst>
    <p:sldId id="256" r:id="rId4"/>
    <p:sldId id="258" r:id="rId5"/>
    <p:sldId id="293" r:id="rId6"/>
    <p:sldId id="289" r:id="rId7"/>
    <p:sldId id="290" r:id="rId8"/>
    <p:sldId id="291" r:id="rId9"/>
    <p:sldId id="292" r:id="rId10"/>
    <p:sldId id="257" r:id="rId11"/>
    <p:sldId id="295" r:id="rId12"/>
    <p:sldId id="294" r:id="rId13"/>
    <p:sldId id="296" r:id="rId14"/>
    <p:sldId id="298" r:id="rId15"/>
    <p:sldId id="299" r:id="rId16"/>
    <p:sldId id="263" r:id="rId17"/>
    <p:sldId id="300" r:id="rId18"/>
    <p:sldId id="301" r:id="rId19"/>
    <p:sldId id="304" r:id="rId20"/>
    <p:sldId id="302" r:id="rId21"/>
    <p:sldId id="308" r:id="rId22"/>
    <p:sldId id="307" r:id="rId23"/>
    <p:sldId id="270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爱雯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A69"/>
    <a:srgbClr val="C1CBD7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" y="180"/>
      </p:cViewPr>
      <p:guideLst>
        <p:guide orient="horz" pos="2162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8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hyperlink" Target="https://so.csdn.net/so/search?q=%E5%86%85%E5%AD%98&amp;spm=1001.2101.3001.7020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hyperlink" Target="https://so.csdn.net/so/search?q=%E6%AD%BB%E9%94%81&amp;spm=1001.2101.3001.7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7426" y="2756776"/>
            <a:ext cx="6417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操作系统期中大作业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5290" y="4477484"/>
            <a:ext cx="21927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软件</a:t>
            </a:r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2003</a:t>
            </a:r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葛玉菲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95786" y="4686720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87841" y="60268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产生死锁的必要条件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8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1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4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3"/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5437114" y="307494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+mn-ea"/>
                <a:sym typeface="+mn-lt"/>
              </a:rPr>
              <a:t>A</a:t>
            </a:r>
            <a:endParaRPr lang="ko-KR" altLang="en-US" sz="2000" b="1" dirty="0">
              <a:solidFill>
                <a:srgbClr val="C1CBD7"/>
              </a:solidFill>
              <a:cs typeface="+mn-ea"/>
              <a:sym typeface="+mn-lt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0323" y="3029356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+mn-ea"/>
                <a:sym typeface="+mn-lt"/>
              </a:rPr>
              <a:t>B</a:t>
            </a:r>
            <a:endParaRPr lang="ko-KR" altLang="en-US" sz="2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437114" y="3864964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+mn-ea"/>
                <a:sym typeface="+mn-lt"/>
              </a:rPr>
              <a:t>C</a:t>
            </a:r>
            <a:endParaRPr lang="ko-KR" altLang="en-US" sz="2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6141275" y="377508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+mn-ea"/>
                <a:sym typeface="+mn-lt"/>
              </a:rPr>
              <a:t>D</a:t>
            </a:r>
            <a:endParaRPr lang="ko-KR" altLang="en-US" sz="2000" b="1" dirty="0">
              <a:solidFill>
                <a:srgbClr val="C1CBD7"/>
              </a:solidFill>
              <a:cs typeface="+mn-ea"/>
              <a:sym typeface="+mn-lt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/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4" name="Oval 21"/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5" name="Rounded Rectangle 27"/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956048" y="1864322"/>
            <a:ext cx="291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互斥条件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1773499" y="3942468"/>
            <a:ext cx="291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请求和保持条件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7661877" y="2459935"/>
            <a:ext cx="17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不可抢占条件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7090873" y="4209479"/>
            <a:ext cx="291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循环等待条件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0875" y="2173783"/>
            <a:ext cx="4338638" cy="89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进程对所分配到的资源进行排他性使用，即一段时间内，某资源只能被一个进程占用。如果此时还有其他进程请求该资源，则进程只能等待，直至占有资源的进程用毕释放。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755" y="4230308"/>
            <a:ext cx="4411210" cy="89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进程已经保持了至少一个资源，但又提出了新的资源请求，而该资源已经被其他进程占有，此请求进程被阻塞，但对自己已获得的资源保持不放。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7534659" y="2864614"/>
            <a:ext cx="3156857" cy="61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 进程已获得的资源在未使用完成之前不能被抢占，只能在进程使用完成时由自己释放。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7090874" y="4516427"/>
            <a:ext cx="3933371" cy="116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在发生死锁时，必存在一个进程——资源的循环链，即进程的集合{P0，P1，P2，…Pn}中的P0正在等待P1占用的资源，P1正在等待P2占用的资源，……Pn正在等待P0占用的资源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6914" y="6026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处理死锁的方法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8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1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4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3"/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5437114" y="307494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+mn-ea"/>
                <a:sym typeface="+mn-lt"/>
              </a:rPr>
              <a:t>A</a:t>
            </a:r>
            <a:endParaRPr lang="ko-KR" altLang="en-US" sz="2000" b="1" dirty="0">
              <a:solidFill>
                <a:srgbClr val="C1CBD7"/>
              </a:solidFill>
              <a:cs typeface="+mn-ea"/>
              <a:sym typeface="+mn-lt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0323" y="3029356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+mn-ea"/>
                <a:sym typeface="+mn-lt"/>
              </a:rPr>
              <a:t>B</a:t>
            </a:r>
            <a:endParaRPr lang="ko-KR" altLang="en-US" sz="2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437114" y="3864964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+mn-ea"/>
                <a:sym typeface="+mn-lt"/>
              </a:rPr>
              <a:t>C</a:t>
            </a:r>
            <a:endParaRPr lang="ko-KR" altLang="en-US" sz="2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6141275" y="377508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+mn-ea"/>
                <a:sym typeface="+mn-lt"/>
              </a:rPr>
              <a:t>D</a:t>
            </a:r>
            <a:endParaRPr lang="ko-KR" altLang="en-US" sz="2000" b="1" dirty="0">
              <a:solidFill>
                <a:srgbClr val="C1CBD7"/>
              </a:solidFill>
              <a:cs typeface="+mn-ea"/>
              <a:sym typeface="+mn-lt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/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4" name="Oval 21"/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5" name="Rounded Rectangle 27"/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2281806" y="1864322"/>
            <a:ext cx="2590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预防死锁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r"/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1773499" y="3942468"/>
            <a:ext cx="2916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避免死锁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r"/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7661877" y="2459935"/>
            <a:ext cx="173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检测死锁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7090873" y="4209479"/>
            <a:ext cx="291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解除死锁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0040" y="2330396"/>
            <a:ext cx="4338638" cy="14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这是一种较简单和直观的实现预防方法。该方法通过设置某些限制条件，去破坏产生死锁的四个必要条件中的一个或几个来预防产生死锁。预防死锁是一种较易实现的方法，已被广泛使用。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8394" y="4335510"/>
            <a:ext cx="4411210" cy="116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同样属于事先预防策略，但它并不是事先采取各种限制措施，去破坏产生死锁的四个必要条件，而是在资源的动态分配过程中，用某种方法防治系统进入不安全状态，从而可以避免发生死锁。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7102889" y="4558819"/>
            <a:ext cx="3933371" cy="15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当系统检测到系统中已经发生了死锁时，就采取相应的措施，将进程从死锁状态中解脱出来。常用的方法就是撤消一些进程，回收他们的资源，将他们分配给已处于阻塞状态的进程，使其能继续运行。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7661877" y="2812712"/>
            <a:ext cx="4194495" cy="89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这种方法无需事先采取任何限制性措施，允许进程在运行过程中发生死锁。但可以通过检测机构及时检测出死锁的发生，然后采取相应的措施，把进程从死锁中解脱出来。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如何预防死锁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24082" y="1186057"/>
            <a:ext cx="22528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5A69"/>
                </a:solidFill>
                <a:cs typeface="+mn-ea"/>
              </a:rPr>
              <a:t>破坏互斥条件</a:t>
            </a:r>
            <a:endParaRPr lang="zh-CN" altLang="en-US" sz="2000" b="1" dirty="0">
              <a:solidFill>
                <a:srgbClr val="4A5A69"/>
              </a:solidFill>
              <a:cs typeface="+mn-ea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392236" y="1586167"/>
            <a:ext cx="5144498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方法：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允许系统资源都能共享使用，则系统不会进入死锁状态。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缺点：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有些资源根本就不能被同时使用，如打印机资源，所以，破坏互斥条件而预防死锁的方法不太可行，而且在有的场合应该保护这种互斥性。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49766" y="3250774"/>
            <a:ext cx="28518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zh-CN" sz="2000" b="1" dirty="0">
                <a:solidFill>
                  <a:srgbClr val="4A5A69"/>
                </a:solidFill>
                <a:cs typeface="+mn-ea"/>
              </a:rPr>
              <a:t>破坏请求保持条件</a:t>
            </a:r>
            <a:endParaRPr lang="zh-CN" altLang="zh-CN" sz="2000" b="1" dirty="0">
              <a:solidFill>
                <a:srgbClr val="4A5A69"/>
              </a:solidFill>
              <a:cs typeface="+mn-ea"/>
            </a:endParaRPr>
          </a:p>
          <a:p>
            <a:pPr algn="ctr"/>
            <a:endParaRPr lang="zh-CN" altLang="en-US" sz="2400" b="1" dirty="0">
              <a:solidFill>
                <a:srgbClr val="4A5A69"/>
              </a:solidFill>
              <a:cs typeface="+mn-ea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392236" y="3702634"/>
            <a:ext cx="5018663" cy="255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方法：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釆用预先静态分配方法，即进程在运行前一次申请完它所需要的全部资源，在它的资源未满足前，不把它投入运行。一旦投入运行后，这些资源就一直归它所有，也不再提出其他资源请求，这样就可以保证系统不会发生死锁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缺点：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系统资源被严重浪费，其中有些资源可能仅在运行初期或运行快结束时才使用，甚至根本不使用。而且还会导致“饥饿”现象，当由于个别资源长期被其他进程占用时，将致使等待该资源的进程迟迟不能开始运行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6139102" y="1186057"/>
            <a:ext cx="22528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5A69"/>
                </a:solidFill>
                <a:cs typeface="+mn-ea"/>
              </a:rPr>
              <a:t>破坏互斥条件</a:t>
            </a:r>
            <a:endParaRPr lang="zh-CN" altLang="en-US" sz="2000" b="1" dirty="0">
              <a:solidFill>
                <a:srgbClr val="4A5A69"/>
              </a:solidFill>
              <a:cs typeface="+mn-ea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6419624" y="1638580"/>
            <a:ext cx="5595458" cy="255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方法：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当一个已保持了某些不可剥夺资源的进程，请求新的资源而得不到满足时，它必须释放已经保持的所有资源，待以后需要时再重新申请。这意味着，一个进程已占有的资源会被暂时释放，或者说是被剥夺了，或从而破坏了不可剥夺条件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缺点：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该策略实现起来比较复杂，释放已获得的资源可能造成前一阶段工作的失效，反复地申请和释放资源会增加系统开销，降低系统吞吐量。这种方法常用于状态易于保存和恢复的资源，如CPU的寄存器及内存资源，一般不能用于打印机之类的资源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8" name="TextBox 6"/>
          <p:cNvSpPr txBox="1"/>
          <p:nvPr/>
        </p:nvSpPr>
        <p:spPr>
          <a:xfrm>
            <a:off x="6419623" y="4269570"/>
            <a:ext cx="22528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000" b="1" dirty="0">
                <a:solidFill>
                  <a:srgbClr val="4A5A69"/>
                </a:solidFill>
                <a:cs typeface="+mn-ea"/>
              </a:rPr>
              <a:t>破坏循环等待条件</a:t>
            </a:r>
            <a:endParaRPr lang="zh-CN" altLang="zh-CN" sz="2000" b="1" dirty="0">
              <a:solidFill>
                <a:srgbClr val="4A5A69"/>
              </a:solidFill>
              <a:cs typeface="+mn-ea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472460" y="4591191"/>
            <a:ext cx="5595458" cy="20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方法：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为了破坏循环等待条件，可釆用顺序资源分配法。首先给系统中的资源编号，规定每个进程，必须按编号递增的顺序请求资源，同类资源一次申请完。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缺点：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这种方法存在的问题是，编号必须相对稳定，这就限制了新类型设备的增加；尽管在为资源编号时已考虑到大多数作业实际使用这些资源的顺序，但也经常会发生作业使用资源的顺序与系统规定顺序不同的情况，造成资源的浪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3095" y="3173709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其他问题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5986" y="6026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存储器结构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525715" y="2197575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-1" fmla="*/ 1684774 w 5105400"/>
              <a:gd name="connsiteY0-2" fmla="*/ 3297952 h 3297952"/>
              <a:gd name="connsiteX1-3" fmla="*/ 0 w 5105400"/>
              <a:gd name="connsiteY1-4" fmla="*/ 1872343 h 3297952"/>
              <a:gd name="connsiteX2-5" fmla="*/ 1654629 w 5105400"/>
              <a:gd name="connsiteY2-6" fmla="*/ 0 h 3297952"/>
              <a:gd name="connsiteX3-7" fmla="*/ 3581400 w 5105400"/>
              <a:gd name="connsiteY3-8" fmla="*/ 1654628 h 3297952"/>
              <a:gd name="connsiteX4-9" fmla="*/ 5105400 w 5105400"/>
              <a:gd name="connsiteY4-10" fmla="*/ 152400 h 3297952"/>
              <a:gd name="connsiteX5-11" fmla="*/ 5105400 w 5105400"/>
              <a:gd name="connsiteY5-12" fmla="*/ 152400 h 3297952"/>
              <a:gd name="connsiteX0-13" fmla="*/ 2247481 w 5668107"/>
              <a:gd name="connsiteY0-14" fmla="*/ 3297952 h 3297952"/>
              <a:gd name="connsiteX1-15" fmla="*/ 0 w 5668107"/>
              <a:gd name="connsiteY1-16" fmla="*/ 1881135 h 3297952"/>
              <a:gd name="connsiteX2-17" fmla="*/ 2217336 w 5668107"/>
              <a:gd name="connsiteY2-18" fmla="*/ 0 h 3297952"/>
              <a:gd name="connsiteX3-19" fmla="*/ 4144107 w 5668107"/>
              <a:gd name="connsiteY3-20" fmla="*/ 1654628 h 3297952"/>
              <a:gd name="connsiteX4-21" fmla="*/ 5668107 w 5668107"/>
              <a:gd name="connsiteY4-22" fmla="*/ 152400 h 3297952"/>
              <a:gd name="connsiteX5-23" fmla="*/ 5668107 w 5668107"/>
              <a:gd name="connsiteY5-24" fmla="*/ 152400 h 3297952"/>
              <a:gd name="connsiteX0-25" fmla="*/ 2247481 w 5668107"/>
              <a:gd name="connsiteY0-26" fmla="*/ 3297952 h 3297952"/>
              <a:gd name="connsiteX1-27" fmla="*/ 0 w 5668107"/>
              <a:gd name="connsiteY1-28" fmla="*/ 1881135 h 3297952"/>
              <a:gd name="connsiteX2-29" fmla="*/ 2217336 w 5668107"/>
              <a:gd name="connsiteY2-30" fmla="*/ 0 h 3297952"/>
              <a:gd name="connsiteX3-31" fmla="*/ 4504591 w 5668107"/>
              <a:gd name="connsiteY3-32" fmla="*/ 1672213 h 3297952"/>
              <a:gd name="connsiteX4-33" fmla="*/ 5668107 w 5668107"/>
              <a:gd name="connsiteY4-34" fmla="*/ 152400 h 3297952"/>
              <a:gd name="connsiteX5-35" fmla="*/ 5668107 w 5668107"/>
              <a:gd name="connsiteY5-36" fmla="*/ 152400 h 3297952"/>
              <a:gd name="connsiteX0-37" fmla="*/ 2247481 w 5668107"/>
              <a:gd name="connsiteY0-38" fmla="*/ 3166067 h 3166067"/>
              <a:gd name="connsiteX1-39" fmla="*/ 0 w 5668107"/>
              <a:gd name="connsiteY1-40" fmla="*/ 1749250 h 3166067"/>
              <a:gd name="connsiteX2-41" fmla="*/ 2305259 w 5668107"/>
              <a:gd name="connsiteY2-42" fmla="*/ 0 h 3166067"/>
              <a:gd name="connsiteX3-43" fmla="*/ 4504591 w 5668107"/>
              <a:gd name="connsiteY3-44" fmla="*/ 1540328 h 3166067"/>
              <a:gd name="connsiteX4-45" fmla="*/ 5668107 w 5668107"/>
              <a:gd name="connsiteY4-46" fmla="*/ 20515 h 3166067"/>
              <a:gd name="connsiteX5-47" fmla="*/ 5668107 w 5668107"/>
              <a:gd name="connsiteY5-48" fmla="*/ 20515 h 3166067"/>
              <a:gd name="connsiteX0-49" fmla="*/ 2247481 w 6942991"/>
              <a:gd name="connsiteY0-50" fmla="*/ 3166067 h 3166067"/>
              <a:gd name="connsiteX1-51" fmla="*/ 0 w 6942991"/>
              <a:gd name="connsiteY1-52" fmla="*/ 1749250 h 3166067"/>
              <a:gd name="connsiteX2-53" fmla="*/ 2305259 w 6942991"/>
              <a:gd name="connsiteY2-54" fmla="*/ 0 h 3166067"/>
              <a:gd name="connsiteX3-55" fmla="*/ 4504591 w 6942991"/>
              <a:gd name="connsiteY3-56" fmla="*/ 1540328 h 3166067"/>
              <a:gd name="connsiteX4-57" fmla="*/ 5668107 w 6942991"/>
              <a:gd name="connsiteY4-58" fmla="*/ 20515 h 3166067"/>
              <a:gd name="connsiteX5-59" fmla="*/ 6942991 w 6942991"/>
              <a:gd name="connsiteY5-60" fmla="*/ 20515 h 3166067"/>
              <a:gd name="connsiteX0-61" fmla="*/ 2247481 w 5668107"/>
              <a:gd name="connsiteY0-62" fmla="*/ 3166067 h 3166067"/>
              <a:gd name="connsiteX1-63" fmla="*/ 0 w 5668107"/>
              <a:gd name="connsiteY1-64" fmla="*/ 1749250 h 3166067"/>
              <a:gd name="connsiteX2-65" fmla="*/ 2305259 w 5668107"/>
              <a:gd name="connsiteY2-66" fmla="*/ 0 h 3166067"/>
              <a:gd name="connsiteX3-67" fmla="*/ 4504591 w 5668107"/>
              <a:gd name="connsiteY3-68" fmla="*/ 1540328 h 3166067"/>
              <a:gd name="connsiteX4-69" fmla="*/ 5668107 w 5668107"/>
              <a:gd name="connsiteY4-70" fmla="*/ 20515 h 3166067"/>
              <a:gd name="connsiteX0-71" fmla="*/ 2247481 w 6855069"/>
              <a:gd name="connsiteY0-72" fmla="*/ 3166067 h 3166067"/>
              <a:gd name="connsiteX1-73" fmla="*/ 0 w 6855069"/>
              <a:gd name="connsiteY1-74" fmla="*/ 1749250 h 3166067"/>
              <a:gd name="connsiteX2-75" fmla="*/ 2305259 w 6855069"/>
              <a:gd name="connsiteY2-76" fmla="*/ 0 h 3166067"/>
              <a:gd name="connsiteX3-77" fmla="*/ 4504591 w 6855069"/>
              <a:gd name="connsiteY3-78" fmla="*/ 1540328 h 3166067"/>
              <a:gd name="connsiteX4-79" fmla="*/ 6855069 w 6855069"/>
              <a:gd name="connsiteY4-80" fmla="*/ 11723 h 3166067"/>
              <a:gd name="connsiteX0-81" fmla="*/ 2247481 w 6855069"/>
              <a:gd name="connsiteY0-82" fmla="*/ 3166067 h 3166067"/>
              <a:gd name="connsiteX1-83" fmla="*/ 0 w 6855069"/>
              <a:gd name="connsiteY1-84" fmla="*/ 1749250 h 3166067"/>
              <a:gd name="connsiteX2-85" fmla="*/ 2270089 w 6855069"/>
              <a:gd name="connsiteY2-86" fmla="*/ 0 h 3166067"/>
              <a:gd name="connsiteX3-87" fmla="*/ 4504591 w 6855069"/>
              <a:gd name="connsiteY3-88" fmla="*/ 1540328 h 3166067"/>
              <a:gd name="connsiteX4-89" fmla="*/ 6855069 w 6855069"/>
              <a:gd name="connsiteY4-90" fmla="*/ 11723 h 3166067"/>
              <a:gd name="connsiteX0-91" fmla="*/ 2247481 w 6855069"/>
              <a:gd name="connsiteY0-92" fmla="*/ 3166067 h 3166067"/>
              <a:gd name="connsiteX1-93" fmla="*/ 0 w 6855069"/>
              <a:gd name="connsiteY1-94" fmla="*/ 1749250 h 3166067"/>
              <a:gd name="connsiteX2-95" fmla="*/ 2270089 w 6855069"/>
              <a:gd name="connsiteY2-96" fmla="*/ 0 h 3166067"/>
              <a:gd name="connsiteX3-97" fmla="*/ 4557345 w 6855069"/>
              <a:gd name="connsiteY3-98" fmla="*/ 1637043 h 3166067"/>
              <a:gd name="connsiteX4-99" fmla="*/ 6855069 w 6855069"/>
              <a:gd name="connsiteY4-100" fmla="*/ 11723 h 3166067"/>
              <a:gd name="connsiteX0-101" fmla="*/ 2282650 w 6855069"/>
              <a:gd name="connsiteY0-102" fmla="*/ 3245198 h 3245198"/>
              <a:gd name="connsiteX1-103" fmla="*/ 0 w 6855069"/>
              <a:gd name="connsiteY1-104" fmla="*/ 1749250 h 3245198"/>
              <a:gd name="connsiteX2-105" fmla="*/ 2270089 w 6855069"/>
              <a:gd name="connsiteY2-106" fmla="*/ 0 h 3245198"/>
              <a:gd name="connsiteX3-107" fmla="*/ 4557345 w 6855069"/>
              <a:gd name="connsiteY3-108" fmla="*/ 1637043 h 3245198"/>
              <a:gd name="connsiteX4-109" fmla="*/ 6855069 w 6855069"/>
              <a:gd name="connsiteY4-110" fmla="*/ 11723 h 3245198"/>
              <a:gd name="connsiteX0-111" fmla="*/ 2309027 w 6881446"/>
              <a:gd name="connsiteY0-112" fmla="*/ 3245198 h 3245198"/>
              <a:gd name="connsiteX1-113" fmla="*/ 0 w 6881446"/>
              <a:gd name="connsiteY1-114" fmla="*/ 1617366 h 3245198"/>
              <a:gd name="connsiteX2-115" fmla="*/ 2296466 w 6881446"/>
              <a:gd name="connsiteY2-116" fmla="*/ 0 h 3245198"/>
              <a:gd name="connsiteX3-117" fmla="*/ 4583722 w 6881446"/>
              <a:gd name="connsiteY3-118" fmla="*/ 1637043 h 3245198"/>
              <a:gd name="connsiteX4-119" fmla="*/ 6881446 w 6881446"/>
              <a:gd name="connsiteY4-120" fmla="*/ 11723 h 3245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7" name="Oval 2"/>
          <p:cNvSpPr/>
          <p:nvPr/>
        </p:nvSpPr>
        <p:spPr>
          <a:xfrm>
            <a:off x="5458170" y="1836684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8" name="Oval 75"/>
          <p:cNvSpPr/>
          <p:nvPr/>
        </p:nvSpPr>
        <p:spPr>
          <a:xfrm>
            <a:off x="3397036" y="3460413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9" name="Oval 76"/>
          <p:cNvSpPr/>
          <p:nvPr/>
        </p:nvSpPr>
        <p:spPr>
          <a:xfrm>
            <a:off x="5458170" y="500908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10" name="Oval 77"/>
          <p:cNvSpPr/>
          <p:nvPr/>
        </p:nvSpPr>
        <p:spPr>
          <a:xfrm>
            <a:off x="7730759" y="3431838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11" name="Oval 78"/>
          <p:cNvSpPr/>
          <p:nvPr/>
        </p:nvSpPr>
        <p:spPr>
          <a:xfrm>
            <a:off x="10003348" y="1760911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12" name="Oval 81"/>
          <p:cNvSpPr/>
          <p:nvPr/>
        </p:nvSpPr>
        <p:spPr>
          <a:xfrm>
            <a:off x="10140425" y="1897988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13" name="Group 6"/>
          <p:cNvGrpSpPr/>
          <p:nvPr/>
        </p:nvGrpSpPr>
        <p:grpSpPr>
          <a:xfrm>
            <a:off x="149886" y="2777855"/>
            <a:ext cx="2941955" cy="972185"/>
            <a:chOff x="-858647" y="3137575"/>
            <a:chExt cx="2941955" cy="972185"/>
          </a:xfrm>
        </p:grpSpPr>
        <p:sp>
          <p:nvSpPr>
            <p:cNvPr id="14" name="TextBox 40"/>
            <p:cNvSpPr txBox="1"/>
            <p:nvPr/>
          </p:nvSpPr>
          <p:spPr>
            <a:xfrm>
              <a:off x="-243332" y="3164514"/>
              <a:ext cx="1960908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C1CBD7"/>
                  </a:solidFill>
                  <a:cs typeface="+mn-ea"/>
                  <a:sym typeface="+mn-lt"/>
                </a:rPr>
                <a:t>高速缓存</a:t>
              </a:r>
              <a:endParaRPr lang="en-US" altLang="ko-KR" sz="1400" b="1" dirty="0">
                <a:solidFill>
                  <a:srgbClr val="C1CBD7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41"/>
            <p:cNvSpPr txBox="1"/>
            <p:nvPr/>
          </p:nvSpPr>
          <p:spPr>
            <a:xfrm>
              <a:off x="-858647" y="3464600"/>
              <a:ext cx="29419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CPU的高速缓存，通常可以分为L1、L2、L3这样的三层高速缓存，也称为一级缓存、二级缓存、三级缓存。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/>
            <p:nvPr/>
          </p:nvSpPr>
          <p:spPr>
            <a:xfrm>
              <a:off x="1723216" y="3137575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TextBox 43"/>
            <p:cNvSpPr txBox="1"/>
            <p:nvPr/>
          </p:nvSpPr>
          <p:spPr>
            <a:xfrm>
              <a:off x="1737207" y="3152454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2726104" y="5788138"/>
            <a:ext cx="3310890" cy="972185"/>
            <a:chOff x="339671" y="4653887"/>
            <a:chExt cx="3310890" cy="972185"/>
          </a:xfrm>
        </p:grpSpPr>
        <p:sp>
          <p:nvSpPr>
            <p:cNvPr id="19" name="TextBox 45"/>
            <p:cNvSpPr txBox="1"/>
            <p:nvPr/>
          </p:nvSpPr>
          <p:spPr>
            <a:xfrm>
              <a:off x="1292171" y="4654156"/>
              <a:ext cx="1992464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4A5A69"/>
                  </a:solidFill>
                  <a:cs typeface="+mn-ea"/>
                  <a:sym typeface="+mn-lt"/>
                </a:rPr>
                <a:t>寄存器</a:t>
              </a:r>
              <a:endParaRPr lang="en-US" altLang="ko-KR" sz="1400" b="1" dirty="0">
                <a:solidFill>
                  <a:srgbClr val="4A5A69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339671" y="4980912"/>
              <a:ext cx="33108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最靠近CPU的控制单元的存储器，就是寄存器了，它使用的材料速度也是最快的，因此价格也是最贵的，那么数量就没很多。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54"/>
            <p:cNvSpPr/>
            <p:nvPr/>
          </p:nvSpPr>
          <p:spPr>
            <a:xfrm>
              <a:off x="3290275" y="465388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3302599" y="4671830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11"/>
          <p:cNvGrpSpPr/>
          <p:nvPr/>
        </p:nvGrpSpPr>
        <p:grpSpPr>
          <a:xfrm>
            <a:off x="404619" y="1575762"/>
            <a:ext cx="4749800" cy="1156970"/>
            <a:chOff x="-1119382" y="1553975"/>
            <a:chExt cx="4749800" cy="1156970"/>
          </a:xfrm>
        </p:grpSpPr>
        <p:sp>
          <p:nvSpPr>
            <p:cNvPr id="24" name="TextBox 50"/>
            <p:cNvSpPr txBox="1"/>
            <p:nvPr/>
          </p:nvSpPr>
          <p:spPr>
            <a:xfrm>
              <a:off x="1380613" y="1580914"/>
              <a:ext cx="1883803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4A5A69"/>
                  </a:solidFill>
                  <a:cs typeface="+mn-ea"/>
                  <a:sym typeface="+mn-lt"/>
                </a:rPr>
                <a:t>主存储器</a:t>
              </a:r>
              <a:endParaRPr lang="en-US" altLang="ko-KR" sz="1400" b="1" dirty="0">
                <a:solidFill>
                  <a:srgbClr val="4A5A69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51"/>
            <p:cNvSpPr txBox="1"/>
            <p:nvPr/>
          </p:nvSpPr>
          <p:spPr>
            <a:xfrm>
              <a:off x="-1119382" y="1881000"/>
              <a:ext cx="47498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简称内存或主存，也称可执行存储器。内存用的芯片和CPU Cache有所不同，他使用的是一种叫做DRAM的芯片。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相比SRAM，DRAM的密度更高，功耗更低，有更大的容量，而且造价比SRAM芯片便宜很多。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Oval 59"/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3282381" y="1580086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12"/>
          <p:cNvGrpSpPr/>
          <p:nvPr/>
        </p:nvGrpSpPr>
        <p:grpSpPr>
          <a:xfrm>
            <a:off x="4351289" y="3328400"/>
            <a:ext cx="3379470" cy="1147849"/>
            <a:chOff x="2827288" y="3202670"/>
            <a:chExt cx="3379470" cy="1147849"/>
          </a:xfrm>
        </p:grpSpPr>
        <p:sp>
          <p:nvSpPr>
            <p:cNvPr id="29" name="TextBox 55"/>
            <p:cNvSpPr txBox="1"/>
            <p:nvPr/>
          </p:nvSpPr>
          <p:spPr>
            <a:xfrm>
              <a:off x="3139020" y="3229609"/>
              <a:ext cx="1957902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C1CBD7"/>
                  </a:solidFill>
                  <a:cs typeface="+mn-ea"/>
                  <a:sym typeface="+mn-lt"/>
                </a:rPr>
                <a:t>磁盘缓存</a:t>
              </a:r>
              <a:endParaRPr lang="en-US" altLang="ko-KR" sz="1400" b="1" dirty="0">
                <a:solidFill>
                  <a:srgbClr val="C1CBD7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56"/>
            <p:cNvSpPr txBox="1"/>
            <p:nvPr/>
          </p:nvSpPr>
          <p:spPr>
            <a:xfrm>
              <a:off x="2827288" y="3459826"/>
              <a:ext cx="3379470" cy="89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用来缓和磁盘I/O操作与主存速度的不匹配。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用于暂时存放频繁使用的磁盘数据。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并不是实物，而是利用主存的部分存储空间。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Oval 65"/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32" name="TextBox 58"/>
            <p:cNvSpPr txBox="1"/>
            <p:nvPr/>
          </p:nvSpPr>
          <p:spPr>
            <a:xfrm>
              <a:off x="5114885" y="3228782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Group 8"/>
          <p:cNvGrpSpPr/>
          <p:nvPr/>
        </p:nvGrpSpPr>
        <p:grpSpPr>
          <a:xfrm>
            <a:off x="6806356" y="1538974"/>
            <a:ext cx="2941010" cy="1342376"/>
            <a:chOff x="4769279" y="1496337"/>
            <a:chExt cx="2941010" cy="1342376"/>
          </a:xfrm>
        </p:grpSpPr>
        <p:sp>
          <p:nvSpPr>
            <p:cNvPr id="34" name="TextBox 60"/>
            <p:cNvSpPr txBox="1"/>
            <p:nvPr/>
          </p:nvSpPr>
          <p:spPr>
            <a:xfrm>
              <a:off x="5456299" y="1524672"/>
              <a:ext cx="18879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zh-CN" sz="1400" b="1" dirty="0">
                  <a:solidFill>
                    <a:srgbClr val="4A5A69"/>
                  </a:solidFill>
                  <a:cs typeface="+mn-ea"/>
                </a:rPr>
                <a:t>SSD，HDD硬盘</a:t>
              </a:r>
              <a:endParaRPr lang="zh-CN" altLang="zh-CN" sz="1400" b="1" dirty="0">
                <a:solidFill>
                  <a:srgbClr val="4A5A69"/>
                </a:solidFill>
                <a:cs typeface="+mn-ea"/>
              </a:endParaRPr>
            </a:p>
            <a:p>
              <a:pPr algn="r"/>
              <a:endParaRPr lang="en-US" altLang="ko-KR" sz="1400" b="1" dirty="0">
                <a:solidFill>
                  <a:srgbClr val="4A5A69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61"/>
            <p:cNvSpPr txBox="1"/>
            <p:nvPr/>
          </p:nvSpPr>
          <p:spPr>
            <a:xfrm>
              <a:off x="4769279" y="1823050"/>
              <a:ext cx="29410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80604020202020204" pitchFamily="34" charset="0"/>
                  <a:cs typeface="Arial" panose="02080604020202020204" pitchFamily="34" charset="0"/>
                </a:rPr>
                <a:t>是我们常说的固体硬盘，结构和内存类似，但是它相比内存的优点是断电后数据还是存在的，而内存、寄存器、高速缓存断电后数据都会丢失。内存的读写速度比SSD快10~1000倍。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36" name="Oval 70"/>
            <p:cNvSpPr/>
            <p:nvPr/>
          </p:nvSpPr>
          <p:spPr>
            <a:xfrm>
              <a:off x="7350197" y="149633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37" name="TextBox 63"/>
            <p:cNvSpPr txBox="1"/>
            <p:nvPr/>
          </p:nvSpPr>
          <p:spPr>
            <a:xfrm>
              <a:off x="7391709" y="1522234"/>
              <a:ext cx="276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7"/>
          <p:cNvSpPr/>
          <p:nvPr/>
        </p:nvSpPr>
        <p:spPr>
          <a:xfrm>
            <a:off x="3597979" y="363091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9" name="Rounded Rectangle 10"/>
          <p:cNvSpPr/>
          <p:nvPr/>
        </p:nvSpPr>
        <p:spPr>
          <a:xfrm>
            <a:off x="5721214" y="51994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0" name="Rounded Rectangle 5"/>
          <p:cNvSpPr/>
          <p:nvPr/>
        </p:nvSpPr>
        <p:spPr>
          <a:xfrm flipH="1">
            <a:off x="5613599" y="202999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1" name="Round Same Side Corner Rectangle 11"/>
          <p:cNvSpPr>
            <a:spLocks noChangeAspect="1"/>
          </p:cNvSpPr>
          <p:nvPr/>
        </p:nvSpPr>
        <p:spPr>
          <a:xfrm rot="9900000">
            <a:off x="7906175" y="366418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2" name="Block Arc 10"/>
          <p:cNvSpPr/>
          <p:nvPr/>
        </p:nvSpPr>
        <p:spPr>
          <a:xfrm>
            <a:off x="10225473" y="2037666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65" y="667343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695" y="4486275"/>
            <a:ext cx="4279265" cy="1983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883660"/>
            <a:ext cx="3161030" cy="204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6449" y="602680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连续分配方式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27" name="Group 32"/>
          <p:cNvGrpSpPr/>
          <p:nvPr/>
        </p:nvGrpSpPr>
        <p:grpSpPr>
          <a:xfrm>
            <a:off x="7550000" y="1210563"/>
            <a:ext cx="3909307" cy="1543809"/>
            <a:chOff x="3017859" y="4183875"/>
            <a:chExt cx="1380199" cy="1543809"/>
          </a:xfrm>
        </p:grpSpPr>
        <p:sp>
          <p:nvSpPr>
            <p:cNvPr id="28" name="TextBox 81"/>
            <p:cNvSpPr txBox="1"/>
            <p:nvPr/>
          </p:nvSpPr>
          <p:spPr>
            <a:xfrm>
              <a:off x="3017859" y="4560313"/>
              <a:ext cx="1380199" cy="116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200" dirty="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</a:rPr>
                <a:t>不事先将内存划分成一块块的分区，而是在作业进入内存时，根据作业的大小动态地建立分区，并使分区的大小正好适应作业的需要。因此系统中分区的大小是可变的，分区的数目也是可变的。</a:t>
              </a:r>
              <a:endParaRPr lang="zh-CN" altLang="zh-CN" sz="120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29" name="TextBox 82"/>
            <p:cNvSpPr txBox="1"/>
            <p:nvPr/>
          </p:nvSpPr>
          <p:spPr>
            <a:xfrm>
              <a:off x="3017859" y="4183875"/>
              <a:ext cx="1249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600" b="1" dirty="0">
                  <a:solidFill>
                    <a:srgbClr val="4A5A69"/>
                  </a:solidFill>
                  <a:latin typeface="Arial" panose="02080604020202020204" pitchFamily="34" charset="0"/>
                  <a:cs typeface="Arial" panose="02080604020202020204" pitchFamily="34" charset="0"/>
                </a:rPr>
                <a:t>动态分区分配</a:t>
              </a:r>
              <a:endParaRPr lang="zh-CN" altLang="zh-CN" sz="1600" b="1" dirty="0">
                <a:solidFill>
                  <a:srgbClr val="4A5A69"/>
                </a:solidFill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30" name="Group 37"/>
          <p:cNvGrpSpPr/>
          <p:nvPr/>
        </p:nvGrpSpPr>
        <p:grpSpPr>
          <a:xfrm>
            <a:off x="-1828725" y="3377452"/>
            <a:ext cx="5322834" cy="3174765"/>
            <a:chOff x="2014033" y="2947966"/>
            <a:chExt cx="1705269" cy="3174765"/>
          </a:xfrm>
        </p:grpSpPr>
        <p:sp>
          <p:nvSpPr>
            <p:cNvPr id="31" name="TextBox 84"/>
            <p:cNvSpPr txBox="1"/>
            <p:nvPr/>
          </p:nvSpPr>
          <p:spPr>
            <a:xfrm>
              <a:off x="2773327" y="3260409"/>
              <a:ext cx="94597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  <a:cs typeface="Calibri" panose="020F0502020204030204" pitchFamily="34" charset="0"/>
                </a:rPr>
                <a:t>l 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80604020202020204" pitchFamily="34" charset="0"/>
                  <a:cs typeface="Arial" panose="02080604020202020204" pitchFamily="34" charset="0"/>
                </a:rPr>
                <a:t>将内存空间划分为若干个固定大小的分区，除OS占一区外，其余的一个分区装入一道程序。分区的大小可以相等，也可以不等，但事先必须确定，在运行时不能改变。即分区大小及边界在运行时不能改变。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Wingdings" panose="05000000000000000000" pitchFamily="2" charset="2"/>
                  <a:cs typeface="Calibri" panose="020F0502020204030204" pitchFamily="34" charset="0"/>
                </a:rPr>
                <a:t>l </a:t>
              </a:r>
              <a:r>
                <a:rPr lang="zh-CN" altLang="zh-CN" sz="1200" dirty="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</a:rPr>
                <a:t>系统需建立一张分区说明表或使用表，以记录分区号、分区大小、分区的起始地址及状态（已分配或未分配）。</a:t>
              </a:r>
              <a:endParaRPr lang="zh-CN" altLang="zh-CN" sz="120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32" name="TextBox 85"/>
            <p:cNvSpPr txBox="1"/>
            <p:nvPr/>
          </p:nvSpPr>
          <p:spPr>
            <a:xfrm>
              <a:off x="2014033" y="2947966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固定分区分配</a:t>
              </a:r>
              <a:endPara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  <p:sp>
        <p:nvSpPr>
          <p:cNvPr id="33" name="Rectangle 16"/>
          <p:cNvSpPr/>
          <p:nvPr/>
        </p:nvSpPr>
        <p:spPr>
          <a:xfrm rot="2700000">
            <a:off x="5405633" y="3062131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35" name="Group 55"/>
          <p:cNvGrpSpPr/>
          <p:nvPr/>
        </p:nvGrpSpPr>
        <p:grpSpPr>
          <a:xfrm>
            <a:off x="4770820" y="1145899"/>
            <a:ext cx="2403306" cy="3045201"/>
            <a:chOff x="3204849" y="1054371"/>
            <a:chExt cx="2511078" cy="3181758"/>
          </a:xfrm>
          <a:solidFill>
            <a:srgbClr val="C1CBD7"/>
          </a:solidFill>
        </p:grpSpPr>
        <p:grpSp>
          <p:nvGrpSpPr>
            <p:cNvPr id="36" name="Group 33"/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41" name="Block Arc 42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Block Arc 43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Block Arc 44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Block Arc 45"/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34"/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38" name="Block Arc 39"/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Rectangle 40"/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0" name="Isosceles Triangle 41"/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Group 56"/>
          <p:cNvGrpSpPr/>
          <p:nvPr/>
        </p:nvGrpSpPr>
        <p:grpSpPr>
          <a:xfrm rot="10800000">
            <a:off x="5069065" y="3628092"/>
            <a:ext cx="2403306" cy="3045201"/>
            <a:chOff x="3204849" y="1054371"/>
            <a:chExt cx="2511078" cy="3181758"/>
          </a:xfrm>
          <a:solidFill>
            <a:srgbClr val="4A5A69"/>
          </a:solidFill>
        </p:grpSpPr>
        <p:grpSp>
          <p:nvGrpSpPr>
            <p:cNvPr id="46" name="Group 57"/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51" name="Block Arc 62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Block Arc 63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Block Arc 64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Block Arc 65"/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Group 58"/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48" name="Block Arc 59"/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Rectangle 60"/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0" name="Isosceles Triangle 61"/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TextBox 109"/>
          <p:cNvSpPr txBox="1"/>
          <p:nvPr/>
        </p:nvSpPr>
        <p:spPr>
          <a:xfrm>
            <a:off x="547026" y="1781545"/>
            <a:ext cx="2625413" cy="144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将内存分为系统区（内存低端，分配给OS用）和用户区（内存高端，分配给用户用）。采用静态分配方式，即作业一旦进入内存，就要等待它运行结束后才能释放内存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56" name="TextBox 110"/>
          <p:cNvSpPr txBox="1"/>
          <p:nvPr/>
        </p:nvSpPr>
        <p:spPr>
          <a:xfrm>
            <a:off x="692236" y="1390170"/>
            <a:ext cx="357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4A5A69"/>
                </a:solidFill>
                <a:cs typeface="+mn-ea"/>
              </a:rPr>
              <a:t>单一连续分配</a:t>
            </a:r>
            <a:endParaRPr lang="zh-CN" altLang="zh-CN" sz="1400" b="1" dirty="0">
              <a:solidFill>
                <a:srgbClr val="4A5A69"/>
              </a:solidFill>
              <a:cs typeface="+mn-ea"/>
            </a:endParaRPr>
          </a:p>
          <a:p>
            <a:endParaRPr lang="ko-KR" altLang="en-US" sz="14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7557321" y="3698882"/>
            <a:ext cx="4265402" cy="199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动态重定位分区分配算法与动态分区分配算法基本上相同，差别仅在于：在这种分配算法中，增加了紧凑的功能。通常，当该算法不能找到一个足够大的空闲分区以满足用户需求时，如果所有的小的空闲分区的容量总和大于用户的要求，这时便须对内存进行“紧凑”，将经“紧凑”后所得到的大空闲分区分配给用户。如果所有的小的空闲分区的容量总和仍小于用户的要求，则返回分配失败信息。</a:t>
            </a:r>
            <a:r>
              <a:rPr lang="en-US" altLang="ko-KR" sz="1200" dirty="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lt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210" y="1453149"/>
            <a:ext cx="1775823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98" y="3486168"/>
            <a:ext cx="1846372" cy="196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72" y="5509558"/>
            <a:ext cx="4115058" cy="106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82"/>
          <p:cNvSpPr txBox="1"/>
          <p:nvPr/>
        </p:nvSpPr>
        <p:spPr>
          <a:xfrm>
            <a:off x="7604430" y="3284560"/>
            <a:ext cx="35390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4A5A69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动态重定位分区分配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4A5A69"/>
              </a:solidFill>
              <a:effectLst/>
              <a:latin typeface="Arial" panose="0208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0622" y="46089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800" dirty="0">
                <a:solidFill>
                  <a:srgbClr val="4A5A69"/>
                </a:solidFill>
                <a:cs typeface="+mn-ea"/>
              </a:rPr>
              <a:t>基于顺序搜索的动态分区分配算法</a:t>
            </a:r>
            <a:endParaRPr lang="zh-CN" altLang="zh-CN" sz="2800" dirty="0">
              <a:solidFill>
                <a:srgbClr val="4A5A69"/>
              </a:solidFill>
              <a:cs typeface="+mn-ea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8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1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4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3"/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5437114" y="307494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+mn-ea"/>
                <a:sym typeface="+mn-lt"/>
              </a:rPr>
              <a:t>A</a:t>
            </a:r>
            <a:endParaRPr lang="ko-KR" altLang="en-US" sz="2000" b="1" dirty="0">
              <a:solidFill>
                <a:srgbClr val="C1CBD7"/>
              </a:solidFill>
              <a:cs typeface="+mn-ea"/>
              <a:sym typeface="+mn-lt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0323" y="3029356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+mn-ea"/>
                <a:sym typeface="+mn-lt"/>
              </a:rPr>
              <a:t>B</a:t>
            </a:r>
            <a:endParaRPr lang="ko-KR" altLang="en-US" sz="2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437114" y="3864964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+mn-ea"/>
                <a:sym typeface="+mn-lt"/>
              </a:rPr>
              <a:t>C</a:t>
            </a:r>
            <a:endParaRPr lang="ko-KR" altLang="en-US" sz="20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6141275" y="377508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+mn-ea"/>
                <a:sym typeface="+mn-lt"/>
              </a:rPr>
              <a:t>D</a:t>
            </a:r>
            <a:endParaRPr lang="ko-KR" altLang="en-US" sz="2000" b="1" dirty="0">
              <a:solidFill>
                <a:srgbClr val="C1CBD7"/>
              </a:solidFill>
              <a:cs typeface="+mn-ea"/>
              <a:sym typeface="+mn-lt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/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4" name="Oval 21"/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5" name="Rounded Rectangle 27"/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398585" y="2212116"/>
            <a:ext cx="4163641" cy="1832345"/>
            <a:chOff x="106917" y="3255753"/>
            <a:chExt cx="4108400" cy="1754085"/>
          </a:xfrm>
        </p:grpSpPr>
        <p:sp>
          <p:nvSpPr>
            <p:cNvPr id="27" name="TextBox 25"/>
            <p:cNvSpPr txBox="1"/>
            <p:nvPr/>
          </p:nvSpPr>
          <p:spPr>
            <a:xfrm>
              <a:off x="106917" y="3579862"/>
              <a:ext cx="4108400" cy="142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空闲分区（链）按地址递增的次序排列。在进行内存分配时,从空闲分区表/链首开始顺序查找,直到找到第一个满足其大小要求的空闲分区为止。然后再按照作业大小，从该分区中划出一块内存空间分配给请求者，余下的空闲分区仍留在空闲分区表（链）中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2980319" y="3255753"/>
              <a:ext cx="1083499" cy="26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首次适应算法</a:t>
              </a:r>
              <a:endPara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  <p:grpSp>
        <p:nvGrpSpPr>
          <p:cNvPr id="39" name="Group 24"/>
          <p:cNvGrpSpPr/>
          <p:nvPr/>
        </p:nvGrpSpPr>
        <p:grpSpPr>
          <a:xfrm>
            <a:off x="7629774" y="1978781"/>
            <a:ext cx="4163641" cy="2060259"/>
            <a:chOff x="106917" y="3255753"/>
            <a:chExt cx="4108400" cy="1972265"/>
          </a:xfrm>
        </p:grpSpPr>
        <p:sp>
          <p:nvSpPr>
            <p:cNvPr id="40" name="TextBox 25"/>
            <p:cNvSpPr txBox="1"/>
            <p:nvPr/>
          </p:nvSpPr>
          <p:spPr>
            <a:xfrm>
              <a:off x="106917" y="3579862"/>
              <a:ext cx="4108400" cy="164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环首次适应算法又称为下次适应算法，由首次适应算法演变而来。在为作业分配内存空间时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不再每次从空闲分区表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链首开始查找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而是从上次找到的空闲分区的下一个空闲分区开始查找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直到找到第一个能满足其大小要求的空闲分区为止。然后，再按照作业大小，从该分区中划出一块内存空间分配给请求者，余下的空闲分区仍留在空闲分区表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链中。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41" name="TextBox 26"/>
            <p:cNvSpPr txBox="1"/>
            <p:nvPr/>
          </p:nvSpPr>
          <p:spPr>
            <a:xfrm>
              <a:off x="2585345" y="3255753"/>
              <a:ext cx="1478473" cy="26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循环首次适应算法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  <p:grpSp>
        <p:nvGrpSpPr>
          <p:cNvPr id="43" name="Group 24"/>
          <p:cNvGrpSpPr/>
          <p:nvPr/>
        </p:nvGrpSpPr>
        <p:grpSpPr>
          <a:xfrm>
            <a:off x="552329" y="4698363"/>
            <a:ext cx="4163641" cy="1229260"/>
            <a:chOff x="106917" y="3255754"/>
            <a:chExt cx="4108400" cy="1176759"/>
          </a:xfrm>
        </p:grpSpPr>
        <p:sp>
          <p:nvSpPr>
            <p:cNvPr id="44" name="TextBox 25"/>
            <p:cNvSpPr txBox="1"/>
            <p:nvPr/>
          </p:nvSpPr>
          <p:spPr>
            <a:xfrm>
              <a:off x="106917" y="3579862"/>
              <a:ext cx="4108400" cy="85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链按容量大小递增的次序排列。在进行内存分配时，从空闲分区表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链的首开始顺序查找，直到找到第一个满足其大小要求的空闲分区为止。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45" name="TextBox 26"/>
            <p:cNvSpPr txBox="1"/>
            <p:nvPr/>
          </p:nvSpPr>
          <p:spPr>
            <a:xfrm>
              <a:off x="2585345" y="3255754"/>
              <a:ext cx="1478473" cy="26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最佳适应算法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6840453" y="4757642"/>
            <a:ext cx="4163641" cy="1506261"/>
            <a:chOff x="106917" y="3255754"/>
            <a:chExt cx="4108400" cy="1441929"/>
          </a:xfrm>
        </p:grpSpPr>
        <p:sp>
          <p:nvSpPr>
            <p:cNvPr id="47" name="TextBox 25"/>
            <p:cNvSpPr txBox="1"/>
            <p:nvPr/>
          </p:nvSpPr>
          <p:spPr>
            <a:xfrm>
              <a:off x="106917" y="3579862"/>
              <a:ext cx="4108400" cy="111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链按容量大小递减的次序排列。在进行内存分配时，从空闲分区表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链的首开始顺序查找，直到找到第一个比之大的空闲分区为止。剩下的空闲仍留在空闲分区表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链中。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48" name="TextBox 26"/>
            <p:cNvSpPr txBox="1"/>
            <p:nvPr/>
          </p:nvSpPr>
          <p:spPr>
            <a:xfrm>
              <a:off x="2585345" y="3255754"/>
              <a:ext cx="1478473" cy="26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最坏适应算法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63513" y="2435298"/>
            <a:ext cx="4322619" cy="2429164"/>
          </a:xfrm>
          <a:prstGeom prst="roundRect">
            <a:avLst/>
          </a:prstGeom>
          <a:solidFill>
            <a:srgbClr val="C1CBD7"/>
          </a:solidFill>
          <a:ln>
            <a:solidFill>
              <a:srgbClr val="C1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83406" y="602680"/>
            <a:ext cx="3025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LRU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置换算法概念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93682" y="2656178"/>
            <a:ext cx="3662280" cy="19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A5A69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最近最少使用置换法。顾名思义，就是当需要置换一页时，在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A5A69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  <a:hlinkClick r:id="rId1"/>
              </a:rPr>
              <a:t>内存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A5A69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块中找到一个最久没有使用的页面予以淘汰并进行置换的算法。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4A5A69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53" y="2391424"/>
            <a:ext cx="6408369" cy="24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24335" y="602680"/>
            <a:ext cx="374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LRU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置换算法模拟过程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10902" y="1213281"/>
            <a:ext cx="326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先把所有的内存块装满。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317787" y="3251564"/>
            <a:ext cx="462741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3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如果请求块的当前数据在内存块中已存在，则跳过；如果不存在，则进行页面置换。置换的后面步骤以此类推。置换结束后的最终结果如下：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5838385" y="1203108"/>
            <a:ext cx="5762488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2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我们先设请求块的数组为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a[ 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a[0]=7,a[1]=0,a[2]=1,a[3]=2 ... ...    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此时，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a[3]=2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在内存块中不存在，这时候就要进行页面置换。从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a[3]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往前看，找到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time=3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这个最大时间值对应的内存块为：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，表示内容为“”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7“”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的内存块停留的时间最久，需要替换掉。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4" name="TextBox 20"/>
          <p:cNvSpPr txBox="1"/>
          <p:nvPr/>
        </p:nvSpPr>
        <p:spPr>
          <a:xfrm>
            <a:off x="5732031" y="5424323"/>
            <a:ext cx="614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所以，依次发生置换的页面号是：7、0、1、2、3、4 ，缺页数为：5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6" y="1687404"/>
            <a:ext cx="3578452" cy="134428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85" y="3349619"/>
            <a:ext cx="3695904" cy="152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7" y="4655527"/>
            <a:ext cx="4294519" cy="16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矩形 1024"/>
          <p:cNvSpPr>
            <a:spLocks noChangeAspect="1"/>
          </p:cNvSpPr>
          <p:nvPr/>
        </p:nvSpPr>
        <p:spPr>
          <a:xfrm>
            <a:off x="0" y="0"/>
            <a:ext cx="5276850" cy="20574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475601" y="1701087"/>
            <a:ext cx="4211782" cy="4009519"/>
          </a:xfrm>
          <a:prstGeom prst="roundRect">
            <a:avLst/>
          </a:prstGeom>
          <a:solidFill>
            <a:srgbClr val="C1C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7029" y="2089014"/>
            <a:ext cx="3468926" cy="297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LRU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算法实际上是让你设计数据结构：首先要接收一个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capacity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参数作为缓存的最大容量，然后实现两个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API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，一个是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put(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key,val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方法存入键值对，另一个是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get(key)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方法获取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key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对应的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val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如果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key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不存在则返回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-1.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3871" y="602680"/>
            <a:ext cx="338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LRU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置换算法伪代码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60800" y="1546623"/>
            <a:ext cx="3149600" cy="868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哈希表和链表结合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9" y="2414841"/>
            <a:ext cx="51911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2931" y="180917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rgbClr val="231E1F"/>
                </a:solidFill>
                <a:cs typeface="+mn-ea"/>
              </a:rPr>
              <a:t>生产者消费者问题</a:t>
            </a:r>
            <a:endParaRPr lang="zh-CN" altLang="en-US" sz="2400" b="1" spc="300" dirty="0">
              <a:solidFill>
                <a:srgbClr val="231E1F"/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768" y="174056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89074" y="197091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2931" y="2648445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读者写者问题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3768" y="257124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889074" y="2801601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82931" y="347927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死锁的定义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63768" y="350152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89074" y="373188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82931" y="434906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产生死锁必要条件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63768" y="437131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889074" y="460166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2931" y="5197503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处理死锁的方法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63768" y="521975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89074" y="545010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48271" y="1778484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如何预防死锁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29108" y="180073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54414" y="203108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48271" y="260916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存储器结构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9108" y="263141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07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154414" y="2861771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48271" y="3539448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连续分配方式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29108" y="356169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08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154414" y="379205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348271" y="440923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动态分区分配算法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29108" y="443148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09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154414" y="466183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8271" y="5257673"/>
            <a:ext cx="230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LUR</a:t>
            </a:r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置换算法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29108" y="527992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10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54414" y="551027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14037" y="1081243"/>
            <a:ext cx="5023400" cy="5437642"/>
          </a:xfrm>
          <a:prstGeom prst="roundRect">
            <a:avLst/>
          </a:prstGeom>
          <a:solidFill>
            <a:srgbClr val="C1CBD7"/>
          </a:solidFill>
          <a:ln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836463" y="1099554"/>
            <a:ext cx="5311828" cy="5437643"/>
          </a:xfrm>
          <a:prstGeom prst="roundRect">
            <a:avLst/>
          </a:prstGeom>
          <a:solidFill>
            <a:srgbClr val="C1CBD7"/>
          </a:solidFill>
          <a:ln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>
            <a:off x="765698" y="1369558"/>
            <a:ext cx="4379983" cy="486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//key</a:t>
            </a:r>
            <a:r>
              <a:rPr lang="zh-CN" altLang="en-US" sz="1400" dirty="0"/>
              <a:t>映射到</a:t>
            </a:r>
            <a:r>
              <a:rPr lang="en-US" altLang="zh-CN" sz="1400" dirty="0"/>
              <a:t>Node(</a:t>
            </a:r>
            <a:r>
              <a:rPr lang="en-US" altLang="zh-CN" sz="1400" dirty="0" err="1"/>
              <a:t>key,val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map&lt;</a:t>
            </a:r>
            <a:r>
              <a:rPr lang="en-US" altLang="zh-CN" sz="1400" dirty="0" err="1"/>
              <a:t>int,Node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//Node(k1,v1)-&gt;Node(k2,v2)</a:t>
            </a:r>
            <a:br>
              <a:rPr lang="en-US" altLang="zh-CN" sz="1400" dirty="0"/>
            </a:br>
            <a:r>
              <a:rPr lang="en-US" altLang="zh-CN" sz="1400" dirty="0" err="1"/>
              <a:t>DoubleList</a:t>
            </a:r>
            <a:r>
              <a:rPr lang="en-US" altLang="zh-CN" sz="1400" dirty="0"/>
              <a:t> cache;//</a:t>
            </a:r>
            <a:r>
              <a:rPr lang="zh-CN" altLang="en-US" sz="1400" dirty="0"/>
              <a:t>把这里想象成一个队列</a:t>
            </a:r>
            <a:r>
              <a:rPr lang="en-US" altLang="zh-CN" sz="1400" dirty="0"/>
              <a:t>,</a:t>
            </a:r>
            <a:r>
              <a:rPr lang="zh-CN" altLang="en-US" sz="1400" dirty="0"/>
              <a:t>我们将结点的键值对存入队列</a:t>
            </a:r>
            <a:br>
              <a:rPr lang="zh-CN" altLang="en-US" sz="1400" dirty="0"/>
            </a:br>
            <a:r>
              <a:rPr lang="en-US" altLang="zh-CN" sz="1400" dirty="0"/>
              <a:t>int get(int key)</a:t>
            </a:r>
            <a:br>
              <a:rPr lang="en-US" altLang="zh-CN" sz="1400" dirty="0"/>
            </a:br>
            <a:r>
              <a:rPr lang="en-US" altLang="zh-CN" sz="1400" dirty="0"/>
              <a:t>{</a:t>
            </a:r>
            <a:br>
              <a:rPr lang="en-US" altLang="zh-CN" sz="1400" dirty="0"/>
            </a:br>
            <a:r>
              <a:rPr lang="en-US" altLang="zh-CN" sz="1400" dirty="0"/>
              <a:t>    if(key</a:t>
            </a:r>
            <a:r>
              <a:rPr lang="zh-CN" altLang="en-US" sz="1400" dirty="0"/>
              <a:t>不存在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        return -1</a:t>
            </a:r>
            <a:br>
              <a:rPr lang="en-US" altLang="zh-CN" sz="1400" dirty="0"/>
            </a:br>
            <a:r>
              <a:rPr lang="en-US" altLang="zh-CN" sz="1400" dirty="0"/>
              <a:t>    else</a:t>
            </a:r>
            <a:br>
              <a:rPr lang="en-US" altLang="zh-CN" sz="1400" dirty="0"/>
            </a:br>
            <a:r>
              <a:rPr lang="en-US" altLang="zh-CN" sz="1400" dirty="0"/>
              <a:t>    {</a:t>
            </a:r>
            <a:br>
              <a:rPr lang="en-US" altLang="zh-CN" sz="1400" dirty="0"/>
            </a:br>
            <a:r>
              <a:rPr lang="en-US" altLang="zh-CN" sz="1400" dirty="0"/>
              <a:t>        </a:t>
            </a:r>
            <a:r>
              <a:rPr lang="zh-CN" altLang="en-US" sz="1400" dirty="0"/>
              <a:t>将数据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key,val</a:t>
            </a:r>
            <a:r>
              <a:rPr lang="en-US" altLang="zh-CN" sz="1400" dirty="0"/>
              <a:t>)</a:t>
            </a:r>
            <a:r>
              <a:rPr lang="zh-CN" altLang="en-US" sz="1400" dirty="0"/>
              <a:t>提到开头</a:t>
            </a:r>
            <a:br>
              <a:rPr lang="zh-CN" altLang="en-US" sz="1400" dirty="0"/>
            </a:br>
            <a:r>
              <a:rPr lang="zh-CN" altLang="en-US" sz="1400" dirty="0"/>
              <a:t>        </a:t>
            </a:r>
            <a:r>
              <a:rPr lang="en-US" altLang="zh-CN" sz="1400" dirty="0"/>
              <a:t>return 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    }</a:t>
            </a:r>
            <a:br>
              <a:rPr lang="en-US" altLang="zh-CN" sz="1400" dirty="0"/>
            </a:br>
            <a:r>
              <a:rPr lang="en-US" altLang="zh-CN" sz="1200" dirty="0"/>
              <a:t>}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6566707" y="1099554"/>
            <a:ext cx="4792182" cy="550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void put(int </a:t>
            </a:r>
            <a:r>
              <a:rPr lang="en-US" altLang="zh-CN" sz="1400" dirty="0" err="1"/>
              <a:t>key,int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{</a:t>
            </a:r>
            <a:br>
              <a:rPr lang="en-US" altLang="zh-CN" sz="1400" dirty="0"/>
            </a:br>
            <a:r>
              <a:rPr lang="en-US" altLang="zh-CN" sz="1400" dirty="0"/>
              <a:t>    Node x = new Node(</a:t>
            </a:r>
            <a:r>
              <a:rPr lang="en-US" altLang="zh-CN" sz="1400" dirty="0" err="1"/>
              <a:t>key,val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    if(key</a:t>
            </a:r>
            <a:r>
              <a:rPr lang="zh-CN" altLang="en-US" sz="1400" dirty="0"/>
              <a:t>已经存在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    {</a:t>
            </a:r>
            <a:br>
              <a:rPr lang="en-US" altLang="zh-CN" sz="1400" dirty="0"/>
            </a:br>
            <a:r>
              <a:rPr lang="en-US" altLang="zh-CN" sz="1400" dirty="0"/>
              <a:t>        </a:t>
            </a:r>
            <a:r>
              <a:rPr lang="zh-CN" altLang="en-US" sz="1400" dirty="0"/>
              <a:t>将旧的</a:t>
            </a:r>
            <a:r>
              <a:rPr lang="en-US" altLang="zh-CN" sz="1400" dirty="0" err="1"/>
              <a:t>val</a:t>
            </a:r>
            <a:r>
              <a:rPr lang="zh-CN" altLang="en-US" sz="1400" dirty="0"/>
              <a:t>删除</a:t>
            </a:r>
            <a:br>
              <a:rPr lang="zh-CN" altLang="en-US" sz="1400" dirty="0"/>
            </a:br>
            <a:r>
              <a:rPr lang="zh-CN" altLang="en-US" sz="1400" dirty="0"/>
              <a:t>        将新结点</a:t>
            </a:r>
            <a:r>
              <a:rPr lang="en-US" altLang="zh-CN" sz="1400" dirty="0"/>
              <a:t>x</a:t>
            </a:r>
            <a:r>
              <a:rPr lang="zh-CN" altLang="en-US" sz="1400" dirty="0"/>
              <a:t>放入开头</a:t>
            </a:r>
            <a:br>
              <a:rPr lang="zh-CN" altLang="en-US" sz="1400" dirty="0"/>
            </a:br>
            <a:r>
              <a:rPr lang="zh-CN" altLang="en-US" sz="1400" dirty="0"/>
              <a:t>    </a:t>
            </a:r>
            <a:r>
              <a:rPr lang="en-US" altLang="zh-CN" sz="1400" dirty="0"/>
              <a:t>}</a:t>
            </a:r>
            <a:br>
              <a:rPr lang="en-US" altLang="zh-CN" sz="1400" dirty="0"/>
            </a:br>
            <a:r>
              <a:rPr lang="en-US" altLang="zh-CN" sz="1400" dirty="0"/>
              <a:t>    else</a:t>
            </a:r>
            <a:br>
              <a:rPr lang="en-US" altLang="zh-CN" sz="1400" dirty="0"/>
            </a:br>
            <a:r>
              <a:rPr lang="en-US" altLang="zh-CN" sz="1400" dirty="0"/>
              <a:t>    {</a:t>
            </a:r>
            <a:br>
              <a:rPr lang="en-US" altLang="zh-CN" sz="1400" dirty="0"/>
            </a:br>
            <a:r>
              <a:rPr lang="en-US" altLang="zh-CN" sz="1400" dirty="0"/>
              <a:t>        if(</a:t>
            </a:r>
            <a:r>
              <a:rPr lang="zh-CN" altLang="en-US" sz="1400" dirty="0"/>
              <a:t>队列已经满了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            </a:t>
            </a:r>
            <a:r>
              <a:rPr lang="zh-CN" altLang="en-US" sz="1400" dirty="0"/>
              <a:t>删除链表的最后一个数据腾位置</a:t>
            </a:r>
            <a:br>
              <a:rPr lang="zh-CN" altLang="en-US" sz="1400" dirty="0"/>
            </a:br>
            <a:r>
              <a:rPr lang="zh-CN" altLang="en-US" sz="1400" dirty="0"/>
              <a:t>            删除</a:t>
            </a:r>
            <a:r>
              <a:rPr lang="en-US" altLang="zh-CN" sz="1400" dirty="0"/>
              <a:t>map</a:t>
            </a:r>
            <a:r>
              <a:rPr lang="zh-CN" altLang="en-US" sz="1400" dirty="0"/>
              <a:t>中映射到该数据的键</a:t>
            </a:r>
            <a:br>
              <a:rPr lang="zh-CN" altLang="en-US" sz="1400" dirty="0"/>
            </a:br>
            <a:r>
              <a:rPr lang="zh-CN" altLang="en-US" sz="1400" dirty="0"/>
              <a:t>        将新结点</a:t>
            </a:r>
            <a:r>
              <a:rPr lang="en-US" altLang="zh-CN" sz="1400" dirty="0"/>
              <a:t>x</a:t>
            </a:r>
            <a:r>
              <a:rPr lang="zh-CN" altLang="en-US" sz="1400" dirty="0"/>
              <a:t>放入开头</a:t>
            </a:r>
            <a:br>
              <a:rPr lang="zh-CN" altLang="en-US" sz="1400" dirty="0"/>
            </a:br>
            <a:r>
              <a:rPr lang="zh-CN" altLang="en-US" sz="1400" dirty="0"/>
              <a:t>        </a:t>
            </a:r>
            <a:r>
              <a:rPr lang="en-US" altLang="zh-CN" sz="1400" dirty="0"/>
              <a:t>map</a:t>
            </a:r>
            <a:r>
              <a:rPr lang="zh-CN" altLang="en-US" sz="1400" dirty="0"/>
              <a:t>中新建</a:t>
            </a:r>
            <a:r>
              <a:rPr lang="en-US" altLang="zh-CN" sz="1400" dirty="0"/>
              <a:t>key</a:t>
            </a:r>
            <a:r>
              <a:rPr lang="zh-CN" altLang="en-US" sz="1400" dirty="0"/>
              <a:t>对新结点</a:t>
            </a:r>
            <a:r>
              <a:rPr lang="en-US" altLang="zh-CN" sz="1400" dirty="0"/>
              <a:t>x</a:t>
            </a:r>
            <a:r>
              <a:rPr lang="zh-CN" altLang="en-US" sz="1400" dirty="0"/>
              <a:t>的映射</a:t>
            </a:r>
            <a:br>
              <a:rPr lang="zh-CN" altLang="en-US" sz="1400" dirty="0"/>
            </a:br>
            <a:r>
              <a:rPr lang="zh-CN" altLang="en-US" sz="1400" dirty="0"/>
              <a:t>    </a:t>
            </a:r>
            <a:r>
              <a:rPr lang="en-US" altLang="zh-CN" sz="1400" dirty="0"/>
              <a:t>}  </a:t>
            </a:r>
            <a:br>
              <a:rPr lang="en-US" altLang="zh-CN" sz="1400" dirty="0"/>
            </a:br>
            <a:r>
              <a:rPr lang="en-US" altLang="zh-CN" sz="1200" dirty="0"/>
              <a:t>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4332" y="440571"/>
            <a:ext cx="338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LRU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置换算法伪代码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3677" y="2750954"/>
            <a:ext cx="5724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感谢您的耐心观看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15290" y="4477484"/>
            <a:ext cx="21927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软件</a:t>
            </a:r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2003</a:t>
            </a:r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葛玉菲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95786" y="4686720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1283" y="3628015"/>
            <a:ext cx="500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经典进程同步问题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0524" y="28614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67377" y="602680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生产者消费者问题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56848" y="1063994"/>
            <a:ext cx="15400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A5A69"/>
                </a:solidFill>
                <a:cs typeface="+mn-ea"/>
                <a:sym typeface="+mn-lt"/>
              </a:rPr>
              <a:t>问题分析</a:t>
            </a:r>
            <a:endParaRPr lang="ko-KR" altLang="en-US" sz="24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8" y="1812956"/>
            <a:ext cx="4838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2966" y="3090853"/>
            <a:ext cx="4367945" cy="218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 在缓冲区为空时，消费者不能再进行消费</a:t>
            </a:r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</a:endParaRPr>
          </a:p>
          <a:p>
            <a:pPr marR="0" lvl="0" indent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· 在缓冲区为满时，生产者不能再进行生产</a:t>
            </a:r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</a:endParaRPr>
          </a:p>
          <a:p>
            <a:pPr marR="0" lvl="0" indent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· 在一个线程进行生产或消费时，其余线程不能再进行生产或消费等操作，即保持线程间的同步</a:t>
            </a:r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</a:endParaRPr>
          </a:p>
          <a:p>
            <a:pPr marR="0" lvl="0" indent="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· 注意条件变量与互斥锁的顺序</a:t>
            </a:r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62244" y="1913930"/>
            <a:ext cx="5486400" cy="36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由于前两点原因，因此需要保持线程间的同步，即一个线程消费（或生产）完，其他线程才能进行竞争CPU，获得消费（或生产）的机会。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对于这一点，可以使用条件变量进行线程间的同步：生产者线程在product之前，需要wait直至获取自己所需的信号量之后，才会进行product的操作；同样，对于消费者线程，在consume之前需要wait直到没有线程在访问共享区（缓冲区），再进行consume的操作，之后再解锁并唤醒其他可用阻塞线程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在访问共享区资源时，为避免多个线程同时访问资源造成混乱，需要对共享资源加锁，从而保证某一时刻只有一个线程在访问共享资源。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6991415" y="1406269"/>
            <a:ext cx="5076778" cy="517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93631" y="1470597"/>
            <a:ext cx="6655512" cy="5075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4145439" y="1659049"/>
            <a:ext cx="5005817" cy="1107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7377" y="602680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生产者消费者问题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24848" y="1008932"/>
            <a:ext cx="20126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A5A69"/>
                </a:solidFill>
                <a:cs typeface="+mn-ea"/>
                <a:sym typeface="+mn-lt"/>
              </a:rPr>
              <a:t>伪代码实现</a:t>
            </a:r>
            <a:endParaRPr lang="ko-KR" altLang="en-US" sz="24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94382" y="1606571"/>
            <a:ext cx="5296184" cy="104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mbol" panose="05050102010706020507" pitchFamily="18" charset="2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items代表缓冲区已经使用的资源数，spaces代表缓冲区可用资源数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mutex代表互斥锁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buf[10] 代表缓冲区，其内容类型为item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mbol" panose="05050102010706020507" pitchFamily="18" charset="2"/>
                <a:cs typeface="Calibri" panose="020F0502020204030204" pitchFamily="34" charset="0"/>
              </a:rPr>
              <a:t>·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in、out代表第一个资源和最后一个资源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6962" y="1886871"/>
            <a:ext cx="7142400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var items = 0, space = 10, mutex = 1;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var in = 0, out = 0;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item buf[10] = { NULL 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producer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while( true )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wait( space );  // 等待缓冲区有空闲位置， 在使用PV操作时，条件变量需要在互斥锁之前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wait( mutex );  // 保证在product时不会有其他线程访问缓冲区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// product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buf.push( item, in );  // 将新资源放到buf[in]位置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in = ( in + 1 ) % 10;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signal( mutex );  // 唤醒的顺序可以不同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signal( items );  // 通知consumer缓冲区有资源可以取走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44225" y="2672809"/>
            <a:ext cx="12566904" cy="365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consumer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while( true )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wait( items );  // 等待缓冲区有资源可以使用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wait( mutex );  // 保证在consume时不会有其他线程访问缓冲区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// consume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buf.pop( out );  // 将buf[out]位置的的资源取走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out = ( out + 1 ) % 10;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signal( mutex );  // 唤醒的顺序可以不同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signal( space );  // 通知缓冲区有空闲位置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6450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读者写者问题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56848" y="1063994"/>
            <a:ext cx="15400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A5A69"/>
                </a:solidFill>
                <a:cs typeface="+mn-ea"/>
                <a:sym typeface="+mn-lt"/>
              </a:rPr>
              <a:t>问题分析</a:t>
            </a:r>
            <a:endParaRPr lang="ko-KR" altLang="en-US" sz="24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84015" y="1412484"/>
            <a:ext cx="5486400" cy="433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关系分析。由题目分析读者和写者是互斥的，写者和写者也是互斥的，而读者和读者不存在互斥问题。</a:t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两个进程，即读者和写者。写者是比较简单的，它和任何进程互斥，用互斥信号量的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操作、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操作即可解决。读者的问题比较复杂，它必须实现与写者互斥的同时还要实现与其他读者的同步，因此，仅仅简单的一对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操作、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操作是无法解决的。那么，在这里用到了一个计数器，用它来判断当前是否有读者读文件。当有读者的时候写者是无法写文件的，此时读者会一直占用文件，当没有读者的时候写者才可以写文件。同时这里不同读者对计数器的访问也应该是互斥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8" y="1755846"/>
            <a:ext cx="3947886" cy="21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6848" y="4032555"/>
            <a:ext cx="485261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①允许多个读者可以同时对文件执行读操作；</a:t>
            </a:r>
            <a:b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②只允许一个写者往文件中写信息；</a:t>
            </a:r>
            <a:b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③任一写者在完成写操作之前不允许其他读者或写者工作；</a:t>
            </a:r>
            <a:b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</a:b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④写者执行写操作前，应让已有的读者和写者全部退出。</a:t>
            </a:r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6672071" y="1608483"/>
            <a:ext cx="5069986" cy="446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260546" y="1608483"/>
            <a:ext cx="6053169" cy="446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828120" y="1712402"/>
            <a:ext cx="5005817" cy="1107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26450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读者写者问题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24848" y="1008932"/>
            <a:ext cx="20126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A5A69"/>
                </a:solidFill>
                <a:cs typeface="+mn-ea"/>
                <a:sym typeface="+mn-lt"/>
              </a:rPr>
              <a:t>伪代码实现</a:t>
            </a:r>
            <a:endParaRPr lang="ko-KR" altLang="en-US" sz="24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760" y="1799289"/>
            <a:ext cx="4698536" cy="116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首先设置信号量</a:t>
            </a:r>
            <a:r>
              <a:rPr lang="en-US" altLang="zh-CN" sz="1200" dirty="0">
                <a:solidFill>
                  <a:schemeClr val="bg1"/>
                </a:solidFill>
                <a:cs typeface="Arial" panose="02080604020202020204" pitchFamily="34" charset="0"/>
              </a:rPr>
              <a:t>count</a:t>
            </a: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为计数器，用来记录当前读者数量，初值为</a:t>
            </a:r>
            <a:r>
              <a:rPr lang="en-US" altLang="zh-CN" sz="1200" dirty="0">
                <a:solidFill>
                  <a:schemeClr val="bg1"/>
                </a:solidFill>
                <a:cs typeface="Arial" panose="02080604020202020204" pitchFamily="34" charset="0"/>
              </a:rPr>
              <a:t>0; </a:t>
            </a:r>
            <a:br>
              <a:rPr lang="en-US" altLang="zh-CN" sz="1200" dirty="0">
                <a:solidFill>
                  <a:schemeClr val="bg1"/>
                </a:solidFill>
                <a:cs typeface="Arial" panose="02080604020202020204" pitchFamily="34" charset="0"/>
              </a:rPr>
            </a:b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设置</a:t>
            </a:r>
            <a:r>
              <a:rPr lang="en-US" altLang="zh-CN" sz="1200" dirty="0">
                <a:solidFill>
                  <a:schemeClr val="bg1"/>
                </a:solidFill>
                <a:cs typeface="Arial" panose="02080604020202020204" pitchFamily="34" charset="0"/>
              </a:rPr>
              <a:t>mutex</a:t>
            </a: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为互斥信号量，用于保护更新</a:t>
            </a:r>
            <a:r>
              <a:rPr lang="en-US" altLang="zh-CN" sz="1200" dirty="0">
                <a:solidFill>
                  <a:schemeClr val="bg1"/>
                </a:solidFill>
                <a:cs typeface="Arial" panose="02080604020202020204" pitchFamily="34" charset="0"/>
              </a:rPr>
              <a:t>count</a:t>
            </a: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变量时的互斥；</a:t>
            </a:r>
            <a:b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</a:b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设置互斥信号量</a:t>
            </a:r>
            <a:r>
              <a:rPr lang="en-US" altLang="zh-CN" sz="1200" dirty="0" err="1">
                <a:solidFill>
                  <a:schemeClr val="bg1"/>
                </a:solidFill>
                <a:cs typeface="Arial" panose="02080604020202020204" pitchFamily="34" charset="0"/>
              </a:rPr>
              <a:t>rw</a:t>
            </a:r>
            <a:r>
              <a:rPr lang="zh-CN" altLang="en-US" sz="1200" dirty="0">
                <a:solidFill>
                  <a:schemeClr val="bg1"/>
                </a:solidFill>
                <a:cs typeface="Arial" panose="02080604020202020204" pitchFamily="34" charset="0"/>
              </a:rPr>
              <a:t>用于保证读者和写者的互斥访问。</a:t>
            </a:r>
            <a:endParaRPr lang="zh-CN" altLang="en-US" sz="1200" dirty="0">
              <a:solidFill>
                <a:schemeClr val="bg1"/>
              </a:solidFill>
              <a:cs typeface="Arial" panose="0208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6507" y="2857010"/>
            <a:ext cx="5284350" cy="296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int count=0;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用于记录当前的读者数量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semaphore mutex=1;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用于保护更新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变量时的互斥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semaphore rw=1;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用于保证读者和写者互斥地访问文件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writer () {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写者进程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while (1){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P(rw); 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互斥访问共享文件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Writing;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写入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V(rw) 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释放共享文件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}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034929" y="1672298"/>
            <a:ext cx="4821383" cy="434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reader () {  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读者进程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while(1){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P (mutex) 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互斥访问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变量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if (count==0)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当第一个读进程读共享文件时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    P(rw);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阻止写进程写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count++;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读者计数器加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1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V (mutex) 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释放互斥变量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count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reading;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读取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P (mutex) 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互斥访问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变量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count--; 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读者计数器减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1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if (count==0)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当最后一个读进程读完共享文件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    V(rw) 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允许写进程写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    V (mutex) ;  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释放互斥变量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count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    }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4959" y="3590864"/>
            <a:ext cx="3801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死锁相关问题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4957" y="27598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414" y="4477529"/>
            <a:ext cx="3648405" cy="12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A5A6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如图：两个或以上的进程因为争夺资源而造成互相等待资源的现象称为</a:t>
            </a:r>
            <a:r>
              <a:rPr lang="zh-CN" altLang="en-US" dirty="0">
                <a:solidFill>
                  <a:srgbClr val="4A5A6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  <a:hlinkClick r:id="rId1"/>
              </a:rPr>
              <a:t>死锁</a:t>
            </a:r>
            <a:r>
              <a:rPr lang="zh-CN" altLang="en-US" dirty="0">
                <a:solidFill>
                  <a:srgbClr val="4A5A69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。</a:t>
            </a:r>
            <a:endParaRPr lang="en-US" altLang="ko-KR" dirty="0">
              <a:solidFill>
                <a:srgbClr val="4A5A69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05986" y="6026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死锁的定义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187" y="1625289"/>
            <a:ext cx="4970740" cy="212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A5A69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多个进程在执行过程中，因争夺同类资源且资源分配不当而造成的一种互相等待的现象，若无外力作用，它们都将永远无法继续执行，这种状态称为死锁，这些处于等待状态的进程称为死锁进程。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4A5A69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idx="1"/>
          </p:nvPr>
        </p:nvSpPr>
        <p:spPr/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r="10541"/>
          <a:stretch>
            <a:fillRect/>
          </a:stretch>
        </p:blipFill>
        <p:spPr bwMode="auto">
          <a:xfrm>
            <a:off x="6014471" y="2168343"/>
            <a:ext cx="4620289" cy="341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oZGlkIjoiYmMxY2ExNDM1MjczM2MxZjM0ZmI3OWQ5YzAwODIyNzc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6351</Words>
  <Application>WPS 演示</Application>
  <PresentationFormat>宽屏</PresentationFormat>
  <Paragraphs>370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宋体</vt:lpstr>
      <vt:lpstr>Wingdings</vt:lpstr>
      <vt:lpstr>包图简圆体</vt:lpstr>
      <vt:lpstr>Noto Serif CJK HK SemiBold</vt:lpstr>
      <vt:lpstr>DejaVu Sans</vt:lpstr>
      <vt:lpstr>Symbol</vt:lpstr>
      <vt:lpstr>Standard Symbols PS</vt:lpstr>
      <vt:lpstr>Calibri</vt:lpstr>
      <vt:lpstr>华文中宋</vt:lpstr>
      <vt:lpstr>Droid Sans Fallback</vt:lpstr>
      <vt:lpstr>微软雅黑</vt:lpstr>
      <vt:lpstr>微软雅黑</vt:lpstr>
      <vt:lpstr>宋体</vt:lpstr>
      <vt:lpstr>Arial Unicode MS</vt:lpstr>
      <vt:lpstr>AR PL UKai CN</vt:lpstr>
      <vt:lpstr>-apple-system</vt:lpstr>
      <vt:lpstr>Gubbi</vt:lpstr>
      <vt:lpstr>OpenSymbol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软件03葛玉菲04203103</cp:lastModifiedBy>
  <cp:revision>76</cp:revision>
  <dcterms:created xsi:type="dcterms:W3CDTF">2022-12-04T06:20:21Z</dcterms:created>
  <dcterms:modified xsi:type="dcterms:W3CDTF">2022-12-04T06:20:21Z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8D1CA09832404E549F5244A6B7727BD8</vt:lpwstr>
  </property>
  <property fmtid="{D5CDD505-2E9C-101B-9397-08002B2CF9AE}" pid="3" name="KSOProductBuildVer">
    <vt:lpwstr>2052-11.1.0.11664</vt:lpwstr>
  </property>
</Properties>
</file>