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16"/>
  </p:handoutMasterIdLst>
  <p:sldIdLst>
    <p:sldId id="388" r:id="rId4"/>
    <p:sldId id="371" r:id="rId5"/>
    <p:sldId id="344" r:id="rId7"/>
    <p:sldId id="390" r:id="rId8"/>
    <p:sldId id="416" r:id="rId9"/>
    <p:sldId id="397" r:id="rId10"/>
    <p:sldId id="398" r:id="rId11"/>
    <p:sldId id="421" r:id="rId12"/>
    <p:sldId id="407" r:id="rId13"/>
    <p:sldId id="409" r:id="rId14"/>
    <p:sldId id="406" r:id="rId15"/>
  </p:sldIdLst>
  <p:sldSz cx="9144000" cy="6858000" type="screen4x3"/>
  <p:notesSz cx="6858000" cy="9144000"/>
  <p:custDataLst>
    <p:tags r:id="rId20"/>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0BE5"/>
    <a:srgbClr val="008000"/>
    <a:srgbClr val="00FF00"/>
    <a:srgbClr val="0000FF"/>
    <a:srgbClr val="99CC00"/>
    <a:srgbClr val="FF66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2"/>
    <p:restoredTop sz="91681"/>
  </p:normalViewPr>
  <p:slideViewPr>
    <p:cSldViewPr showGuides="1">
      <p:cViewPr varScale="1">
        <p:scale>
          <a:sx n="104" d="100"/>
          <a:sy n="104" d="100"/>
        </p:scale>
        <p:origin x="165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1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31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31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31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b="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1B852F4-8F74-44FF-BE4E-C1559A28998A}"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50000"/>
              </a:spcBef>
              <a:defRPr sz="1200" b="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515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50000"/>
              </a:spcBef>
              <a:defRPr sz="1200" b="0"/>
            </a:lvl1pPr>
          </a:lstStyle>
          <a:p>
            <a:pPr marL="0" marR="0" lvl="0" indent="0" algn="r" defTabSz="914400" rtl="0" eaLnBrk="1" fontAlgn="base" latinLnBrk="0" hangingPunct="1">
              <a:lnSpc>
                <a:spcPct val="100000"/>
              </a:lnSpc>
              <a:spcBef>
                <a:spcPct val="5000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515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Arial" panose="02080604020202020204" pitchFamily="34" charset="0"/>
              <a:ea typeface="宋体" pitchFamily="2" charset="-122"/>
              <a:cs typeface="+mn-cs"/>
            </a:endParaRPr>
          </a:p>
        </p:txBody>
      </p:sp>
      <p:sp>
        <p:nvSpPr>
          <p:cNvPr id="1515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50000"/>
              </a:spcBef>
              <a:defRPr sz="1200" b="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51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50000"/>
              </a:spcBef>
              <a:defRPr sz="1200" b="0"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15A30145-DFC1-476B-A9FC-2F3597276F79}"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80604020202020204"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8060402020202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8060402020202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8060402020202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7171" name="Text Box 2"/>
          <p:cNvSpPr txBox="1"/>
          <p:nvPr/>
        </p:nvSpPr>
        <p:spPr>
          <a:xfrm>
            <a:off x="1143000" y="685800"/>
            <a:ext cx="4572000" cy="3429000"/>
          </a:xfrm>
          <a:prstGeom prst="rect">
            <a:avLst/>
          </a:prstGeom>
          <a:solidFill>
            <a:srgbClr val="FFFFFF"/>
          </a:solidFill>
          <a:ln w="9360" cap="flat" cmpd="sng">
            <a:solidFill>
              <a:srgbClr val="000000"/>
            </a:solidFill>
            <a:prstDash val="solid"/>
            <a:miter/>
            <a:headEnd type="none" w="med" len="med"/>
            <a:tailEnd type="none" w="med" len="med"/>
          </a:ln>
        </p:spPr>
        <p:txBody>
          <a:bodyPr wrap="none" anchor="ctr" anchorCtr="0"/>
          <a:p>
            <a:pPr lvl="0" algn="ctr" eaLnBrk="1" hangingPunct="1">
              <a:spcBef>
                <a:spcPct val="50000"/>
              </a:spcBef>
            </a:pPr>
            <a:endParaRPr lang="zh-CN" altLang="en-US" sz="2400" b="1" dirty="0">
              <a:latin typeface="Tahoma" panose="020B0604030504040204" pitchFamily="34" charset="0"/>
            </a:endParaRPr>
          </a:p>
        </p:txBody>
      </p:sp>
      <p:sp>
        <p:nvSpPr>
          <p:cNvPr id="7172" name="Rectangle 3"/>
          <p:cNvSpPr/>
          <p:nvPr>
            <p:ph type="body"/>
          </p:nvPr>
        </p:nvSpPr>
        <p:spPr>
          <a:xfrm>
            <a:off x="685800" y="4343400"/>
            <a:ext cx="5486400" cy="274638"/>
          </a:xfrm>
        </p:spPr>
        <p:txBody>
          <a:bodyPr wrap="square" lIns="90000" tIns="46800" rIns="90000" bIns="46800" anchor="t" anchorCtr="0">
            <a:spAutoFit/>
          </a:bodyPr>
          <a:p>
            <a:pPr lvl="0" defTabSz="449580" eaLnBrk="1" hangingPunct="1">
              <a:spcBef>
                <a:spcPts val="450"/>
              </a:spcBef>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GB"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50000"/>
              </a:spcBef>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214563"/>
            <a:ext cx="9009063" cy="1052512"/>
            <a:chOff x="0" y="1536"/>
            <a:chExt cx="5675" cy="663"/>
          </a:xfrm>
        </p:grpSpPr>
        <p:grpSp>
          <p:nvGrpSpPr>
            <p:cNvPr id="2056" name="Group 3"/>
            <p:cNvGrpSpPr/>
            <p:nvPr/>
          </p:nvGrpSpPr>
          <p:grpSpPr>
            <a:xfrm>
              <a:off x="185" y="1604"/>
              <a:ext cx="449" cy="299"/>
              <a:chOff x="720" y="336"/>
              <a:chExt cx="624" cy="432"/>
            </a:xfrm>
          </p:grpSpPr>
          <p:sp>
            <p:nvSpPr>
              <p:cNvPr id="19"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20"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grpSp>
          <p:nvGrpSpPr>
            <p:cNvPr id="2057" name="Group 6"/>
            <p:cNvGrpSpPr/>
            <p:nvPr/>
          </p:nvGrpSpPr>
          <p:grpSpPr>
            <a:xfrm>
              <a:off x="263" y="1870"/>
              <a:ext cx="466" cy="299"/>
              <a:chOff x="912" y="2640"/>
              <a:chExt cx="672" cy="432"/>
            </a:xfrm>
          </p:grpSpPr>
          <p:sp>
            <p:nvSpPr>
              <p:cNvPr id="17"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14"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5"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6"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65548" name="Rectangle 12"/>
          <p:cNvSpPr>
            <a:spLocks noGrp="1" noChangeArrowheads="1"/>
          </p:cNvSpPr>
          <p:nvPr>
            <p:ph type="ctrTitle"/>
          </p:nvPr>
        </p:nvSpPr>
        <p:spPr>
          <a:xfrm>
            <a:off x="990600" y="533400"/>
            <a:ext cx="7772400" cy="3327400"/>
          </a:xfrm>
        </p:spPr>
        <p:txBody>
          <a:bodyPr/>
          <a:lstStyle>
            <a:lvl1pPr algn="ctr">
              <a:defRPr sz="6600"/>
            </a:lvl1pPr>
          </a:lstStyle>
          <a:p>
            <a:r>
              <a:rPr lang="zh-CN" altLang="en-US"/>
              <a:t>单击此处编辑母版标题样式</a:t>
            </a:r>
            <a:endParaRPr lang="zh-CN" altLang="en-US"/>
          </a:p>
        </p:txBody>
      </p:sp>
      <p:sp>
        <p:nvSpPr>
          <p:cNvPr id="65549" name="Rectangle 13"/>
          <p:cNvSpPr>
            <a:spLocks noGrp="1" noChangeArrowheads="1"/>
          </p:cNvSpPr>
          <p:nvPr>
            <p:ph type="subTitle" idx="1"/>
          </p:nvPr>
        </p:nvSpPr>
        <p:spPr>
          <a:xfrm>
            <a:off x="1371600" y="4437063"/>
            <a:ext cx="6400800" cy="1439862"/>
          </a:xfrm>
        </p:spPr>
        <p:txBody>
          <a:bodyPr/>
          <a:lstStyle>
            <a:lvl1pPr marL="0" indent="0" algn="ctr">
              <a:buFont typeface="Wingdings" panose="05000000000000000000" pitchFamily="2" charset="2"/>
              <a:buNone/>
              <a:defRPr sz="4000"/>
            </a:lvl1pPr>
          </a:lstStyle>
          <a:p>
            <a:r>
              <a:rPr lang="zh-CN" altLang="en-US"/>
              <a:t>单击此处编辑母版副标题样式</a:t>
            </a:r>
            <a:endParaRPr lang="zh-CN" altLang="en-US"/>
          </a:p>
        </p:txBody>
      </p:sp>
      <p:sp>
        <p:nvSpPr>
          <p:cNvPr id="21"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lgn="l" eaLnBrk="1" hangingPunct="1">
              <a:spcBef>
                <a:spcPct val="0"/>
              </a:spcBef>
              <a:defRPr kumimoji="0" sz="1400" b="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2"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lgn="ctr" eaLnBrk="1" hangingPunct="1">
              <a:spcBef>
                <a:spcPct val="0"/>
              </a:spcBef>
              <a:defRPr kumimoji="0" sz="1400" b="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3"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lgn="r" eaLnBrk="1" hangingPunct="1">
              <a:spcBef>
                <a:spcPct val="0"/>
              </a:spcBef>
              <a:defRPr kumimoji="0" sz="1400" b="0"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F99525-0B28-4651-83B2-378F16A5A873}" type="slidenum">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76200"/>
            <a:ext cx="2171700" cy="6629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76200"/>
            <a:ext cx="6362700" cy="6629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214563"/>
            <a:ext cx="9009063" cy="1052512"/>
            <a:chOff x="0" y="1536"/>
            <a:chExt cx="5675" cy="663"/>
          </a:xfrm>
        </p:grpSpPr>
        <p:grpSp>
          <p:nvGrpSpPr>
            <p:cNvPr id="2056" name="Group 3"/>
            <p:cNvGrpSpPr/>
            <p:nvPr/>
          </p:nvGrpSpPr>
          <p:grpSpPr>
            <a:xfrm>
              <a:off x="185" y="1604"/>
              <a:ext cx="449" cy="299"/>
              <a:chOff x="720" y="336"/>
              <a:chExt cx="624" cy="432"/>
            </a:xfrm>
          </p:grpSpPr>
          <p:sp>
            <p:nvSpPr>
              <p:cNvPr id="19"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20"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grpSp>
          <p:nvGrpSpPr>
            <p:cNvPr id="2057" name="Group 6"/>
            <p:cNvGrpSpPr/>
            <p:nvPr/>
          </p:nvGrpSpPr>
          <p:grpSpPr>
            <a:xfrm>
              <a:off x="263" y="1870"/>
              <a:ext cx="466" cy="299"/>
              <a:chOff x="912" y="2640"/>
              <a:chExt cx="672" cy="432"/>
            </a:xfrm>
          </p:grpSpPr>
          <p:sp>
            <p:nvSpPr>
              <p:cNvPr id="17"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14"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5"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6"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65548" name="Rectangle 12"/>
          <p:cNvSpPr>
            <a:spLocks noGrp="1" noChangeArrowheads="1"/>
          </p:cNvSpPr>
          <p:nvPr>
            <p:ph type="ctrTitle"/>
          </p:nvPr>
        </p:nvSpPr>
        <p:spPr>
          <a:xfrm>
            <a:off x="990600" y="533400"/>
            <a:ext cx="7772400" cy="3327400"/>
          </a:xfrm>
        </p:spPr>
        <p:txBody>
          <a:bodyPr/>
          <a:lstStyle>
            <a:lvl1pPr algn="ctr">
              <a:defRPr sz="6600"/>
            </a:lvl1pPr>
          </a:lstStyle>
          <a:p>
            <a:r>
              <a:rPr lang="zh-CN" altLang="en-US"/>
              <a:t>单击此处编辑母版标题样式</a:t>
            </a:r>
            <a:endParaRPr lang="zh-CN" altLang="en-US"/>
          </a:p>
        </p:txBody>
      </p:sp>
      <p:sp>
        <p:nvSpPr>
          <p:cNvPr id="65549" name="Rectangle 13"/>
          <p:cNvSpPr>
            <a:spLocks noGrp="1" noChangeArrowheads="1"/>
          </p:cNvSpPr>
          <p:nvPr>
            <p:ph type="subTitle" idx="1"/>
          </p:nvPr>
        </p:nvSpPr>
        <p:spPr>
          <a:xfrm>
            <a:off x="1371600" y="4437063"/>
            <a:ext cx="6400800" cy="1439862"/>
          </a:xfrm>
        </p:spPr>
        <p:txBody>
          <a:bodyPr/>
          <a:lstStyle>
            <a:lvl1pPr marL="0" indent="0" algn="ctr">
              <a:buFont typeface="Wingdings" panose="05000000000000000000" pitchFamily="2" charset="2"/>
              <a:buNone/>
              <a:defRPr sz="4000"/>
            </a:lvl1pPr>
          </a:lstStyle>
          <a:p>
            <a:r>
              <a:rPr lang="zh-CN" altLang="en-US"/>
              <a:t>单击此处编辑母版副标题样式</a:t>
            </a:r>
            <a:endParaRPr lang="zh-CN" altLang="en-US"/>
          </a:p>
        </p:txBody>
      </p:sp>
      <p:sp>
        <p:nvSpPr>
          <p:cNvPr id="21"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lgn="l" eaLnBrk="1" hangingPunct="1">
              <a:spcBef>
                <a:spcPct val="0"/>
              </a:spcBef>
              <a:defRPr kumimoji="0" sz="1400" b="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2"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lgn="ctr" eaLnBrk="1" hangingPunct="1">
              <a:spcBef>
                <a:spcPct val="0"/>
              </a:spcBef>
              <a:defRPr kumimoji="0" sz="1400" b="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
        <p:nvSpPr>
          <p:cNvPr id="23"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lgn="r" eaLnBrk="1" hangingPunct="1">
              <a:spcBef>
                <a:spcPct val="0"/>
              </a:spcBef>
              <a:defRPr kumimoji="0" sz="1400" b="0"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F99525-0B28-4651-83B2-378F16A5A873}" type="slidenum">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itchFamily="2" charset="-122"/>
              <a:cs typeface="+mn-cs"/>
            </a:endParaRPr>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4800" y="990600"/>
            <a:ext cx="4267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990600"/>
            <a:ext cx="4267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00"/>
              </a:buClr>
              <a:buSzTx/>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76200"/>
            <a:ext cx="2171700" cy="6629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76200"/>
            <a:ext cx="6362700" cy="6629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4800" y="990600"/>
            <a:ext cx="4267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990600"/>
            <a:ext cx="4267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00"/>
              </a:buClr>
              <a:buSzTx/>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8"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1" name="Rectangle 7"/>
          <p:cNvSpPr>
            <a:spLocks noChangeArrowheads="1"/>
          </p:cNvSpPr>
          <p:nvPr/>
        </p:nvSpPr>
        <p:spPr bwMode="gray">
          <a:xfrm>
            <a:off x="73025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2" name="Rectangle 8"/>
          <p:cNvSpPr>
            <a:spLocks noChangeArrowheads="1"/>
          </p:cNvSpPr>
          <p:nvPr/>
        </p:nvSpPr>
        <p:spPr bwMode="gray">
          <a:xfrm>
            <a:off x="442913" y="806450"/>
            <a:ext cx="8226425" cy="31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3" name="Rectangle 9"/>
          <p:cNvSpPr>
            <a:spLocks noGrp="1"/>
          </p:cNvSpPr>
          <p:nvPr>
            <p:ph type="title"/>
          </p:nvPr>
        </p:nvSpPr>
        <p:spPr>
          <a:xfrm>
            <a:off x="1150938" y="76200"/>
            <a:ext cx="7840662" cy="8382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304800" y="990600"/>
            <a:ext cx="8686800" cy="5715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2pPr>
      <a:lvl3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3pPr>
      <a:lvl4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4pPr>
      <a:lvl5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5pPr>
      <a:lvl6pPr marL="4572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6pPr>
      <a:lvl7pPr marL="9144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7pPr>
      <a:lvl8pPr marL="13716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8pPr>
      <a:lvl9pPr marL="18288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amp;"/>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F"/>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A"/>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j-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8"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1" name="Rectangle 7"/>
          <p:cNvSpPr>
            <a:spLocks noChangeArrowheads="1"/>
          </p:cNvSpPr>
          <p:nvPr/>
        </p:nvSpPr>
        <p:spPr bwMode="gray">
          <a:xfrm>
            <a:off x="73025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2" name="Rectangle 8"/>
          <p:cNvSpPr>
            <a:spLocks noChangeArrowheads="1"/>
          </p:cNvSpPr>
          <p:nvPr/>
        </p:nvSpPr>
        <p:spPr bwMode="gray">
          <a:xfrm>
            <a:off x="442913" y="806450"/>
            <a:ext cx="8226425" cy="31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kumimoji="1" sz="2400" b="1">
                <a:solidFill>
                  <a:schemeClr val="tx1"/>
                </a:solidFill>
                <a:latin typeface="Tahoma" panose="020B0604030504040204" pitchFamily="34" charset="0"/>
                <a:ea typeface="宋体" pitchFamily="2" charset="-122"/>
              </a:defRPr>
            </a:lvl1pPr>
            <a:lvl2pPr marL="742950" indent="-285750" algn="ctr">
              <a:spcBef>
                <a:spcPct val="50000"/>
              </a:spcBef>
              <a:defRPr kumimoji="1" sz="2400" b="1">
                <a:solidFill>
                  <a:schemeClr val="tx1"/>
                </a:solidFill>
                <a:latin typeface="Tahoma" panose="020B0604030504040204" pitchFamily="34" charset="0"/>
                <a:ea typeface="宋体" pitchFamily="2" charset="-122"/>
              </a:defRPr>
            </a:lvl2pPr>
            <a:lvl3pPr marL="1143000" indent="-228600" algn="ctr">
              <a:spcBef>
                <a:spcPct val="50000"/>
              </a:spcBef>
              <a:defRPr kumimoji="1" sz="2400" b="1">
                <a:solidFill>
                  <a:schemeClr val="tx1"/>
                </a:solidFill>
                <a:latin typeface="Tahoma" panose="020B0604030504040204" pitchFamily="34" charset="0"/>
                <a:ea typeface="宋体" pitchFamily="2" charset="-122"/>
              </a:defRPr>
            </a:lvl3pPr>
            <a:lvl4pPr marL="1600200" indent="-228600" algn="ctr">
              <a:spcBef>
                <a:spcPct val="50000"/>
              </a:spcBef>
              <a:defRPr kumimoji="1" sz="2400" b="1">
                <a:solidFill>
                  <a:schemeClr val="tx1"/>
                </a:solidFill>
                <a:latin typeface="Tahoma" panose="020B0604030504040204" pitchFamily="34" charset="0"/>
                <a:ea typeface="宋体" pitchFamily="2" charset="-122"/>
              </a:defRPr>
            </a:lvl4pPr>
            <a:lvl5pPr marL="2057400" indent="-228600" algn="ctr">
              <a:spcBef>
                <a:spcPct val="50000"/>
              </a:spcBef>
              <a:defRPr kumimoji="1" sz="2400" b="1">
                <a:solidFill>
                  <a:schemeClr val="tx1"/>
                </a:solidFill>
                <a:latin typeface="Tahoma" panose="020B0604030504040204" pitchFamily="34" charset="0"/>
                <a:ea typeface="宋体" pitchFamily="2" charset="-122"/>
              </a:defRPr>
            </a:lvl5pPr>
            <a:lvl6pPr marL="25146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6pPr>
            <a:lvl7pPr marL="29718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7pPr>
            <a:lvl8pPr marL="34290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8pPr>
            <a:lvl9pPr marL="3886200" indent="-228600" algn="ctr" eaLnBrk="0" fontAlgn="base" hangingPunct="0">
              <a:spcBef>
                <a:spcPct val="50000"/>
              </a:spcBef>
              <a:spcAft>
                <a:spcPct val="0"/>
              </a:spcAft>
              <a:defRPr kumimoji="1" sz="2400" b="1">
                <a:solidFill>
                  <a:schemeClr val="tx1"/>
                </a:solidFill>
                <a:latin typeface="Tahoma" panose="020B060403050404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033" name="Rectangle 9"/>
          <p:cNvSpPr>
            <a:spLocks noGrp="1"/>
          </p:cNvSpPr>
          <p:nvPr>
            <p:ph type="title"/>
          </p:nvPr>
        </p:nvSpPr>
        <p:spPr>
          <a:xfrm>
            <a:off x="1150938" y="76200"/>
            <a:ext cx="7840662" cy="8382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304800" y="990600"/>
            <a:ext cx="8686800" cy="5715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sldNum="0"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2pPr>
      <a:lvl3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3pPr>
      <a:lvl4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4pPr>
      <a:lvl5pPr algn="l" rtl="0" eaLnBrk="0" fontAlgn="base" hangingPunct="0">
        <a:spcBef>
          <a:spcPct val="0"/>
        </a:spcBef>
        <a:spcAft>
          <a:spcPct val="0"/>
        </a:spcAft>
        <a:defRPr kumimoji="1" sz="4800" b="1">
          <a:solidFill>
            <a:schemeClr val="tx2"/>
          </a:solidFill>
          <a:latin typeface="Tahoma" panose="020B0604030504040204" pitchFamily="34" charset="0"/>
          <a:ea typeface="华文行楷" pitchFamily="2" charset="-122"/>
        </a:defRPr>
      </a:lvl5pPr>
      <a:lvl6pPr marL="4572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6pPr>
      <a:lvl7pPr marL="9144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7pPr>
      <a:lvl8pPr marL="13716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8pPr>
      <a:lvl9pPr marL="1828800" algn="l" rtl="0" fontAlgn="base">
        <a:spcBef>
          <a:spcPct val="0"/>
        </a:spcBef>
        <a:spcAft>
          <a:spcPct val="0"/>
        </a:spcAft>
        <a:defRPr kumimoji="1" sz="4800" b="1">
          <a:solidFill>
            <a:schemeClr val="tx2"/>
          </a:solidFill>
          <a:latin typeface="Tahoma" panose="020B0604030504040204" pitchFamily="34" charset="0"/>
          <a:ea typeface="华文行楷"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amp;"/>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F"/>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A"/>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j-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type="subTitle" idx="1"/>
          </p:nvPr>
        </p:nvSpPr>
        <p:spPr>
          <a:xfrm>
            <a:off x="671513" y="3571875"/>
            <a:ext cx="8186737" cy="2500313"/>
          </a:xfrm>
        </p:spPr>
        <p:txBody>
          <a:bodyPr vert="horz" wrap="square" lIns="91440" tIns="45720" rIns="91440" bIns="45720" anchor="t" anchorCtr="0"/>
          <a:p>
            <a:pPr eaLnBrk="1" hangingPunct="1">
              <a:buClr>
                <a:srgbClr val="FF0000"/>
              </a:buClr>
              <a:buSzTx/>
            </a:pPr>
            <a:r>
              <a:rPr kumimoji="1" lang="zh-CN" altLang="en-US" sz="3200" dirty="0">
                <a:latin typeface="+mn-lt"/>
                <a:ea typeface="+mn-ea"/>
                <a:cs typeface="+mn-cs"/>
              </a:rPr>
              <a:t>汇编程序设计实验</a:t>
            </a:r>
            <a:r>
              <a:rPr kumimoji="1" lang="en-US" altLang="zh-CN" sz="3200" dirty="0">
                <a:latin typeface="+mn-lt"/>
                <a:ea typeface="+mn-ea"/>
                <a:cs typeface="+mn-cs"/>
              </a:rPr>
              <a:t>———</a:t>
            </a:r>
            <a:r>
              <a:rPr kumimoji="1" lang="zh-CN" altLang="en-US" sz="3200" dirty="0">
                <a:latin typeface="+mn-lt"/>
                <a:ea typeface="+mn-ea"/>
                <a:cs typeface="+mn-cs"/>
              </a:rPr>
              <a:t>实验</a:t>
            </a:r>
            <a:r>
              <a:rPr kumimoji="1" lang="en-US" altLang="zh-CN" sz="3200" dirty="0">
                <a:latin typeface="+mn-lt"/>
                <a:ea typeface="+mn-ea"/>
                <a:cs typeface="+mn-cs"/>
              </a:rPr>
              <a:t>3</a:t>
            </a:r>
            <a:endParaRPr kumimoji="1" lang="en-US" altLang="zh-CN" sz="3200" dirty="0">
              <a:latin typeface="+mn-lt"/>
              <a:ea typeface="+mn-ea"/>
              <a:cs typeface="+mn-cs"/>
            </a:endParaRPr>
          </a:p>
        </p:txBody>
      </p:sp>
      <p:pic>
        <p:nvPicPr>
          <p:cNvPr id="5123" name="图片 3" descr="图片1.png"/>
          <p:cNvPicPr>
            <a:picLocks noChangeAspect="1"/>
          </p:cNvPicPr>
          <p:nvPr/>
        </p:nvPicPr>
        <p:blipFill>
          <a:blip r:embed="rId1"/>
          <a:stretch>
            <a:fillRect/>
          </a:stretch>
        </p:blipFill>
        <p:spPr>
          <a:xfrm>
            <a:off x="71438" y="214313"/>
            <a:ext cx="1928812" cy="1928812"/>
          </a:xfrm>
          <a:prstGeom prst="rect">
            <a:avLst/>
          </a:prstGeom>
          <a:noFill/>
          <a:ln w="9525">
            <a:noFill/>
          </a:ln>
        </p:spPr>
      </p:pic>
      <p:sp>
        <p:nvSpPr>
          <p:cNvPr id="6" name="Rectangle 2"/>
          <p:cNvSpPr>
            <a:spLocks noGrp="1" noChangeArrowheads="1"/>
          </p:cNvSpPr>
          <p:nvPr>
            <p:ph type="ctrTitle"/>
          </p:nvPr>
        </p:nvSpPr>
        <p:spPr>
          <a:xfrm>
            <a:off x="1619885" y="1917065"/>
            <a:ext cx="7143750" cy="1149985"/>
          </a:xfrm>
        </p:spPr>
        <p:txBody>
          <a:bodyPr vert="horz" wrap="square" lIns="91440" tIns="45720" rIns="91440" bIns="45720" numCol="1" anchor="b" anchorCtr="0" compatLnSpc="1"/>
          <a:lstStyle/>
          <a:p>
            <a:pPr marL="0" marR="0" lvl="0" indent="0" algn="l" defTabSz="914400" rtl="0" eaLnBrk="1" fontAlgn="base" latinLnBrk="0" hangingPunct="1">
              <a:lnSpc>
                <a:spcPct val="120000"/>
              </a:lnSpc>
              <a:spcBef>
                <a:spcPts val="1200"/>
              </a:spcBef>
              <a:spcAft>
                <a:spcPts val="1200"/>
              </a:spcAft>
              <a:buClrTx/>
              <a:buSzTx/>
              <a:buFontTx/>
              <a:buNone/>
              <a:defRPr/>
            </a:pPr>
            <a:br>
              <a:rPr kumimoji="1" lang="en-US" altLang="zh-CN" sz="4800" b="1" i="0" u="none" strike="noStrike" kern="0" cap="none" spc="0" normalizeH="0" baseline="0" noProof="0" dirty="0">
                <a:ln>
                  <a:noFill/>
                </a:ln>
                <a:solidFill>
                  <a:schemeClr val="tx2"/>
                </a:solidFill>
                <a:effectLst/>
                <a:uLnTx/>
                <a:uFillTx/>
                <a:latin typeface="+mj-lt"/>
                <a:ea typeface="+mj-ea"/>
                <a:cs typeface="+mj-cs"/>
              </a:rPr>
            </a:br>
            <a:r>
              <a:rPr kumimoji="1" lang="zh-CN" altLang="en-US" sz="6000" b="1" i="0" u="none" strike="noStrike" kern="0" cap="none" spc="0" normalizeH="0" baseline="0" noProof="0" dirty="0">
                <a:ln>
                  <a:noFill/>
                </a:ln>
                <a:solidFill>
                  <a:schemeClr val="tx2"/>
                </a:solidFill>
                <a:effectLst/>
                <a:uLnTx/>
                <a:uFillTx/>
                <a:latin typeface="+mj-lt"/>
                <a:ea typeface="+mj-ea"/>
                <a:cs typeface="+mj-cs"/>
              </a:rPr>
              <a:t>微机原理与接口技术</a:t>
            </a:r>
            <a:endParaRPr kumimoji="1" lang="zh-CN" altLang="en-US" sz="6000" b="1" i="0" u="none" strike="noStrike" kern="0" cap="none" spc="0" normalizeH="0" baseline="0" noProof="0" dirty="0">
              <a:ln>
                <a:noFill/>
              </a:ln>
              <a:solidFill>
                <a:schemeClr val="tx2"/>
              </a:solidFill>
              <a:effectLst/>
              <a:uLnTx/>
              <a:uFillTx/>
              <a:latin typeface="+mj-lt"/>
              <a:ea typeface="+mj-ea"/>
              <a:cs typeface="+mj-cs"/>
            </a:endParaRPr>
          </a:p>
        </p:txBody>
      </p:sp>
      <p:sp>
        <p:nvSpPr>
          <p:cNvPr id="2" name="文本框 1"/>
          <p:cNvSpPr txBox="1"/>
          <p:nvPr/>
        </p:nvSpPr>
        <p:spPr>
          <a:xfrm>
            <a:off x="5148580" y="4653280"/>
            <a:ext cx="2738755" cy="1198880"/>
          </a:xfrm>
          <a:prstGeom prst="rect">
            <a:avLst/>
          </a:prstGeom>
          <a:noFill/>
        </p:spPr>
        <p:txBody>
          <a:bodyPr wrap="square" rtlCol="0">
            <a:spAutoFit/>
          </a:bodyPr>
          <a:p>
            <a:r>
              <a:rPr lang="zh-CN" altLang="en-US"/>
              <a:t>成员：</a:t>
            </a:r>
            <a:r>
              <a:rPr lang="en-US" altLang="zh-CN"/>
              <a:t>29</a:t>
            </a:r>
            <a:r>
              <a:rPr lang="en-US" altLang="zh-CN" b="0">
                <a:sym typeface="+mn-ea"/>
              </a:rPr>
              <a:t>-</a:t>
            </a:r>
            <a:r>
              <a:rPr lang="zh-CN" altLang="en-US" b="0">
                <a:sym typeface="+mn-ea"/>
              </a:rPr>
              <a:t>张鑫瑶</a:t>
            </a:r>
            <a:endParaRPr lang="zh-CN" altLang="en-US" b="0"/>
          </a:p>
          <a:p>
            <a:pPr marL="457200" lvl="1" indent="457200"/>
            <a:r>
              <a:rPr lang="en-US" altLang="zh-CN" b="0">
                <a:sym typeface="+mn-ea"/>
              </a:rPr>
              <a:t>30-</a:t>
            </a:r>
            <a:r>
              <a:rPr lang="zh-CN" altLang="en-US" b="0">
                <a:sym typeface="+mn-ea"/>
              </a:rPr>
              <a:t>崔雨</a:t>
            </a:r>
            <a:endParaRPr lang="zh-CN" altLang="en-US" b="0"/>
          </a:p>
          <a:p>
            <a:pPr marL="457200" lvl="1" indent="457200"/>
            <a:r>
              <a:rPr lang="en-US" altLang="zh-CN" b="0">
                <a:sym typeface="+mn-ea"/>
              </a:rPr>
              <a:t>31-</a:t>
            </a:r>
            <a:r>
              <a:rPr lang="zh-CN" altLang="en-US" b="0">
                <a:sym typeface="+mn-ea"/>
              </a:rPr>
              <a:t>葛玉菲</a:t>
            </a:r>
            <a:endParaRPr lang="zh-CN" altLang="en-US" b="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16013" y="69850"/>
            <a:ext cx="7840662" cy="838200"/>
          </a:xfrm>
        </p:spPr>
        <p:txBody>
          <a:bodyPr vert="horz" wrap="square" lIns="91440" tIns="45720" rIns="91440" bIns="45720" anchor="b" anchorCtr="0"/>
          <a:p>
            <a:pPr eaLnBrk="1" hangingPunct="1"/>
            <a:endParaRPr lang="zh-CN" altLang="en-US" dirty="0"/>
          </a:p>
        </p:txBody>
      </p:sp>
      <p:sp>
        <p:nvSpPr>
          <p:cNvPr id="14339" name="Rectangle 3"/>
          <p:cNvSpPr>
            <a:spLocks noGrp="1"/>
          </p:cNvSpPr>
          <p:nvPr>
            <p:ph idx="1"/>
          </p:nvPr>
        </p:nvSpPr>
        <p:spPr>
          <a:xfrm>
            <a:off x="685800" y="1116013"/>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sz="3200" dirty="0"/>
              <a:t>9.</a:t>
            </a:r>
            <a:r>
              <a:rPr lang="zh-CN" altLang="en-US" sz="3200" dirty="0"/>
              <a:t>心得与</a:t>
            </a:r>
            <a:r>
              <a:rPr lang="zh-CN" altLang="en-US" sz="3200" dirty="0"/>
              <a:t>体会</a:t>
            </a:r>
            <a:endParaRPr lang="zh-CN" altLang="en-US" sz="3200" dirty="0"/>
          </a:p>
        </p:txBody>
      </p:sp>
      <p:sp>
        <p:nvSpPr>
          <p:cNvPr id="2" name="文本框 1"/>
          <p:cNvSpPr txBox="1"/>
          <p:nvPr/>
        </p:nvSpPr>
        <p:spPr>
          <a:xfrm>
            <a:off x="755650" y="1721485"/>
            <a:ext cx="7316470" cy="3046095"/>
          </a:xfrm>
          <a:prstGeom prst="rect">
            <a:avLst/>
          </a:prstGeom>
          <a:noFill/>
        </p:spPr>
        <p:txBody>
          <a:bodyPr wrap="square" rtlCol="0">
            <a:spAutoFit/>
          </a:bodyPr>
          <a:p>
            <a:pPr marL="0" indent="457200">
              <a:buNone/>
            </a:pPr>
            <a:r>
              <a:rPr lang="zh-CN" altLang="en-US" dirty="0">
                <a:sym typeface="+mn-ea"/>
              </a:rPr>
              <a:t>汇编程序指把汇编语言书写的程序翻译成与之等价的机器语言程序的翻译程序，是为特定计算机或计算机系列设计的一种面向机器的语言，通常用于编写系统的核心部分程序，或编写需要耗费大量运行时间和实时性要求较高的</a:t>
            </a:r>
            <a:r>
              <a:rPr lang="zh-CN" altLang="en-US" dirty="0">
                <a:sym typeface="+mn-ea"/>
              </a:rPr>
              <a:t>程序段，因此在很多场合都非汇编不可完成。我们小组在此次实验中相互合作，完成了个人难以完成的任务，也对汇编语言有了更深的理解。</a:t>
            </a:r>
            <a:endParaRPr lang="zh-CN" altLang="en-US" b="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16013" y="69850"/>
            <a:ext cx="7840662" cy="838200"/>
          </a:xfrm>
        </p:spPr>
        <p:txBody>
          <a:bodyPr vert="horz" wrap="square" lIns="91440" tIns="45720" rIns="91440" bIns="45720" anchor="b" anchorCtr="0"/>
          <a:p>
            <a:pPr eaLnBrk="1" hangingPunct="1"/>
            <a:endParaRPr lang="zh-CN" altLang="en-US" dirty="0"/>
          </a:p>
        </p:txBody>
      </p:sp>
      <p:sp>
        <p:nvSpPr>
          <p:cNvPr id="14339" name="Rectangle 3"/>
          <p:cNvSpPr>
            <a:spLocks noGrp="1"/>
          </p:cNvSpPr>
          <p:nvPr>
            <p:ph idx="1"/>
          </p:nvPr>
        </p:nvSpPr>
        <p:spPr>
          <a:xfrm>
            <a:off x="611505" y="2781300"/>
            <a:ext cx="8207375" cy="1380490"/>
          </a:xfrm>
        </p:spPr>
        <p:txBody>
          <a:bodyPr vert="horz" wrap="square" lIns="92160" tIns="46080" rIns="92160" bIns="46080" anchor="t" anchorCtr="0">
            <a:noAutofit/>
          </a:bodyPr>
          <a:p>
            <a:pPr marL="0" indent="0" algn="ctr"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6000" dirty="0"/>
              <a:t>谢谢观看</a:t>
            </a:r>
            <a:endParaRPr lang="zh-CN" altLang="en-US" sz="60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193800" y="112554"/>
            <a:ext cx="7770813" cy="738505"/>
          </a:xfrm>
        </p:spPr>
        <p:txBody>
          <a:bodyPr vert="horz" wrap="square" lIns="0" tIns="0" rIns="0" bIns="0" anchor="ctr" anchorCtr="0">
            <a:spAutoFit/>
          </a:bodyPr>
          <a:p>
            <a:pPr eaLnBrk="1" hangingPunct="1"/>
            <a:r>
              <a:rPr lang="en-US" altLang="zh-CN" dirty="0"/>
              <a:t>Chap 1</a:t>
            </a:r>
            <a:r>
              <a:rPr lang="zh-CN" altLang="en-US" dirty="0"/>
              <a:t> 实验</a:t>
            </a:r>
            <a:r>
              <a:rPr lang="zh-CN" altLang="en-US" dirty="0"/>
              <a:t>介绍</a:t>
            </a:r>
            <a:endParaRPr lang="zh-CN" altLang="en-US" dirty="0"/>
          </a:p>
        </p:txBody>
      </p:sp>
      <p:sp>
        <p:nvSpPr>
          <p:cNvPr id="6147" name="Rectangle 5"/>
          <p:cNvSpPr>
            <a:spLocks noGrp="1"/>
          </p:cNvSpPr>
          <p:nvPr>
            <p:ph idx="1"/>
          </p:nvPr>
        </p:nvSpPr>
        <p:spPr>
          <a:xfrm>
            <a:off x="685800" y="1116013"/>
            <a:ext cx="8207375" cy="2945765"/>
          </a:xfrm>
        </p:spPr>
        <p:txBody>
          <a:bodyPr vert="horz" wrap="square" lIns="92160" tIns="46080" rIns="92160" bIns="46080" anchor="t" anchorCtr="0">
            <a:spAutoFit/>
          </a:bodyPr>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3200" dirty="0"/>
              <a:t>实验</a:t>
            </a:r>
            <a:r>
              <a:rPr lang="zh-CN" altLang="en-US" sz="3200" dirty="0"/>
              <a:t>内容</a:t>
            </a:r>
            <a:endParaRPr lang="zh-CN" altLang="en-US" sz="3200"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3200" dirty="0"/>
              <a:t>实验</a:t>
            </a:r>
            <a:r>
              <a:rPr lang="zh-CN" altLang="en-US" sz="3200" dirty="0"/>
              <a:t>过程</a:t>
            </a:r>
            <a:endParaRPr lang="zh-CN" altLang="en-US" sz="3200"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3200" dirty="0"/>
              <a:t>实验</a:t>
            </a:r>
            <a:r>
              <a:rPr lang="zh-CN" altLang="en-US" sz="3200" dirty="0"/>
              <a:t>结果</a:t>
            </a:r>
            <a:endParaRPr lang="zh-CN" altLang="en-US" sz="3200"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3200" dirty="0"/>
              <a:t>问题</a:t>
            </a:r>
            <a:r>
              <a:rPr lang="zh-CN" altLang="en-US" sz="3200" dirty="0"/>
              <a:t>与解决</a:t>
            </a:r>
            <a:endParaRPr lang="zh-CN" altLang="en-US" sz="3200"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sz="3200" dirty="0"/>
              <a:t>总结与</a:t>
            </a:r>
            <a:r>
              <a:rPr lang="zh-CN" altLang="en-US" sz="3200" dirty="0"/>
              <a:t>体会</a:t>
            </a:r>
            <a:endParaRPr lang="zh-CN" altLang="en-US" sz="3200" dirty="0"/>
          </a:p>
        </p:txBody>
      </p:sp>
    </p:spTree>
  </p:cSld>
  <p:clrMapOvr>
    <a:masterClrMapping/>
  </p:clrMapOvr>
  <p:transition spd="med">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116013" y="69850"/>
            <a:ext cx="7840662" cy="838200"/>
          </a:xfrm>
        </p:spPr>
        <p:txBody>
          <a:bodyPr vert="horz" wrap="square" lIns="91440" tIns="45720" rIns="91440" bIns="45720" anchor="b" anchorCtr="0"/>
          <a:p>
            <a:pPr eaLnBrk="1" hangingPunct="1"/>
            <a:r>
              <a:rPr lang="en-US" altLang="zh-CN" dirty="0"/>
              <a:t>Chap 2</a:t>
            </a:r>
            <a:r>
              <a:rPr lang="zh-CN" altLang="en-US" dirty="0"/>
              <a:t> 实验</a:t>
            </a:r>
            <a:r>
              <a:rPr lang="zh-CN" altLang="en-US" dirty="0"/>
              <a:t>内容</a:t>
            </a:r>
            <a:endParaRPr lang="zh-CN" altLang="en-US" dirty="0"/>
          </a:p>
        </p:txBody>
      </p:sp>
      <p:sp>
        <p:nvSpPr>
          <p:cNvPr id="5123" name="Rectangle 7"/>
          <p:cNvSpPr>
            <a:spLocks noGrp="1" noChangeArrowheads="1"/>
          </p:cNvSpPr>
          <p:nvPr>
            <p:ph idx="1"/>
          </p:nvPr>
        </p:nvSpPr>
        <p:spPr>
          <a:xfrm>
            <a:off x="722313" y="1116013"/>
            <a:ext cx="8207375" cy="5212080"/>
          </a:xfrm>
        </p:spPr>
        <p:txBody>
          <a:bodyPr vert="horz" wrap="square" lIns="92160" tIns="46080" rIns="92160" bIns="46080" numCol="1" anchor="t" anchorCtr="0" compatLnSpc="1">
            <a:spAutoFit/>
          </a:bodyPr>
          <a:lstStyle/>
          <a:p>
            <a:pPr marL="685800" marR="0" lvl="0" indent="-685800" algn="l" defTabSz="449580" rtl="0" eaLnBrk="1" fontAlgn="base" latinLnBrk="0" hangingPunct="1">
              <a:lnSpc>
                <a:spcPct val="100000"/>
              </a:lnSpc>
              <a:spcBef>
                <a:spcPct val="20000"/>
              </a:spcBef>
              <a:spcAft>
                <a:spcPct val="0"/>
              </a:spcAft>
              <a:buClr>
                <a:srgbClr val="FF0000"/>
              </a:buClr>
              <a:buSzTx/>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1" lang="zh-CN" altLang="en-GB" sz="3200" b="1" i="0" u="none" strike="noStrike" kern="0" cap="none" spc="0" normalizeH="0" baseline="0" noProof="0" dirty="0">
                <a:ln>
                  <a:noFill/>
                </a:ln>
                <a:solidFill>
                  <a:schemeClr val="tx1"/>
                </a:solidFill>
                <a:effectLst/>
                <a:uLnTx/>
                <a:uFillTx/>
                <a:latin typeface="+mn-lt"/>
                <a:ea typeface="+mn-ea"/>
                <a:cs typeface="+mn-cs"/>
              </a:rPr>
              <a:t>本实验要求学生用C语言和鲲鹏920处理器汇编语言混合编程完成顺序、分支、循环程序设计。</a:t>
            </a:r>
            <a:endParaRPr kumimoji="1" lang="zh-CN" altLang="en-GB" sz="3200" b="1" i="0" u="none" strike="noStrike" kern="0" cap="none" spc="0" normalizeH="0" baseline="0" noProof="0" dirty="0">
              <a:ln>
                <a:noFill/>
              </a:ln>
              <a:solidFill>
                <a:schemeClr val="tx1"/>
              </a:solidFill>
              <a:effectLst/>
              <a:uLnTx/>
              <a:uFillTx/>
              <a:latin typeface="+mn-lt"/>
              <a:ea typeface="+mn-ea"/>
              <a:cs typeface="+mn-cs"/>
            </a:endParaRPr>
          </a:p>
          <a:p>
            <a:pPr marL="685800" marR="0" lvl="0" indent="-685800" algn="l" defTabSz="449580" rtl="0" eaLnBrk="1" fontAlgn="base" latinLnBrk="0" hangingPunct="1">
              <a:lnSpc>
                <a:spcPct val="100000"/>
              </a:lnSpc>
              <a:spcBef>
                <a:spcPct val="20000"/>
              </a:spcBef>
              <a:spcAft>
                <a:spcPct val="0"/>
              </a:spcAft>
              <a:buClr>
                <a:srgbClr val="FF0000"/>
              </a:buClr>
              <a:buSzTx/>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1" sz="3200" b="1" i="0" u="none" strike="noStrike" kern="0" cap="none" spc="0" normalizeH="0" baseline="0" noProof="0" dirty="0">
                <a:ln>
                  <a:noFill/>
                </a:ln>
                <a:solidFill>
                  <a:schemeClr val="tx1"/>
                </a:solidFill>
                <a:effectLst/>
                <a:uLnTx/>
                <a:uFillTx/>
                <a:latin typeface="+mn-lt"/>
                <a:ea typeface="+mn-ea"/>
                <a:cs typeface="+mn-cs"/>
              </a:rPr>
              <a:t>(2)求数组buf的最小值：数组buf中共有10个带符号字数据，请求出其最小值存入变量min中。要求数组buf的定义和初始化以及变量min的输出均在C程序中完成，鲲鹏汇编程序完成求最小值的过程。</a:t>
            </a:r>
            <a:endParaRPr kumimoji="1" sz="3200" b="1" i="0" u="none" strike="noStrike" kern="0" cap="none" spc="0" normalizeH="0" baseline="0" noProof="0" dirty="0">
              <a:ln>
                <a:noFill/>
              </a:ln>
              <a:solidFill>
                <a:schemeClr val="tx1"/>
              </a:solidFill>
              <a:effectLst/>
              <a:uLnTx/>
              <a:uFillTx/>
              <a:latin typeface="+mn-lt"/>
              <a:ea typeface="+mn-ea"/>
              <a:cs typeface="+mn-cs"/>
            </a:endParaRPr>
          </a:p>
          <a:p>
            <a:pPr marL="1066800" marR="0" lvl="1" indent="-609600" algn="l" defTabSz="449580" rtl="0" eaLnBrk="1" fontAlgn="base" latinLnBrk="0" hangingPunct="1">
              <a:lnSpc>
                <a:spcPct val="100000"/>
              </a:lnSpc>
              <a:spcBef>
                <a:spcPct val="20000"/>
              </a:spcBef>
              <a:spcAft>
                <a:spcPct val="0"/>
              </a:spcAft>
              <a:buClr>
                <a:srgbClr val="0000FF"/>
              </a:buClr>
              <a:buSzTx/>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1" lang="zh-CN" altLang="en-GB" sz="3200" b="1"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116013" y="69850"/>
            <a:ext cx="7840662" cy="838200"/>
          </a:xfrm>
        </p:spPr>
        <p:txBody>
          <a:bodyPr vert="horz" wrap="square" lIns="91440" tIns="45720" rIns="91440" bIns="45720" anchor="b" anchorCtr="0"/>
          <a:p>
            <a:pPr eaLnBrk="1" hangingPunct="1"/>
            <a:r>
              <a:rPr lang="en-US" altLang="zh-CN" dirty="0"/>
              <a:t>Chap 3</a:t>
            </a:r>
            <a:r>
              <a:rPr lang="zh-CN" altLang="en-US" dirty="0"/>
              <a:t> 实验</a:t>
            </a:r>
            <a:r>
              <a:rPr lang="zh-CN" altLang="en-US" dirty="0"/>
              <a:t>过程</a:t>
            </a:r>
            <a:endParaRPr lang="zh-CN" altLang="en-US" dirty="0"/>
          </a:p>
        </p:txBody>
      </p:sp>
      <p:sp>
        <p:nvSpPr>
          <p:cNvPr id="9219" name="Rectangle 7"/>
          <p:cNvSpPr>
            <a:spLocks noGrp="1"/>
          </p:cNvSpPr>
          <p:nvPr>
            <p:ph idx="1"/>
          </p:nvPr>
        </p:nvSpPr>
        <p:spPr>
          <a:xfrm>
            <a:off x="685800" y="1116013"/>
            <a:ext cx="8207375" cy="1973580"/>
          </a:xfrm>
        </p:spPr>
        <p:txBody>
          <a:bodyPr vert="horz" wrap="square" lIns="92160" tIns="46080" rIns="92160" bIns="46080" anchor="t" anchorCtr="0">
            <a:spAutoFit/>
          </a:bodyPr>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dirty="0">
                <a:sym typeface="+mn-ea"/>
              </a:rPr>
              <a:t>鲲鹏</a:t>
            </a:r>
            <a:r>
              <a:rPr lang="en-US" altLang="zh-CN" dirty="0">
                <a:sym typeface="+mn-ea"/>
              </a:rPr>
              <a:t>920</a:t>
            </a:r>
            <a:r>
              <a:rPr lang="zh-CN" altLang="en-US" dirty="0">
                <a:sym typeface="+mn-ea"/>
              </a:rPr>
              <a:t>实现</a:t>
            </a:r>
            <a:endParaRPr lang="zh-CN" altLang="en-US"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dirty="0"/>
              <a:t>编译</a:t>
            </a:r>
            <a:r>
              <a:rPr lang="zh-CN" altLang="en-US" dirty="0"/>
              <a:t>代码</a:t>
            </a:r>
            <a:endParaRPr lang="zh-CN" altLang="en-US" dirty="0"/>
          </a:p>
          <a:p>
            <a:pPr marL="685800" indent="-685800" defTabSz="449580" eaLnBrk="1" hangingPunct="1">
              <a:buFont typeface="Wingdings" panose="05000000000000000000" pitchFamily="2" charset="2"/>
              <a:buAutoNum type="arabicPeriod"/>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zh-CN" altLang="en-US" dirty="0"/>
              <a:t>调试</a:t>
            </a:r>
            <a:r>
              <a:rPr lang="zh-CN" altLang="en-US" dirty="0"/>
              <a:t>代码</a:t>
            </a:r>
            <a:endParaRPr lang="zh-CN" alt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p:cNvSpPr>
          <p:nvPr>
            <p:ph idx="1"/>
          </p:nvPr>
        </p:nvSpPr>
        <p:spPr>
          <a:xfrm>
            <a:off x="755650" y="188278"/>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zh-CN" sz="3200" dirty="0"/>
              <a:t>1.</a:t>
            </a:r>
            <a:r>
              <a:rPr lang="zh-CN" altLang="en-US" sz="3200" dirty="0"/>
              <a:t>实现</a:t>
            </a:r>
            <a:endParaRPr lang="zh-CN" altLang="en-US" sz="3200" dirty="0"/>
          </a:p>
        </p:txBody>
      </p:sp>
      <p:sp>
        <p:nvSpPr>
          <p:cNvPr id="11" name="文本框 10"/>
          <p:cNvSpPr txBox="1"/>
          <p:nvPr/>
        </p:nvSpPr>
        <p:spPr>
          <a:xfrm>
            <a:off x="687070" y="1982470"/>
            <a:ext cx="288925" cy="460375"/>
          </a:xfrm>
          <a:prstGeom prst="rect">
            <a:avLst/>
          </a:prstGeom>
          <a:noFill/>
        </p:spPr>
        <p:txBody>
          <a:bodyPr wrap="none" rtlCol="0">
            <a:spAutoFit/>
          </a:bodyPr>
          <a:p>
            <a:pPr algn="l"/>
            <a:r>
              <a:rPr lang="en-US" altLang="zh-CN">
                <a:sym typeface="+mn-ea"/>
              </a:rPr>
              <a:t> </a:t>
            </a:r>
            <a:endParaRPr lang="zh-CN" altLang="en-US"/>
          </a:p>
        </p:txBody>
      </p:sp>
      <p:pic>
        <p:nvPicPr>
          <p:cNvPr id="4" name="图片 3" descr="min"/>
          <p:cNvPicPr>
            <a:picLocks noChangeAspect="1"/>
          </p:cNvPicPr>
          <p:nvPr/>
        </p:nvPicPr>
        <p:blipFill>
          <a:blip r:embed="rId1"/>
          <a:stretch>
            <a:fillRect/>
          </a:stretch>
        </p:blipFill>
        <p:spPr>
          <a:xfrm>
            <a:off x="828040" y="1124585"/>
            <a:ext cx="5357495" cy="3249930"/>
          </a:xfrm>
          <a:prstGeom prst="rect">
            <a:avLst/>
          </a:prstGeom>
        </p:spPr>
      </p:pic>
      <p:pic>
        <p:nvPicPr>
          <p:cNvPr id="5" name="图片 4" descr="lab3c"/>
          <p:cNvPicPr>
            <a:picLocks noChangeAspect="1"/>
          </p:cNvPicPr>
          <p:nvPr/>
        </p:nvPicPr>
        <p:blipFill>
          <a:blip r:embed="rId2"/>
          <a:srcRect b="56553"/>
          <a:stretch>
            <a:fillRect/>
          </a:stretch>
        </p:blipFill>
        <p:spPr>
          <a:xfrm>
            <a:off x="828040" y="4509135"/>
            <a:ext cx="5447665" cy="1435735"/>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p:cNvSpPr>
          <p:nvPr>
            <p:ph idx="1"/>
          </p:nvPr>
        </p:nvSpPr>
        <p:spPr>
          <a:xfrm>
            <a:off x="685800" y="1116013"/>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zh-CN" sz="3200" dirty="0"/>
              <a:t>2.</a:t>
            </a:r>
            <a:r>
              <a:rPr lang="zh-CN" altLang="en-US" sz="3200" dirty="0"/>
              <a:t>编译</a:t>
            </a:r>
            <a:r>
              <a:rPr lang="zh-CN" altLang="en-US" sz="3200" dirty="0"/>
              <a:t>代码</a:t>
            </a:r>
            <a:endParaRPr lang="zh-CN" altLang="en-US" sz="3200" dirty="0"/>
          </a:p>
        </p:txBody>
      </p:sp>
      <p:pic>
        <p:nvPicPr>
          <p:cNvPr id="2" name="图片 1" descr="编译"/>
          <p:cNvPicPr>
            <a:picLocks noChangeAspect="1"/>
          </p:cNvPicPr>
          <p:nvPr/>
        </p:nvPicPr>
        <p:blipFill>
          <a:blip r:embed="rId1"/>
          <a:stretch>
            <a:fillRect/>
          </a:stretch>
        </p:blipFill>
        <p:spPr>
          <a:xfrm>
            <a:off x="972185" y="2277110"/>
            <a:ext cx="7077075" cy="1704975"/>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p:cNvSpPr>
          <p:nvPr>
            <p:ph idx="1"/>
          </p:nvPr>
        </p:nvSpPr>
        <p:spPr>
          <a:xfrm>
            <a:off x="685800" y="1116013"/>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zh-CN" sz="3200" dirty="0"/>
              <a:t>3.</a:t>
            </a:r>
            <a:r>
              <a:rPr lang="zh-CN" altLang="en-US" sz="3200" dirty="0"/>
              <a:t>调试代码</a:t>
            </a:r>
            <a:r>
              <a:rPr lang="en-US" altLang="zh-CN" sz="3200" dirty="0"/>
              <a:t>1</a:t>
            </a:r>
            <a:endParaRPr lang="en-US" altLang="zh-CN" sz="3200" dirty="0"/>
          </a:p>
        </p:txBody>
      </p:sp>
      <p:sp>
        <p:nvSpPr>
          <p:cNvPr id="3" name="文本框 2"/>
          <p:cNvSpPr txBox="1"/>
          <p:nvPr/>
        </p:nvSpPr>
        <p:spPr>
          <a:xfrm>
            <a:off x="685800" y="1629410"/>
            <a:ext cx="6722110" cy="829945"/>
          </a:xfrm>
          <a:prstGeom prst="rect">
            <a:avLst/>
          </a:prstGeom>
          <a:noFill/>
        </p:spPr>
        <p:txBody>
          <a:bodyPr wrap="square" rtlCol="0">
            <a:spAutoFit/>
          </a:bodyPr>
          <a:p>
            <a:r>
              <a:rPr lang="zh-CN" altLang="en-US" sz="1200" dirty="0">
                <a:sym typeface="+mn-ea"/>
              </a:rPr>
              <a:t>进行</a:t>
            </a:r>
            <a:r>
              <a:rPr lang="en-US" altLang="zh-CN" sz="1200" dirty="0">
                <a:sym typeface="+mn-ea"/>
              </a:rPr>
              <a:t>deBug</a:t>
            </a:r>
            <a:r>
              <a:rPr lang="zh-CN" altLang="en-US" sz="1200" dirty="0">
                <a:sym typeface="+mn-ea"/>
              </a:rPr>
              <a:t>调试，单步执行查看内存中数据变化</a:t>
            </a:r>
            <a:r>
              <a:rPr lang="zh-CN" altLang="en-US" dirty="0">
                <a:sym typeface="+mn-ea"/>
              </a:rPr>
              <a:t>。</a:t>
            </a:r>
            <a:endParaRPr lang="zh-CN" altLang="en-US" dirty="0"/>
          </a:p>
          <a:p>
            <a:endParaRPr lang="zh-CN" altLang="en-US"/>
          </a:p>
        </p:txBody>
      </p:sp>
      <p:pic>
        <p:nvPicPr>
          <p:cNvPr id="2" name="图片 1" descr="gdb"/>
          <p:cNvPicPr>
            <a:picLocks noChangeAspect="1"/>
          </p:cNvPicPr>
          <p:nvPr/>
        </p:nvPicPr>
        <p:blipFill>
          <a:blip r:embed="rId1"/>
          <a:stretch>
            <a:fillRect/>
          </a:stretch>
        </p:blipFill>
        <p:spPr>
          <a:xfrm>
            <a:off x="899795" y="2204720"/>
            <a:ext cx="6421755" cy="4382135"/>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16013" y="69850"/>
            <a:ext cx="7840662" cy="838200"/>
          </a:xfrm>
        </p:spPr>
        <p:txBody>
          <a:bodyPr vert="horz" wrap="square" lIns="91440" tIns="45720" rIns="91440" bIns="45720" anchor="b" anchorCtr="0"/>
          <a:p>
            <a:pPr eaLnBrk="1" hangingPunct="1"/>
            <a:endParaRPr lang="zh-CN" altLang="en-US" dirty="0"/>
          </a:p>
        </p:txBody>
      </p:sp>
      <p:sp>
        <p:nvSpPr>
          <p:cNvPr id="14339" name="Rectangle 3"/>
          <p:cNvSpPr>
            <a:spLocks noGrp="1"/>
          </p:cNvSpPr>
          <p:nvPr>
            <p:ph idx="1"/>
          </p:nvPr>
        </p:nvSpPr>
        <p:spPr>
          <a:xfrm>
            <a:off x="685800" y="1116013"/>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sz="3200" dirty="0"/>
              <a:t>7.</a:t>
            </a:r>
            <a:r>
              <a:rPr lang="zh-CN" altLang="en-US" sz="3200" dirty="0"/>
              <a:t>调试</a:t>
            </a:r>
            <a:r>
              <a:rPr lang="zh-CN" altLang="en-US" sz="3200" dirty="0"/>
              <a:t>代码</a:t>
            </a:r>
            <a:endParaRPr lang="zh-CN" altLang="en-US" sz="3200" dirty="0"/>
          </a:p>
        </p:txBody>
      </p:sp>
      <p:pic>
        <p:nvPicPr>
          <p:cNvPr id="3" name="图片 2" descr="kun_gdb_2"/>
          <p:cNvPicPr>
            <a:picLocks noChangeAspect="1"/>
          </p:cNvPicPr>
          <p:nvPr/>
        </p:nvPicPr>
        <p:blipFill>
          <a:blip r:embed="rId1"/>
          <a:stretch>
            <a:fillRect/>
          </a:stretch>
        </p:blipFill>
        <p:spPr>
          <a:xfrm>
            <a:off x="899795" y="2277110"/>
            <a:ext cx="6829425" cy="2038350"/>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p:cNvSpPr>
          <p:nvPr>
            <p:ph idx="1"/>
          </p:nvPr>
        </p:nvSpPr>
        <p:spPr>
          <a:xfrm>
            <a:off x="755650" y="188278"/>
            <a:ext cx="8207375" cy="583565"/>
          </a:xfrm>
        </p:spPr>
        <p:txBody>
          <a:bodyPr vert="horz" wrap="square" lIns="92160" tIns="46080" rIns="92160" bIns="46080" anchor="t" anchorCtr="0">
            <a:spAutoFit/>
          </a:bodyPr>
          <a:p>
            <a:pPr marL="0" indent="0" defTabSz="449580" eaLnBrk="1" hangingPunct="1">
              <a:buFont typeface="Wingdings" panose="05000000000000000000" pitchFamily="2" charset="2"/>
              <a:buNone/>
              <a:tabLst>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sz="3200" dirty="0"/>
              <a:t>8.</a:t>
            </a:r>
            <a:r>
              <a:rPr lang="zh-CN" altLang="en-US" sz="3200" dirty="0"/>
              <a:t>问题与</a:t>
            </a:r>
            <a:r>
              <a:rPr lang="zh-CN" altLang="en-US" sz="3200" dirty="0"/>
              <a:t>解决</a:t>
            </a:r>
            <a:endParaRPr lang="zh-CN" altLang="en-US" sz="3200" dirty="0"/>
          </a:p>
        </p:txBody>
      </p:sp>
      <p:sp>
        <p:nvSpPr>
          <p:cNvPr id="3" name="文本框 2"/>
          <p:cNvSpPr txBox="1"/>
          <p:nvPr/>
        </p:nvSpPr>
        <p:spPr>
          <a:xfrm>
            <a:off x="395605" y="836930"/>
            <a:ext cx="8705850" cy="6000750"/>
          </a:xfrm>
          <a:prstGeom prst="rect">
            <a:avLst/>
          </a:prstGeom>
          <a:noFill/>
        </p:spPr>
        <p:txBody>
          <a:bodyPr wrap="none" rtlCol="0">
            <a:spAutoFit/>
          </a:bodyPr>
          <a:p>
            <a:pPr algn="l"/>
            <a:r>
              <a:rPr lang="en-US" altLang="zh-CN"/>
              <a:t>1. </a:t>
            </a:r>
            <a:r>
              <a:rPr lang="zh-CN" altLang="en-US"/>
              <a:t>寄存器选择：</a:t>
            </a:r>
            <a:endParaRPr lang="zh-CN" altLang="en-US"/>
          </a:p>
          <a:p>
            <a:pPr algn="l"/>
            <a:r>
              <a:rPr lang="zh-CN" altLang="en-US"/>
              <a:t>1）在鲲鹏汇编程序中，存放数值用寄存器wn，</a:t>
            </a:r>
            <a:endParaRPr lang="zh-CN" altLang="en-US"/>
          </a:p>
          <a:p>
            <a:pPr algn="l"/>
            <a:r>
              <a:rPr lang="zh-CN" altLang="en-US"/>
              <a:t>存放地址用寄存器xn；2）c程序和汇编程序进行</a:t>
            </a:r>
            <a:endParaRPr lang="zh-CN" altLang="en-US"/>
          </a:p>
          <a:p>
            <a:pPr algn="l"/>
            <a:r>
              <a:rPr lang="zh-CN" altLang="en-US"/>
              <a:t>参数传递时，使用寄存器x0~x7或者w0~w7，</a:t>
            </a:r>
            <a:endParaRPr lang="zh-CN" altLang="en-US"/>
          </a:p>
          <a:p>
            <a:pPr algn="l"/>
            <a:r>
              <a:rPr lang="zh-CN" altLang="en-US"/>
              <a:t>只有一个参数就用x0或w0，有两个参数时用x0、</a:t>
            </a:r>
            <a:endParaRPr lang="zh-CN" altLang="en-US"/>
          </a:p>
          <a:p>
            <a:pPr algn="l"/>
            <a:r>
              <a:rPr lang="zh-CN" altLang="en-US"/>
              <a:t>x1或者w0、w1，依此类推。</a:t>
            </a:r>
            <a:endParaRPr lang="zh-CN" altLang="en-US"/>
          </a:p>
          <a:p>
            <a:pPr algn="l"/>
            <a:r>
              <a:rPr lang="en-US" altLang="zh-CN"/>
              <a:t>2. </a:t>
            </a:r>
            <a:r>
              <a:rPr lang="zh-CN" altLang="en-US"/>
              <a:t>传值</a:t>
            </a:r>
            <a:endParaRPr lang="zh-CN" altLang="en-US"/>
          </a:p>
          <a:p>
            <a:pPr algn="l"/>
            <a:r>
              <a:rPr lang="en-US" altLang="zh-CN"/>
              <a:t>min = MIN</a:t>
            </a:r>
            <a:r>
              <a:rPr lang="zh-CN" altLang="en-US"/>
              <a:t>（</a:t>
            </a:r>
            <a:r>
              <a:rPr lang="en-US" altLang="zh-CN"/>
              <a:t>array</a:t>
            </a:r>
            <a:r>
              <a:rPr lang="zh-CN" altLang="en-US"/>
              <a:t>，</a:t>
            </a:r>
            <a:r>
              <a:rPr lang="en-US" altLang="zh-CN"/>
              <a:t> n</a:t>
            </a:r>
            <a:r>
              <a:rPr lang="zh-CN" altLang="en-US"/>
              <a:t>）</a:t>
            </a:r>
            <a:endParaRPr lang="zh-CN" altLang="en-US"/>
          </a:p>
          <a:p>
            <a:pPr algn="l"/>
            <a:r>
              <a:rPr lang="en-US" altLang="zh-CN"/>
              <a:t>array是在c程序中定义的数组，n是数组元素的个数，</a:t>
            </a:r>
            <a:endParaRPr lang="en-US" altLang="zh-CN"/>
          </a:p>
          <a:p>
            <a:pPr algn="l"/>
            <a:r>
              <a:rPr lang="en-US" altLang="zh-CN"/>
              <a:t>c程序调用汇编子程序时，这两个参数要传实参。此时，</a:t>
            </a:r>
            <a:endParaRPr lang="en-US" altLang="zh-CN"/>
          </a:p>
          <a:p>
            <a:pPr algn="l"/>
            <a:r>
              <a:rPr lang="en-US" altLang="zh-CN"/>
              <a:t>数组名array代表数组的首地址，传到汇编程序中的寄存器</a:t>
            </a:r>
            <a:endParaRPr lang="en-US" altLang="zh-CN"/>
          </a:p>
          <a:p>
            <a:pPr algn="l"/>
            <a:r>
              <a:rPr lang="en-US" altLang="zh-CN"/>
              <a:t>x0，数组元素个数n是个数值，传到汇编程序中的寄存器w1。</a:t>
            </a:r>
            <a:endParaRPr lang="en-US" altLang="zh-CN"/>
          </a:p>
          <a:p>
            <a:pPr algn="l"/>
            <a:r>
              <a:rPr lang="en-US" altLang="zh-CN"/>
              <a:t>当汇编程序找到了最</a:t>
            </a:r>
            <a:r>
              <a:rPr lang="zh-CN" altLang="en-US"/>
              <a:t>小</a:t>
            </a:r>
            <a:r>
              <a:rPr lang="en-US" altLang="zh-CN"/>
              <a:t>值，要传回给c程序时，因为只有这一</a:t>
            </a:r>
            <a:endParaRPr lang="en-US" altLang="zh-CN"/>
          </a:p>
          <a:p>
            <a:pPr algn="l"/>
            <a:r>
              <a:rPr lang="en-US" altLang="zh-CN"/>
              <a:t>个返回值，所以，这个返回值要放到寄存器w0中，这样，</a:t>
            </a:r>
            <a:endParaRPr lang="en-US" altLang="zh-CN"/>
          </a:p>
          <a:p>
            <a:pPr algn="l"/>
            <a:r>
              <a:rPr lang="en-US" altLang="zh-CN"/>
              <a:t>用ret命令从汇编子程序返回c程序时，这个存放在w0中的返回</a:t>
            </a:r>
            <a:endParaRPr lang="en-US" altLang="zh-CN"/>
          </a:p>
          <a:p>
            <a:pPr algn="l"/>
            <a:r>
              <a:rPr lang="en-US" altLang="zh-CN"/>
              <a:t>值就赋值给在c程序中定义的变量max了。</a:t>
            </a:r>
            <a:endParaRPr lang="en-US" altLang="zh-CN"/>
          </a:p>
        </p:txBody>
      </p:sp>
    </p:spTree>
  </p:cSld>
  <p:clrMapOvr>
    <a:masterClrMapping/>
  </p:clrMapOvr>
  <p:transition>
    <p:dissolve/>
  </p:transition>
</p:sld>
</file>

<file path=ppt/tags/tag1.xml><?xml version="1.0" encoding="utf-8"?>
<p:tagLst xmlns:p="http://schemas.openxmlformats.org/presentationml/2006/main">
  <p:tag name="KSO_WPP_MARK_KEY" val="9aa76448-9dbb-43f0-99fb-8a7edc4c1853"/>
  <p:tag name="COMMONDATA" val="eyJoZGlkIjoiY2UxMjBiYzNmYjNjYzcxYjAyZDUxMmRiMjM3NzlkMDgifQ=="/>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华文行楷"/>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2"/>
          </a:solidFill>
          <a:prstDash val="solid"/>
          <a:round/>
          <a:headEnd type="none" w="sm" len="sm"/>
          <a:tailEnd type="arrow" w="med" len="med"/>
        </a:ln>
        <a:effectLst>
          <a:outerShdw dist="107763" dir="2700000" algn="ctr" rotWithShape="0">
            <a:schemeClr val="bg2"/>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2"/>
          </a:solidFill>
          <a:prstDash val="solid"/>
          <a:round/>
          <a:headEnd type="none" w="sm" len="sm"/>
          <a:tailEnd type="arrow" w="med" len="med"/>
        </a:ln>
        <a:effectLst>
          <a:outerShdw dist="107763" dir="2700000" algn="ctr" rotWithShape="0">
            <a:schemeClr val="bg2"/>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华文行楷"/>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2"/>
          </a:solidFill>
          <a:prstDash val="solid"/>
          <a:round/>
          <a:headEnd type="none" w="sm" len="sm"/>
          <a:tailEnd type="arrow" w="med" len="med"/>
        </a:ln>
        <a:effectLst>
          <a:outerShdw dist="107763" dir="2700000" algn="ctr" rotWithShape="0">
            <a:schemeClr val="bg2"/>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2"/>
          </a:solidFill>
          <a:prstDash val="solid"/>
          <a:round/>
          <a:headEnd type="none" w="sm" len="sm"/>
          <a:tailEnd type="arrow" w="med" len="med"/>
        </a:ln>
        <a:effectLst>
          <a:outerShdw dist="107763" dir="2700000" algn="ctr" rotWithShape="0">
            <a:schemeClr val="bg2"/>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Designs\Straight Edge.pot</Template>
  <TotalTime>0</TotalTime>
  <Words>834</Words>
  <Application>WPS 演示</Application>
  <PresentationFormat>全屏显示(4:3)</PresentationFormat>
  <Paragraphs>66</Paragraphs>
  <Slides>11</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宋体</vt:lpstr>
      <vt:lpstr>Wingdings</vt:lpstr>
      <vt:lpstr>Tahoma</vt:lpstr>
      <vt:lpstr>DejaVu Sans</vt:lpstr>
      <vt:lpstr>Droid Sans Fallback</vt:lpstr>
      <vt:lpstr>华文行楷</vt:lpstr>
      <vt:lpstr>OpenSymbol</vt:lpstr>
      <vt:lpstr>楷体_GB2312</vt:lpstr>
      <vt:lpstr>Times New Roman</vt:lpstr>
      <vt:lpstr>微软雅黑</vt:lpstr>
      <vt:lpstr>宋体</vt:lpstr>
      <vt:lpstr>Arial Unicode MS</vt:lpstr>
      <vt:lpstr>华文行楷</vt:lpstr>
      <vt:lpstr>Blends</vt:lpstr>
      <vt:lpstr>1_Blends</vt:lpstr>
      <vt:lpstr> 微机原理与接口技术</vt:lpstr>
      <vt:lpstr>Chap 1 实验介绍</vt:lpstr>
      <vt:lpstr>Chap 2 实验内容</vt:lpstr>
      <vt:lpstr>Chap 3 实验过程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XiYou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Shuxf</dc:creator>
  <cp:lastModifiedBy>软件03葛玉菲04203103</cp:lastModifiedBy>
  <cp:revision>1041</cp:revision>
  <dcterms:created xsi:type="dcterms:W3CDTF">2022-11-21T13:19:17Z</dcterms:created>
  <dcterms:modified xsi:type="dcterms:W3CDTF">2022-11-21T13:19:17Z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F7E7E5A401F843E59CE2BC77FA1FF931</vt:lpwstr>
  </property>
  <property fmtid="{D5CDD505-2E9C-101B-9397-08002B2CF9AE}" pid="3" name="KSOProductBuildVer">
    <vt:lpwstr>2052-11.1.0.11664</vt:lpwstr>
  </property>
</Properties>
</file>