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21" r:id="rId3"/>
    <p:sldId id="510" r:id="rId4"/>
    <p:sldId id="515" r:id="rId5"/>
    <p:sldId id="516" r:id="rId6"/>
    <p:sldId id="522" r:id="rId7"/>
    <p:sldId id="517" r:id="rId8"/>
    <p:sldId id="525" r:id="rId9"/>
    <p:sldId id="539" r:id="rId10"/>
    <p:sldId id="518" r:id="rId11"/>
    <p:sldId id="526" r:id="rId12"/>
    <p:sldId id="534" r:id="rId13"/>
    <p:sldId id="519" r:id="rId14"/>
    <p:sldId id="523" r:id="rId15"/>
    <p:sldId id="524" r:id="rId16"/>
    <p:sldId id="535" r:id="rId17"/>
    <p:sldId id="537" r:id="rId18"/>
    <p:sldId id="538" r:id="rId19"/>
    <p:sldId id="530" r:id="rId20"/>
    <p:sldId id="531" r:id="rId21"/>
    <p:sldId id="532" r:id="rId22"/>
    <p:sldId id="533" r:id="rId23"/>
    <p:sldId id="527" r:id="rId24"/>
    <p:sldId id="52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weiming" initials="hw" lastIdx="1" clrIdx="0">
    <p:extLst>
      <p:ext uri="{19B8F6BF-5375-455C-9EA6-DF929625EA0E}">
        <p15:presenceInfo xmlns:p15="http://schemas.microsoft.com/office/powerpoint/2012/main" userId="e46ade245b9c8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77576" autoAdjust="0"/>
  </p:normalViewPr>
  <p:slideViewPr>
    <p:cSldViewPr snapToGrid="0">
      <p:cViewPr>
        <p:scale>
          <a:sx n="66" d="100"/>
          <a:sy n="66" d="100"/>
        </p:scale>
        <p:origin x="885" y="3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1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B6DF8-A790-4D3C-8458-2B64717794B6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17C1A-E7F8-41CF-B036-3A8C78DCA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0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4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2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46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 for pi </a:t>
            </a:r>
            <a:r>
              <a:rPr lang="en-US" altLang="zh-CN" dirty="0" err="1"/>
              <a:t>repeatly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 for pi </a:t>
            </a:r>
            <a:r>
              <a:rPr lang="en-US" altLang="zh-CN" dirty="0" err="1"/>
              <a:t>repeatly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 for pi </a:t>
            </a:r>
            <a:r>
              <a:rPr lang="en-US" altLang="zh-CN" dirty="0" err="1"/>
              <a:t>repeatly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2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18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5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0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8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9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8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5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2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7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6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9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6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4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9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7C1A-E7F8-41CF-B036-3A8C78DCAE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1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B6059-E4FA-4F6D-A782-1505D254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1FB97-7D87-4851-ABDB-A093443C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3872F-03F4-4FFD-84A6-9B6BA614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D7F94-74FA-44AB-8AFE-9E6C01FE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3BE42-A929-4E33-8382-D7F0FC99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6CA70-E4B9-401F-AE70-7E390222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4BE09-28BC-4F30-9BE6-D51E400E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76A8-9B9A-4111-8AF5-64348EC8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203C4-47FA-4D58-8428-718B69FE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29E90-F06C-4BF6-A71B-5879DF4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9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03DBD4-78AA-42C9-96F3-1C533AC7A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287ED-AC82-400B-946B-0C79FB29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F0CC-A6EC-4FC8-B140-896FA83F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4D10D-CB79-4C80-87CF-810AFC0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62A0C-9BAD-4AFC-8ED8-3076EFB8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1C99E-DE86-4BA7-85A9-0C68238C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66E4-B08D-47B5-9631-F26214CA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B0CAF-C9EE-4B20-8114-B14E7743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051D3-F470-4A1D-9BB1-75AF5DA9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C94BE-1605-4B0F-9127-1196D5C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3473-0227-4EAA-AF46-5D53B895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4247D-C643-4A62-9214-375D2AEF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D2D03-9884-4AF3-964C-A238ED29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D901C-F69D-4C79-8DFD-6F137FFC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8E9CB-0920-4EAB-90E3-226497AF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004C0-CADB-4D4F-A85B-FA2232C2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1DA03-30DF-4490-9634-6627BD53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FA365-3801-47CC-A882-4BC07D7A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A5A42-E47A-4C7E-AC91-DE66CB69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DB27A-EEF7-4F19-9DE0-648956F9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D9CDF-AFCA-4D71-AEC5-587C6794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CA644-C24C-4CCA-8AF3-0417712C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714F-F512-4ABF-862F-FABF134C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A430D-C4EB-4A6E-A705-6A01C5C2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C2C92-BB2A-4031-99AB-77A9F0794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85F51-A692-4B32-93FD-BF4ADF40C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4EADE-9BE2-48CD-887F-11735FB5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0C53A-68AE-4F8A-BFBB-F7F50A6B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804AC-C7E1-426C-8442-326B021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4766-3BC7-496A-A74E-09C70D3D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ED21E2-3781-4B2B-82E7-BB970DAA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B4856-E287-4561-80DF-17926A3D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9444B-F087-4ED5-A9D9-344726A7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6D95B-947D-4A58-9D5C-832A37BA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19EC6-A4B6-4A03-AA01-495D918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F7079-B38A-4C65-907E-67F8D64F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4E4C9-7A5B-4FDB-B9D4-40FA6956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8F3CE-78FB-4A36-9658-4C62A9CA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77BDC4-69BB-4BFD-921A-D7BF2E91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1E050-2FEC-4CF3-8CFF-DD75B250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2FA3A-BBB6-431B-8A82-FACF994F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7569E-B5A3-4531-9956-937FEB9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5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C3C3-42C2-4EDD-A22F-C922FE2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9B49F-DB31-4DDD-AD74-2DBBBABA9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E5122-E33E-4F59-A1C4-0A4A53E8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8F4B2-8169-4E7B-85E0-1F1D4775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D57E4-B390-4314-ABBD-00D99654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F1358-B788-4974-BBB9-BDBE2F30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6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B8360-5FE0-4BE3-AEE1-7BA4F9D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8D22A-9A3E-4DDE-A165-2C75BE96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4CAB-975E-4D6E-87DA-07981D24A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3421-7A1F-48A4-A67A-E9B344B4324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0D87C-A5EB-47D8-B466-AAC73554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CE88E-60E0-4EF6-B9ED-85FB32742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DFB3-6D0F-4AD7-A47F-26C70E7F7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Avenir Book" panose="02000503020000020003"/>
                <a:cs typeface="Arial" panose="020B0604020202020204" pitchFamily="34" charset="0"/>
              </a:rPr>
              <a:t>CS110 Discussion3</a:t>
            </a:r>
            <a:endParaRPr lang="zh-CN" altLang="en-US" sz="5400" dirty="0">
              <a:latin typeface="Avenir Book" panose="02000503020000020003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1C09C-1E00-4F74-925F-60ED8ABA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venir Book" panose="02000503020000020003"/>
                <a:ea typeface="黑体" panose="02010609060101010101" pitchFamily="49" charset="-122"/>
              </a:rPr>
              <a:t>Weiming Hu, </a:t>
            </a:r>
            <a:r>
              <a:rPr lang="zh-CN" altLang="en-US" dirty="0">
                <a:latin typeface="Avenir Book" panose="02000503020000020003"/>
                <a:ea typeface="黑体" panose="02010609060101010101" pitchFamily="49" charset="-122"/>
              </a:rPr>
              <a:t>胡洧铭</a:t>
            </a:r>
          </a:p>
        </p:txBody>
      </p:sp>
    </p:spTree>
    <p:extLst>
      <p:ext uri="{BB962C8B-B14F-4D97-AF65-F5344CB8AC3E}">
        <p14:creationId xmlns:p14="http://schemas.microsoft.com/office/powerpoint/2010/main" val="325549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Using Memory You Don’t Own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28234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29F389-822C-C41A-CD76-BCB9C2C37589}"/>
              </a:ext>
            </a:extLst>
          </p:cNvPr>
          <p:cNvSpPr txBox="1"/>
          <p:nvPr/>
        </p:nvSpPr>
        <p:spPr>
          <a:xfrm>
            <a:off x="897614" y="4864553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Reference beyond array bounds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1D3DB8-A37D-1AE7-A500-9FE1064378F5}"/>
              </a:ext>
            </a:extLst>
          </p:cNvPr>
          <p:cNvSpPr txBox="1"/>
          <p:nvPr/>
        </p:nvSpPr>
        <p:spPr>
          <a:xfrm>
            <a:off x="1212849" y="1746065"/>
            <a:ext cx="79529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StringManipulate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Safety Critical";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'\0</a:t>
            </a:r>
            <a:r>
              <a:rPr lang="en-US" altLang="zh-CN" sz="2000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 Write Beyond Array Bounds */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"%s\n"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print Safety Cri*/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Read Beyond Array Bounds */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45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Using Memory You Don’t Own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28234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29F389-822C-C41A-CD76-BCB9C2C37589}"/>
              </a:ext>
            </a:extLst>
          </p:cNvPr>
          <p:cNvSpPr txBox="1"/>
          <p:nvPr/>
        </p:nvSpPr>
        <p:spPr>
          <a:xfrm>
            <a:off x="897614" y="5510749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Beyond stack read/write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BC88E8-81D3-FEC7-17FB-5CA6C8C2B564}"/>
              </a:ext>
            </a:extLst>
          </p:cNvPr>
          <p:cNvSpPr txBox="1"/>
          <p:nvPr/>
        </p:nvSpPr>
        <p:spPr>
          <a:xfrm>
            <a:off x="897614" y="1582340"/>
            <a:ext cx="88813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MAXSIZE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++,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++,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[++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B7E94-70AB-6152-D925-62966773F8B1}"/>
              </a:ext>
            </a:extLst>
          </p:cNvPr>
          <p:cNvSpPr txBox="1"/>
          <p:nvPr/>
        </p:nvSpPr>
        <p:spPr>
          <a:xfrm>
            <a:off x="4724451" y="2182910"/>
            <a:ext cx="522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rebuchet MS" panose="020B0603020202020204" pitchFamily="34" charset="0"/>
              </a:rPr>
              <a:t>result is a local array name – stack memory allocated</a:t>
            </a:r>
            <a:endParaRPr lang="zh-CN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EE27D-83F6-43D2-74A5-CA0A4D6ABDEB}"/>
              </a:ext>
            </a:extLst>
          </p:cNvPr>
          <p:cNvSpPr txBox="1"/>
          <p:nvPr/>
        </p:nvSpPr>
        <p:spPr>
          <a:xfrm>
            <a:off x="4724450" y="4752439"/>
            <a:ext cx="5224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rebuchet MS" panose="020B0603020202020204" pitchFamily="34" charset="0"/>
              </a:rPr>
              <a:t>Function returns pointer to stack memory – won’t be valid after function returns</a:t>
            </a:r>
            <a:endParaRPr lang="zh-CN" altLang="en-US" sz="1600" dirty="0">
              <a:latin typeface="Trebuchet MS" panose="020B0603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EF22C0-FA35-88C6-B0DA-38B68D2EC5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75046" y="2336799"/>
            <a:ext cx="949405" cy="15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778118-5150-0289-8F35-A9253656C19E}"/>
              </a:ext>
            </a:extLst>
          </p:cNvPr>
          <p:cNvCxnSpPr>
            <a:cxnSpLocks/>
          </p:cNvCxnSpPr>
          <p:nvPr/>
        </p:nvCxnSpPr>
        <p:spPr>
          <a:xfrm>
            <a:off x="3466052" y="4871673"/>
            <a:ext cx="1258398" cy="173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Using Memory You Don’t Own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28234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29F389-822C-C41A-CD76-BCB9C2C37589}"/>
              </a:ext>
            </a:extLst>
          </p:cNvPr>
          <p:cNvSpPr txBox="1"/>
          <p:nvPr/>
        </p:nvSpPr>
        <p:spPr>
          <a:xfrm>
            <a:off x="897614" y="5044827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Following a </a:t>
            </a:r>
            <a:r>
              <a:rPr lang="en-US" altLang="zh-CN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NULL</a:t>
            </a:r>
            <a:r>
              <a:rPr lang="en-US" altLang="zh-CN" sz="2400" dirty="0">
                <a:latin typeface="Trebuchet MS" panose="020B0603020202020204" pitchFamily="34" charset="0"/>
              </a:rPr>
              <a:t> pointer to mem </a:t>
            </a:r>
            <a:r>
              <a:rPr lang="en-US" altLang="zh-CN" sz="2400" dirty="0" err="1">
                <a:latin typeface="Trebuchet MS" panose="020B0603020202020204" pitchFamily="34" charset="0"/>
              </a:rPr>
              <a:t>addr</a:t>
            </a:r>
            <a:r>
              <a:rPr lang="en-US" altLang="zh-CN" sz="2400" dirty="0">
                <a:latin typeface="Trebuchet MS" panose="020B0603020202020204" pitchFamily="34" charset="0"/>
              </a:rPr>
              <a:t> 0!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BC88E8-81D3-FEC7-17FB-5CA6C8C2B564}"/>
              </a:ext>
            </a:extLst>
          </p:cNvPr>
          <p:cNvSpPr txBox="1"/>
          <p:nvPr/>
        </p:nvSpPr>
        <p:spPr>
          <a:xfrm>
            <a:off x="1442898" y="1582340"/>
            <a:ext cx="88813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next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findLastNodeValue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19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Faulty Heap Management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913422" y="5667358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Memory leak: </a:t>
            </a:r>
            <a:r>
              <a:rPr lang="en-US" altLang="zh-CN" sz="2400" i="1" dirty="0">
                <a:solidFill>
                  <a:srgbClr val="0070C0"/>
                </a:solidFill>
                <a:latin typeface="Trebuchet MS" panose="020B0603020202020204" pitchFamily="34" charset="0"/>
              </a:rPr>
              <a:t>more mallocs than frees</a:t>
            </a:r>
            <a:endParaRPr lang="zh-CN" altLang="en-US" sz="2400" i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4FDA0-664D-C9A1-EA55-8917866E8503}"/>
              </a:ext>
            </a:extLst>
          </p:cNvPr>
          <p:cNvSpPr txBox="1"/>
          <p:nvPr/>
        </p:nvSpPr>
        <p:spPr>
          <a:xfrm>
            <a:off x="1308674" y="1405369"/>
            <a:ext cx="81320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Allocate memory for pi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Oops, leaked the old memory pointed to by pi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foo() is done with pi, so free it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Memory leak: foo leaks it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A7415-C832-5939-F80B-6F314019DE57}"/>
              </a:ext>
            </a:extLst>
          </p:cNvPr>
          <p:cNvSpPr txBox="1"/>
          <p:nvPr/>
        </p:nvSpPr>
        <p:spPr>
          <a:xfrm>
            <a:off x="913422" y="800258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  <a:endParaRPr lang="zh-CN" altLang="en-US" sz="24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Faulty Heap Management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959809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  <a:endParaRPr lang="zh-CN" altLang="en-US" sz="2400" i="1" dirty="0">
              <a:latin typeface="Trebuchet MS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2B43D8-59AA-A79A-B426-1F3A6200E8C9}"/>
              </a:ext>
            </a:extLst>
          </p:cNvPr>
          <p:cNvSpPr txBox="1"/>
          <p:nvPr/>
        </p:nvSpPr>
        <p:spPr>
          <a:xfrm>
            <a:off x="1055232" y="149841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plk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genPLK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plk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 … …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plk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26B9B-4A3E-D679-6D6D-30A45CF64038}"/>
              </a:ext>
            </a:extLst>
          </p:cNvPr>
          <p:cNvSpPr txBox="1"/>
          <p:nvPr/>
        </p:nvSpPr>
        <p:spPr>
          <a:xfrm>
            <a:off x="897615" y="3575909"/>
            <a:ext cx="885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Potential memory leak – handle has been changed, do you still have copy of it that can correctly be used in a later free?</a:t>
            </a:r>
            <a:endParaRPr lang="zh-CN" altLang="en-US" sz="24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Misuse of free()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959809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  <a:endParaRPr lang="zh-CN" altLang="en-US" sz="2400" i="1" dirty="0">
              <a:latin typeface="Trebuchet MS" panose="020B06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26B9B-4A3E-D679-6D6D-30A45CF64038}"/>
              </a:ext>
            </a:extLst>
          </p:cNvPr>
          <p:cNvSpPr txBox="1"/>
          <p:nvPr/>
        </p:nvSpPr>
        <p:spPr>
          <a:xfrm>
            <a:off x="897615" y="4804981"/>
            <a:ext cx="717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Can’t free non-heap memory;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Can’t free memory that hasn’t been allocated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F23C41-781F-E579-D84E-068856526D58}"/>
              </a:ext>
            </a:extLst>
          </p:cNvPr>
          <p:cNvSpPr txBox="1"/>
          <p:nvPr/>
        </p:nvSpPr>
        <p:spPr>
          <a:xfrm>
            <a:off x="1535884" y="1452854"/>
            <a:ext cx="6845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FreeMemX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fnh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FreeMemY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fum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free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fum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free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fum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fum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7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Managing the Heap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7B1CB-C78D-ABF0-4184-5A69DF3B8002}"/>
              </a:ext>
            </a:extLst>
          </p:cNvPr>
          <p:cNvSpPr txBox="1"/>
          <p:nvPr/>
        </p:nvSpPr>
        <p:spPr>
          <a:xfrm>
            <a:off x="897614" y="959809"/>
            <a:ext cx="10467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p,size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Resize a previously allocated block at p to a new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If p is </a:t>
            </a:r>
            <a:r>
              <a:rPr lang="en-US" altLang="zh-CN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NULL</a:t>
            </a:r>
            <a:r>
              <a:rPr lang="en-US" altLang="zh-CN" sz="2400" dirty="0">
                <a:latin typeface="Trebuchet MS" panose="020B0603020202020204" pitchFamily="34" charset="0"/>
              </a:rPr>
              <a:t>, then </a:t>
            </a:r>
            <a:r>
              <a:rPr lang="en-US" altLang="zh-CN" sz="2400" dirty="0" err="1">
                <a:solidFill>
                  <a:srgbClr val="0070C0"/>
                </a:solidFill>
                <a:latin typeface="Trebuchet MS" panose="020B0603020202020204" pitchFamily="34" charset="0"/>
              </a:rPr>
              <a:t>realloc</a:t>
            </a:r>
            <a:r>
              <a:rPr lang="en-US" altLang="zh-CN" sz="2400" dirty="0">
                <a:latin typeface="Trebuchet MS" panose="020B0603020202020204" pitchFamily="34" charset="0"/>
              </a:rPr>
              <a:t> behaves like </a:t>
            </a:r>
            <a:r>
              <a:rPr lang="en-US" altLang="zh-CN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malloc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If size is 0, then </a:t>
            </a:r>
            <a:r>
              <a:rPr lang="en-US" altLang="zh-CN" sz="2400" dirty="0" err="1">
                <a:solidFill>
                  <a:srgbClr val="0070C0"/>
                </a:solidFill>
                <a:latin typeface="Trebuchet MS" panose="020B0603020202020204" pitchFamily="34" charset="0"/>
              </a:rPr>
              <a:t>realloc</a:t>
            </a:r>
            <a:r>
              <a:rPr lang="en-US" altLang="zh-CN" sz="2400" dirty="0">
                <a:latin typeface="Trebuchet MS" panose="020B0603020202020204" pitchFamily="34" charset="0"/>
              </a:rPr>
              <a:t> behaves like free, deallocating the block from the heap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Returns new address of the memory block; NOTE: it is likely to have moved!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calloc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p,size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Allocation with initialization: 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malloc() </a:t>
            </a:r>
            <a:r>
              <a:rPr lang="en-US" altLang="zh-CN" sz="2400" dirty="0">
                <a:latin typeface="Consolas" panose="020B0609020204030204" pitchFamily="49" charset="0"/>
              </a:rPr>
              <a:t>+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2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6411235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rPr>
              <a:t>Common Memory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Trebuchet MS" panose="020B0603020202020204" pitchFamily="34" charset="0"/>
              </a:rPr>
              <a:t>strlen</a:t>
            </a:r>
            <a:r>
              <a:rPr lang="en-US" altLang="zh-CN" sz="3200" dirty="0">
                <a:latin typeface="Trebuchet MS" panose="020B0603020202020204" pitchFamily="34" charset="0"/>
              </a:rPr>
              <a:t> </a:t>
            </a:r>
            <a:r>
              <a:rPr lang="en-US" altLang="zh-CN" sz="3200" dirty="0" err="1">
                <a:latin typeface="Trebuchet MS" panose="020B0603020202020204" pitchFamily="34" charset="0"/>
              </a:rPr>
              <a:t>v.s</a:t>
            </a:r>
            <a:r>
              <a:rPr lang="en-US" altLang="zh-CN" sz="3200" dirty="0">
                <a:latin typeface="Trebuchet MS" panose="020B0603020202020204" pitchFamily="34" charset="0"/>
              </a:rPr>
              <a:t>. </a:t>
            </a:r>
            <a:r>
              <a:rPr lang="en-US" altLang="zh-CN" sz="3200" dirty="0" err="1">
                <a:latin typeface="Trebuchet MS" panose="020B0603020202020204" pitchFamily="34" charset="0"/>
              </a:rPr>
              <a:t>sizeof</a:t>
            </a:r>
            <a:endParaRPr lang="en-US" altLang="zh-CN" sz="32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Can We Do Better?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Manage Device Memory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6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latin typeface="Consolas" panose="020B0609020204030204" pitchFamily="49" charset="0"/>
                <a:cs typeface="Arial" panose="020B0604020202020204" pitchFamily="34" charset="0"/>
              </a:rPr>
              <a:t>strlen</a:t>
            </a:r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venir Book" panose="02000503020000020003"/>
                <a:cs typeface="Arial" panose="020B0604020202020204" pitchFamily="34" charset="0"/>
              </a:rPr>
              <a:t>v.s</a:t>
            </a:r>
            <a:r>
              <a:rPr lang="en-US" altLang="zh-CN" dirty="0">
                <a:latin typeface="Avenir Book" panose="02000503020000020003"/>
                <a:cs typeface="Arial" panose="020B0604020202020204" pitchFamily="34" charset="0"/>
              </a:rPr>
              <a:t>. </a:t>
            </a:r>
            <a:r>
              <a:rPr lang="en-US" altLang="zh-CN" sz="4000" dirty="0" err="1">
                <a:latin typeface="Consolas" panose="020B0609020204030204" pitchFamily="49" charset="0"/>
                <a:cs typeface="Arial" panose="020B0604020202020204" pitchFamily="34" charset="0"/>
              </a:rPr>
              <a:t>sizeof</a:t>
            </a:r>
            <a:endParaRPr lang="en-US" altLang="zh-CN" sz="4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18D43-5182-48F6-9AE3-9556EF46C9F0}"/>
              </a:ext>
            </a:extLst>
          </p:cNvPr>
          <p:cNvSpPr txBox="1"/>
          <p:nvPr/>
        </p:nvSpPr>
        <p:spPr>
          <a:xfrm>
            <a:off x="472542" y="804659"/>
            <a:ext cx="110771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/*I use a 64-bit system*/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"sist1"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listStr1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"sist1"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listStr2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"sist1"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8, a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takes 8 bytes, 64 bits!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8, a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takes 8 bytes, 64 bits!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ptrStr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3 */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listStr1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sizeof:6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listStr1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strlen:5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listStr2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10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listStr2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11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6411235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C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Common Memory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v.s</a:t>
            </a: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. </a:t>
            </a: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sizeof</a:t>
            </a:r>
            <a:endParaRPr lang="en-US" altLang="zh-CN" sz="32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rebuchet MS" panose="020B0603020202020204" pitchFamily="34" charset="0"/>
              </a:rPr>
              <a:t>Can We Do Better?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Manage Device Memory</a:t>
            </a:r>
            <a:endParaRPr lang="zh-CN" altLang="en-US" sz="32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0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6411235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rebuchet MS" panose="020B0603020202020204" pitchFamily="34" charset="0"/>
              </a:rPr>
              <a:t>C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Common Memory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strlen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v.s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sizeof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Can We Do Better?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Manage Device Memory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5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Can We Do Better?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67454"/>
            <a:ext cx="9725935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rebuchet MS" panose="020B0603020202020204" pitchFamily="34" charset="0"/>
              </a:rPr>
              <a:t>Many language implements more advanced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C++: Smart pointers, RAII,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https://web.stanford.edu/class/archive/cs/cs106l/cs106l.1192/lectures/lecture15/15_RAII.pdf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Rust: Ownerships – References and Borrowing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https://doc.rust-lang.org/book/ch04-02-references-and-borrowing.html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Java, Python, …: Garbage Collection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https://www.oracle.com/webfolder/technetwork/tutorials/obe/java/gc01/index.html</a:t>
            </a:r>
            <a:endParaRPr lang="zh-CN" altLang="en-US" sz="1600" u="sng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To RAII or Not to RAII? - Fluent C++">
            <a:extLst>
              <a:ext uri="{FF2B5EF4-FFF2-40B4-BE49-F238E27FC236}">
                <a16:creationId xmlns:a16="http://schemas.microsoft.com/office/drawing/2014/main" id="{6E459648-7DD7-CB54-034A-0D326BDA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07" y="5119931"/>
            <a:ext cx="2671674" cy="15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st loved' programming language Rust now has its own foundation">
            <a:extLst>
              <a:ext uri="{FF2B5EF4-FFF2-40B4-BE49-F238E27FC236}">
                <a16:creationId xmlns:a16="http://schemas.microsoft.com/office/drawing/2014/main" id="{73284346-F661-3491-E1AC-D4F29189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83" y="5163482"/>
            <a:ext cx="2602838" cy="14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5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6411235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C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Common Memory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v.s</a:t>
            </a: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. </a:t>
            </a:r>
            <a:r>
              <a:rPr lang="en-US" altLang="zh-CN" sz="32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sizeof</a:t>
            </a:r>
            <a:endParaRPr lang="en-US" altLang="zh-CN" sz="32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/>
                </a:solidFill>
                <a:latin typeface="Trebuchet MS" panose="020B0603020202020204" pitchFamily="34" charset="0"/>
              </a:rPr>
              <a:t>Can We Do Better?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rebuchet MS" panose="020B0603020202020204" pitchFamily="34" charset="0"/>
              </a:rPr>
              <a:t>Manage Device Memory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7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Manage Device Memory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790532"/>
            <a:ext cx="64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Examples: Parallel Computing, Deep Learning,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Use GPU / Device memory: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EA736-4F8D-3CE9-10EF-B0E13EEBB36B}"/>
              </a:ext>
            </a:extLst>
          </p:cNvPr>
          <p:cNvSpPr txBox="1"/>
          <p:nvPr/>
        </p:nvSpPr>
        <p:spPr>
          <a:xfrm>
            <a:off x="885075" y="2235651"/>
            <a:ext cx="10636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8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**)&amp;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    …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Call CUDA Kernel Function*/</a:t>
            </a:r>
            <a:endParaRPr lang="en-US" altLang="zh-C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size_array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pic>
        <p:nvPicPr>
          <p:cNvPr id="2050" name="Picture 2" descr="Typical CUDA program flow. 1. Copy data to GPU memory; 2. CPU instructs...  | Download Scientific Diagram">
            <a:extLst>
              <a:ext uri="{FF2B5EF4-FFF2-40B4-BE49-F238E27FC236}">
                <a16:creationId xmlns:a16="http://schemas.microsoft.com/office/drawing/2014/main" id="{19E1130E-4772-FD78-74BD-34DAC45A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46" y="892807"/>
            <a:ext cx="4233969" cy="21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2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670325" y="790532"/>
            <a:ext cx="10624060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All data is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Each memory location has an address to use to refer to it and a value stored in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Pointer</a:t>
            </a:r>
            <a:r>
              <a:rPr lang="en-US" altLang="zh-CN" sz="2400" dirty="0">
                <a:latin typeface="Trebuchet MS" panose="020B0603020202020204" pitchFamily="34" charset="0"/>
              </a:rPr>
              <a:t> is a C version (abstraction) of a data address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Trebuchet MS" panose="020B0603020202020204" pitchFamily="34" charset="0"/>
              </a:rPr>
              <a:t> “follows” a pointer to its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&amp;</a:t>
            </a:r>
            <a:r>
              <a:rPr lang="en-US" altLang="zh-CN" sz="2400" dirty="0">
                <a:latin typeface="Trebuchet MS" panose="020B0603020202020204" pitchFamily="34" charset="0"/>
              </a:rPr>
              <a:t> gets the address of a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Arrays and strings are implemented as variations on pointers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C is an efficient language, but leaves safety to the programmer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Variables not automatically initialized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Use pointers with care: they are a common source of bugs in programs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2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Conclusion Cont’d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81066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C has three main memory segments in which to allocate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Static Data</a:t>
            </a:r>
            <a:r>
              <a:rPr lang="en-US" altLang="zh-CN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: </a:t>
            </a:r>
            <a:r>
              <a:rPr lang="en-US" altLang="zh-CN" sz="2800" dirty="0">
                <a:latin typeface="Trebuchet MS" panose="020B0603020202020204" pitchFamily="34" charset="0"/>
              </a:rPr>
              <a:t>Variables outside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Stack: </a:t>
            </a:r>
            <a:r>
              <a:rPr lang="en-US" altLang="zh-CN" sz="2800" dirty="0">
                <a:latin typeface="Trebuchet MS" panose="020B0603020202020204" pitchFamily="34" charset="0"/>
              </a:rPr>
              <a:t>Variables local to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Heap</a:t>
            </a:r>
            <a:r>
              <a:rPr lang="en-US" altLang="zh-CN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  <a:r>
              <a:rPr lang="en-US" altLang="zh-CN" sz="2800" dirty="0">
                <a:latin typeface="Trebuchet MS" panose="020B0603020202020204" pitchFamily="34" charset="0"/>
              </a:rPr>
              <a:t> Objects explicitly malloced/freed.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Heap</a:t>
            </a:r>
            <a:r>
              <a:rPr lang="en-US" altLang="zh-CN" sz="2800" dirty="0">
                <a:latin typeface="Trebuchet MS" panose="020B0603020202020204" pitchFamily="34" charset="0"/>
              </a:rPr>
              <a:t> data is biggest source of BUGs in C code</a:t>
            </a:r>
            <a:endParaRPr lang="zh-CN" alt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Memory Management in 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670325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A1367-3EA6-0B8E-A973-D948AAE00221}"/>
              </a:ext>
            </a:extLst>
          </p:cNvPr>
          <p:cNvSpPr txBox="1"/>
          <p:nvPr/>
        </p:nvSpPr>
        <p:spPr>
          <a:xfrm>
            <a:off x="897615" y="1411402"/>
            <a:ext cx="70970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rebuchet MS" panose="020B0603020202020204" pitchFamily="34" charset="0"/>
              </a:rPr>
              <a:t>Program’s address space contains 4 regions</a:t>
            </a:r>
          </a:p>
          <a:p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Stack:</a:t>
            </a:r>
            <a:r>
              <a:rPr lang="en-US" altLang="zh-CN" sz="2400" dirty="0">
                <a:latin typeface="Trebuchet MS" panose="020B0603020202020204" pitchFamily="34" charset="0"/>
              </a:rPr>
              <a:t> local variables inside functions, grow downwards.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Heap:</a:t>
            </a:r>
            <a:r>
              <a:rPr lang="en-US" altLang="zh-CN" sz="2400" dirty="0">
                <a:latin typeface="Trebuchet MS" panose="020B0603020202020204" pitchFamily="34" charset="0"/>
              </a:rPr>
              <a:t> Space for dynamic data, requested via “malloc”, grows upwards.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Static data:</a:t>
            </a:r>
            <a:r>
              <a:rPr lang="en-US" altLang="zh-CN" sz="2400" dirty="0">
                <a:latin typeface="Trebuchet MS" panose="020B0603020202020204" pitchFamily="34" charset="0"/>
              </a:rPr>
              <a:t> Variables defined outside functions, does not grow or shrink. But can be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Code: </a:t>
            </a:r>
            <a:r>
              <a:rPr lang="en-US" altLang="zh-CN" sz="2400" dirty="0">
                <a:latin typeface="Trebuchet MS" panose="020B0603020202020204" pitchFamily="34" charset="0"/>
              </a:rPr>
              <a:t>Loaded when program starts. Can not be modified.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B3C27E18-9635-F1DC-508E-93ED508D8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4999" r="2167" b="7630"/>
          <a:stretch/>
        </p:blipFill>
        <p:spPr>
          <a:xfrm>
            <a:off x="7994708" y="1329033"/>
            <a:ext cx="4085438" cy="4909787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EC1179-BBFB-2912-1D67-AE99583E6F01}"/>
              </a:ext>
            </a:extLst>
          </p:cNvPr>
          <p:cNvSpPr txBox="1"/>
          <p:nvPr/>
        </p:nvSpPr>
        <p:spPr>
          <a:xfrm>
            <a:off x="6929306" y="648583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Memory Address</a:t>
            </a:r>
          </a:p>
          <a:p>
            <a:r>
              <a:rPr lang="en-US" altLang="zh-CN" dirty="0">
                <a:latin typeface="Trebuchet MS" panose="020B0603020202020204" pitchFamily="34" charset="0"/>
              </a:rPr>
              <a:t>(32 bits assumed here)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D70FF6-DA6F-CFCF-EA6F-1D88088B1CA5}"/>
              </a:ext>
            </a:extLst>
          </p:cNvPr>
          <p:cNvSpPr txBox="1"/>
          <p:nvPr/>
        </p:nvSpPr>
        <p:spPr>
          <a:xfrm>
            <a:off x="1097725" y="126081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20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CN" sz="2000" dirty="0">
                <a:solidFill>
                  <a:srgbClr val="80400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"Jose"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"The Elder Scrolls"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Break! */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"Until %d, %s's </a:t>
            </a:r>
            <a:r>
              <a:rPr lang="en-US" altLang="zh-CN" sz="2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altLang="zh-CN" sz="2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game is %s %d.\n"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51AAD4-C980-5D89-40E3-2606F2B6AB8D}"/>
              </a:ext>
            </a:extLst>
          </p:cNvPr>
          <p:cNvSpPr txBox="1"/>
          <p:nvPr/>
        </p:nvSpPr>
        <p:spPr>
          <a:xfrm>
            <a:off x="7600950" y="1498418"/>
            <a:ext cx="25717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rebuchet MS" panose="020B0603020202020204" pitchFamily="34" charset="0"/>
              </a:rPr>
              <a:t>Expression:</a:t>
            </a:r>
          </a:p>
          <a:p>
            <a:endParaRPr lang="en-US" altLang="zh-CN" sz="2000" dirty="0">
              <a:latin typeface="Trebuchet MS" panose="020B0603020202020204" pitchFamily="34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&amp;year _______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name _______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game _______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ver</a:t>
            </a:r>
            <a:r>
              <a:rPr lang="en-US" altLang="zh-CN" sz="2000" dirty="0">
                <a:latin typeface="Consolas" panose="020B0609020204030204" pitchFamily="49" charset="0"/>
              </a:rPr>
              <a:t> _______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&amp;</a:t>
            </a:r>
            <a:r>
              <a:rPr lang="en-US" altLang="zh-CN" sz="2000" dirty="0" err="1">
                <a:latin typeface="Consolas" panose="020B0609020204030204" pitchFamily="49" charset="0"/>
              </a:rPr>
              <a:t>ver</a:t>
            </a:r>
            <a:r>
              <a:rPr lang="en-US" altLang="zh-CN" sz="2000" dirty="0">
                <a:latin typeface="Consolas" panose="020B0609020204030204" pitchFamily="49" charset="0"/>
              </a:rPr>
              <a:t> _______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77E04-58A2-59A5-4940-62C93BC8A77F}"/>
              </a:ext>
            </a:extLst>
          </p:cNvPr>
          <p:cNvSpPr txBox="1"/>
          <p:nvPr/>
        </p:nvSpPr>
        <p:spPr>
          <a:xfrm>
            <a:off x="8607104" y="22316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static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77D189-FB6F-175E-DA05-9C1B70C10981}"/>
              </a:ext>
            </a:extLst>
          </p:cNvPr>
          <p:cNvSpPr txBox="1"/>
          <p:nvPr/>
        </p:nvSpPr>
        <p:spPr>
          <a:xfrm>
            <a:off x="8505951" y="283707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stack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6B50FD-1B2E-7839-7537-2563C340C920}"/>
              </a:ext>
            </a:extLst>
          </p:cNvPr>
          <p:cNvSpPr txBox="1"/>
          <p:nvPr/>
        </p:nvSpPr>
        <p:spPr>
          <a:xfrm>
            <a:off x="8381184" y="40344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heap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F623A-F5C4-4298-D220-ECF32C1751B4}"/>
              </a:ext>
            </a:extLst>
          </p:cNvPr>
          <p:cNvSpPr txBox="1"/>
          <p:nvPr/>
        </p:nvSpPr>
        <p:spPr>
          <a:xfrm>
            <a:off x="8505951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static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DCC158-34C3-C10A-8815-6BC4F797AA9E}"/>
              </a:ext>
            </a:extLst>
          </p:cNvPr>
          <p:cNvSpPr txBox="1"/>
          <p:nvPr/>
        </p:nvSpPr>
        <p:spPr>
          <a:xfrm>
            <a:off x="8505951" y="463981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rebuchet MS" panose="020B0603020202020204" pitchFamily="34" charset="0"/>
              </a:rPr>
              <a:t>stack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Observations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246338"/>
            <a:ext cx="106267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Code, Static </a:t>
            </a:r>
            <a:r>
              <a:rPr lang="en-US" altLang="zh-CN" sz="3200" dirty="0">
                <a:latin typeface="Trebuchet MS" panose="020B0603020202020204" pitchFamily="34" charset="0"/>
              </a:rPr>
              <a:t>storage are easy: they never grow or shrink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Stack</a:t>
            </a:r>
            <a:r>
              <a:rPr lang="en-US" altLang="zh-CN" sz="3200" dirty="0">
                <a:latin typeface="Trebuchet MS" panose="020B0603020202020204" pitchFamily="34" charset="0"/>
              </a:rPr>
              <a:t> space is relatively easy: stack frames are created and destroyed in last-in, first-out (LIFO)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i="1" dirty="0">
                <a:solidFill>
                  <a:srgbClr val="FF0000"/>
                </a:solidFill>
                <a:latin typeface="Trebuchet MS" panose="020B0603020202020204" pitchFamily="34" charset="0"/>
              </a:rPr>
              <a:t>Managing the heap is tricky</a:t>
            </a:r>
            <a:r>
              <a:rPr lang="en-US" altLang="zh-CN" sz="3200" dirty="0">
                <a:latin typeface="Trebuchet MS" panose="020B0603020202020204" pitchFamily="34" charset="0"/>
              </a:rPr>
              <a:t>: memory can be allocated / deallocated at any time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1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411402"/>
            <a:ext cx="6411235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 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rebuchet MS" panose="020B0603020202020204" pitchFamily="34" charset="0"/>
              </a:rPr>
              <a:t>Common Memory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strlen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v.s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sizeof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Can We Do Better?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Manage Device Memory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8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Common Memory Problems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C129C-A2CB-4FBB-ABC5-96CE7B84C803}"/>
              </a:ext>
            </a:extLst>
          </p:cNvPr>
          <p:cNvSpPr txBox="1"/>
          <p:nvPr/>
        </p:nvSpPr>
        <p:spPr>
          <a:xfrm>
            <a:off x="1120268" y="790532"/>
            <a:ext cx="651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1347558" y="894330"/>
            <a:ext cx="93131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Using uninitialized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Using memory that you don’t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Deallocated stack or heap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Out-of-bounds reference to stack or heap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Using </a:t>
            </a:r>
            <a:r>
              <a:rPr lang="en-US" altLang="zh-CN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NULL</a:t>
            </a:r>
            <a:r>
              <a:rPr lang="en-US" altLang="zh-CN" sz="2800" dirty="0">
                <a:latin typeface="Trebuchet MS" panose="020B0603020202020204" pitchFamily="34" charset="0"/>
              </a:rPr>
              <a:t> or garbage data as a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Improper use of 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free/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Trebuchet MS" panose="020B0603020202020204" pitchFamily="34" charset="0"/>
              </a:rPr>
              <a:t>by messing with the pointer handle returned by 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malloc/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calloc</a:t>
            </a:r>
            <a:endParaRPr lang="en-US" altLang="zh-CN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rebuchet MS" panose="020B0603020202020204" pitchFamily="34" charset="0"/>
              </a:rPr>
              <a:t>Memory leaks (you allocated something you forgot to later free)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</a:rPr>
              <a:t>Or 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std::vector::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push_back</a:t>
            </a:r>
            <a:endParaRPr lang="en-US" altLang="zh-CN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5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Using Memory You Don’t Own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28234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6350A-4636-FC79-D0E9-2A59DAF54232}"/>
              </a:ext>
            </a:extLst>
          </p:cNvPr>
          <p:cNvSpPr txBox="1"/>
          <p:nvPr/>
        </p:nvSpPr>
        <p:spPr>
          <a:xfrm>
            <a:off x="6438900" y="13975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ReadMem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WriteMem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FE29D-B2F2-B4A4-B8A1-F73611EF1BDC}"/>
              </a:ext>
            </a:extLst>
          </p:cNvPr>
          <p:cNvSpPr txBox="1"/>
          <p:nvPr/>
        </p:nvSpPr>
        <p:spPr>
          <a:xfrm>
            <a:off x="897615" y="2275434"/>
            <a:ext cx="5350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Using pointers beyond the range that had been </a:t>
            </a:r>
            <a:r>
              <a:rPr lang="en-US" altLang="zh-CN" sz="2400" dirty="0" err="1">
                <a:latin typeface="Trebuchet MS" panose="020B0603020202020204" pitchFamily="34" charset="0"/>
              </a:rPr>
              <a:t>malloc’d</a:t>
            </a:r>
            <a:r>
              <a:rPr lang="en-US" altLang="zh-CN" sz="2400" dirty="0">
                <a:latin typeface="Trebuchet MS" panose="020B0603020202020204" pitchFamily="34" charset="0"/>
              </a:rPr>
              <a:t> – May look obvious, but what if mem refs had been result of pointer arithmetic that erroneously took them out of the allocated range?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EBA-782C-45B4-AE5E-591213B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7" y="180852"/>
            <a:ext cx="8060757" cy="34785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venir Book" panose="02000503020000020003"/>
                <a:cs typeface="Arial" panose="020B0604020202020204" pitchFamily="34" charset="0"/>
              </a:rPr>
              <a:t>Using Memory You Don’t Own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710DD-2237-46CE-3525-DD0E36424786}"/>
              </a:ext>
            </a:extLst>
          </p:cNvPr>
          <p:cNvSpPr txBox="1"/>
          <p:nvPr/>
        </p:nvSpPr>
        <p:spPr>
          <a:xfrm>
            <a:off x="897615" y="1028234"/>
            <a:ext cx="64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What is wrong with this code?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6350A-4636-FC79-D0E9-2A59DAF54232}"/>
              </a:ext>
            </a:extLst>
          </p:cNvPr>
          <p:cNvSpPr txBox="1"/>
          <p:nvPr/>
        </p:nvSpPr>
        <p:spPr>
          <a:xfrm>
            <a:off x="6438900" y="139756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ReadMem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ipr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WriteMem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malloc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offset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ipw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FE29D-B2F2-B4A4-B8A1-F73611EF1BDC}"/>
              </a:ext>
            </a:extLst>
          </p:cNvPr>
          <p:cNvSpPr txBox="1"/>
          <p:nvPr/>
        </p:nvSpPr>
        <p:spPr>
          <a:xfrm>
            <a:off x="897615" y="2275434"/>
            <a:ext cx="5350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Using pointers beyond the range that had been </a:t>
            </a:r>
            <a:r>
              <a:rPr lang="en-US" altLang="zh-CN" sz="2400" dirty="0" err="1">
                <a:latin typeface="Trebuchet MS" panose="020B0603020202020204" pitchFamily="34" charset="0"/>
              </a:rPr>
              <a:t>malloc’d</a:t>
            </a:r>
            <a:r>
              <a:rPr lang="en-US" altLang="zh-CN" sz="2400" dirty="0">
                <a:latin typeface="Trebuchet MS" panose="020B0603020202020204" pitchFamily="34" charset="0"/>
              </a:rPr>
              <a:t> – May look obvious, but what if mem refs had been result of pointer arithmetic that erroneously took them out of the allocated range?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panose="020B0603020202020204" pitchFamily="34" charset="0"/>
              </a:rPr>
              <a:t>It may be non-obvious in the program.</a:t>
            </a:r>
            <a:endParaRPr lang="zh-CN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20836</TotalTime>
  <Words>2038</Words>
  <Application>Microsoft Office PowerPoint</Application>
  <PresentationFormat>宽屏</PresentationFormat>
  <Paragraphs>317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Avenir Book</vt:lpstr>
      <vt:lpstr>等线</vt:lpstr>
      <vt:lpstr>等线 Light</vt:lpstr>
      <vt:lpstr>Arial</vt:lpstr>
      <vt:lpstr>Consolas</vt:lpstr>
      <vt:lpstr>Trebuchet MS</vt:lpstr>
      <vt:lpstr>Office 主题​​</vt:lpstr>
      <vt:lpstr>CS110 Discussion3</vt:lpstr>
      <vt:lpstr>Agenda</vt:lpstr>
      <vt:lpstr>Memory Management in C</vt:lpstr>
      <vt:lpstr>Example</vt:lpstr>
      <vt:lpstr>Observations</vt:lpstr>
      <vt:lpstr>Agenda</vt:lpstr>
      <vt:lpstr>Common Memory Problems</vt:lpstr>
      <vt:lpstr>Using Memory You Don’t Own</vt:lpstr>
      <vt:lpstr>Using Memory You Don’t Own</vt:lpstr>
      <vt:lpstr>Using Memory You Don’t Own</vt:lpstr>
      <vt:lpstr>Using Memory You Don’t Own</vt:lpstr>
      <vt:lpstr>Using Memory You Don’t Own</vt:lpstr>
      <vt:lpstr>Faulty Heap Management</vt:lpstr>
      <vt:lpstr>Faulty Heap Management</vt:lpstr>
      <vt:lpstr>Misuse of free()</vt:lpstr>
      <vt:lpstr>Managing the Heap</vt:lpstr>
      <vt:lpstr>Agenda</vt:lpstr>
      <vt:lpstr>strlen v.s. sizeof</vt:lpstr>
      <vt:lpstr>Agenda</vt:lpstr>
      <vt:lpstr>Can We Do Better?</vt:lpstr>
      <vt:lpstr>Agenda</vt:lpstr>
      <vt:lpstr>Manage Device Memory</vt:lpstr>
      <vt:lpstr>Conclusion</vt:lpstr>
      <vt:lpstr>Conclusion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GPGPU/GPU Architecture</dc:title>
  <dc:creator>hu weiming</dc:creator>
  <cp:lastModifiedBy>hu weiming</cp:lastModifiedBy>
  <cp:revision>5132</cp:revision>
  <dcterms:created xsi:type="dcterms:W3CDTF">2021-08-03T03:17:28Z</dcterms:created>
  <dcterms:modified xsi:type="dcterms:W3CDTF">2023-02-20T09:00:35Z</dcterms:modified>
</cp:coreProperties>
</file>