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58" r:id="rId3"/>
    <p:sldId id="259" r:id="rId4"/>
    <p:sldId id="284" r:id="rId5"/>
    <p:sldId id="270" r:id="rId6"/>
    <p:sldId id="268" r:id="rId7"/>
    <p:sldId id="262" r:id="rId8"/>
    <p:sldId id="267" r:id="rId9"/>
    <p:sldId id="274" r:id="rId10"/>
    <p:sldId id="289" r:id="rId11"/>
    <p:sldId id="288" r:id="rId12"/>
    <p:sldId id="286" r:id="rId13"/>
    <p:sldId id="287" r:id="rId14"/>
    <p:sldId id="261" r:id="rId15"/>
  </p:sldIdLst>
  <p:sldSz cx="9144000" cy="5143500" type="screen16x9"/>
  <p:notesSz cx="6858000" cy="9144000"/>
  <p:embeddedFontLst>
    <p:embeddedFont>
      <p:font typeface="Actor" panose="020B0604020202020204" charset="0"/>
      <p:regular r:id="rId17"/>
    </p:embeddedFont>
    <p:embeddedFont>
      <p:font typeface="Archivo Black" panose="020B0604020202020204" charset="0"/>
      <p:regular r:id="rId18"/>
    </p:embeddedFont>
    <p:embeddedFont>
      <p:font typeface="Nunito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1D9300-4733-4101-9288-6C2F6AB06063}">
  <a:tblStyle styleId="{391D9300-4733-4101-9288-6C2F6AB060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 snapToGrid="0">
      <p:cViewPr>
        <p:scale>
          <a:sx n="110" d="100"/>
          <a:sy n="110" d="100"/>
        </p:scale>
        <p:origin x="614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e8a7d6805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e8a7d6805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>
          <a:extLst>
            <a:ext uri="{FF2B5EF4-FFF2-40B4-BE49-F238E27FC236}">
              <a16:creationId xmlns:a16="http://schemas.microsoft.com/office/drawing/2014/main" id="{42C60B40-2409-8F62-E33C-51A537CF4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ff8f93dc60_0_10:notes">
            <a:extLst>
              <a:ext uri="{FF2B5EF4-FFF2-40B4-BE49-F238E27FC236}">
                <a16:creationId xmlns:a16="http://schemas.microsoft.com/office/drawing/2014/main" id="{67FB8866-28D7-01F6-5C12-DBD27315EA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ff8f93dc60_0_10:notes">
            <a:extLst>
              <a:ext uri="{FF2B5EF4-FFF2-40B4-BE49-F238E27FC236}">
                <a16:creationId xmlns:a16="http://schemas.microsoft.com/office/drawing/2014/main" id="{F665EC4A-94A0-026B-20AA-185F44D34D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700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>
          <a:extLst>
            <a:ext uri="{FF2B5EF4-FFF2-40B4-BE49-F238E27FC236}">
              <a16:creationId xmlns:a16="http://schemas.microsoft.com/office/drawing/2014/main" id="{D03EB821-75DB-71B9-BDC9-463830E15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643b90305a_1_1063:notes">
            <a:extLst>
              <a:ext uri="{FF2B5EF4-FFF2-40B4-BE49-F238E27FC236}">
                <a16:creationId xmlns:a16="http://schemas.microsoft.com/office/drawing/2014/main" id="{96DCF7FA-1B66-452D-35F8-8B6647C70F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643b90305a_1_1063:notes">
            <a:extLst>
              <a:ext uri="{FF2B5EF4-FFF2-40B4-BE49-F238E27FC236}">
                <a16:creationId xmlns:a16="http://schemas.microsoft.com/office/drawing/2014/main" id="{72CF0FFC-668C-6AB9-98B7-8B4D6DE30A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985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>
          <a:extLst>
            <a:ext uri="{FF2B5EF4-FFF2-40B4-BE49-F238E27FC236}">
              <a16:creationId xmlns:a16="http://schemas.microsoft.com/office/drawing/2014/main" id="{8AC59D5A-5E59-7B3D-2439-2C555F011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643b90305a_1_777:notes">
            <a:extLst>
              <a:ext uri="{FF2B5EF4-FFF2-40B4-BE49-F238E27FC236}">
                <a16:creationId xmlns:a16="http://schemas.microsoft.com/office/drawing/2014/main" id="{B9E25E05-7434-2A2D-600D-BAB24A101E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643b90305a_1_777:notes">
            <a:extLst>
              <a:ext uri="{FF2B5EF4-FFF2-40B4-BE49-F238E27FC236}">
                <a16:creationId xmlns:a16="http://schemas.microsoft.com/office/drawing/2014/main" id="{B90E0785-6BBA-37A2-6BF2-0264F94CF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276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>
          <a:extLst>
            <a:ext uri="{FF2B5EF4-FFF2-40B4-BE49-F238E27FC236}">
              <a16:creationId xmlns:a16="http://schemas.microsoft.com/office/drawing/2014/main" id="{83DD8244-AECF-A369-CB11-27E8A1F60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643b90305a_1_777:notes">
            <a:extLst>
              <a:ext uri="{FF2B5EF4-FFF2-40B4-BE49-F238E27FC236}">
                <a16:creationId xmlns:a16="http://schemas.microsoft.com/office/drawing/2014/main" id="{DEC7D369-2E18-CCF9-D649-7A91A715AE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643b90305a_1_777:notes">
            <a:extLst>
              <a:ext uri="{FF2B5EF4-FFF2-40B4-BE49-F238E27FC236}">
                <a16:creationId xmlns:a16="http://schemas.microsoft.com/office/drawing/2014/main" id="{60BD9248-F424-F15E-15F3-9B17A0BF90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218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ff8f93dc60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ff8f93dc60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5c768b74b2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5c768b74b2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5c768b74b2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5c768b74b2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>
          <a:extLst>
            <a:ext uri="{FF2B5EF4-FFF2-40B4-BE49-F238E27FC236}">
              <a16:creationId xmlns:a16="http://schemas.microsoft.com/office/drawing/2014/main" id="{485A719F-188E-23F2-0186-D38865F00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5c768b74b2_1_137:notes">
            <a:extLst>
              <a:ext uri="{FF2B5EF4-FFF2-40B4-BE49-F238E27FC236}">
                <a16:creationId xmlns:a16="http://schemas.microsoft.com/office/drawing/2014/main" id="{D10C4A16-AAE0-0480-5A4F-E756D48EF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5c768b74b2_1_137:notes">
            <a:extLst>
              <a:ext uri="{FF2B5EF4-FFF2-40B4-BE49-F238E27FC236}">
                <a16:creationId xmlns:a16="http://schemas.microsoft.com/office/drawing/2014/main" id="{69FDFB1C-BC95-34AA-5515-79D80ED28B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857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643b90305a_1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643b90305a_1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643b90305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643b90305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ff8f93dc6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ff8f93dc6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ff8f93dc60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ff8f93dc60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643b90305a_1_1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643b90305a_1_1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382850" y="1314750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727375"/>
            <a:ext cx="4815900" cy="26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553950"/>
            <a:ext cx="28947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713225" y="480875"/>
            <a:ext cx="44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713225" y="1694375"/>
            <a:ext cx="4450500" cy="22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-1001675" y="205617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/>
          <p:nvPr/>
        </p:nvSpPr>
        <p:spPr>
          <a:xfrm>
            <a:off x="1079250" y="-73207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713235" y="1334300"/>
            <a:ext cx="4557300" cy="5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1"/>
          </p:nvPr>
        </p:nvSpPr>
        <p:spPr>
          <a:xfrm>
            <a:off x="713235" y="1695352"/>
            <a:ext cx="45573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idx="2"/>
          </p:nvPr>
        </p:nvSpPr>
        <p:spPr>
          <a:xfrm>
            <a:off x="713235" y="2414937"/>
            <a:ext cx="4557300" cy="5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3"/>
          </p:nvPr>
        </p:nvSpPr>
        <p:spPr>
          <a:xfrm>
            <a:off x="713235" y="2775988"/>
            <a:ext cx="45573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4"/>
          </p:nvPr>
        </p:nvSpPr>
        <p:spPr>
          <a:xfrm>
            <a:off x="713235" y="3495598"/>
            <a:ext cx="4557300" cy="5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5"/>
          </p:nvPr>
        </p:nvSpPr>
        <p:spPr>
          <a:xfrm>
            <a:off x="713235" y="3856650"/>
            <a:ext cx="45573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6"/>
          </p:nvPr>
        </p:nvSpPr>
        <p:spPr>
          <a:xfrm>
            <a:off x="720000" y="4687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/>
          <p:nvPr/>
        </p:nvSpPr>
        <p:spPr>
          <a:xfrm>
            <a:off x="595100" y="-65562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7972950" y="3420800"/>
            <a:ext cx="1734900" cy="32775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/>
          <p:nvPr/>
        </p:nvSpPr>
        <p:spPr>
          <a:xfrm>
            <a:off x="5913550" y="4179650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593300" y="-2009925"/>
            <a:ext cx="1734900" cy="32775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 flipH="1">
            <a:off x="3896275" y="2055475"/>
            <a:ext cx="4534500" cy="9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flipH="1">
            <a:off x="5117575" y="3211711"/>
            <a:ext cx="3313200" cy="6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478075" y="980224"/>
            <a:ext cx="19527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2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>
            <a:off x="4353350" y="378957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 flipH="1">
            <a:off x="3478025" y="1543125"/>
            <a:ext cx="4944600" cy="19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>
            <a:off x="-105775" y="342550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13225" y="1470275"/>
            <a:ext cx="40452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13225" y="2154325"/>
            <a:ext cx="4045200" cy="15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1679700" y="1194900"/>
            <a:ext cx="5784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2997150" y="3158400"/>
            <a:ext cx="3149700" cy="7902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/>
          <p:nvPr/>
        </p:nvSpPr>
        <p:spPr>
          <a:xfrm>
            <a:off x="-618525" y="48482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6894000" y="-1066075"/>
            <a:ext cx="1593600" cy="22182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20000" y="48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/>
          </p:nvPr>
        </p:nvSpPr>
        <p:spPr>
          <a:xfrm>
            <a:off x="1740919" y="1928754"/>
            <a:ext cx="2369700" cy="5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740919" y="2289802"/>
            <a:ext cx="2369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3"/>
          </p:nvPr>
        </p:nvSpPr>
        <p:spPr>
          <a:xfrm>
            <a:off x="1740919" y="3659428"/>
            <a:ext cx="2369700" cy="5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4"/>
          </p:nvPr>
        </p:nvSpPr>
        <p:spPr>
          <a:xfrm>
            <a:off x="1740919" y="4020481"/>
            <a:ext cx="2369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5" hasCustomPrompt="1"/>
          </p:nvPr>
        </p:nvSpPr>
        <p:spPr>
          <a:xfrm>
            <a:off x="2482669" y="1411950"/>
            <a:ext cx="8862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6" hasCustomPrompt="1"/>
          </p:nvPr>
        </p:nvSpPr>
        <p:spPr>
          <a:xfrm>
            <a:off x="2482669" y="3145331"/>
            <a:ext cx="8862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7"/>
          </p:nvPr>
        </p:nvSpPr>
        <p:spPr>
          <a:xfrm>
            <a:off x="5033369" y="1928754"/>
            <a:ext cx="2369700" cy="5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8"/>
          </p:nvPr>
        </p:nvSpPr>
        <p:spPr>
          <a:xfrm>
            <a:off x="5033369" y="2289802"/>
            <a:ext cx="2369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9"/>
          </p:nvPr>
        </p:nvSpPr>
        <p:spPr>
          <a:xfrm>
            <a:off x="5033369" y="3659428"/>
            <a:ext cx="2369700" cy="5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3"/>
          </p:nvPr>
        </p:nvSpPr>
        <p:spPr>
          <a:xfrm>
            <a:off x="5033369" y="4020481"/>
            <a:ext cx="2369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4" hasCustomPrompt="1"/>
          </p:nvPr>
        </p:nvSpPr>
        <p:spPr>
          <a:xfrm>
            <a:off x="5775119" y="1411950"/>
            <a:ext cx="8862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119" y="3145331"/>
            <a:ext cx="8862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3225" y="1706325"/>
            <a:ext cx="4191600" cy="17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713225" y="3694974"/>
            <a:ext cx="3313200" cy="6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664186"/>
            <a:ext cx="19527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2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/>
          <p:nvPr/>
        </p:nvSpPr>
        <p:spPr>
          <a:xfrm>
            <a:off x="4331225" y="451902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8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 flipH="1">
            <a:off x="4239175" y="1706325"/>
            <a:ext cx="4191600" cy="17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 flipH="1">
            <a:off x="5117575" y="3694974"/>
            <a:ext cx="3313200" cy="6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478075" y="664186"/>
            <a:ext cx="19527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82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104" name="Google Shape;104;p17"/>
          <p:cNvSpPr/>
          <p:nvPr/>
        </p:nvSpPr>
        <p:spPr>
          <a:xfrm>
            <a:off x="4239175" y="417532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350" y="445025"/>
            <a:ext cx="772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sz="34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350" y="1152475"/>
            <a:ext cx="7723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ctor"/>
              <a:buChar char="●"/>
              <a:defRPr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ctor"/>
              <a:buChar char="○"/>
              <a:defRPr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ctor"/>
              <a:buChar char="■"/>
              <a:defRPr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ctor"/>
              <a:buChar char="●"/>
              <a:defRPr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ctor"/>
              <a:buChar char="○"/>
              <a:defRPr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ctor"/>
              <a:buChar char="■"/>
              <a:defRPr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ctor"/>
              <a:buChar char="●"/>
              <a:defRPr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ctor"/>
              <a:buChar char="○"/>
              <a:defRPr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ctor"/>
              <a:buChar char="■"/>
              <a:defRPr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2" r:id="rId8"/>
    <p:sldLayoutId id="2147483663" r:id="rId9"/>
    <p:sldLayoutId id="2147483665" r:id="rId10"/>
    <p:sldLayoutId id="2147483669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/>
          <p:nvPr/>
        </p:nvSpPr>
        <p:spPr>
          <a:xfrm>
            <a:off x="-85325" y="3470275"/>
            <a:ext cx="3948900" cy="881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ctrTitle"/>
          </p:nvPr>
        </p:nvSpPr>
        <p:spPr>
          <a:xfrm>
            <a:off x="1370048" y="1727575"/>
            <a:ext cx="7773952" cy="26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Scraping Anime Data from </a:t>
            </a:r>
            <a:r>
              <a:rPr lang="en-US" sz="3600" dirty="0" err="1"/>
              <a:t>MyAnimeList</a:t>
            </a:r>
            <a:r>
              <a:rPr lang="en-US" sz="3600" dirty="0"/>
              <a:t> Website</a:t>
            </a:r>
            <a:endParaRPr sz="3600" dirty="0"/>
          </a:p>
        </p:txBody>
      </p:sp>
      <p:sp>
        <p:nvSpPr>
          <p:cNvPr id="322" name="Google Shape;322;p32"/>
          <p:cNvSpPr/>
          <p:nvPr/>
        </p:nvSpPr>
        <p:spPr>
          <a:xfrm>
            <a:off x="4466975" y="-685425"/>
            <a:ext cx="1593600" cy="22182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C13713E1-1907-A699-0865-CC4C145D1596}"/>
              </a:ext>
            </a:extLst>
          </p:cNvPr>
          <p:cNvSpPr txBox="1"/>
          <p:nvPr/>
        </p:nvSpPr>
        <p:spPr>
          <a:xfrm>
            <a:off x="277091" y="3757086"/>
            <a:ext cx="3773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By: Erfia Nadia Safari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>
          <a:extLst>
            <a:ext uri="{FF2B5EF4-FFF2-40B4-BE49-F238E27FC236}">
              <a16:creationId xmlns:a16="http://schemas.microsoft.com/office/drawing/2014/main" id="{89B523AB-15C0-64EA-D359-21B61A7F5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8">
            <a:extLst>
              <a:ext uri="{FF2B5EF4-FFF2-40B4-BE49-F238E27FC236}">
                <a16:creationId xmlns:a16="http://schemas.microsoft.com/office/drawing/2014/main" id="{42E265A9-7F9A-88D4-A424-AFCA9F80840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20000" y="4687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Extract to Excel</a:t>
            </a:r>
            <a:endParaRPr dirty="0"/>
          </a:p>
        </p:txBody>
      </p:sp>
      <p:sp>
        <p:nvSpPr>
          <p:cNvPr id="16" name="Google Shape;819;p38">
            <a:extLst>
              <a:ext uri="{FF2B5EF4-FFF2-40B4-BE49-F238E27FC236}">
                <a16:creationId xmlns:a16="http://schemas.microsoft.com/office/drawing/2014/main" id="{2DB46D11-05D9-5815-2643-77D5C52BF511}"/>
              </a:ext>
            </a:extLst>
          </p:cNvPr>
          <p:cNvSpPr txBox="1">
            <a:spLocks/>
          </p:cNvSpPr>
          <p:nvPr/>
        </p:nvSpPr>
        <p:spPr>
          <a:xfrm>
            <a:off x="720000" y="1607324"/>
            <a:ext cx="45573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Output: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72B7809-DA1C-909A-7A60-8731E5A09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83429"/>
            <a:ext cx="5106113" cy="323895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982EF365-9BA1-3B0E-2412-AD3DB88BD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096" y="1685609"/>
            <a:ext cx="2855108" cy="327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0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>
          <a:extLst>
            <a:ext uri="{FF2B5EF4-FFF2-40B4-BE49-F238E27FC236}">
              <a16:creationId xmlns:a16="http://schemas.microsoft.com/office/drawing/2014/main" id="{D35310E4-319E-B2E2-D4B6-9C87C4348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50">
            <a:extLst>
              <a:ext uri="{FF2B5EF4-FFF2-40B4-BE49-F238E27FC236}">
                <a16:creationId xmlns:a16="http://schemas.microsoft.com/office/drawing/2014/main" id="{718C7875-689F-67CA-E946-4B39B573A0EB}"/>
              </a:ext>
            </a:extLst>
          </p:cNvPr>
          <p:cNvSpPr/>
          <p:nvPr/>
        </p:nvSpPr>
        <p:spPr>
          <a:xfrm>
            <a:off x="4998750" y="3586675"/>
            <a:ext cx="4224000" cy="881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50">
            <a:extLst>
              <a:ext uri="{FF2B5EF4-FFF2-40B4-BE49-F238E27FC236}">
                <a16:creationId xmlns:a16="http://schemas.microsoft.com/office/drawing/2014/main" id="{32D2F993-2D34-9EA5-A450-7B7F78582B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198418" y="1706325"/>
            <a:ext cx="7232357" cy="17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and Visualization Data</a:t>
            </a:r>
            <a:endParaRPr dirty="0"/>
          </a:p>
        </p:txBody>
      </p:sp>
      <p:sp>
        <p:nvSpPr>
          <p:cNvPr id="1598" name="Google Shape;1598;p50">
            <a:extLst>
              <a:ext uri="{FF2B5EF4-FFF2-40B4-BE49-F238E27FC236}">
                <a16:creationId xmlns:a16="http://schemas.microsoft.com/office/drawing/2014/main" id="{4B7330DF-8E98-1422-4A54-A667D01DB12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 flipH="1">
            <a:off x="6478075" y="664186"/>
            <a:ext cx="19527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75" name="Google Shape;1675;p50">
            <a:extLst>
              <a:ext uri="{FF2B5EF4-FFF2-40B4-BE49-F238E27FC236}">
                <a16:creationId xmlns:a16="http://schemas.microsoft.com/office/drawing/2014/main" id="{DA15EF1A-7719-844C-D256-89B5B0174D9E}"/>
              </a:ext>
            </a:extLst>
          </p:cNvPr>
          <p:cNvSpPr/>
          <p:nvPr/>
        </p:nvSpPr>
        <p:spPr>
          <a:xfrm>
            <a:off x="-701650" y="-101712"/>
            <a:ext cx="1734900" cy="2928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7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>
          <a:extLst>
            <a:ext uri="{FF2B5EF4-FFF2-40B4-BE49-F238E27FC236}">
              <a16:creationId xmlns:a16="http://schemas.microsoft.com/office/drawing/2014/main" id="{10F7DE2F-E9A4-952E-8BFE-4E5D359B4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6">
            <a:extLst>
              <a:ext uri="{FF2B5EF4-FFF2-40B4-BE49-F238E27FC236}">
                <a16:creationId xmlns:a16="http://schemas.microsoft.com/office/drawing/2014/main" id="{C79C24C6-DD2C-3F80-93EC-2CEC1F0C9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0875"/>
            <a:ext cx="61517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1. NUMBER OF ANIME RELEASED PER YEAR</a:t>
            </a:r>
            <a:endParaRPr lang="en" sz="1800" dirty="0"/>
          </a:p>
        </p:txBody>
      </p:sp>
      <p:sp>
        <p:nvSpPr>
          <p:cNvPr id="1355" name="Google Shape;1355;p46">
            <a:extLst>
              <a:ext uri="{FF2B5EF4-FFF2-40B4-BE49-F238E27FC236}">
                <a16:creationId xmlns:a16="http://schemas.microsoft.com/office/drawing/2014/main" id="{BB63C52B-A139-9060-3E0F-F2F2411E73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3443" y="2787722"/>
            <a:ext cx="3443139" cy="1925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Since the first anime appeared in 1970, anime production has continued to increase and peaked after 2020, when the COVID-19 pandemic took place. This shows that the number of anime viewers increased during the pandemic.</a:t>
            </a:r>
            <a:endParaRPr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660574C0-7902-E462-51E2-FFC4F4A7B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06" y="1134537"/>
            <a:ext cx="4745467" cy="1173233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8669BD39-87F7-C676-4C6E-F73265BC6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43888"/>
            <a:ext cx="4409292" cy="2213453"/>
          </a:xfrm>
          <a:prstGeom prst="rect">
            <a:avLst/>
          </a:prstGeom>
        </p:spPr>
      </p:pic>
      <p:sp>
        <p:nvSpPr>
          <p:cNvPr id="8" name="Google Shape;1355;p46">
            <a:extLst>
              <a:ext uri="{FF2B5EF4-FFF2-40B4-BE49-F238E27FC236}">
                <a16:creationId xmlns:a16="http://schemas.microsoft.com/office/drawing/2014/main" id="{E08E175D-0046-D5AD-798A-3913AA1FE1A0}"/>
              </a:ext>
            </a:extLst>
          </p:cNvPr>
          <p:cNvSpPr txBox="1">
            <a:spLocks/>
          </p:cNvSpPr>
          <p:nvPr/>
        </p:nvSpPr>
        <p:spPr>
          <a:xfrm>
            <a:off x="6071553" y="1053575"/>
            <a:ext cx="2965157" cy="1925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To shows the number of anime released each year, to see the development trends of the anime industry over time.</a:t>
            </a:r>
          </a:p>
        </p:txBody>
      </p:sp>
    </p:spTree>
    <p:extLst>
      <p:ext uri="{BB962C8B-B14F-4D97-AF65-F5344CB8AC3E}">
        <p14:creationId xmlns:p14="http://schemas.microsoft.com/office/powerpoint/2010/main" val="1063323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>
          <a:extLst>
            <a:ext uri="{FF2B5EF4-FFF2-40B4-BE49-F238E27FC236}">
              <a16:creationId xmlns:a16="http://schemas.microsoft.com/office/drawing/2014/main" id="{2945D42C-86E1-BB5A-D7C0-2C16F013E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6">
            <a:extLst>
              <a:ext uri="{FF2B5EF4-FFF2-40B4-BE49-F238E27FC236}">
                <a16:creationId xmlns:a16="http://schemas.microsoft.com/office/drawing/2014/main" id="{C2D2D0C9-F89D-5D2C-F73B-B07DF580D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80875"/>
            <a:ext cx="61517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2. Number of Anime per Type</a:t>
            </a:r>
            <a:endParaRPr lang="en" sz="1800" dirty="0"/>
          </a:p>
        </p:txBody>
      </p:sp>
      <p:sp>
        <p:nvSpPr>
          <p:cNvPr id="1355" name="Google Shape;1355;p46">
            <a:extLst>
              <a:ext uri="{FF2B5EF4-FFF2-40B4-BE49-F238E27FC236}">
                <a16:creationId xmlns:a16="http://schemas.microsoft.com/office/drawing/2014/main" id="{A27BC62F-2562-8900-8B3E-BE58127E5A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3443" y="2787723"/>
            <a:ext cx="3311521" cy="1340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That can be conclude: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Most of the anime on the list are TV series.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dirty="0"/>
              <a:t>Movies, OVAs, and Specials are generally much less than TV.</a:t>
            </a:r>
          </a:p>
        </p:txBody>
      </p:sp>
      <p:sp>
        <p:nvSpPr>
          <p:cNvPr id="8" name="Google Shape;1355;p46">
            <a:extLst>
              <a:ext uri="{FF2B5EF4-FFF2-40B4-BE49-F238E27FC236}">
                <a16:creationId xmlns:a16="http://schemas.microsoft.com/office/drawing/2014/main" id="{B25D5395-17B3-4D1C-297E-2253D15EC794}"/>
              </a:ext>
            </a:extLst>
          </p:cNvPr>
          <p:cNvSpPr txBox="1">
            <a:spLocks/>
          </p:cNvSpPr>
          <p:nvPr/>
        </p:nvSpPr>
        <p:spPr>
          <a:xfrm>
            <a:off x="966272" y="806594"/>
            <a:ext cx="772745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To shows the distribution of the number of anime by type (TV, Movie, OVA, etc.) to understand the composition of anime types included in the </a:t>
            </a:r>
            <a:r>
              <a:rPr lang="en-US" dirty="0" err="1"/>
              <a:t>MyAnimeList</a:t>
            </a:r>
            <a:r>
              <a:rPr lang="en-US" dirty="0"/>
              <a:t> Top Anime list.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67B14EB-06FC-7907-B046-D4B8C9125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43" y="1395887"/>
            <a:ext cx="6113849" cy="959891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E5A2C571-8615-093E-22F6-8BC97D959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744" y="2453986"/>
            <a:ext cx="421338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7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7"/>
          <p:cNvSpPr/>
          <p:nvPr/>
        </p:nvSpPr>
        <p:spPr>
          <a:xfrm flipH="1">
            <a:off x="5847275" y="297822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7"/>
          <p:cNvSpPr txBox="1">
            <a:spLocks noGrp="1"/>
          </p:cNvSpPr>
          <p:nvPr>
            <p:ph type="title"/>
          </p:nvPr>
        </p:nvSpPr>
        <p:spPr>
          <a:xfrm flipH="1">
            <a:off x="2071255" y="1543125"/>
            <a:ext cx="6351370" cy="19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808" name="Google Shape;808;p37"/>
          <p:cNvSpPr/>
          <p:nvPr/>
        </p:nvSpPr>
        <p:spPr>
          <a:xfrm flipH="1">
            <a:off x="1029400" y="-320450"/>
            <a:ext cx="2152800" cy="1904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/>
          <p:cNvSpPr/>
          <p:nvPr/>
        </p:nvSpPr>
        <p:spPr>
          <a:xfrm>
            <a:off x="102925" y="2301350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506925" y="1300025"/>
            <a:ext cx="2837700" cy="41001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4"/>
          <p:cNvSpPr txBox="1">
            <a:spLocks noGrp="1"/>
          </p:cNvSpPr>
          <p:nvPr>
            <p:ph type="title"/>
          </p:nvPr>
        </p:nvSpPr>
        <p:spPr>
          <a:xfrm>
            <a:off x="720000" y="480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The Steps:</a:t>
            </a:r>
            <a:endParaRPr lang="id-ID" sz="3600" dirty="0"/>
          </a:p>
        </p:txBody>
      </p:sp>
      <p:sp>
        <p:nvSpPr>
          <p:cNvPr id="417" name="Google Shape;417;p34"/>
          <p:cNvSpPr txBox="1">
            <a:spLocks noGrp="1"/>
          </p:cNvSpPr>
          <p:nvPr>
            <p:ph type="title" idx="2"/>
          </p:nvPr>
        </p:nvSpPr>
        <p:spPr>
          <a:xfrm>
            <a:off x="1740919" y="1928754"/>
            <a:ext cx="2369700" cy="5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Scraping Data</a:t>
            </a:r>
            <a:endParaRPr sz="2000" dirty="0"/>
          </a:p>
        </p:txBody>
      </p:sp>
      <p:sp>
        <p:nvSpPr>
          <p:cNvPr id="419" name="Google Shape;419;p34"/>
          <p:cNvSpPr txBox="1">
            <a:spLocks noGrp="1"/>
          </p:cNvSpPr>
          <p:nvPr>
            <p:ph type="title" idx="3"/>
          </p:nvPr>
        </p:nvSpPr>
        <p:spPr>
          <a:xfrm>
            <a:off x="1740919" y="3659428"/>
            <a:ext cx="2369700" cy="5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Export to Excel</a:t>
            </a:r>
            <a:endParaRPr sz="2000" dirty="0"/>
          </a:p>
        </p:txBody>
      </p:sp>
      <p:sp>
        <p:nvSpPr>
          <p:cNvPr id="421" name="Google Shape;421;p34"/>
          <p:cNvSpPr txBox="1">
            <a:spLocks noGrp="1"/>
          </p:cNvSpPr>
          <p:nvPr>
            <p:ph type="title" idx="5"/>
          </p:nvPr>
        </p:nvSpPr>
        <p:spPr>
          <a:xfrm>
            <a:off x="2482669" y="1411950"/>
            <a:ext cx="886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2" name="Google Shape;422;p34"/>
          <p:cNvSpPr txBox="1">
            <a:spLocks noGrp="1"/>
          </p:cNvSpPr>
          <p:nvPr>
            <p:ph type="title" idx="6"/>
          </p:nvPr>
        </p:nvSpPr>
        <p:spPr>
          <a:xfrm>
            <a:off x="2482669" y="3145331"/>
            <a:ext cx="886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3" name="Google Shape;423;p34"/>
          <p:cNvSpPr txBox="1">
            <a:spLocks noGrp="1"/>
          </p:cNvSpPr>
          <p:nvPr>
            <p:ph type="title" idx="7"/>
          </p:nvPr>
        </p:nvSpPr>
        <p:spPr>
          <a:xfrm>
            <a:off x="5033369" y="1928754"/>
            <a:ext cx="2369700" cy="5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Cleaning Data</a:t>
            </a:r>
            <a:endParaRPr sz="2000" dirty="0"/>
          </a:p>
        </p:txBody>
      </p:sp>
      <p:sp>
        <p:nvSpPr>
          <p:cNvPr id="425" name="Google Shape;425;p34"/>
          <p:cNvSpPr txBox="1">
            <a:spLocks noGrp="1"/>
          </p:cNvSpPr>
          <p:nvPr>
            <p:ph type="title" idx="9"/>
          </p:nvPr>
        </p:nvSpPr>
        <p:spPr>
          <a:xfrm>
            <a:off x="4668048" y="3637056"/>
            <a:ext cx="3100341" cy="5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 Visualization</a:t>
            </a:r>
            <a:endParaRPr sz="2000" dirty="0"/>
          </a:p>
        </p:txBody>
      </p:sp>
      <p:sp>
        <p:nvSpPr>
          <p:cNvPr id="427" name="Google Shape;427;p34"/>
          <p:cNvSpPr txBox="1">
            <a:spLocks noGrp="1"/>
          </p:cNvSpPr>
          <p:nvPr>
            <p:ph type="title" idx="14"/>
          </p:nvPr>
        </p:nvSpPr>
        <p:spPr>
          <a:xfrm>
            <a:off x="5775119" y="1411950"/>
            <a:ext cx="886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8" name="Google Shape;428;p34"/>
          <p:cNvSpPr txBox="1">
            <a:spLocks noGrp="1"/>
          </p:cNvSpPr>
          <p:nvPr>
            <p:ph type="title" idx="15"/>
          </p:nvPr>
        </p:nvSpPr>
        <p:spPr>
          <a:xfrm>
            <a:off x="5775119" y="3145331"/>
            <a:ext cx="8862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/>
          <p:nvPr/>
        </p:nvSpPr>
        <p:spPr>
          <a:xfrm>
            <a:off x="4998750" y="3129475"/>
            <a:ext cx="4224000" cy="881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 flipH="1">
            <a:off x="3896275" y="2055475"/>
            <a:ext cx="4534500" cy="9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Scraping Data</a:t>
            </a:r>
            <a:endParaRPr sz="4400" dirty="0"/>
          </a:p>
        </p:txBody>
      </p:sp>
      <p:sp>
        <p:nvSpPr>
          <p:cNvPr id="436" name="Google Shape;436;p35"/>
          <p:cNvSpPr txBox="1">
            <a:spLocks noGrp="1"/>
          </p:cNvSpPr>
          <p:nvPr>
            <p:ph type="title" idx="2"/>
          </p:nvPr>
        </p:nvSpPr>
        <p:spPr>
          <a:xfrm flipH="1">
            <a:off x="6478075" y="980224"/>
            <a:ext cx="19527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9" name="Google Shape;579;p35"/>
          <p:cNvSpPr/>
          <p:nvPr/>
        </p:nvSpPr>
        <p:spPr>
          <a:xfrm>
            <a:off x="2200650" y="-368625"/>
            <a:ext cx="2347200" cy="18129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>
          <a:extLst>
            <a:ext uri="{FF2B5EF4-FFF2-40B4-BE49-F238E27FC236}">
              <a16:creationId xmlns:a16="http://schemas.microsoft.com/office/drawing/2014/main" id="{65E87704-F487-AFC9-3C0F-F1AE4539A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6">
            <a:extLst>
              <a:ext uri="{FF2B5EF4-FFF2-40B4-BE49-F238E27FC236}">
                <a16:creationId xmlns:a16="http://schemas.microsoft.com/office/drawing/2014/main" id="{19E84689-1E35-5445-1900-73D625EE93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0503" y="422200"/>
            <a:ext cx="5140223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 Library</a:t>
            </a:r>
            <a:endParaRPr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000DC164-7F72-0993-2ADB-40482202B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534" y="1615144"/>
            <a:ext cx="5878779" cy="19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1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6"/>
          <p:cNvSpPr txBox="1">
            <a:spLocks noGrp="1"/>
          </p:cNvSpPr>
          <p:nvPr>
            <p:ph type="title"/>
          </p:nvPr>
        </p:nvSpPr>
        <p:spPr>
          <a:xfrm>
            <a:off x="713225" y="480875"/>
            <a:ext cx="44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Scraping Data</a:t>
            </a:r>
            <a:endParaRPr dirty="0"/>
          </a:p>
        </p:txBody>
      </p:sp>
      <p:sp>
        <p:nvSpPr>
          <p:cNvPr id="1355" name="Google Shape;1355;p46"/>
          <p:cNvSpPr txBox="1">
            <a:spLocks noGrp="1"/>
          </p:cNvSpPr>
          <p:nvPr>
            <p:ph type="body" idx="1"/>
          </p:nvPr>
        </p:nvSpPr>
        <p:spPr>
          <a:xfrm>
            <a:off x="713225" y="1103507"/>
            <a:ext cx="4450500" cy="449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Using for loop to scrape data that has many pages</a:t>
            </a:r>
            <a:endParaRPr sz="1400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D2C1B63B-6FA8-486B-65D4-20CF24D71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59" y="1504848"/>
            <a:ext cx="2194336" cy="1744043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F33AB65A-8ED7-F4CA-CD2C-EE2EA8584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429" y="1504848"/>
            <a:ext cx="1820644" cy="2219689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91249D7F-03A9-1F6D-E6D1-0E16DF01F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623" y="1413423"/>
            <a:ext cx="2262213" cy="2402538"/>
          </a:xfrm>
          <a:prstGeom prst="rect">
            <a:avLst/>
          </a:prstGeom>
        </p:spPr>
      </p:pic>
      <p:sp>
        <p:nvSpPr>
          <p:cNvPr id="11" name="Kotak Teks 10">
            <a:extLst>
              <a:ext uri="{FF2B5EF4-FFF2-40B4-BE49-F238E27FC236}">
                <a16:creationId xmlns:a16="http://schemas.microsoft.com/office/drawing/2014/main" id="{F060E0F3-5806-32AA-C972-CDFFF3B44737}"/>
              </a:ext>
            </a:extLst>
          </p:cNvPr>
          <p:cNvSpPr txBox="1"/>
          <p:nvPr/>
        </p:nvSpPr>
        <p:spPr>
          <a:xfrm>
            <a:off x="5765222" y="1103507"/>
            <a:ext cx="50742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Output: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4"/>
          <p:cNvSpPr/>
          <p:nvPr/>
        </p:nvSpPr>
        <p:spPr>
          <a:xfrm>
            <a:off x="-78600" y="3586675"/>
            <a:ext cx="4224000" cy="881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44"/>
          <p:cNvSpPr txBox="1">
            <a:spLocks noGrp="1"/>
          </p:cNvSpPr>
          <p:nvPr>
            <p:ph type="title"/>
          </p:nvPr>
        </p:nvSpPr>
        <p:spPr>
          <a:xfrm>
            <a:off x="713225" y="1706325"/>
            <a:ext cx="4191600" cy="17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Cleansing Data</a:t>
            </a:r>
            <a:endParaRPr dirty="0"/>
          </a:p>
        </p:txBody>
      </p:sp>
      <p:sp>
        <p:nvSpPr>
          <p:cNvPr id="1105" name="Google Shape;1105;p44"/>
          <p:cNvSpPr txBox="1">
            <a:spLocks noGrp="1"/>
          </p:cNvSpPr>
          <p:nvPr>
            <p:ph type="title" idx="2"/>
          </p:nvPr>
        </p:nvSpPr>
        <p:spPr>
          <a:xfrm>
            <a:off x="713225" y="664186"/>
            <a:ext cx="19527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07" name="Google Shape;1307;p44"/>
          <p:cNvSpPr/>
          <p:nvPr/>
        </p:nvSpPr>
        <p:spPr>
          <a:xfrm>
            <a:off x="7182325" y="-204350"/>
            <a:ext cx="1734900" cy="32775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8"/>
          <p:cNvSpPr txBox="1">
            <a:spLocks noGrp="1"/>
          </p:cNvSpPr>
          <p:nvPr>
            <p:ph type="title" idx="6"/>
          </p:nvPr>
        </p:nvSpPr>
        <p:spPr>
          <a:xfrm>
            <a:off x="720000" y="4687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Cleaning Data</a:t>
            </a:r>
            <a:endParaRPr dirty="0"/>
          </a:p>
        </p:txBody>
      </p:sp>
      <p:sp>
        <p:nvSpPr>
          <p:cNvPr id="815" name="Google Shape;815;p38"/>
          <p:cNvSpPr txBox="1">
            <a:spLocks noGrp="1"/>
          </p:cNvSpPr>
          <p:nvPr>
            <p:ph type="subTitle" idx="1"/>
          </p:nvPr>
        </p:nvSpPr>
        <p:spPr>
          <a:xfrm>
            <a:off x="720000" y="1148751"/>
            <a:ext cx="3561056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1. </a:t>
            </a:r>
            <a:r>
              <a:rPr lang="en-US" sz="1400" dirty="0"/>
              <a:t>Extraction of type, number of episodes and year of release</a:t>
            </a:r>
            <a:endParaRPr sz="1400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111AFC6D-742F-2666-8DD3-A5D0A4EBF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47" y="1846118"/>
            <a:ext cx="2940663" cy="2112455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CB7DE635-F9DC-70B7-BFBC-BC5982FAF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623" y="1604244"/>
            <a:ext cx="3601418" cy="1563169"/>
          </a:xfrm>
          <a:prstGeom prst="rect">
            <a:avLst/>
          </a:prstGeom>
        </p:spPr>
      </p:pic>
      <p:sp>
        <p:nvSpPr>
          <p:cNvPr id="16" name="Google Shape;819;p38">
            <a:extLst>
              <a:ext uri="{FF2B5EF4-FFF2-40B4-BE49-F238E27FC236}">
                <a16:creationId xmlns:a16="http://schemas.microsoft.com/office/drawing/2014/main" id="{DE561E82-F665-4AEB-08C5-A8AF5D19EAE0}"/>
              </a:ext>
            </a:extLst>
          </p:cNvPr>
          <p:cNvSpPr txBox="1">
            <a:spLocks/>
          </p:cNvSpPr>
          <p:nvPr/>
        </p:nvSpPr>
        <p:spPr>
          <a:xfrm>
            <a:off x="4862946" y="1148751"/>
            <a:ext cx="45573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id-ID" dirty="0"/>
              <a:t>2. </a:t>
            </a:r>
            <a:r>
              <a:rPr lang="id-ID" dirty="0" err="1"/>
              <a:t>Find</a:t>
            </a:r>
            <a:r>
              <a:rPr lang="id-ID" dirty="0"/>
              <a:t> </a:t>
            </a:r>
            <a:r>
              <a:rPr lang="id-ID" dirty="0" err="1"/>
              <a:t>missing</a:t>
            </a:r>
            <a:r>
              <a:rPr lang="id-ID" dirty="0"/>
              <a:t> </a:t>
            </a:r>
            <a:r>
              <a:rPr lang="id-ID" dirty="0" err="1"/>
              <a:t>values</a:t>
            </a: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ambar 6">
            <a:extLst>
              <a:ext uri="{FF2B5EF4-FFF2-40B4-BE49-F238E27FC236}">
                <a16:creationId xmlns:a16="http://schemas.microsoft.com/office/drawing/2014/main" id="{C5D2FCF9-0244-FDB6-B7E5-6FAB0FF35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878" y="1662982"/>
            <a:ext cx="4296364" cy="3127664"/>
          </a:xfrm>
          <a:prstGeom prst="rect">
            <a:avLst/>
          </a:prstGeom>
        </p:spPr>
      </p:pic>
      <p:sp>
        <p:nvSpPr>
          <p:cNvPr id="10" name="Google Shape;819;p38">
            <a:extLst>
              <a:ext uri="{FF2B5EF4-FFF2-40B4-BE49-F238E27FC236}">
                <a16:creationId xmlns:a16="http://schemas.microsoft.com/office/drawing/2014/main" id="{728C7663-A472-0D3B-28BE-74457925794F}"/>
              </a:ext>
            </a:extLst>
          </p:cNvPr>
          <p:cNvSpPr txBox="1">
            <a:spLocks/>
          </p:cNvSpPr>
          <p:nvPr/>
        </p:nvSpPr>
        <p:spPr>
          <a:xfrm>
            <a:off x="1418461" y="352854"/>
            <a:ext cx="5391048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None/>
              <a:defRPr sz="15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None/>
              <a:defRPr sz="1500" b="0" i="0" u="none" strike="noStrike" cap="none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Output: </a:t>
            </a:r>
            <a:r>
              <a:rPr lang="en-US" dirty="0"/>
              <a:t>shows 10 columns starting from title, score, episodes, release year and end year</a:t>
            </a:r>
            <a:endParaRPr lang="id-ID" dirty="0"/>
          </a:p>
        </p:txBody>
      </p:sp>
      <p:pic>
        <p:nvPicPr>
          <p:cNvPr id="12" name="Gambar 11">
            <a:extLst>
              <a:ext uri="{FF2B5EF4-FFF2-40B4-BE49-F238E27FC236}">
                <a16:creationId xmlns:a16="http://schemas.microsoft.com/office/drawing/2014/main" id="{1AC7ACDA-9ED0-53B0-046D-707784A06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078" y="923331"/>
            <a:ext cx="5211667" cy="5790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50"/>
          <p:cNvSpPr/>
          <p:nvPr/>
        </p:nvSpPr>
        <p:spPr>
          <a:xfrm>
            <a:off x="4998750" y="3586675"/>
            <a:ext cx="4224000" cy="881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50"/>
          <p:cNvSpPr txBox="1">
            <a:spLocks noGrp="1"/>
          </p:cNvSpPr>
          <p:nvPr>
            <p:ph type="title"/>
          </p:nvPr>
        </p:nvSpPr>
        <p:spPr>
          <a:xfrm flipH="1">
            <a:off x="1198418" y="1706325"/>
            <a:ext cx="7232357" cy="17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Export to Excel</a:t>
            </a:r>
            <a:endParaRPr dirty="0"/>
          </a:p>
        </p:txBody>
      </p:sp>
      <p:sp>
        <p:nvSpPr>
          <p:cNvPr id="1598" name="Google Shape;1598;p50"/>
          <p:cNvSpPr txBox="1">
            <a:spLocks noGrp="1"/>
          </p:cNvSpPr>
          <p:nvPr>
            <p:ph type="title" idx="2"/>
          </p:nvPr>
        </p:nvSpPr>
        <p:spPr>
          <a:xfrm flipH="1">
            <a:off x="6478075" y="664186"/>
            <a:ext cx="19527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75" name="Google Shape;1675;p50"/>
          <p:cNvSpPr/>
          <p:nvPr/>
        </p:nvSpPr>
        <p:spPr>
          <a:xfrm>
            <a:off x="-701650" y="-101712"/>
            <a:ext cx="1734900" cy="29283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Anime Illustrator Portfolio by Slidesgo">
  <a:themeElements>
    <a:clrScheme name="Simple Light">
      <a:dk1>
        <a:srgbClr val="000000"/>
      </a:dk1>
      <a:lt1>
        <a:srgbClr val="FFFFFF"/>
      </a:lt1>
      <a:dk2>
        <a:srgbClr val="3C3C3D"/>
      </a:dk2>
      <a:lt2>
        <a:srgbClr val="922F2A"/>
      </a:lt2>
      <a:accent1>
        <a:srgbClr val="BE403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Peragaan Layar (16:9)</PresentationFormat>
  <Paragraphs>38</Paragraphs>
  <Slides>14</Slides>
  <Notes>14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14</vt:i4>
      </vt:variant>
    </vt:vector>
  </HeadingPairs>
  <TitlesOfParts>
    <vt:vector size="19" baseType="lpstr">
      <vt:lpstr>Nunito</vt:lpstr>
      <vt:lpstr>Actor</vt:lpstr>
      <vt:lpstr>Archivo Black</vt:lpstr>
      <vt:lpstr>Arial</vt:lpstr>
      <vt:lpstr>Elegant Anime Illustrator Portfolio by Slidesgo</vt:lpstr>
      <vt:lpstr>Scraping Anime Data from MyAnimeList Website</vt:lpstr>
      <vt:lpstr>The Steps:</vt:lpstr>
      <vt:lpstr>Scraping Data</vt:lpstr>
      <vt:lpstr>Import Library</vt:lpstr>
      <vt:lpstr>Scraping Data</vt:lpstr>
      <vt:lpstr>Cleansing Data</vt:lpstr>
      <vt:lpstr>Cleaning Data</vt:lpstr>
      <vt:lpstr>Presentasi PowerPoint</vt:lpstr>
      <vt:lpstr>Export to Excel</vt:lpstr>
      <vt:lpstr>Extract to Excel</vt:lpstr>
      <vt:lpstr>Analysis and Visualization Data</vt:lpstr>
      <vt:lpstr>1. NUMBER OF ANIME RELEASED PER YEAR</vt:lpstr>
      <vt:lpstr>2. Number of Anime per Type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erfia nadia</cp:lastModifiedBy>
  <cp:revision>1</cp:revision>
  <dcterms:modified xsi:type="dcterms:W3CDTF">2025-04-23T16:54:16Z</dcterms:modified>
</cp:coreProperties>
</file>