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3" r:id="rId4"/>
    <p:sldId id="278" r:id="rId5"/>
    <p:sldId id="257" r:id="rId6"/>
    <p:sldId id="262" r:id="rId7"/>
    <p:sldId id="258" r:id="rId8"/>
    <p:sldId id="261" r:id="rId9"/>
    <p:sldId id="260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1"/>
  </p:normalViewPr>
  <p:slideViewPr>
    <p:cSldViewPr snapToGrid="0" snapToObjects="1">
      <p:cViewPr varScale="1">
        <p:scale>
          <a:sx n="92" d="100"/>
          <a:sy n="9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E858-DEF7-374D-B923-16528ABE642B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DBC7-47AB-8C48-AB4E-C627AAF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675A-7E53-374F-BE3F-4AEA7289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B3264-A32A-A544-8A60-46BA0F87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5C81-C71F-FC45-A851-E3676C0D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5E-C7ED-5F45-A8D4-639245044F8B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5EF1-DEC3-AB40-8155-EFD20DE8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ACA2-B1AA-874A-B99B-0B3031B5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6929-A3CD-6944-952B-C5C32F1A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81A2B-7929-0A43-863D-EE3E7794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A1D8-E46A-2B44-B185-4684019D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D28-0199-5C43-BB1A-E9B8E4B11D6D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843A-4FED-8141-9761-3FD86BB8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D0CF-ADDB-914E-B0A8-7A16E9AE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B8620-9D0F-754C-BA78-D7B8541B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42DF-07C7-3849-A13A-A52C3191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2DEE-9DAF-8B40-A050-061636EF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5815-E47E-CA44-B1B7-F6C0132AC867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F600-253C-8444-AC68-4D26F2B1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530C-B2B4-E640-83A8-36F8B270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7AA8-75F1-C244-80BE-68FF3AAE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DA07-27E5-504D-A152-ACBD01DF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82F8-4F98-5A46-927A-A80EE156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9EC7-A47E-7C46-AC7C-FFEC51957B53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C292-F05E-4946-AAB8-5637040F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5F83-ADB8-F84C-B6E2-896AA972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066C-F494-AE47-91A8-EE2221F8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0B42D-87F8-0A4B-A41C-395E615F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5FA4-E746-FD45-B2E2-D4B918BC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9665-0D0B-AE4A-968F-153A6F14D84D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C4BF-7886-4A4C-9F2B-9F42063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37DA-3B3F-5E4D-8CBC-4B3FC368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F6C1-8B36-EF48-A171-271116F1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6207-27F4-E842-9F14-F536E3D1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1284-5DA3-264E-BEF2-B8FBC80C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7FFD-1BF2-754C-81E5-BF0C66A9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591-E301-2249-8349-3CC58211A35A}" type="datetime1">
              <a:rPr lang="en-ID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B88B-A6C0-EC4E-85B9-0B01014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965D-A5A2-564D-B0AD-1704E5A5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D629-E75C-BF43-BF28-71494842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EA2D-96DF-8E46-B789-2F18874B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2E3CF-0204-1847-87BD-0CB3AB09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5DB8C-9287-B54E-9B50-4C28AE3A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33B0A-D32A-9844-959F-CA477F379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6E614-9682-F64B-850D-26CA6639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7636-1D21-004C-91C0-EB4EDEA75547}" type="datetime1">
              <a:rPr lang="en-ID" smtClean="0"/>
              <a:t>07/03/19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46807-CC7D-5747-A49B-4237459E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2A698-E440-2E4B-8E62-BC8B980E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EC63-D69D-7145-9D93-A2F6FEB5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3413-03F9-CE4F-A6F9-3799BD53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6884-47CF-8A40-B7AB-743129EA7456}" type="datetime1">
              <a:rPr lang="en-ID" smtClean="0"/>
              <a:t>07/03/19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1718B-91CA-3B40-9614-E729ED15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F13E8-0E57-3D41-AEA3-7AC23561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5E6AE-8559-E845-BDD2-EFAD2ED7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7EE-5540-8248-B49B-3327E42C8841}" type="datetime1">
              <a:rPr lang="en-ID" smtClean="0"/>
              <a:t>07/03/19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B366-A422-304F-934A-61874C9F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2B15-A4EF-9341-9D09-6C75D12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6821-784B-7542-BD11-0AF5538C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420C-1F7D-9F44-8385-36F0131A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E0808-E599-F44A-A967-D628E0770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C491-B5B2-E940-A217-153797D5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41B-324E-7F43-8BBA-48778463F853}" type="datetime1">
              <a:rPr lang="en-ID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DB20-9FE4-8340-B001-5D26B6C1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C204-0186-9743-ACF2-C0D3630C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5699-7B76-F94B-A280-B8E1108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AA4D6-E407-364E-85F1-167FDB789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6330B-8887-2B4E-A54C-9C05F295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C648-CE5E-084C-924C-7BC8CAB5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A68-732D-3C43-A271-FF08361D1754}" type="datetime1">
              <a:rPr lang="en-ID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D1D0-126B-2640-8293-BE31A01E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0B32-7D94-DA47-99BB-183C1969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CD001-CDBD-BE48-84CE-0883C975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8586-E4F5-544D-89CF-9D625BCC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C8BD-B824-2E4C-A380-03D1461AA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A2ED-FFA1-B54C-A1D7-BE7B8F3E165D}" type="datetime1">
              <a:rPr lang="en-ID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2F01-C32D-394D-B28B-1E26234D6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32CD-0BA7-4641-ACFE-C79B0E5D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C140-DA16-6543-9D40-CC0CDF62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himanshuagarwal1395/getting-started-with-apache-maven-hello-world-eccb278a262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14xfNV-U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manvi/spring-framework-overview-ppt-30682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q4S-ovWVl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_%28systems_architecture%29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https://medium.freecodecamp.org/a-quick-intro-to-dependency-injection-what-it-is-and-when-to-use-it-7578c84fa88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LfZ2g2Ja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238-EA14-A948-A95E-A6E0CAF6C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Fast Track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8C0E-0FD9-D54B-8880-BD88CE5C9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complete of essential concepts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41257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Intro </a:t>
            </a:r>
          </a:p>
        </p:txBody>
      </p:sp>
    </p:spTree>
    <p:extLst>
      <p:ext uri="{BB962C8B-B14F-4D97-AF65-F5344CB8AC3E}">
        <p14:creationId xmlns:p14="http://schemas.microsoft.com/office/powerpoint/2010/main" val="263116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CC6-1274-8D4D-99AD-361CDF97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9DC8-FD77-F24C-9A92-C8E24C46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Maven is a software management and comprehension tool based on the concept of Project Object Model(POM). It can manage project build, reporting and documentation, from a central piece of information. Basically, this tool can be used as both, a build tool (just like ANT tool), as well as a project management tool. However, in this article we will use it just for building our project.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Basic usage of maven are:</a:t>
            </a:r>
          </a:p>
          <a:p>
            <a:pPr marL="457200" lvl="1" indent="0">
              <a:buNone/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$&gt;</a:t>
            </a:r>
            <a:r>
              <a:rPr lang="en-ID" dirty="0"/>
              <a:t> </a:t>
            </a:r>
            <a:r>
              <a:rPr lang="en-ID" b="1" dirty="0" err="1">
                <a:solidFill>
                  <a:srgbClr val="7030A0"/>
                </a:solidFill>
              </a:rPr>
              <a:t>mvn</a:t>
            </a:r>
            <a:r>
              <a:rPr lang="en-ID" b="1" dirty="0"/>
              <a:t> </a:t>
            </a:r>
            <a:r>
              <a:rPr lang="en-ID" b="1" dirty="0">
                <a:solidFill>
                  <a:schemeClr val="accent2"/>
                </a:solidFill>
              </a:rPr>
              <a:t>clean</a:t>
            </a:r>
          </a:p>
          <a:p>
            <a:pPr marL="457200" lvl="1" indent="0">
              <a:buNone/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$&gt;</a:t>
            </a:r>
            <a:r>
              <a:rPr lang="en-ID" dirty="0"/>
              <a:t> </a:t>
            </a:r>
            <a:r>
              <a:rPr lang="en-ID" b="1" dirty="0" err="1">
                <a:solidFill>
                  <a:srgbClr val="7030A0"/>
                </a:solidFill>
              </a:rPr>
              <a:t>mvn</a:t>
            </a:r>
            <a:r>
              <a:rPr lang="en-ID" b="1" dirty="0"/>
              <a:t> </a:t>
            </a:r>
            <a:r>
              <a:rPr lang="en-ID" b="1" dirty="0">
                <a:solidFill>
                  <a:schemeClr val="accent2"/>
                </a:solidFill>
              </a:rPr>
              <a:t>compile</a:t>
            </a:r>
          </a:p>
          <a:p>
            <a:pPr marL="457200" lvl="1" indent="0">
              <a:buNone/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$&gt;</a:t>
            </a:r>
            <a:r>
              <a:rPr lang="en-ID" dirty="0"/>
              <a:t> </a:t>
            </a:r>
            <a:r>
              <a:rPr lang="en-ID" b="1" dirty="0" err="1">
                <a:solidFill>
                  <a:srgbClr val="7030A0"/>
                </a:solidFill>
              </a:rPr>
              <a:t>mvn</a:t>
            </a:r>
            <a:r>
              <a:rPr lang="en-ID" b="1" dirty="0"/>
              <a:t> </a:t>
            </a:r>
            <a:r>
              <a:rPr lang="en-ID" b="1" dirty="0">
                <a:solidFill>
                  <a:schemeClr val="accent2"/>
                </a:solidFill>
              </a:rPr>
              <a:t>install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ID" sz="1200" dirty="0">
                <a:hlinkClick r:id="rId2"/>
              </a:rPr>
              <a:t>https://</a:t>
            </a:r>
            <a:r>
              <a:rPr lang="en-ID" sz="1200" dirty="0" err="1">
                <a:hlinkClick r:id="rId2"/>
              </a:rPr>
              <a:t>medium.com</a:t>
            </a:r>
            <a:r>
              <a:rPr lang="en-ID" sz="1200" dirty="0">
                <a:hlinkClick r:id="rId2"/>
              </a:rPr>
              <a:t>/@himanshuagarwal1395/getting-started-with-apache-maven-hello-world-eccb278a262a</a:t>
            </a:r>
            <a:endParaRPr lang="en-ID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512E-6ABE-8D47-A704-5C127DDC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Build with Apache Maven</a:t>
            </a:r>
          </a:p>
        </p:txBody>
      </p:sp>
    </p:spTree>
    <p:extLst>
      <p:ext uri="{BB962C8B-B14F-4D97-AF65-F5344CB8AC3E}">
        <p14:creationId xmlns:p14="http://schemas.microsoft.com/office/powerpoint/2010/main" val="379611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9FE1-E232-5546-8AE9-9D6F0011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 Prerequisites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FB7C-186D-E240-A030-0BF04872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Oracle SDK 8+</a:t>
            </a:r>
            <a:r>
              <a:rPr lang="en-US" dirty="0"/>
              <a:t>, you might also use </a:t>
            </a:r>
            <a:r>
              <a:rPr lang="en-US" b="1" dirty="0"/>
              <a:t>OpenJDK</a:t>
            </a:r>
            <a:r>
              <a:rPr lang="en-US" dirty="0"/>
              <a:t>, make sure to have JDK installed instead of JRE</a:t>
            </a:r>
          </a:p>
          <a:p>
            <a:r>
              <a:rPr lang="en-US" dirty="0"/>
              <a:t>Java IDE, </a:t>
            </a:r>
            <a:r>
              <a:rPr lang="en-US" b="1" dirty="0"/>
              <a:t>Eclipse 2018-12</a:t>
            </a:r>
            <a:r>
              <a:rPr lang="en-US" dirty="0"/>
              <a:t> is preferred</a:t>
            </a:r>
          </a:p>
          <a:p>
            <a:pPr lvl="1"/>
            <a:r>
              <a:rPr lang="en-US" dirty="0"/>
              <a:t>Eclipse by default comes with Apache Maven </a:t>
            </a:r>
            <a:r>
              <a:rPr lang="en-US" dirty="0" err="1"/>
              <a:t>embbeded</a:t>
            </a:r>
            <a:endParaRPr lang="en-US" dirty="0"/>
          </a:p>
          <a:p>
            <a:r>
              <a:rPr lang="en-US" dirty="0"/>
              <a:t>Properly setup Java Runtime Environment (JRE) on Environment Variable (Windows), or PATH variable (Unix based)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CD5-570F-FC4B-9EE0-3242D1D0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MVC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Web</a:t>
            </a:r>
          </a:p>
        </p:txBody>
      </p:sp>
    </p:spTree>
    <p:extLst>
      <p:ext uri="{BB962C8B-B14F-4D97-AF65-F5344CB8AC3E}">
        <p14:creationId xmlns:p14="http://schemas.microsoft.com/office/powerpoint/2010/main" val="138284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Data</a:t>
            </a:r>
          </a:p>
        </p:txBody>
      </p:sp>
    </p:spTree>
    <p:extLst>
      <p:ext uri="{BB962C8B-B14F-4D97-AF65-F5344CB8AC3E}">
        <p14:creationId xmlns:p14="http://schemas.microsoft.com/office/powerpoint/2010/main" val="45094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Service REST Producer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Web</a:t>
            </a:r>
          </a:p>
        </p:txBody>
      </p:sp>
    </p:spTree>
    <p:extLst>
      <p:ext uri="{BB962C8B-B14F-4D97-AF65-F5344CB8AC3E}">
        <p14:creationId xmlns:p14="http://schemas.microsoft.com/office/powerpoint/2010/main" val="8398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Service SOAP Producer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Web</a:t>
            </a:r>
          </a:p>
        </p:txBody>
      </p:sp>
    </p:spTree>
    <p:extLst>
      <p:ext uri="{BB962C8B-B14F-4D97-AF65-F5344CB8AC3E}">
        <p14:creationId xmlns:p14="http://schemas.microsoft.com/office/powerpoint/2010/main" val="255083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Service REST Consumer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Web</a:t>
            </a:r>
          </a:p>
        </p:txBody>
      </p:sp>
    </p:spTree>
    <p:extLst>
      <p:ext uri="{BB962C8B-B14F-4D97-AF65-F5344CB8AC3E}">
        <p14:creationId xmlns:p14="http://schemas.microsoft.com/office/powerpoint/2010/main" val="180092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Service SOAP Consumer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Web</a:t>
            </a:r>
          </a:p>
        </p:txBody>
      </p:sp>
    </p:spTree>
    <p:extLst>
      <p:ext uri="{BB962C8B-B14F-4D97-AF65-F5344CB8AC3E}">
        <p14:creationId xmlns:p14="http://schemas.microsoft.com/office/powerpoint/2010/main" val="24891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36C-63D7-E64E-A545-B1CD1EC5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A03B-74D8-5A4E-96DC-34AD3CAE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7B29-855F-6842-BB3E-D13824C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JMS Publisher &amp; Subscriber Hand-On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+ Spring JMS</a:t>
            </a:r>
          </a:p>
        </p:txBody>
      </p:sp>
    </p:spTree>
    <p:extLst>
      <p:ext uri="{BB962C8B-B14F-4D97-AF65-F5344CB8AC3E}">
        <p14:creationId xmlns:p14="http://schemas.microsoft.com/office/powerpoint/2010/main" val="26728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– Use Case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Create Multiple Backend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– Use Case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Create Microservices apps with 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3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AAA54-8A36-9A41-BC6E-30F0140F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Recap &amp; Closing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003AAB-2441-CF4C-A579-65B6BBFD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DBB0-7086-6448-90C4-517E7C5B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1 (March 9,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D7E-AFF1-DD44-A020-3ED6059A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09:00 – 10:00 : Spring Framework intro</a:t>
            </a:r>
          </a:p>
          <a:p>
            <a:pPr marL="0" indent="0">
              <a:buNone/>
            </a:pPr>
            <a:r>
              <a:rPr lang="en-ID" dirty="0"/>
              <a:t>10:00 – 10:30 : Spring Boot intro (Hands-On)</a:t>
            </a:r>
          </a:p>
          <a:p>
            <a:pPr marL="0" indent="0">
              <a:buNone/>
            </a:pPr>
            <a:r>
              <a:rPr lang="en-ID" dirty="0"/>
              <a:t>10:30 – 11:00 : Basic build with Maven (Hands-On)</a:t>
            </a:r>
          </a:p>
          <a:p>
            <a:pPr marL="0" indent="0">
              <a:buNone/>
            </a:pPr>
            <a:r>
              <a:rPr lang="en-ID" dirty="0"/>
              <a:t>11:00 – 12:00 : Hands-On prerequisite setup</a:t>
            </a:r>
          </a:p>
          <a:p>
            <a:pPr marL="0" indent="0">
              <a:buNone/>
            </a:pPr>
            <a:r>
              <a:rPr lang="en-ID" b="1" dirty="0"/>
              <a:t>12:00 – 13:00 : </a:t>
            </a:r>
            <a:r>
              <a:rPr lang="en-ID" b="1" dirty="0" err="1"/>
              <a:t>Ishoma</a:t>
            </a:r>
            <a:endParaRPr lang="en-ID" b="1" dirty="0"/>
          </a:p>
          <a:p>
            <a:pPr marL="0" indent="0">
              <a:buNone/>
            </a:pPr>
            <a:r>
              <a:rPr lang="en-ID" dirty="0"/>
              <a:t>13:00 – 14:00 : Spring web MVC (Hands-On)</a:t>
            </a:r>
          </a:p>
          <a:p>
            <a:pPr marL="0" indent="0">
              <a:buNone/>
            </a:pPr>
            <a:r>
              <a:rPr lang="en-ID" dirty="0"/>
              <a:t>14:00 – 15:00 : Spring Data Database (Hands-On)</a:t>
            </a:r>
          </a:p>
          <a:p>
            <a:pPr marL="0" indent="0">
              <a:buNone/>
            </a:pPr>
            <a:r>
              <a:rPr lang="en-ID" dirty="0"/>
              <a:t>15:00 – 16:00 : Spring Web Service REST producer  (Hands-On)</a:t>
            </a:r>
          </a:p>
          <a:p>
            <a:pPr marL="0" indent="0">
              <a:buNone/>
            </a:pPr>
            <a:r>
              <a:rPr lang="en-ID" dirty="0"/>
              <a:t>16:00 – 17:00 : Spring Web Service SOAP producer (Hands-On)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41993-368C-E24B-8401-961174B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DBB0-7086-6448-90C4-517E7C5B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2 (March 16,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D7E-AFF1-DD44-A020-3ED6059A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09:00 – 10:00 : Spring Web Service REST consumer (Hands-On)</a:t>
            </a:r>
          </a:p>
          <a:p>
            <a:pPr marL="0" indent="0">
              <a:buNone/>
            </a:pPr>
            <a:r>
              <a:rPr lang="en-ID" dirty="0"/>
              <a:t>10:00 – 11:00 : Spring Web Service SOAP consumer (Hands-On)</a:t>
            </a:r>
          </a:p>
          <a:p>
            <a:pPr marL="0" indent="0">
              <a:buNone/>
            </a:pPr>
            <a:r>
              <a:rPr lang="en-ID" dirty="0"/>
              <a:t>11:00 – 12:00 : Spring JMS Publisher &amp; Subscriber (Hands-On)</a:t>
            </a:r>
          </a:p>
          <a:p>
            <a:pPr marL="0" indent="0">
              <a:buNone/>
            </a:pPr>
            <a:r>
              <a:rPr lang="en-ID" b="1" dirty="0"/>
              <a:t>12:00 – 13:00 : </a:t>
            </a:r>
            <a:r>
              <a:rPr lang="en-ID" b="1" dirty="0" err="1"/>
              <a:t>Ishoma</a:t>
            </a:r>
            <a:endParaRPr lang="en-ID" b="1" dirty="0"/>
          </a:p>
          <a:p>
            <a:pPr marL="0" indent="0">
              <a:buNone/>
            </a:pPr>
            <a:r>
              <a:rPr lang="en-ID" dirty="0"/>
              <a:t>13:00 – 14:30 : Lab : Use Case 1</a:t>
            </a:r>
          </a:p>
          <a:p>
            <a:pPr marL="0" indent="0">
              <a:buNone/>
            </a:pPr>
            <a:r>
              <a:rPr lang="en-ID" dirty="0"/>
              <a:t>14:30 – 16:00 : Lab : Use Case 2</a:t>
            </a:r>
          </a:p>
          <a:p>
            <a:pPr marL="0" indent="0">
              <a:buNone/>
            </a:pPr>
            <a:r>
              <a:rPr lang="en-ID" dirty="0"/>
              <a:t>16:00 – 17:00 : Recap &amp; Closing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41993-368C-E24B-8401-961174B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BD01-E5E3-AB46-9B31-146E6BD7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823A-D0DB-4A44-92D6-64F1D67B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Back then, enterprise application commonly use a technology called Enterprise Java Bean (EJB) which relatively heavy and tightly depend on enterprise solution such as: Application Web Server(s).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Spring? </a:t>
            </a:r>
          </a:p>
          <a:p>
            <a:r>
              <a:rPr lang="en-US" dirty="0"/>
              <a:t>An open-source framework. </a:t>
            </a:r>
          </a:p>
          <a:p>
            <a:r>
              <a:rPr lang="en-US" dirty="0"/>
              <a:t>An alternative to heavier enterprise Java technologies.</a:t>
            </a:r>
          </a:p>
          <a:p>
            <a:r>
              <a:rPr lang="en-US" dirty="0"/>
              <a:t>Addresses the complexity of enterprise application development, thus it “Simplifies Java development 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=a14xfNV-UIs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B079-5960-3046-8162-C6CFB7AB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30F1-5385-1643-98B3-8E3BE2F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is Non-Invasive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7503-07A9-044D-90F3-5C933339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does that mean?</a:t>
            </a:r>
          </a:p>
          <a:p>
            <a:r>
              <a:rPr lang="en-US" dirty="0"/>
              <a:t>You are not forced to import or extend any Spring APIs</a:t>
            </a:r>
          </a:p>
          <a:p>
            <a:r>
              <a:rPr lang="en-US" dirty="0"/>
              <a:t>An invasive framework takes over your code.</a:t>
            </a:r>
          </a:p>
          <a:p>
            <a:r>
              <a:rPr lang="en-US" dirty="0"/>
              <a:t>Anti-pattern: (sample of invasive framework)</a:t>
            </a:r>
          </a:p>
          <a:p>
            <a:pPr lvl="1"/>
            <a:r>
              <a:rPr lang="en-US" b="1" dirty="0"/>
              <a:t>EJB</a:t>
            </a:r>
            <a:r>
              <a:rPr lang="en-US" dirty="0"/>
              <a:t> forces you to use </a:t>
            </a:r>
            <a:r>
              <a:rPr lang="en-US" b="1" dirty="0"/>
              <a:t>Java Naming and Directory Interface (JNDI)</a:t>
            </a:r>
            <a:r>
              <a:rPr lang="en-US" dirty="0"/>
              <a:t>, commonly found at enterprise application framework</a:t>
            </a:r>
          </a:p>
          <a:p>
            <a:pPr lvl="1"/>
            <a:r>
              <a:rPr lang="en-US" b="1" dirty="0"/>
              <a:t>Struts</a:t>
            </a:r>
            <a:r>
              <a:rPr lang="en-US" dirty="0"/>
              <a:t> forces you to extend </a:t>
            </a:r>
            <a:r>
              <a:rPr lang="en-US" b="1" dirty="0"/>
              <a:t>Action</a:t>
            </a:r>
            <a:r>
              <a:rPr lang="en-US" dirty="0"/>
              <a:t>, </a:t>
            </a:r>
            <a:r>
              <a:rPr lang="en-US" b="1" dirty="0" err="1"/>
              <a:t>ActionForm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Invasive frameworks are inherently difficult to test. You have to stub the runtime that is supplied by the application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>
                <a:hlinkClick r:id="rId2"/>
              </a:rPr>
              <a:t>https://</a:t>
            </a:r>
            <a:r>
              <a:rPr lang="en-US" sz="1300" dirty="0" err="1">
                <a:hlinkClick r:id="rId2"/>
              </a:rPr>
              <a:t>www.slideshare.net</a:t>
            </a:r>
            <a:r>
              <a:rPr lang="en-US" sz="1300" dirty="0">
                <a:hlinkClick r:id="rId2"/>
              </a:rPr>
              <a:t>/</a:t>
            </a:r>
            <a:r>
              <a:rPr lang="en-US" sz="1300" dirty="0" err="1">
                <a:hlinkClick r:id="rId2"/>
              </a:rPr>
              <a:t>pmanvi</a:t>
            </a:r>
            <a:r>
              <a:rPr lang="en-US" sz="1300" dirty="0">
                <a:hlinkClick r:id="rId2"/>
              </a:rPr>
              <a:t>/spring-framework-overview-ppt-3068245</a:t>
            </a:r>
            <a:endParaRPr lang="en-US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E02-46AB-9A48-AF23-F775BB87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19C7-7EBF-D34A-A47F-50662632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811D-0EA9-E54C-AAE8-39816517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Spring is a Framework which help to solve common software developing problems with Java programming language, such as:</a:t>
            </a:r>
          </a:p>
          <a:p>
            <a:r>
              <a:rPr lang="en-US" dirty="0"/>
              <a:t>Manage lifecycle of Java classes (called beans)</a:t>
            </a:r>
          </a:p>
          <a:p>
            <a:r>
              <a:rPr lang="en-US" dirty="0"/>
              <a:t>Dependency Injection framework</a:t>
            </a:r>
          </a:p>
          <a:p>
            <a:r>
              <a:rPr lang="en-US" dirty="0"/>
              <a:t>Provide Data Access which commonly works through Java Database Connectivity (JDBC), Object-Relational Mapping (ORM), etc.</a:t>
            </a:r>
          </a:p>
          <a:p>
            <a:r>
              <a:rPr lang="en-US" dirty="0"/>
              <a:t>Provide Spring-MVC which standardize patterns and structure to develop Web Application</a:t>
            </a:r>
          </a:p>
          <a:p>
            <a:r>
              <a:rPr lang="en-US" dirty="0"/>
              <a:t>more…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=gq4S-ovWVlM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1F564-9040-8344-919B-E99126F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28E-12C1-BC43-88AB-E977F019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2521-7CB1-DE4A-99D2-6B04933F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Wikipedia definition of DI:</a:t>
            </a:r>
          </a:p>
          <a:p>
            <a:pPr marL="0" indent="0">
              <a:buNone/>
            </a:pPr>
            <a:r>
              <a:rPr lang="en-ID" i="1" dirty="0"/>
              <a:t>“In </a:t>
            </a:r>
            <a:r>
              <a:rPr lang="en-ID" i="1" dirty="0">
                <a:hlinkClick r:id="rId2" tooltip="Software engineering"/>
              </a:rPr>
              <a:t>software engineering</a:t>
            </a:r>
            <a:r>
              <a:rPr lang="en-ID" i="1" dirty="0"/>
              <a:t>, </a:t>
            </a:r>
            <a:r>
              <a:rPr lang="en-ID" b="1" i="1" dirty="0"/>
              <a:t>dependency injection</a:t>
            </a:r>
            <a:r>
              <a:rPr lang="en-ID" i="1" dirty="0"/>
              <a:t> is a technique whereby one object (or static method) supplies the dependencies of another object. A dependency is an object that can be used (a </a:t>
            </a:r>
            <a:r>
              <a:rPr lang="en-ID" i="1" dirty="0">
                <a:hlinkClick r:id="rId3" tooltip="Service (systems architecture)"/>
              </a:rPr>
              <a:t>service</a:t>
            </a:r>
            <a:r>
              <a:rPr lang="en-ID" i="1" dirty="0"/>
              <a:t>)”</a:t>
            </a:r>
          </a:p>
          <a:p>
            <a:pPr marL="0" indent="0">
              <a:buNone/>
            </a:pPr>
            <a:endParaRPr lang="en-ID" i="1" dirty="0"/>
          </a:p>
          <a:p>
            <a:pPr marL="0" indent="0">
              <a:buNone/>
            </a:pPr>
            <a:endParaRPr lang="en-ID" i="1" dirty="0"/>
          </a:p>
          <a:p>
            <a:pPr marL="0" indent="0">
              <a:buNone/>
            </a:pPr>
            <a:endParaRPr lang="en-ID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medium.freecodecamp.org</a:t>
            </a:r>
            <a:r>
              <a:rPr lang="en-US" sz="1200" dirty="0">
                <a:hlinkClick r:id="rId4"/>
              </a:rPr>
              <a:t>/a-quick-intro-to-dependency-injection-what-it-is-and-when-to-use-it-7578c84fa88f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5B7ED-D449-6946-B8B1-69BCF44D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11" y="3456592"/>
            <a:ext cx="6802581" cy="22686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46F7-301D-674B-8BC3-9A6714AB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91B-0049-2C4A-A9FC-13C6F912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238E-31F9-194A-A1CD-16A780E8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Although Spring does simplify Java development process, it can give programmers an adversity while developing an application.</a:t>
            </a:r>
          </a:p>
          <a:p>
            <a:r>
              <a:rPr lang="en-US" dirty="0"/>
              <a:t>Boiler plate configuration</a:t>
            </a:r>
          </a:p>
          <a:p>
            <a:pPr lvl="1"/>
            <a:r>
              <a:rPr lang="en-US" dirty="0"/>
              <a:t>Programmer writes a lot of codes (configurations) to do minimal task</a:t>
            </a:r>
          </a:p>
          <a:p>
            <a:r>
              <a:rPr lang="en-US" dirty="0"/>
              <a:t>Takes time to have Spring application up and running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Spring Boot offers the solution for those problems. Spring Boot is a suite of pre-configured framework and technologies and it is a shortest way to have Spring application up and running.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=LLfZ2g2JaIc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538A-5DB3-B84A-B5BA-F17B1A2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C140-DA16-6543-9D40-CC0CDF62A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760</Words>
  <Application>Microsoft Macintosh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Spring Fast Track 2019</vt:lpstr>
      <vt:lpstr>Profile</vt:lpstr>
      <vt:lpstr>Agenda Day 1 (March 9, 2019)</vt:lpstr>
      <vt:lpstr>Agenda Day 2 (March 16, 2019)</vt:lpstr>
      <vt:lpstr>What is Spring?</vt:lpstr>
      <vt:lpstr>Spring is Non-Invasive</vt:lpstr>
      <vt:lpstr>Benefit of Using Spring</vt:lpstr>
      <vt:lpstr>Dependency Injection (DI)</vt:lpstr>
      <vt:lpstr>What is Spring Boot?</vt:lpstr>
      <vt:lpstr>Spring Boot Hand-On</vt:lpstr>
      <vt:lpstr>Apache Maven</vt:lpstr>
      <vt:lpstr>Maven Hand-On</vt:lpstr>
      <vt:lpstr>Hand-On Prerequisites Setup</vt:lpstr>
      <vt:lpstr>Spring Web MVC Hand-On</vt:lpstr>
      <vt:lpstr>Spring Data Hand-On</vt:lpstr>
      <vt:lpstr>Spring Web Service REST Producer Hand-On</vt:lpstr>
      <vt:lpstr>Spring Web Service SOAP Producer Hand-On</vt:lpstr>
      <vt:lpstr>Spring Web Service REST Consumer Hand-On</vt:lpstr>
      <vt:lpstr>Spring Web Service SOAP Consumer Hand-On</vt:lpstr>
      <vt:lpstr>Spring JMS Publisher &amp; Subscriber Hand-On</vt:lpstr>
      <vt:lpstr>Lab – Use Case 1</vt:lpstr>
      <vt:lpstr>Lab – Use Case 2</vt:lpstr>
      <vt:lpstr>Recap &amp; Closing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Microsoft Office User</dc:creator>
  <cp:lastModifiedBy>Microsoft Office User</cp:lastModifiedBy>
  <cp:revision>37</cp:revision>
  <dcterms:created xsi:type="dcterms:W3CDTF">2019-03-07T07:52:58Z</dcterms:created>
  <dcterms:modified xsi:type="dcterms:W3CDTF">2019-03-07T14:28:44Z</dcterms:modified>
</cp:coreProperties>
</file>