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66" r:id="rId3"/>
    <p:sldId id="267" r:id="rId4"/>
    <p:sldId id="261" r:id="rId5"/>
    <p:sldId id="258" r:id="rId6"/>
    <p:sldId id="256" r:id="rId7"/>
    <p:sldId id="259" r:id="rId8"/>
    <p:sldId id="268" r:id="rId9"/>
    <p:sldId id="260" r:id="rId10"/>
    <p:sldId id="269" r:id="rId11"/>
    <p:sldId id="257" r:id="rId12"/>
    <p:sldId id="262" r:id="rId13"/>
    <p:sldId id="26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Situ Guo" initials="JSG" lastIdx="2" clrIdx="0">
    <p:extLst>
      <p:ext uri="{19B8F6BF-5375-455C-9EA6-DF929625EA0E}">
        <p15:presenceInfo xmlns:p15="http://schemas.microsoft.com/office/powerpoint/2012/main" userId="Jason Situ Gu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266" autoAdjust="0"/>
  </p:normalViewPr>
  <p:slideViewPr>
    <p:cSldViewPr snapToGrid="0">
      <p:cViewPr varScale="1">
        <p:scale>
          <a:sx n="84" d="100"/>
          <a:sy n="84" d="100"/>
        </p:scale>
        <p:origin x="15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EB616-2AE0-4EB9-B1A6-8579CD23964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0F3B7-9ED9-4B1D-985E-DE786D906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17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0F3B7-9ED9-4B1D-985E-DE786D9067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7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0F3B7-9ED9-4B1D-985E-DE786D9067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9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0F3B7-9ED9-4B1D-985E-DE786D9067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05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0F3B7-9ED9-4B1D-985E-DE786D9067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2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0F3B7-9ED9-4B1D-985E-DE786D9067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76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0F3B7-9ED9-4B1D-985E-DE786D9067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2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7C75-B0B6-4F89-9500-269453630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D1FE7-0F2C-41CA-A07F-CCF1609BC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5F104-6550-4909-9FCD-DA068B31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0325-5372-4026-BB67-0B6405C4C3D1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C89E-58D2-479A-A6A4-42880E33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BE945-8F14-48EC-A250-9893915D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4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2203-7C1D-480C-82E9-D3BFAB1B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4D295-EDCD-4D0B-A32D-963727B93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3AA94-464C-46B0-B774-7828C244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7234-408D-4A48-A065-B037EA91A768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8E9F9-D946-41FC-816F-F55AE675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BCB1A-5A5E-4640-B86A-62A89BE3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F6A10-C3A5-4946-8228-37D745FBA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ADC07-E28F-4E60-B342-6C60F2D4F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86D85-ADA7-4E7C-BE51-CC13746A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9F74-8A88-4439-9E43-2B7021E3ABCB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8BED6-6201-431E-A13E-DFFEF1EA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0BF24-4CA5-4C1E-B861-58C4A9CA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1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A153-B0D3-4D32-9E2D-9DCC5EE3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798C-6384-4D2B-AD34-E7E739F7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9420C-D45F-41CB-80FA-E58B70C4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8B6C-32BB-4A9C-8BAB-5FE667751794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D0C9B-9341-4A86-87E6-FC9A8B8F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D2620-8EE2-4BA8-B6B6-B74AFFC1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4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50A0-1065-4A2F-BCEA-008E0456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2FEF-B9D0-40C2-8268-E291B0A9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C2168-754E-41C5-B9B0-43539596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09F6-0EE0-4A67-95D4-F317FE1A0D46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68958-AE45-4F72-BA3E-9F2E4CDF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2CB0D-2E47-4453-BC51-BD0D0788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7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ADCA-2CDC-476D-AA78-7EBEAF5C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0B9F-FA2D-4FA9-9957-9EA83B5BC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6076D-B8F5-4647-91AF-382D5E71E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2EFF3-1457-4272-B61E-1058773F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2484-023F-455F-924A-4F87E55805DF}" type="datetime1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A29FE-1481-45DF-A6C4-8FB51A51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A6D21-1A3F-429E-8852-64332113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7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C2D8-DD5F-4B8F-BFE6-4249CC10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68425-4B05-452B-A466-FBF8AB8A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83F25-52A2-4351-97E5-82590EA06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027B4-4588-4C8A-8870-E6AB651C0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6E87F-54C9-483F-8FF9-A43DA0703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859F1F-B043-4AAE-B894-0BA9E935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2DD-52AA-4F53-B7C2-BCE001999B66}" type="datetime1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B6216-09A1-4D8E-A05B-32AE22C0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C8303-9FC1-4503-AEA5-140714DE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68C1-E26F-41AB-987D-74B6DA83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122AD-7AEC-46AA-9BB2-A4B60CD6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5854-F662-4662-8C75-6E7A30AC749A}" type="datetime1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7D2AA-4F1F-47D1-AA64-B53A2099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9AA71-4E00-40FF-BB3B-00AC478D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2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26829-854A-4A88-ACF0-09BDC192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32DC-E2B7-446A-9500-6A930ABDB865}" type="datetime1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041AB-CABA-482F-8C39-9C06314A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79A11-E670-45FE-84AC-B203DAEF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1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0095-FF90-40C5-B0C9-03116385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44BBF-52AE-4306-BB5E-CA844492D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A7AC3-C91B-44DD-AAB8-BC55ECDF6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948DC-A56C-436B-9FFE-F933F7FA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4A2B-DE0B-44CB-9209-C6DCE4735D18}" type="datetime1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ACADC-931B-49D7-9125-ECFEA4CC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E1572-4D82-4B55-97DE-67736350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4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B029-E355-42AA-83B1-F2F2EBFC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34127-B7CF-4D23-97CE-5E1BA1F29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F0FEC-0EB4-415B-9677-7948C893F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F03FF-BE30-4E6E-B6F7-15FEE93A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CDF9-55DA-4DA8-B37D-E93B80915612}" type="datetime1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93E54-7FCB-4FFB-9603-EBC66A06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53067-9D3F-4F49-8F56-0D0AEF78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1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1E335-233F-40DE-AC6D-C0994AC1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A9094-BD65-40EC-BEF9-E47782396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78329-156B-40E1-83BD-DA58D5711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5BD36-0413-4751-9B94-AF919BCBADC2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FA736-4A43-41A0-A5C4-12EECFD4D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https://github.com/erfz/pt-experiment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49816-82AF-4F5C-8E30-3E26AD7DA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4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fz/pt-experimen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BCBB-701F-4410-9E9D-99AC2E5F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P/T Experiment Classical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709D-15F1-45D6-A2A7-D311E22D3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4487"/>
            <a:ext cx="10515600" cy="1089025"/>
          </a:xfrm>
        </p:spPr>
        <p:txBody>
          <a:bodyPr>
            <a:normAutofit/>
          </a:bodyPr>
          <a:lstStyle/>
          <a:p>
            <a:r>
              <a:rPr lang="en-US" dirty="0"/>
              <a:t>By Jason Guo, advised by Professor </a:t>
            </a:r>
            <a:r>
              <a:rPr lang="en-US" dirty="0" err="1"/>
              <a:t>Filippone</a:t>
            </a:r>
            <a:endParaRPr lang="en-US" dirty="0"/>
          </a:p>
          <a:p>
            <a:r>
              <a:rPr lang="en-US" dirty="0"/>
              <a:t>Code located at </a:t>
            </a:r>
            <a:r>
              <a:rPr lang="en-US" dirty="0">
                <a:hlinkClick r:id="rId2"/>
              </a:rPr>
              <a:t>https://github.com/erfz/pt-experiment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A0BFD-9C00-4307-AB6A-3BFDD0B7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https://github.com/erfz/pt-experiment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5EC7E-D82E-40AE-9520-7D902775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7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28EB-C5A7-4E72-B86D-94C08F8F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39CE3-D52E-4945-815B-1CB906BA5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en-US" dirty="0"/>
              <a:t>Obtain sensible plots that show the relationships between:</a:t>
            </a:r>
          </a:p>
          <a:p>
            <a:pPr lvl="1"/>
            <a:r>
              <a:rPr lang="en-US" dirty="0"/>
              <a:t>Average polarization vs saturation</a:t>
            </a:r>
          </a:p>
          <a:p>
            <a:pPr lvl="1"/>
            <a:r>
              <a:rPr lang="en-US" dirty="0"/>
              <a:t>Average polarization vs domain dimensions</a:t>
            </a:r>
          </a:p>
          <a:p>
            <a:pPr lvl="1"/>
            <a:r>
              <a:rPr lang="en-US" dirty="0"/>
              <a:t>Average polarization vs particle speed</a:t>
            </a:r>
          </a:p>
          <a:p>
            <a:r>
              <a:rPr lang="en-US" dirty="0"/>
              <a:t>Fully randomize magnetic field of unsaturated </a:t>
            </a:r>
            <a:r>
              <a:rPr lang="en-US" dirty="0" err="1"/>
              <a:t>Metglas</a:t>
            </a:r>
            <a:r>
              <a:rPr lang="en-US" dirty="0"/>
              <a:t> domains</a:t>
            </a:r>
          </a:p>
          <a:p>
            <a:r>
              <a:rPr lang="en-US" dirty="0"/>
              <a:t>Find more information on </a:t>
            </a:r>
            <a:r>
              <a:rPr lang="en-US" dirty="0" err="1"/>
              <a:t>Metglas</a:t>
            </a:r>
            <a:r>
              <a:rPr lang="en-US" dirty="0"/>
              <a:t> domain geometry and/or tune domain dimensions to match closely with experimental material data</a:t>
            </a:r>
          </a:p>
          <a:p>
            <a:r>
              <a:rPr lang="en-US" dirty="0"/>
              <a:t>Allow for cylindrical geometry of materials (currently all materials are rectangular prisms)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7DB98-AE02-4F58-8609-916EC013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EAFC0-7C0E-4D51-A90F-30C07827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91D6174-8DCB-4694-966F-98A29C7B6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1983" y="626270"/>
            <a:ext cx="8248033" cy="5605459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228D7-140D-4E38-B925-08298121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B2157-079E-4C92-957C-C9B9664C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93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A65286-1D77-42F5-8E2D-7BBFA38C6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67" y="1581006"/>
            <a:ext cx="5546710" cy="369598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D124E56-8153-4DD1-AB58-1BF8C4470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1574883"/>
            <a:ext cx="5557999" cy="37772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7690CD-CE62-488F-9F92-41CDBD61C79E}"/>
              </a:ext>
            </a:extLst>
          </p:cNvPr>
          <p:cNvSpPr txBox="1"/>
          <p:nvPr/>
        </p:nvSpPr>
        <p:spPr>
          <a:xfrm>
            <a:off x="2676877" y="5632005"/>
            <a:ext cx="683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domains passed thru per particle = [1, 2, 5, 8, 10, 12, 15, 20]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8BE2007-8430-467A-93CA-6BD31893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983AB45-1A6F-47C4-803A-0B4BBF05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2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D6938-8D84-4CE0-9BD1-C5AC2039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D952C-BE06-4CAE-8FC6-CA40566F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13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13CAA40-8937-4464-A1CC-B65E75487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298" y="1122362"/>
            <a:ext cx="6711403" cy="461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8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565FA-2411-473F-85B8-411B3EE9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D3338-C3DD-4109-BE1D-03D6BAC0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14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EC4A77B-ECD6-482E-B76C-6D0928A95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2811" y="1245279"/>
            <a:ext cx="6426377" cy="436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D6CAF0-9C87-4CBA-9EA9-DAEF2AD45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77" y="573580"/>
            <a:ext cx="10518422" cy="975626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Goal: obtain classical polarization predictions for P/T experiment to compare against empirical 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C4CC9-2E89-4C85-855B-FF4128A0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9ACB0-69F3-4DFB-826B-37175862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DA29F23-8CCA-4AF0-8102-993BB53C8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67" y="2047088"/>
            <a:ext cx="5295200" cy="381137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57B79C-457B-40EF-8EB3-B27C299CC19D}"/>
              </a:ext>
            </a:extLst>
          </p:cNvPr>
          <p:cNvCxnSpPr/>
          <p:nvPr/>
        </p:nvCxnSpPr>
        <p:spPr>
          <a:xfrm>
            <a:off x="5895707" y="3364685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E997FE-3C4E-4D96-A72C-8DDA2E5D5208}"/>
              </a:ext>
            </a:extLst>
          </p:cNvPr>
          <p:cNvCxnSpPr>
            <a:cxnSpLocks/>
          </p:cNvCxnSpPr>
          <p:nvPr/>
        </p:nvCxnSpPr>
        <p:spPr>
          <a:xfrm flipV="1">
            <a:off x="5895707" y="2416419"/>
            <a:ext cx="0" cy="94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28CDED-A646-44E0-A280-63AE9EECA405}"/>
              </a:ext>
            </a:extLst>
          </p:cNvPr>
          <p:cNvSpPr txBox="1"/>
          <p:nvPr/>
        </p:nvSpPr>
        <p:spPr>
          <a:xfrm>
            <a:off x="6913818" y="3171362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04CF75-FC54-4951-A0DE-C52FF263E209}"/>
              </a:ext>
            </a:extLst>
          </p:cNvPr>
          <p:cNvSpPr txBox="1"/>
          <p:nvPr/>
        </p:nvSpPr>
        <p:spPr>
          <a:xfrm>
            <a:off x="5768622" y="2047088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4AF3461-A38D-4910-ADC4-FF0444B98123}"/>
              </a:ext>
            </a:extLst>
          </p:cNvPr>
          <p:cNvSpPr/>
          <p:nvPr/>
        </p:nvSpPr>
        <p:spPr>
          <a:xfrm>
            <a:off x="5770117" y="3230439"/>
            <a:ext cx="251178" cy="2511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2629515-6F02-47D1-8D4E-490E8A5560DD}"/>
              </a:ext>
            </a:extLst>
          </p:cNvPr>
          <p:cNvSpPr/>
          <p:nvPr/>
        </p:nvSpPr>
        <p:spPr>
          <a:xfrm flipH="1">
            <a:off x="5859100" y="3317336"/>
            <a:ext cx="73211" cy="77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EC0393-7A30-4223-9E42-E1BD1CDBBB5B}"/>
              </a:ext>
            </a:extLst>
          </p:cNvPr>
          <p:cNvSpPr txBox="1"/>
          <p:nvPr/>
        </p:nvSpPr>
        <p:spPr>
          <a:xfrm>
            <a:off x="5768622" y="3451582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3CEDC6-6B4F-457B-B22A-13A323FEBDF3}"/>
              </a:ext>
            </a:extLst>
          </p:cNvPr>
          <p:cNvSpPr txBox="1"/>
          <p:nvPr/>
        </p:nvSpPr>
        <p:spPr>
          <a:xfrm>
            <a:off x="1000834" y="2235864"/>
            <a:ext cx="38249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Quantum averages should (hopefully) match up with classical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Must be able to evolve through very different materials (Pb superconductor is simple compared to </a:t>
            </a:r>
            <a:r>
              <a:rPr lang="en-US" sz="2000" dirty="0" err="1"/>
              <a:t>Metglas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Default geometry used by simulation shown to the right (easily respecified)</a:t>
            </a:r>
          </a:p>
        </p:txBody>
      </p:sp>
    </p:spTree>
    <p:extLst>
      <p:ext uri="{BB962C8B-B14F-4D97-AF65-F5344CB8AC3E}">
        <p14:creationId xmlns:p14="http://schemas.microsoft.com/office/powerpoint/2010/main" val="355605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15D8-977F-4E0B-92AA-31C36279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597"/>
            <a:ext cx="10515600" cy="789305"/>
          </a:xfrm>
        </p:spPr>
        <p:txBody>
          <a:bodyPr>
            <a:normAutofit/>
          </a:bodyPr>
          <a:lstStyle/>
          <a:p>
            <a:r>
              <a:rPr lang="en-US" sz="3200" dirty="0"/>
              <a:t>Classical Model using Bloch Equation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9C9DF-224F-4C45-9111-289AECD1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7BB3E-2B05-484B-8E44-CC8555EE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Text, whiteboard&#10;&#10;Description automatically generated">
            <a:extLst>
              <a:ext uri="{FF2B5EF4-FFF2-40B4-BE49-F238E27FC236}">
                <a16:creationId xmlns:a16="http://schemas.microsoft.com/office/drawing/2014/main" id="{E08E7BE5-9E43-4205-8C79-F1CF77DF8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6" y="1714039"/>
            <a:ext cx="7592485" cy="23720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A6A0CF-8B6E-434C-99EC-81E4E1CCEB8F}"/>
              </a:ext>
            </a:extLst>
          </p:cNvPr>
          <p:cNvSpPr txBox="1"/>
          <p:nvPr/>
        </p:nvSpPr>
        <p:spPr>
          <a:xfrm>
            <a:off x="2689672" y="4675232"/>
            <a:ext cx="6812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Currently evolved using SciPy’s </a:t>
            </a:r>
            <a:r>
              <a:rPr lang="en-US" sz="2000" dirty="0" err="1"/>
              <a:t>solve_ivp</a:t>
            </a:r>
            <a:r>
              <a:rPr lang="en-US" sz="2000" dirty="0"/>
              <a:t> (using LSODA method)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Relative and absolute tolerances of 1e-8 seem to work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Runge-</a:t>
            </a:r>
            <a:r>
              <a:rPr lang="en-US" sz="2000" dirty="0" err="1"/>
              <a:t>Kutta</a:t>
            </a:r>
            <a:r>
              <a:rPr lang="en-US" sz="2000" dirty="0"/>
              <a:t> (RK45 and DOP853) work as well, albeit slower</a:t>
            </a:r>
          </a:p>
        </p:txBody>
      </p:sp>
    </p:spTree>
    <p:extLst>
      <p:ext uri="{BB962C8B-B14F-4D97-AF65-F5344CB8AC3E}">
        <p14:creationId xmlns:p14="http://schemas.microsoft.com/office/powerpoint/2010/main" val="53300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82CE5F3-C380-45C1-A229-0E4C03076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5495" y="1092230"/>
            <a:ext cx="5881010" cy="3854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8D09DA-C28E-4E3A-8581-44723F09F193}"/>
              </a:ext>
            </a:extLst>
          </p:cNvPr>
          <p:cNvSpPr txBox="1"/>
          <p:nvPr/>
        </p:nvSpPr>
        <p:spPr>
          <a:xfrm>
            <a:off x="3713935" y="4989868"/>
            <a:ext cx="5322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Final spin: [0.0, -0.6682047135397682, 0.7439771503034246]</a:t>
            </a:r>
          </a:p>
          <a:p>
            <a:r>
              <a:rPr lang="en-US" sz="1600" dirty="0"/>
              <a:t>Speed: 1000 m/s</a:t>
            </a:r>
          </a:p>
          <a:p>
            <a:r>
              <a:rPr lang="en-US" sz="1600" dirty="0"/>
              <a:t>Wire separation: 10 m</a:t>
            </a:r>
          </a:p>
          <a:p>
            <a:r>
              <a:rPr lang="en-US" sz="1600" dirty="0"/>
              <a:t>Top wire: 10 A</a:t>
            </a:r>
          </a:p>
          <a:p>
            <a:r>
              <a:rPr lang="en-US" sz="1600" dirty="0"/>
              <a:t>Bottom wire: -10 A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884B62-BE24-4792-A611-7E4DEB46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47715D9-30A5-4227-A50A-21B68184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0A296-46B8-4AA4-9298-4F5DC4D75E50}"/>
              </a:ext>
            </a:extLst>
          </p:cNvPr>
          <p:cNvSpPr txBox="1"/>
          <p:nvPr/>
        </p:nvSpPr>
        <p:spPr>
          <a:xfrm>
            <a:off x="2930480" y="449023"/>
            <a:ext cx="633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Simulation of particle passing by two wires</a:t>
            </a:r>
          </a:p>
        </p:txBody>
      </p:sp>
    </p:spTree>
    <p:extLst>
      <p:ext uri="{BB962C8B-B14F-4D97-AF65-F5344CB8AC3E}">
        <p14:creationId xmlns:p14="http://schemas.microsoft.com/office/powerpoint/2010/main" val="172408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1378719-C7F9-448F-A03C-004BF9B36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5539" y="986349"/>
            <a:ext cx="6340917" cy="4156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66FDC6-A7BB-416C-8B27-AD79CB402731}"/>
              </a:ext>
            </a:extLst>
          </p:cNvPr>
          <p:cNvSpPr txBox="1"/>
          <p:nvPr/>
        </p:nvSpPr>
        <p:spPr>
          <a:xfrm>
            <a:off x="2925539" y="5210756"/>
            <a:ext cx="71056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Field = </a:t>
            </a:r>
            <a:r>
              <a:rPr lang="de-DE" sz="1600" dirty="0"/>
              <a:t>[Hx, 0, t * H_dot] with Hx = 10 nT, H_dot = -41.5 nT/s</a:t>
            </a:r>
          </a:p>
          <a:p>
            <a:r>
              <a:rPr lang="en-US" sz="1600" dirty="0"/>
              <a:t>Final spin: [0.07625445246664814, 0.9970861336744352, 0.003762795417459164]</a:t>
            </a:r>
          </a:p>
          <a:p>
            <a:r>
              <a:rPr lang="en-US" sz="1600" dirty="0"/>
              <a:t>Corresponding realignment probability: 50.18813977087295%</a:t>
            </a:r>
          </a:p>
          <a:p>
            <a:r>
              <a:rPr lang="en-US" sz="1600" dirty="0"/>
              <a:t>Theoretical realignment probability: 49.97872272254392%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C41F966-B9D9-40F1-A015-02B6C82C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2420F0-6716-4777-A074-657B58F1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62938-1284-41D3-9BDA-6811333513E8}"/>
              </a:ext>
            </a:extLst>
          </p:cNvPr>
          <p:cNvSpPr txBox="1"/>
          <p:nvPr/>
        </p:nvSpPr>
        <p:spPr>
          <a:xfrm>
            <a:off x="2177705" y="333198"/>
            <a:ext cx="7836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Simulation of particle evolving under </a:t>
            </a:r>
            <a:r>
              <a:rPr lang="en-US" sz="2800" dirty="0" err="1">
                <a:latin typeface="+mj-lt"/>
              </a:rPr>
              <a:t>Vladimirskii</a:t>
            </a:r>
            <a:r>
              <a:rPr lang="en-US" sz="2800" dirty="0">
                <a:latin typeface="+mj-lt"/>
              </a:rPr>
              <a:t> field</a:t>
            </a:r>
          </a:p>
        </p:txBody>
      </p:sp>
    </p:spTree>
    <p:extLst>
      <p:ext uri="{BB962C8B-B14F-4D97-AF65-F5344CB8AC3E}">
        <p14:creationId xmlns:p14="http://schemas.microsoft.com/office/powerpoint/2010/main" val="107627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1EABE83-1A77-4AD9-A108-A6A68ED9A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446" y="191061"/>
            <a:ext cx="7069108" cy="53018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35A4A8-E686-403A-B885-F327F4BD87F0}"/>
              </a:ext>
            </a:extLst>
          </p:cNvPr>
          <p:cNvSpPr txBox="1"/>
          <p:nvPr/>
        </p:nvSpPr>
        <p:spPr>
          <a:xfrm>
            <a:off x="4038600" y="5601455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Hx = 10 </a:t>
            </a:r>
            <a:r>
              <a:rPr lang="en-US" dirty="0" err="1"/>
              <a:t>nT</a:t>
            </a:r>
            <a:endParaRPr lang="en-US" dirty="0"/>
          </a:p>
          <a:p>
            <a:r>
              <a:rPr lang="en-US" dirty="0"/>
              <a:t>Simulation time at each point: 20 seconds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DEFA1-67C6-46F7-ACD2-E61B3A2A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BE240-1A8B-41A3-9D18-A4A589EA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6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30D6E69-E27B-43C3-B1F9-CE900A4E5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1652179"/>
            <a:ext cx="5345644" cy="355698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AEAE269-24DE-43B2-8D03-8E29179E9E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465" y="1652179"/>
            <a:ext cx="5421843" cy="35536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5D5770-3473-4451-941F-2BF8648BBF63}"/>
              </a:ext>
            </a:extLst>
          </p:cNvPr>
          <p:cNvSpPr txBox="1"/>
          <p:nvPr/>
        </p:nvSpPr>
        <p:spPr>
          <a:xfrm>
            <a:off x="3618088" y="694727"/>
            <a:ext cx="4955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Position: traveling along y = 4.5 cm</a:t>
            </a:r>
          </a:p>
          <a:p>
            <a:r>
              <a:rPr lang="en-US" sz="1400" dirty="0"/>
              <a:t>Wire separation: 5 cm (one at y = 2.5 cm, the other at y = -2.5 cm)</a:t>
            </a:r>
          </a:p>
          <a:p>
            <a:r>
              <a:rPr lang="en-US" sz="1400" dirty="0"/>
              <a:t>Top wire: 0.3 A</a:t>
            </a:r>
          </a:p>
          <a:p>
            <a:r>
              <a:rPr lang="en-US" sz="1400" dirty="0"/>
              <a:t>Bottom wire: 0.3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17BA5-FB0F-4ADE-B4DD-8B12E3D542E4}"/>
              </a:ext>
            </a:extLst>
          </p:cNvPr>
          <p:cNvSpPr txBox="1"/>
          <p:nvPr/>
        </p:nvSpPr>
        <p:spPr>
          <a:xfrm>
            <a:off x="556259" y="5205821"/>
            <a:ext cx="5043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Speed = 5 m/s</a:t>
            </a:r>
          </a:p>
          <a:p>
            <a:r>
              <a:rPr lang="en-US" sz="1600" dirty="0"/>
              <a:t>Final spin: [-0.08735400424031332, 0.9931222835729916, 0.07795298299791759]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A53A4-9FD4-4D50-82BD-7FC164478881}"/>
              </a:ext>
            </a:extLst>
          </p:cNvPr>
          <p:cNvSpPr txBox="1"/>
          <p:nvPr/>
        </p:nvSpPr>
        <p:spPr>
          <a:xfrm>
            <a:off x="6592715" y="5212511"/>
            <a:ext cx="5043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Speed = 100 m/s</a:t>
            </a:r>
          </a:p>
          <a:p>
            <a:r>
              <a:rPr lang="en-US" sz="1600" dirty="0"/>
              <a:t>Final spin: [0.33223344714498293, -0.7801738237958111, -0.5300469683788319] 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2E99B0D-9392-446B-B7FD-4F3814CD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5B7BEAE-790E-4E33-BD3E-99513659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A051B-1499-4A3A-9683-B0E9CD4C4AD3}"/>
              </a:ext>
            </a:extLst>
          </p:cNvPr>
          <p:cNvSpPr txBox="1"/>
          <p:nvPr/>
        </p:nvSpPr>
        <p:spPr>
          <a:xfrm>
            <a:off x="2412023" y="169835"/>
            <a:ext cx="7367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Differing particle speed while passing by two wires</a:t>
            </a:r>
          </a:p>
        </p:txBody>
      </p:sp>
    </p:spTree>
    <p:extLst>
      <p:ext uri="{BB962C8B-B14F-4D97-AF65-F5344CB8AC3E}">
        <p14:creationId xmlns:p14="http://schemas.microsoft.com/office/powerpoint/2010/main" val="248802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D54C-4C91-416C-B7F4-916B8A99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Challenges with </a:t>
            </a:r>
            <a:r>
              <a:rPr lang="en-US" sz="3200" dirty="0" err="1"/>
              <a:t>Metglas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345FB-0132-4D82-B161-0B2EBEB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Much, much stronger field (0.5 T) compared to other components of the experiment (which are on the order of </a:t>
            </a:r>
            <a:r>
              <a:rPr lang="en-US" dirty="0" err="1"/>
              <a:t>microtesla</a:t>
            </a:r>
            <a:r>
              <a:rPr lang="en-US" dirty="0"/>
              <a:t>)</a:t>
            </a:r>
          </a:p>
          <a:p>
            <a:r>
              <a:rPr lang="en-US" dirty="0"/>
              <a:t>Strong field coupled with neutron magnetic moment results in many, many oscillations inside the material</a:t>
            </a:r>
          </a:p>
          <a:p>
            <a:r>
              <a:rPr lang="en-US" dirty="0"/>
              <a:t>Very thin material (0.1 mm)</a:t>
            </a:r>
          </a:p>
          <a:p>
            <a:r>
              <a:rPr lang="en-US" dirty="0"/>
              <a:t>Must adjust the solver accordingly (very small time steps, small tolerances) in order to properly evolve the system (maintain normalization and “see” every domain)</a:t>
            </a:r>
          </a:p>
          <a:p>
            <a:r>
              <a:rPr lang="en-US" dirty="0"/>
              <a:t>Difficult to model exactly – domains can have varying sizes and random magnetic field orientations depending on the saturation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5F585-ED27-4757-ADE0-0DEF69F4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D98CE-631D-479B-B5AD-C707C384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3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2FB9825-4CF6-41C6-9EE2-CB7BC38C9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0174" y="815413"/>
            <a:ext cx="6331647" cy="4149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2FC86C-A87F-4A4D-B43D-74692C548139}"/>
              </a:ext>
            </a:extLst>
          </p:cNvPr>
          <p:cNvSpPr txBox="1"/>
          <p:nvPr/>
        </p:nvSpPr>
        <p:spPr>
          <a:xfrm>
            <a:off x="3085182" y="4965369"/>
            <a:ext cx="69360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Final spin: [0.9929377240255438, -0.09402723622844013, -0.072357613056144]</a:t>
            </a:r>
          </a:p>
          <a:p>
            <a:r>
              <a:rPr lang="en-US" sz="1600" dirty="0" err="1"/>
              <a:t>Metglas</a:t>
            </a:r>
            <a:r>
              <a:rPr lang="en-US" sz="1600" dirty="0"/>
              <a:t> domain field strength: 0.5 T</a:t>
            </a:r>
          </a:p>
          <a:p>
            <a:r>
              <a:rPr lang="en-US" sz="1600" dirty="0"/>
              <a:t>Domain dimensions: 10 </a:t>
            </a:r>
            <a:r>
              <a:rPr lang="el-GR" sz="1600" dirty="0"/>
              <a:t>μ</a:t>
            </a:r>
            <a:r>
              <a:rPr lang="en-US" sz="1600" dirty="0"/>
              <a:t>m x 10 </a:t>
            </a:r>
            <a:r>
              <a:rPr lang="el-GR" sz="1600" dirty="0"/>
              <a:t>μ</a:t>
            </a:r>
            <a:r>
              <a:rPr lang="en-US" sz="1600" dirty="0"/>
              <a:t>m</a:t>
            </a:r>
          </a:p>
          <a:p>
            <a:r>
              <a:rPr lang="en-US" sz="1600" dirty="0"/>
              <a:t>Speed: 100 m/s</a:t>
            </a:r>
          </a:p>
          <a:p>
            <a:r>
              <a:rPr lang="en-US" sz="1600" dirty="0"/>
              <a:t>Saturation: 0.82</a:t>
            </a:r>
          </a:p>
          <a:p>
            <a:r>
              <a:rPr lang="en-US" sz="1600" dirty="0" err="1"/>
              <a:t>Metglas</a:t>
            </a:r>
            <a:r>
              <a:rPr lang="en-US" sz="1600" dirty="0"/>
              <a:t> length: 0.1 mm</a:t>
            </a:r>
          </a:p>
          <a:p>
            <a:r>
              <a:rPr lang="en-US" sz="1600" dirty="0" err="1"/>
              <a:t>Metglas</a:t>
            </a:r>
            <a:r>
              <a:rPr lang="en-US" sz="1600" dirty="0"/>
              <a:t> width: 0.1 m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33C9108-14DD-4574-B595-31E7CDE3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6345389"/>
            <a:ext cx="4114800" cy="365125"/>
          </a:xfrm>
        </p:spPr>
        <p:txBody>
          <a:bodyPr/>
          <a:lstStyle/>
          <a:p>
            <a:r>
              <a:rPr lang="en-US" dirty="0"/>
              <a:t>https://github.com/erfz/pt-experiment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03444D9-FEC8-4B41-90D7-4096F671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75CF8-2F71-4CC0-A22B-0E780312214A}"/>
              </a:ext>
            </a:extLst>
          </p:cNvPr>
          <p:cNvSpPr txBox="1"/>
          <p:nvPr/>
        </p:nvSpPr>
        <p:spPr>
          <a:xfrm>
            <a:off x="4078748" y="173854"/>
            <a:ext cx="4034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Oscillations within </a:t>
            </a:r>
            <a:r>
              <a:rPr lang="en-US" sz="2800" dirty="0" err="1">
                <a:latin typeface="+mj-lt"/>
              </a:rPr>
              <a:t>Metglas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061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707</Words>
  <Application>Microsoft Office PowerPoint</Application>
  <PresentationFormat>Widescreen</PresentationFormat>
  <Paragraphs>93</Paragraphs>
  <Slides>14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P/T Experiment Classical Simulation</vt:lpstr>
      <vt:lpstr>Goal: obtain classical polarization predictions for P/T experiment to compare against empirical results</vt:lpstr>
      <vt:lpstr>Classical Model using Bloch Equation</vt:lpstr>
      <vt:lpstr>PowerPoint Presentation</vt:lpstr>
      <vt:lpstr>PowerPoint Presentation</vt:lpstr>
      <vt:lpstr>PowerPoint Presentation</vt:lpstr>
      <vt:lpstr>PowerPoint Presentation</vt:lpstr>
      <vt:lpstr>Challenges with Metglas</vt:lpstr>
      <vt:lpstr>PowerPoint Presentation</vt:lpstr>
      <vt:lpstr>Next Steps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Situ Guo</dc:creator>
  <cp:lastModifiedBy>Jason Situ Guo</cp:lastModifiedBy>
  <cp:revision>187</cp:revision>
  <dcterms:created xsi:type="dcterms:W3CDTF">2021-07-09T20:23:10Z</dcterms:created>
  <dcterms:modified xsi:type="dcterms:W3CDTF">2021-08-06T21:14:49Z</dcterms:modified>
</cp:coreProperties>
</file>