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66" r:id="rId3"/>
    <p:sldId id="267" r:id="rId4"/>
    <p:sldId id="261" r:id="rId5"/>
    <p:sldId id="258" r:id="rId6"/>
    <p:sldId id="256" r:id="rId7"/>
    <p:sldId id="259" r:id="rId8"/>
    <p:sldId id="268" r:id="rId9"/>
    <p:sldId id="276" r:id="rId10"/>
    <p:sldId id="277" r:id="rId11"/>
    <p:sldId id="279" r:id="rId12"/>
    <p:sldId id="278" r:id="rId13"/>
    <p:sldId id="260" r:id="rId14"/>
    <p:sldId id="271" r:id="rId15"/>
    <p:sldId id="280" r:id="rId16"/>
    <p:sldId id="26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Situ Guo" initials="JSG" lastIdx="2" clrIdx="0">
    <p:extLst>
      <p:ext uri="{19B8F6BF-5375-455C-9EA6-DF929625EA0E}">
        <p15:presenceInfo xmlns:p15="http://schemas.microsoft.com/office/powerpoint/2012/main" userId="Jason Situ G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6:37:48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0 178 24575,'19'-2'0,"0"-2"0,0 0 0,-1-1 0,1-1 0,-1 0 0,19-11 0,-16 8 0,33-16 0,94-61 0,-144 84 0,-3 1 0,1-1 0,-1 1 0,1 0 0,0 0 0,-1 0 0,1 1 0,0-1 0,0 0 0,0 1 0,-1-1 0,1 1 0,0-1 0,0 1 0,0 0 0,0 0 0,0 0 0,0 0 0,0 0 0,0 0 0,-1 1 0,1-1 0,0 1 0,4 0 0,-5 1 0,1 0 0,0 0 0,0-1 0,0 1 0,-1 0 0,1 1 0,-1-1 0,0 0 0,1 0 0,-1 0 0,0 1 0,0-1 0,-1 1 0,1-1 0,1 5 0,0 13 0,0 0 0,0 0 0,-4 35 0,2-38 0,1 12 0,1 0 0,13 56 0,-5-32 0,-4-29-1365,2-4-5461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6:37:50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1 246 24575,'5'-1'0,"1"-1"0,-1 0 0,0 0 0,0-1 0,0 0 0,0 0 0,0 0 0,6-6 0,3-1 0,91-67 0,-32 21 0,-63 48 0,4-2 0,0 0 0,1 0 0,0 2 0,31-14 0,-41 20 0,0 1 0,-1 0 0,1 0 0,0 0 0,-1 1 0,1-1 0,0 1 0,0 0 0,0 1 0,-1-1 0,1 1 0,0 0 0,-1 0 0,1 0 0,0 1 0,-1 0 0,0 0 0,1 0 0,-1 0 0,0 1 0,0-1 0,7 7 0,29 28 0,62 74 0,-52-48 0,59 97 0,-99-140-1365,-2-1-5461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6:37:55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24575,'13'-1'0,"-1"0"0,1-2 0,-1 1 0,18-7 0,16-4 0,245-52 0,-262 57 0,-23 6 0,1 0 0,-1 0 0,1 1 0,0 0 0,-1 0 0,1 0 0,8 1 0,-13 0 0,0 1 0,0-1 0,-1 1 0,1-1 0,0 1 0,-1 0 0,1 0 0,-1 0 0,1 0 0,-1 0 0,0 0 0,1 0 0,-1 1 0,0-1 0,0 0 0,1 1 0,-1-1 0,0 1 0,-1-1 0,1 1 0,0-1 0,0 1 0,-1 0 0,1-1 0,-1 1 0,1 0 0,-1 0 0,0-1 0,0 1 0,0 0 0,0 0 0,0 0 0,0 1 0,0 10 0,-1 0 0,-1-1 0,0 1 0,0-1 0,-6 18 0,-7 39 0,11 107-189,5-129-987,-1-20-5650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6:38:00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24575,'1'-2'0,"-1"0"0,1 1 0,-1-1 0,1 1 0,0-1 0,0 1 0,0-1 0,0 1 0,0-1 0,0 1 0,0 0 0,1 0 0,-1-1 0,0 1 0,1 0 0,-1 0 0,1 0 0,2-1 0,34-18 0,-28 15 0,170-75 0,-168 74 0,0-1 0,0 0 0,0-1 0,19-16 0,-20 14 0,0 1 0,1 1 0,0 0 0,14-6 0,-22 12 0,0 1 0,0 0 0,0 0 0,0 1 0,0-1 0,1 1 0,-1 0 0,0 0 0,0 0 0,0 1 0,1-1 0,-1 1 0,0 0 0,0 0 0,0 1 0,0-1 0,0 1 0,-1 0 0,1 0 0,0 0 0,-1 0 0,5 4 0,9 8 0,-1 0 0,0 1 0,15 18 0,-12-13 0,25 25 0,-17-20 0,-2 1 0,-1 2 0,22 32 0,55 85-1365,-89-126-5461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2:41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0 178 24575,'19'-2'0,"0"-2"0,0 0 0,-1-1 0,1-1 0,-1 0 0,19-11 0,-16 8 0,33-16 0,94-61 0,-144 84 0,-3 1 0,1-1 0,-1 1 0,1 0 0,0 0 0,-1 0 0,1 1 0,0-1 0,0 0 0,0 1 0,-1-1 0,1 1 0,0-1 0,0 1 0,0 0 0,0 0 0,0 0 0,0 0 0,0 0 0,0 0 0,-1 1 0,1-1 0,0 1 0,4 0 0,-5 1 0,1 0 0,0 0 0,0-1 0,0 1 0,-1 0 0,1 1 0,-1-1 0,0 0 0,1 0 0,-1 0 0,0 1 0,0-1 0,-1 1 0,1-1 0,1 5 0,0 13 0,0 0 0,0 0 0,-4 35 0,2-38 0,1 12 0,1 0 0,13 56 0,-5-32 0,-4-29-1365,2-4-5461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2:4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1 246 24575,'5'-1'0,"1"-1"0,-1 0 0,0 0 0,0-1 0,0 0 0,0 0 0,0 0 0,6-6 0,3-1 0,91-67 0,-32 21 0,-63 48 0,4-2 0,0 0 0,1 0 0,0 2 0,31-14 0,-41 20 0,0 1 0,-1 0 0,1 0 0,0 0 0,-1 1 0,1-1 0,0 1 0,0 0 0,0 1 0,-1-1 0,1 1 0,0 0 0,-1 0 0,1 0 0,0 1 0,-1 0 0,0 0 0,1 0 0,-1 0 0,0 1 0,0-1 0,7 7 0,29 28 0,62 74 0,-52-48 0,59 97 0,-99-140-1365,-2-1-5461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2:41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1 113 24575,'13'-1'0,"-1"0"0,1-2 0,-1 1 0,18-7 0,16-4 0,245-52 0,-262 57 0,-23 6 0,1 0 0,-1 0 0,1 1 0,0 0 0,-1 0 0,1 0 0,8 1 0,-13 0 0,0 1 0,0-1 0,-1 1 0,1-1 0,0 1 0,-1 0 0,1 0 0,-1 0 0,1 0 0,-1 0 0,0 0 0,1 0 0,-1 1 0,0-1 0,0 0 0,1 1 0,-1-1 0,0 1 0,-1-1 0,1 1 0,0-1 0,0 1 0,-1 0 0,1-1 0,-1 1 0,1 0 0,-1 0 0,0-1 0,0 1 0,0 0 0,0 0 0,0 0 0,0 1 0,0 10 0,-1 0 0,-1-1 0,0 1 0,0-1 0,-6 18 0,-7 39 0,11 107-189,5-129-987,-1-20-5650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2:41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24575,'1'-2'0,"-1"0"0,1 1 0,-1-1 0,1 1 0,0-1 0,0 1 0,0-1 0,0 1 0,0-1 0,0 1 0,0 0 0,1 0 0,-1-1 0,0 1 0,1 0 0,-1 0 0,1 0 0,2-1 0,34-18 0,-28 15 0,170-75 0,-168 74 0,0-1 0,0 0 0,0-1 0,19-16 0,-20 14 0,0 1 0,1 1 0,0 0 0,14-6 0,-22 12 0,0 1 0,0 0 0,0 0 0,0 1 0,0-1 0,1 1 0,-1 0 0,0 0 0,0 0 0,0 1 0,1-1 0,-1 1 0,0 0 0,0 0 0,0 1 0,0-1 0,0 1 0,-1 0 0,1 0 0,0 0 0,-1 0 0,5 4 0,9 8 0,-1 0 0,0 1 0,15 18 0,-12-13 0,25 25 0,-17-20 0,-2 1 0,-1 2 0,22 32 0,55 85-1365,-89-126-5461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B616-2AE0-4EB9-B1A6-8579CD23964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F3B7-9ED9-4B1D-985E-DE786D90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7C75-B0B6-4F89-9500-26945363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1FE7-0F2C-41CA-A07F-CCF1609B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F104-6550-4909-9FCD-DA068B3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0325-5372-4026-BB67-0B6405C4C3D1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C89E-58D2-479A-A6A4-42880E33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E945-8F14-48EC-A250-9893915D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2203-7C1D-480C-82E9-D3BFAB1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D295-EDCD-4D0B-A32D-963727B93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AA94-464C-46B0-B774-7828C24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234-408D-4A48-A065-B037EA91A768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E9F9-D946-41FC-816F-F55AE675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CB1A-5A5E-4640-B86A-62A89BE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F6A10-C3A5-4946-8228-37D745FB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DC07-E28F-4E60-B342-6C60F2D4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6D85-ADA7-4E7C-BE51-CC13746A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F74-8A88-4439-9E43-2B7021E3ABCB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BED6-6201-431E-A13E-DFFEF1E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BF24-4CA5-4C1E-B861-58C4A9C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A153-B0D3-4D32-9E2D-9DCC5EE3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798C-6384-4D2B-AD34-E7E739F7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20C-D45F-41CB-80FA-E58B70C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8B6C-32BB-4A9C-8BAB-5FE667751794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0C9B-9341-4A86-87E6-FC9A8B8F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2620-8EE2-4BA8-B6B6-B74AFFC1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0A0-1065-4A2F-BCEA-008E0456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2FEF-B9D0-40C2-8268-E291B0A9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2168-754E-41C5-B9B0-43539596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09F6-0EE0-4A67-95D4-F317FE1A0D46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8958-AE45-4F72-BA3E-9F2E4CD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CB0D-2E47-4453-BC51-BD0D0788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DCA-2CDC-476D-AA78-7EBEAF5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B9F-FA2D-4FA9-9957-9EA83B5BC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6076D-B8F5-4647-91AF-382D5E71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EFF3-1457-4272-B61E-1058773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84-023F-455F-924A-4F87E55805DF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29FE-1481-45DF-A6C4-8FB51A51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6D21-1A3F-429E-8852-6433211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2D8-DD5F-4B8F-BFE6-4249CC10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8425-4B05-452B-A466-FBF8AB8A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3F25-52A2-4351-97E5-82590EA0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027B4-4588-4C8A-8870-E6AB651C0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6E87F-54C9-483F-8FF9-A43DA070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59F1F-B043-4AAE-B894-0BA9E935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2DD-52AA-4F53-B7C2-BCE001999B66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B6216-09A1-4D8E-A05B-32AE22C0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C8303-9FC1-4503-AEA5-140714DE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68C1-E26F-41AB-987D-74B6DA8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122AD-7AEC-46AA-9BB2-A4B60CD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854-F662-4662-8C75-6E7A30AC749A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D2AA-4F1F-47D1-AA64-B53A2099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9AA71-4E00-40FF-BB3B-00AC478D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26829-854A-4A88-ACF0-09BDC19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2DC-E2B7-446A-9500-6A930ABDB865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041AB-CABA-482F-8C39-9C06314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9A11-E670-45FE-84AC-B203DAE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095-FF90-40C5-B0C9-0311638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4BBF-52AE-4306-BB5E-CA844492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A7AC3-C91B-44DD-AAB8-BC55ECDF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48DC-A56C-436B-9FFE-F933F7F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4A2B-DE0B-44CB-9209-C6DCE4735D18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CADC-931B-49D7-9125-ECFEA4CC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1572-4D82-4B55-97DE-67736350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B029-E355-42AA-83B1-F2F2EBFC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34127-B7CF-4D23-97CE-5E1BA1F29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0FEC-0EB4-415B-9677-7948C893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03FF-BE30-4E6E-B6F7-15FEE93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CDF9-55DA-4DA8-B37D-E93B80915612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3E54-7FCB-4FFB-9603-EBC66A06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3067-9D3F-4F49-8F56-0D0AEF78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1E335-233F-40DE-AC6D-C0994AC1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9094-BD65-40EC-BEF9-E4778239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329-156B-40E1-83BD-DA58D5711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BD36-0413-4751-9B94-AF919BCBADC2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A736-4A43-41A0-A5C4-12EECFD4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9816-82AF-4F5C-8E30-3E26AD7D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fz/pt-experimen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glas.com/wp-content/uploads/2016/12/2826MB-Technical-Bulleti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8.xml"/><Relationship Id="rId3" Type="http://schemas.openxmlformats.org/officeDocument/2006/relationships/image" Target="../media/image13.png"/><Relationship Id="rId7" Type="http://schemas.openxmlformats.org/officeDocument/2006/relationships/customXml" Target="../ink/ink5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customXml" Target="../ink/ink7.xml"/><Relationship Id="rId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4.svg"/><Relationship Id="rId9" Type="http://schemas.openxmlformats.org/officeDocument/2006/relationships/customXml" Target="../ink/ink6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BCBB-701F-4410-9E9D-99AC2E5F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P/T Experiment Classical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709D-15F1-45D6-A2A7-D311E22D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4487"/>
            <a:ext cx="10515600" cy="1089025"/>
          </a:xfrm>
        </p:spPr>
        <p:txBody>
          <a:bodyPr>
            <a:normAutofit/>
          </a:bodyPr>
          <a:lstStyle/>
          <a:p>
            <a:r>
              <a:rPr lang="en-US" dirty="0"/>
              <a:t>By Jason Guo, advised by Professor </a:t>
            </a:r>
            <a:r>
              <a:rPr lang="en-US" dirty="0" err="1"/>
              <a:t>Filippone</a:t>
            </a:r>
            <a:endParaRPr lang="en-US" dirty="0"/>
          </a:p>
          <a:p>
            <a:r>
              <a:rPr lang="en-US" dirty="0"/>
              <a:t>Code located at </a:t>
            </a:r>
            <a:r>
              <a:rPr lang="en-US" dirty="0">
                <a:hlinkClick r:id="rId2"/>
              </a:rPr>
              <a:t>https://github.com/erfz/pt-experiment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A0BFD-9C00-4307-AB6A-3BFDD0B7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5EC7E-D82E-40AE-9520-7D902775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54C-4C91-416C-B7F4-916B8A9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Challenges with </a:t>
            </a:r>
            <a:r>
              <a:rPr lang="en-US" sz="3200" dirty="0" err="1"/>
              <a:t>Metglas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45FB-0132-4D82-B161-0B2EBEB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Much, much stronger field (~0.5 T) compared to other components of the experiment (which are on the order of </a:t>
            </a:r>
            <a:r>
              <a:rPr lang="en-US" dirty="0" err="1"/>
              <a:t>microtesla</a:t>
            </a:r>
            <a:r>
              <a:rPr lang="en-US" dirty="0"/>
              <a:t>)</a:t>
            </a:r>
          </a:p>
          <a:p>
            <a:r>
              <a:rPr lang="en-US" dirty="0"/>
              <a:t>Strong field coupled with neutron magnetic moment results in many, many oscillations inside the material despite thinness</a:t>
            </a:r>
          </a:p>
          <a:p>
            <a:r>
              <a:rPr lang="en-US" dirty="0"/>
              <a:t>Must adjust the solver accordingly (very small time steps, small tolerances) in order to properly evolve the system (maintain normalization and “see” every domain)</a:t>
            </a:r>
          </a:p>
          <a:p>
            <a:r>
              <a:rPr lang="en-US" dirty="0"/>
              <a:t>Difficult to model exactly – domains can have varying sizes and random magnetic field orientations depending on the saturation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5F585-ED27-4757-ADE0-0DEF69F4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8CE-631D-479B-B5AD-C707C3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54C-4C91-416C-B7F4-916B8A9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Initial Pitfalls with </a:t>
            </a:r>
            <a:r>
              <a:rPr lang="en-US" sz="3200" dirty="0" err="1"/>
              <a:t>Metglas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45FB-0132-4D82-B161-0B2EBEB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Default </a:t>
            </a:r>
            <a:r>
              <a:rPr lang="en-US" sz="2400" dirty="0" err="1"/>
              <a:t>scipy</a:t>
            </a:r>
            <a:r>
              <a:rPr lang="en-US" sz="2400" dirty="0"/>
              <a:t> </a:t>
            </a:r>
            <a:r>
              <a:rPr lang="en-US" sz="2400" dirty="0" err="1"/>
              <a:t>solve_ivp</a:t>
            </a:r>
            <a:r>
              <a:rPr lang="en-US" sz="2400" dirty="0"/>
              <a:t> tolerances too high</a:t>
            </a:r>
          </a:p>
          <a:p>
            <a:pPr lvl="1"/>
            <a:r>
              <a:rPr lang="en-US" sz="2000" dirty="0"/>
              <a:t>Requires fine-tuning due to relatively large field strength</a:t>
            </a:r>
          </a:p>
          <a:p>
            <a:pPr lvl="1"/>
            <a:r>
              <a:rPr lang="en-US" sz="2000" dirty="0"/>
              <a:t>Loss of normalization when tolerances not small enough</a:t>
            </a:r>
          </a:p>
          <a:p>
            <a:r>
              <a:rPr lang="en-US" sz="2400" dirty="0"/>
              <a:t>Default </a:t>
            </a:r>
            <a:r>
              <a:rPr lang="en-US" sz="2400" dirty="0" err="1"/>
              <a:t>scipy</a:t>
            </a:r>
            <a:r>
              <a:rPr lang="en-US" sz="2400" dirty="0"/>
              <a:t> time stepping behavior tended to miss </a:t>
            </a:r>
            <a:r>
              <a:rPr lang="en-US" sz="2400" dirty="0" err="1"/>
              <a:t>Metglas</a:t>
            </a:r>
            <a:r>
              <a:rPr lang="en-US" sz="2400" dirty="0"/>
              <a:t> completely; </a:t>
            </a:r>
          </a:p>
          <a:p>
            <a:pPr lvl="1"/>
            <a:r>
              <a:rPr lang="en-US" sz="2000" dirty="0"/>
              <a:t>Requires enforcing maximum time step to hit every domain</a:t>
            </a:r>
          </a:p>
          <a:p>
            <a:r>
              <a:rPr lang="en-US" sz="2400" dirty="0"/>
              <a:t>Fixed domain size leads to strong resonances (exhibited at 15 domains in plot)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5F585-ED27-4757-ADE0-0DEF69F4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8CE-631D-479B-B5AD-C707C3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11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09BE40-F851-432D-972E-A0AF960EC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425" y="1743075"/>
            <a:ext cx="4905375" cy="3371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B9B54-0A83-486C-B700-5D4E3528DF43}"/>
              </a:ext>
            </a:extLst>
          </p:cNvPr>
          <p:cNvSpPr txBox="1"/>
          <p:nvPr/>
        </p:nvSpPr>
        <p:spPr>
          <a:xfrm>
            <a:off x="8010525" y="5167312"/>
            <a:ext cx="217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Speed: 100 m/s</a:t>
            </a:r>
          </a:p>
          <a:p>
            <a:r>
              <a:rPr lang="en-US" sz="1600" dirty="0"/>
              <a:t>Total thickness: 0.1 mm</a:t>
            </a:r>
          </a:p>
          <a:p>
            <a:r>
              <a:rPr lang="en-US" sz="1600" dirty="0"/>
              <a:t>B = 0.5 T</a:t>
            </a:r>
          </a:p>
          <a:p>
            <a:r>
              <a:rPr lang="en-US" sz="1600" dirty="0"/>
              <a:t>Saturation = 0.6</a:t>
            </a:r>
          </a:p>
        </p:txBody>
      </p:sp>
    </p:spTree>
    <p:extLst>
      <p:ext uri="{BB962C8B-B14F-4D97-AF65-F5344CB8AC3E}">
        <p14:creationId xmlns:p14="http://schemas.microsoft.com/office/powerpoint/2010/main" val="205754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54C-4C91-416C-B7F4-916B8A9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Metglas</a:t>
            </a:r>
            <a:r>
              <a:rPr lang="en-US" sz="3200" dirty="0"/>
              <a:t> 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45FB-0132-4D82-B161-0B2EBEB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Generated independently for each particle</a:t>
            </a:r>
          </a:p>
          <a:p>
            <a:r>
              <a:rPr lang="en-US" sz="2400" dirty="0"/>
              <a:t>Domain thicknesses along beam direction allowed within a specified range</a:t>
            </a:r>
          </a:p>
          <a:p>
            <a:pPr lvl="1"/>
            <a:r>
              <a:rPr lang="en-US" sz="2000" dirty="0"/>
              <a:t>Not clear exactly what this range should be</a:t>
            </a:r>
          </a:p>
          <a:p>
            <a:r>
              <a:rPr lang="en-US" sz="2400" dirty="0"/>
              <a:t>Every domain modeled with fixed field strength B</a:t>
            </a:r>
          </a:p>
          <a:p>
            <a:r>
              <a:rPr lang="en-US" sz="2400" dirty="0"/>
              <a:t>Field direction in each domain determined by saturation</a:t>
            </a:r>
          </a:p>
          <a:p>
            <a:pPr lvl="1"/>
            <a:r>
              <a:rPr lang="en-US" sz="2000" dirty="0"/>
              <a:t>Probability = saturation of pointing in –y direction (anti-parallel to initial spin)</a:t>
            </a:r>
          </a:p>
          <a:p>
            <a:pPr lvl="1"/>
            <a:r>
              <a:rPr lang="en-US" sz="2000" dirty="0"/>
              <a:t>Otherwise, rotated about x-axis (beam direction) using Uniform(0, 2pi)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5F585-ED27-4757-ADE0-0DEF69F4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8CE-631D-479B-B5AD-C707C3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12</a:t>
            </a:fld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2846E8-0D70-450B-87C3-4CA98717DBAA}"/>
              </a:ext>
            </a:extLst>
          </p:cNvPr>
          <p:cNvCxnSpPr>
            <a:cxnSpLocks/>
          </p:cNvCxnSpPr>
          <p:nvPr/>
        </p:nvCxnSpPr>
        <p:spPr>
          <a:xfrm flipH="1">
            <a:off x="6910658" y="4006350"/>
            <a:ext cx="93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1EB23-177F-4690-9797-AFCA971CA701}"/>
              </a:ext>
            </a:extLst>
          </p:cNvPr>
          <p:cNvCxnSpPr>
            <a:cxnSpLocks/>
          </p:cNvCxnSpPr>
          <p:nvPr/>
        </p:nvCxnSpPr>
        <p:spPr>
          <a:xfrm flipV="1">
            <a:off x="7973654" y="3058084"/>
            <a:ext cx="0" cy="94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2B3068-A16A-40B5-A411-E5DBA6EFFBB8}"/>
              </a:ext>
            </a:extLst>
          </p:cNvPr>
          <p:cNvSpPr txBox="1"/>
          <p:nvPr/>
        </p:nvSpPr>
        <p:spPr>
          <a:xfrm>
            <a:off x="7846569" y="410805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F1F43-0BF5-4E0F-9A0E-401C2DFB7C4D}"/>
              </a:ext>
            </a:extLst>
          </p:cNvPr>
          <p:cNvSpPr txBox="1"/>
          <p:nvPr/>
        </p:nvSpPr>
        <p:spPr>
          <a:xfrm>
            <a:off x="7846569" y="26887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91B78C-AE82-4AF4-B051-B36ED6D62365}"/>
              </a:ext>
            </a:extLst>
          </p:cNvPr>
          <p:cNvSpPr/>
          <p:nvPr/>
        </p:nvSpPr>
        <p:spPr>
          <a:xfrm>
            <a:off x="7848064" y="3872104"/>
            <a:ext cx="251178" cy="2511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6E91A7-0245-46CE-B3C2-F0BFA09D3C6A}"/>
              </a:ext>
            </a:extLst>
          </p:cNvPr>
          <p:cNvSpPr/>
          <p:nvPr/>
        </p:nvSpPr>
        <p:spPr>
          <a:xfrm flipH="1">
            <a:off x="7937047" y="3959001"/>
            <a:ext cx="73211" cy="77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B22C-DA81-4B45-A2AD-AAA46BD05A4D}"/>
              </a:ext>
            </a:extLst>
          </p:cNvPr>
          <p:cNvSpPr txBox="1"/>
          <p:nvPr/>
        </p:nvSpPr>
        <p:spPr>
          <a:xfrm>
            <a:off x="6682362" y="3824588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A660DF-A560-4796-916A-4883D3CC7A27}"/>
              </a:ext>
            </a:extLst>
          </p:cNvPr>
          <p:cNvSpPr/>
          <p:nvPr/>
        </p:nvSpPr>
        <p:spPr>
          <a:xfrm>
            <a:off x="8610600" y="2653917"/>
            <a:ext cx="1523999" cy="8185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B14A5-2A0B-4364-88C5-88805C0462A8}"/>
              </a:ext>
            </a:extLst>
          </p:cNvPr>
          <p:cNvCxnSpPr>
            <a:cxnSpLocks/>
          </p:cNvCxnSpPr>
          <p:nvPr/>
        </p:nvCxnSpPr>
        <p:spPr>
          <a:xfrm>
            <a:off x="9368536" y="2741800"/>
            <a:ext cx="2032" cy="65665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53562-82EF-491B-BB13-E8A12B80A73D}"/>
              </a:ext>
            </a:extLst>
          </p:cNvPr>
          <p:cNvSpPr/>
          <p:nvPr/>
        </p:nvSpPr>
        <p:spPr>
          <a:xfrm>
            <a:off x="8610600" y="3755961"/>
            <a:ext cx="1523999" cy="8185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571CBD-DA6D-451C-83DB-DA17D2AFA3C4}"/>
              </a:ext>
            </a:extLst>
          </p:cNvPr>
          <p:cNvCxnSpPr>
            <a:cxnSpLocks/>
          </p:cNvCxnSpPr>
          <p:nvPr/>
        </p:nvCxnSpPr>
        <p:spPr>
          <a:xfrm>
            <a:off x="9368536" y="3843844"/>
            <a:ext cx="546989" cy="6335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86F735-3EC7-45B6-9C61-E118E65B0BE0}"/>
              </a:ext>
            </a:extLst>
          </p:cNvPr>
          <p:cNvSpPr txBox="1"/>
          <p:nvPr/>
        </p:nvSpPr>
        <p:spPr>
          <a:xfrm>
            <a:off x="10401300" y="2943225"/>
            <a:ext cx="109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Saturated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8F762-2E95-4899-A020-13926134B095}"/>
              </a:ext>
            </a:extLst>
          </p:cNvPr>
          <p:cNvSpPr txBox="1"/>
          <p:nvPr/>
        </p:nvSpPr>
        <p:spPr>
          <a:xfrm>
            <a:off x="10401300" y="3959001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Unsaturated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3C9108-14DD-4574-B595-31E7CDE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45389"/>
            <a:ext cx="4114800" cy="365125"/>
          </a:xfrm>
        </p:spPr>
        <p:txBody>
          <a:bodyPr/>
          <a:lstStyle/>
          <a:p>
            <a:r>
              <a:rPr lang="en-US" dirty="0"/>
              <a:t>https://github.com/erfz/pt-experiment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3444D9-FEC8-4B41-90D7-4096F67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75CF8-2F71-4CC0-A22B-0E780312214A}"/>
              </a:ext>
            </a:extLst>
          </p:cNvPr>
          <p:cNvSpPr txBox="1"/>
          <p:nvPr/>
        </p:nvSpPr>
        <p:spPr>
          <a:xfrm>
            <a:off x="4078748" y="173854"/>
            <a:ext cx="403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Oscillations within </a:t>
            </a:r>
            <a:r>
              <a:rPr lang="en-US" sz="2800" dirty="0" err="1">
                <a:latin typeface="+mj-lt"/>
              </a:rPr>
              <a:t>Metglas</a:t>
            </a:r>
            <a:endParaRPr lang="en-US" sz="28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DD83F5F-5885-4D7C-8E2A-D23C5E6D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2938" y="1221376"/>
            <a:ext cx="5146116" cy="44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1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65FA-2411-473F-85B8-411B3EE9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D3338-C3DD-4109-BE1D-03D6BAC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14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6FD706-101B-4F93-85BA-B228431F6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2597" y="2033342"/>
            <a:ext cx="4087812" cy="35004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848149A-71CB-4C76-9D8C-9AC1E232D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033343"/>
            <a:ext cx="4087813" cy="350043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A4013B-20F8-4E1D-9EA0-8B8B5DBBC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5192" y="2033343"/>
            <a:ext cx="4087814" cy="35004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8B36AD1-2357-4AA7-882D-958F8A57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Comparison at same average domain thickness</a:t>
            </a:r>
          </a:p>
        </p:txBody>
      </p:sp>
    </p:spTree>
    <p:extLst>
      <p:ext uri="{BB962C8B-B14F-4D97-AF65-F5344CB8AC3E}">
        <p14:creationId xmlns:p14="http://schemas.microsoft.com/office/powerpoint/2010/main" val="94205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65FA-2411-473F-85B8-411B3EE9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D3338-C3DD-4109-BE1D-03D6BAC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4C83FC-8395-4CB5-8B1C-CBDEAFA48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93" y="1690689"/>
            <a:ext cx="5208371" cy="44599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BFA565-B833-4C99-ACA9-D34429E6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Comparison with similar size of domain range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8F1589-1DAE-44AF-8165-8CB954327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6414" y="1690688"/>
            <a:ext cx="5208371" cy="44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28EB-C5A7-4E72-B86D-94C08F8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9CE3-D52E-4945-815B-1CB906BA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Further investigate resonance behavior (small range of domain size?)</a:t>
            </a:r>
          </a:p>
          <a:p>
            <a:r>
              <a:rPr lang="en-US" dirty="0"/>
              <a:t>Find more information on </a:t>
            </a:r>
            <a:r>
              <a:rPr lang="en-US" dirty="0" err="1"/>
              <a:t>Metglas</a:t>
            </a:r>
            <a:r>
              <a:rPr lang="en-US" dirty="0"/>
              <a:t> domain geometry and/or tune domain dimensions to match closely with experimental material data</a:t>
            </a:r>
          </a:p>
          <a:p>
            <a:r>
              <a:rPr lang="en-US" dirty="0"/>
              <a:t>Allow for cylindrical geometry of materials (currently all materials are rectangular prisms)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7DB98-AE02-4F58-8609-916EC013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AFC0-7C0E-4D51-A90F-30C07827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28EB-C5A7-4E72-B86D-94C08F8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9CE3-D52E-4945-815B-1CB906BA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Ref. 1: </a:t>
            </a:r>
            <a:r>
              <a:rPr lang="en-US" dirty="0" err="1"/>
              <a:t>Metglas</a:t>
            </a:r>
            <a:r>
              <a:rPr lang="en-US" dirty="0"/>
              <a:t>, Inc. Technical Bulletin. </a:t>
            </a:r>
            <a:r>
              <a:rPr lang="en-US" i="1" dirty="0" err="1"/>
              <a:t>Metglas</a:t>
            </a:r>
            <a:r>
              <a:rPr lang="en-US" i="1" dirty="0"/>
              <a:t> Magnetic Alloy 2826MB (nickel-based)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https://metglas.com/wp-content/uploads/2016/12/2826MB-Technical-Bulletin.pdf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Ref. 2: H. KRONMULLER, M. FAHNLE, M. DOMANN, H. GRIMM, R. GRIMM and B. GROCER, Journal of Magnetism and Magnetic Materials 13 (1979) 53-70.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7DB98-AE02-4F58-8609-916EC013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AFC0-7C0E-4D51-A90F-30C07827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D6CAF0-9C87-4CBA-9EA9-DAEF2AD45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77" y="573580"/>
            <a:ext cx="10518422" cy="975626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Goal: obtain classical polarization predictions for P/T experiment to compare against empirical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4CC9-2E89-4C85-855B-FF4128A0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9ACB0-69F3-4DFB-826B-37175862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DA29F23-8CCA-4AF0-8102-993BB53C8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7" y="2047088"/>
            <a:ext cx="5295200" cy="38113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57B79C-457B-40EF-8EB3-B27C299CC19D}"/>
              </a:ext>
            </a:extLst>
          </p:cNvPr>
          <p:cNvCxnSpPr/>
          <p:nvPr/>
        </p:nvCxnSpPr>
        <p:spPr>
          <a:xfrm>
            <a:off x="5895707" y="336468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997FE-3C4E-4D96-A72C-8DDA2E5D5208}"/>
              </a:ext>
            </a:extLst>
          </p:cNvPr>
          <p:cNvCxnSpPr>
            <a:cxnSpLocks/>
          </p:cNvCxnSpPr>
          <p:nvPr/>
        </p:nvCxnSpPr>
        <p:spPr>
          <a:xfrm flipV="1">
            <a:off x="5895707" y="2416419"/>
            <a:ext cx="0" cy="94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28CDED-A646-44E0-A280-63AE9EECA405}"/>
              </a:ext>
            </a:extLst>
          </p:cNvPr>
          <p:cNvSpPr txBox="1"/>
          <p:nvPr/>
        </p:nvSpPr>
        <p:spPr>
          <a:xfrm>
            <a:off x="6913818" y="317136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4CF75-FC54-4951-A0DE-C52FF263E209}"/>
              </a:ext>
            </a:extLst>
          </p:cNvPr>
          <p:cNvSpPr txBox="1"/>
          <p:nvPr/>
        </p:nvSpPr>
        <p:spPr>
          <a:xfrm>
            <a:off x="5768622" y="2047088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AF3461-A38D-4910-ADC4-FF0444B98123}"/>
              </a:ext>
            </a:extLst>
          </p:cNvPr>
          <p:cNvSpPr/>
          <p:nvPr/>
        </p:nvSpPr>
        <p:spPr>
          <a:xfrm>
            <a:off x="5770117" y="3230439"/>
            <a:ext cx="251178" cy="2511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629515-6F02-47D1-8D4E-490E8A5560DD}"/>
              </a:ext>
            </a:extLst>
          </p:cNvPr>
          <p:cNvSpPr/>
          <p:nvPr/>
        </p:nvSpPr>
        <p:spPr>
          <a:xfrm flipH="1">
            <a:off x="5859100" y="3317336"/>
            <a:ext cx="73211" cy="77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C0393-7A30-4223-9E42-E1BD1CDBBB5B}"/>
              </a:ext>
            </a:extLst>
          </p:cNvPr>
          <p:cNvSpPr txBox="1"/>
          <p:nvPr/>
        </p:nvSpPr>
        <p:spPr>
          <a:xfrm>
            <a:off x="5768622" y="345158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CEDC6-6B4F-457B-B22A-13A323FEBDF3}"/>
              </a:ext>
            </a:extLst>
          </p:cNvPr>
          <p:cNvSpPr txBox="1"/>
          <p:nvPr/>
        </p:nvSpPr>
        <p:spPr>
          <a:xfrm>
            <a:off x="1000834" y="2235864"/>
            <a:ext cx="3824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Quantum averages should (hopefully) match up with classical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be able to evolve through very different materials (Pb superconductor is simple compared to </a:t>
            </a:r>
            <a:r>
              <a:rPr lang="en-US" sz="2000" dirty="0" err="1"/>
              <a:t>Metglas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geometry used by simulation shown to the right (easily respecified)</a:t>
            </a:r>
          </a:p>
        </p:txBody>
      </p:sp>
    </p:spTree>
    <p:extLst>
      <p:ext uri="{BB962C8B-B14F-4D97-AF65-F5344CB8AC3E}">
        <p14:creationId xmlns:p14="http://schemas.microsoft.com/office/powerpoint/2010/main" val="35560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5D8-977F-4E0B-92AA-31C36279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97"/>
            <a:ext cx="10515600" cy="789305"/>
          </a:xfrm>
        </p:spPr>
        <p:txBody>
          <a:bodyPr>
            <a:normAutofit/>
          </a:bodyPr>
          <a:lstStyle/>
          <a:p>
            <a:r>
              <a:rPr lang="en-US" sz="3200" dirty="0"/>
              <a:t>Classical Model using Bloch Equation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9C9DF-224F-4C45-9111-289AECD1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7BB3E-2B05-484B-8E44-CC8555EE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E08E7BE5-9E43-4205-8C79-F1CF77DF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6" y="1714039"/>
            <a:ext cx="7592485" cy="237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A6A0CF-8B6E-434C-99EC-81E4E1CCEB8F}"/>
              </a:ext>
            </a:extLst>
          </p:cNvPr>
          <p:cNvSpPr txBox="1"/>
          <p:nvPr/>
        </p:nvSpPr>
        <p:spPr>
          <a:xfrm>
            <a:off x="2689672" y="4675232"/>
            <a:ext cx="6812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Currently evolved using SciPy’s </a:t>
            </a:r>
            <a:r>
              <a:rPr lang="en-US" sz="2000" dirty="0" err="1"/>
              <a:t>solve_ivp</a:t>
            </a:r>
            <a:r>
              <a:rPr lang="en-US" sz="2000" dirty="0"/>
              <a:t> (using LSODA method)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Relative and absolute tolerances of 1e-8 seem to work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Runge-</a:t>
            </a:r>
            <a:r>
              <a:rPr lang="en-US" sz="2000" dirty="0" err="1"/>
              <a:t>Kutta</a:t>
            </a:r>
            <a:r>
              <a:rPr lang="en-US" sz="2000" dirty="0"/>
              <a:t> (RK45 and DOP853) work as well, albeit slower</a:t>
            </a:r>
          </a:p>
        </p:txBody>
      </p:sp>
    </p:spTree>
    <p:extLst>
      <p:ext uri="{BB962C8B-B14F-4D97-AF65-F5344CB8AC3E}">
        <p14:creationId xmlns:p14="http://schemas.microsoft.com/office/powerpoint/2010/main" val="53300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8D09DA-C28E-4E3A-8581-44723F09F193}"/>
              </a:ext>
            </a:extLst>
          </p:cNvPr>
          <p:cNvSpPr txBox="1"/>
          <p:nvPr/>
        </p:nvSpPr>
        <p:spPr>
          <a:xfrm>
            <a:off x="2558007" y="4925905"/>
            <a:ext cx="707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Final spin: [0.34317234420034903, 0.9341791942794703, -0.09768236082303823]</a:t>
            </a:r>
          </a:p>
          <a:p>
            <a:r>
              <a:rPr lang="en-US" sz="1600" dirty="0"/>
              <a:t>Speed: 1000 m/s</a:t>
            </a:r>
          </a:p>
          <a:p>
            <a:r>
              <a:rPr lang="en-US" sz="1600" dirty="0"/>
              <a:t>Top wire: 10 A</a:t>
            </a:r>
          </a:p>
          <a:p>
            <a:r>
              <a:rPr lang="en-US" sz="1600" dirty="0"/>
              <a:t>Bottom wire: 10 A</a:t>
            </a:r>
          </a:p>
          <a:p>
            <a:r>
              <a:rPr lang="en-US" sz="1600" dirty="0"/>
              <a:t>d = 10 meters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84B62-BE24-4792-A611-7E4DEB46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7715D9-30A5-4227-A50A-21B6818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0A296-46B8-4AA4-9298-4F5DC4D75E50}"/>
              </a:ext>
            </a:extLst>
          </p:cNvPr>
          <p:cNvSpPr txBox="1"/>
          <p:nvPr/>
        </p:nvSpPr>
        <p:spPr>
          <a:xfrm>
            <a:off x="2930480" y="449023"/>
            <a:ext cx="633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Simulation of particle passing by two wires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CBA5624-3CE8-492A-91C7-CBA00B491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583" y="1111230"/>
            <a:ext cx="5524034" cy="36756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251018-1957-4DE8-9152-1782025E6AC9}"/>
              </a:ext>
            </a:extLst>
          </p:cNvPr>
          <p:cNvSpPr/>
          <p:nvPr/>
        </p:nvSpPr>
        <p:spPr>
          <a:xfrm>
            <a:off x="8657321" y="2002421"/>
            <a:ext cx="21717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4351F7-36C7-42F0-94E4-F55E1B5AFA9B}"/>
              </a:ext>
            </a:extLst>
          </p:cNvPr>
          <p:cNvSpPr/>
          <p:nvPr/>
        </p:nvSpPr>
        <p:spPr>
          <a:xfrm>
            <a:off x="8657321" y="3678557"/>
            <a:ext cx="21717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BC848C-919C-4AA0-B331-E3D0AD918AF8}"/>
              </a:ext>
            </a:extLst>
          </p:cNvPr>
          <p:cNvCxnSpPr>
            <a:cxnSpLocks/>
          </p:cNvCxnSpPr>
          <p:nvPr/>
        </p:nvCxnSpPr>
        <p:spPr>
          <a:xfrm>
            <a:off x="7805513" y="2949075"/>
            <a:ext cx="1985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4B688CA-8FC6-4653-BFBD-3A20F5DDD5A0}"/>
              </a:ext>
            </a:extLst>
          </p:cNvPr>
          <p:cNvSpPr/>
          <p:nvPr/>
        </p:nvSpPr>
        <p:spPr>
          <a:xfrm>
            <a:off x="8047587" y="2427856"/>
            <a:ext cx="156476" cy="156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E74554-573B-4A42-B06C-9AFC38BF483B}"/>
              </a:ext>
            </a:extLst>
          </p:cNvPr>
          <p:cNvCxnSpPr>
            <a:stCxn id="21" idx="6"/>
          </p:cNvCxnSpPr>
          <p:nvPr/>
        </p:nvCxnSpPr>
        <p:spPr>
          <a:xfrm>
            <a:off x="8204063" y="2506094"/>
            <a:ext cx="6704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D6A2E9A7-1A84-4E01-AAE7-B7C709D898E0}"/>
              </a:ext>
            </a:extLst>
          </p:cNvPr>
          <p:cNvSpPr/>
          <p:nvPr/>
        </p:nvSpPr>
        <p:spPr>
          <a:xfrm>
            <a:off x="7553421" y="2067481"/>
            <a:ext cx="232230" cy="1765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AD50360-A3A3-4755-A599-15DA08298D03}"/>
              </a:ext>
            </a:extLst>
          </p:cNvPr>
          <p:cNvSpPr/>
          <p:nvPr/>
        </p:nvSpPr>
        <p:spPr>
          <a:xfrm>
            <a:off x="9894836" y="2506091"/>
            <a:ext cx="217170" cy="442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62A77-D475-4097-B67D-235E531C908F}"/>
              </a:ext>
            </a:extLst>
          </p:cNvPr>
          <p:cNvSpPr txBox="1"/>
          <p:nvPr/>
        </p:nvSpPr>
        <p:spPr>
          <a:xfrm>
            <a:off x="7198911" y="2764408"/>
            <a:ext cx="21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86247-6962-4D41-B2FC-646BE77DB19D}"/>
              </a:ext>
            </a:extLst>
          </p:cNvPr>
          <p:cNvSpPr txBox="1"/>
          <p:nvPr/>
        </p:nvSpPr>
        <p:spPr>
          <a:xfrm>
            <a:off x="10107461" y="2542915"/>
            <a:ext cx="52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7F7971-A7F6-4713-8689-D0FBD63E19C4}"/>
              </a:ext>
            </a:extLst>
          </p:cNvPr>
          <p:cNvSpPr txBox="1"/>
          <p:nvPr/>
        </p:nvSpPr>
        <p:spPr>
          <a:xfrm>
            <a:off x="8958045" y="1281364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wire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88A9B-FABE-44E2-A056-05BDC57A2CF9}"/>
              </a:ext>
            </a:extLst>
          </p:cNvPr>
          <p:cNvSpPr txBox="1"/>
          <p:nvPr/>
        </p:nvSpPr>
        <p:spPr>
          <a:xfrm>
            <a:off x="9096355" y="4196368"/>
            <a:ext cx="110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wire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25277D-D899-45A9-BC41-89CB3A7E15B8}"/>
              </a:ext>
            </a:extLst>
          </p:cNvPr>
          <p:cNvSpPr/>
          <p:nvPr/>
        </p:nvSpPr>
        <p:spPr>
          <a:xfrm>
            <a:off x="8725901" y="3741422"/>
            <a:ext cx="8001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BC304E-C26C-4826-9949-F6AA32936765}"/>
              </a:ext>
            </a:extLst>
          </p:cNvPr>
          <p:cNvSpPr/>
          <p:nvPr/>
        </p:nvSpPr>
        <p:spPr>
          <a:xfrm>
            <a:off x="8725901" y="2067480"/>
            <a:ext cx="8001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D7A5B1-3C1C-4913-B069-3A076610BEA1}"/>
              </a:ext>
            </a:extLst>
          </p:cNvPr>
          <p:cNvSpPr/>
          <p:nvPr/>
        </p:nvSpPr>
        <p:spPr>
          <a:xfrm>
            <a:off x="8435457" y="1781273"/>
            <a:ext cx="660898" cy="667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D5FAF5-BE23-4D03-8D13-602147C38CCA}"/>
              </a:ext>
            </a:extLst>
          </p:cNvPr>
          <p:cNvSpPr/>
          <p:nvPr/>
        </p:nvSpPr>
        <p:spPr>
          <a:xfrm>
            <a:off x="8213956" y="1553214"/>
            <a:ext cx="1103899" cy="1115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4A816E-30D2-41B0-868F-F887063F2302}"/>
              </a:ext>
            </a:extLst>
          </p:cNvPr>
          <p:cNvSpPr/>
          <p:nvPr/>
        </p:nvSpPr>
        <p:spPr>
          <a:xfrm>
            <a:off x="8425564" y="3457413"/>
            <a:ext cx="660898" cy="667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661998-A1C7-4AAC-91A2-D4F9D6F247C6}"/>
              </a:ext>
            </a:extLst>
          </p:cNvPr>
          <p:cNvSpPr/>
          <p:nvPr/>
        </p:nvSpPr>
        <p:spPr>
          <a:xfrm>
            <a:off x="8204063" y="3229354"/>
            <a:ext cx="1103899" cy="1115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AA07C6-D440-41ED-A35E-128BC07C6811}"/>
              </a:ext>
            </a:extLst>
          </p:cNvPr>
          <p:cNvGrpSpPr/>
          <p:nvPr/>
        </p:nvGrpSpPr>
        <p:grpSpPr>
          <a:xfrm>
            <a:off x="8960670" y="2048400"/>
            <a:ext cx="535680" cy="288360"/>
            <a:chOff x="8960670" y="2048400"/>
            <a:chExt cx="5356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501409-19CB-44E9-8C12-93A2F3C0D6A4}"/>
                    </a:ext>
                  </a:extLst>
                </p14:cNvPr>
                <p14:cNvContentPartPr/>
                <p14:nvPr/>
              </p14:nvContentPartPr>
              <p14:xfrm>
                <a:off x="8960670" y="2187360"/>
                <a:ext cx="176760" cy="14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501409-19CB-44E9-8C12-93A2F3C0D6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6350" y="2183040"/>
                  <a:ext cx="185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ED3C4F-BA8D-496C-B131-6B056BE1E012}"/>
                    </a:ext>
                  </a:extLst>
                </p14:cNvPr>
                <p14:cNvContentPartPr/>
                <p14:nvPr/>
              </p14:nvContentPartPr>
              <p14:xfrm>
                <a:off x="9211950" y="2048400"/>
                <a:ext cx="284400" cy="158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ED3C4F-BA8D-496C-B131-6B056BE1E0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07630" y="2044080"/>
                  <a:ext cx="29304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7EA54F1-3237-4D93-945E-EF76B9B2A6A2}"/>
                  </a:ext>
                </a:extLst>
              </p14:cNvPr>
              <p14:cNvContentPartPr/>
              <p14:nvPr/>
            </p14:nvContentPartPr>
            <p14:xfrm>
              <a:off x="8903430" y="3936600"/>
              <a:ext cx="195120" cy="165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7EA54F1-3237-4D93-945E-EF76B9B2A6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99110" y="3932280"/>
                <a:ext cx="203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88E4594-3473-4FFA-92E5-326E15B7303B}"/>
                  </a:ext>
                </a:extLst>
              </p14:cNvPr>
              <p14:cNvContentPartPr/>
              <p14:nvPr/>
            </p14:nvContentPartPr>
            <p14:xfrm>
              <a:off x="9143910" y="3834000"/>
              <a:ext cx="315720" cy="168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88E4594-3473-4FFA-92E5-326E15B730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39590" y="3829680"/>
                <a:ext cx="324360" cy="17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C14737-08D7-4197-A8F9-A29F87EE2B82}"/>
              </a:ext>
            </a:extLst>
          </p:cNvPr>
          <p:cNvCxnSpPr/>
          <p:nvPr/>
        </p:nvCxnSpPr>
        <p:spPr>
          <a:xfrm>
            <a:off x="10303310" y="1772183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85F2E-5BFF-4A99-BF1A-E06524FD5214}"/>
              </a:ext>
            </a:extLst>
          </p:cNvPr>
          <p:cNvCxnSpPr>
            <a:cxnSpLocks/>
          </p:cNvCxnSpPr>
          <p:nvPr/>
        </p:nvCxnSpPr>
        <p:spPr>
          <a:xfrm flipV="1">
            <a:off x="10303310" y="823917"/>
            <a:ext cx="0" cy="94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6FCB3B-F5AD-4934-BEAB-49931950F481}"/>
              </a:ext>
            </a:extLst>
          </p:cNvPr>
          <p:cNvSpPr txBox="1"/>
          <p:nvPr/>
        </p:nvSpPr>
        <p:spPr>
          <a:xfrm>
            <a:off x="11321421" y="15788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AAAF8-6A08-454E-B78A-8552764AFAFC}"/>
              </a:ext>
            </a:extLst>
          </p:cNvPr>
          <p:cNvSpPr txBox="1"/>
          <p:nvPr/>
        </p:nvSpPr>
        <p:spPr>
          <a:xfrm>
            <a:off x="10176225" y="4545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9D01FD-D1E6-45A4-8B70-7CF486D2CD3F}"/>
              </a:ext>
            </a:extLst>
          </p:cNvPr>
          <p:cNvSpPr/>
          <p:nvPr/>
        </p:nvSpPr>
        <p:spPr>
          <a:xfrm>
            <a:off x="10177720" y="1637937"/>
            <a:ext cx="251178" cy="2511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CCEA92-4CF8-4754-89CD-66090BDCBA3C}"/>
              </a:ext>
            </a:extLst>
          </p:cNvPr>
          <p:cNvSpPr/>
          <p:nvPr/>
        </p:nvSpPr>
        <p:spPr>
          <a:xfrm flipH="1">
            <a:off x="10266703" y="1724834"/>
            <a:ext cx="73211" cy="77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EC4899-9BA5-4C47-9DA8-51CF5BEA0D57}"/>
              </a:ext>
            </a:extLst>
          </p:cNvPr>
          <p:cNvSpPr txBox="1"/>
          <p:nvPr/>
        </p:nvSpPr>
        <p:spPr>
          <a:xfrm>
            <a:off x="10176225" y="185908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240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78719-C7F9-448F-A03C-004BF9B3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539" y="986349"/>
            <a:ext cx="6340917" cy="4156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6FDC6-A7BB-416C-8B27-AD79CB402731}"/>
              </a:ext>
            </a:extLst>
          </p:cNvPr>
          <p:cNvSpPr txBox="1"/>
          <p:nvPr/>
        </p:nvSpPr>
        <p:spPr>
          <a:xfrm>
            <a:off x="2925539" y="5210756"/>
            <a:ext cx="7105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Field = </a:t>
            </a:r>
            <a:r>
              <a:rPr lang="de-DE" sz="1600" dirty="0"/>
              <a:t>[Hx, 0, t * H_dot] with Hx = 10 nT, H_dot = -41.5 nT/s</a:t>
            </a:r>
          </a:p>
          <a:p>
            <a:r>
              <a:rPr lang="en-US" sz="1600" dirty="0"/>
              <a:t>Final spin: [0.07625445246664814, 0.9970861336744352, 0.003762795417459164]</a:t>
            </a:r>
          </a:p>
          <a:p>
            <a:r>
              <a:rPr lang="en-US" sz="1600" dirty="0"/>
              <a:t>Corresponding realignment probability: 50.18813977087295%</a:t>
            </a:r>
          </a:p>
          <a:p>
            <a:r>
              <a:rPr lang="en-US" sz="1600" dirty="0"/>
              <a:t>Theoretical realignment probability: 49.97872272254392%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C41F966-B9D9-40F1-A015-02B6C82C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420F0-6716-4777-A074-657B58F1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2938-1284-41D3-9BDA-6811333513E8}"/>
              </a:ext>
            </a:extLst>
          </p:cNvPr>
          <p:cNvSpPr txBox="1"/>
          <p:nvPr/>
        </p:nvSpPr>
        <p:spPr>
          <a:xfrm>
            <a:off x="2177705" y="333198"/>
            <a:ext cx="783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Simulation of particle evolving under </a:t>
            </a:r>
            <a:r>
              <a:rPr lang="en-US" sz="2800" dirty="0" err="1">
                <a:latin typeface="+mj-lt"/>
              </a:rPr>
              <a:t>Vladimirskii</a:t>
            </a:r>
            <a:r>
              <a:rPr lang="en-US" sz="2800" dirty="0">
                <a:latin typeface="+mj-lt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0762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5A4A8-E686-403A-B885-F327F4BD87F0}"/>
              </a:ext>
            </a:extLst>
          </p:cNvPr>
          <p:cNvSpPr txBox="1"/>
          <p:nvPr/>
        </p:nvSpPr>
        <p:spPr>
          <a:xfrm>
            <a:off x="3779520" y="5601455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time at each point: |Hx / </a:t>
            </a:r>
            <a:r>
              <a:rPr lang="en-US" dirty="0" err="1"/>
              <a:t>H_dot</a:t>
            </a:r>
            <a:r>
              <a:rPr lang="en-US" dirty="0"/>
              <a:t>| * 200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EFA1-67C6-46F7-ACD2-E61B3A2A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E240-1A8B-41A3-9D18-A4A589EA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73052AA-E836-4395-B8D7-7EF08F48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6072" y="806330"/>
            <a:ext cx="6459855" cy="46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6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5D5770-3473-4451-941F-2BF8648BBF63}"/>
              </a:ext>
            </a:extLst>
          </p:cNvPr>
          <p:cNvSpPr txBox="1"/>
          <p:nvPr/>
        </p:nvSpPr>
        <p:spPr>
          <a:xfrm>
            <a:off x="9651052" y="3959339"/>
            <a:ext cx="200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wire: 0.3 A</a:t>
            </a:r>
          </a:p>
          <a:p>
            <a:r>
              <a:rPr lang="en-US" sz="1400" dirty="0"/>
              <a:t>Bottom wire: 0.3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7BA5-FB0F-4ADE-B4DD-8B12E3D542E4}"/>
              </a:ext>
            </a:extLst>
          </p:cNvPr>
          <p:cNvSpPr txBox="1"/>
          <p:nvPr/>
        </p:nvSpPr>
        <p:spPr>
          <a:xfrm>
            <a:off x="5672261" y="693055"/>
            <a:ext cx="641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Speed = 5 m/s</a:t>
            </a:r>
          </a:p>
          <a:p>
            <a:r>
              <a:rPr lang="en-US" sz="1400" dirty="0"/>
              <a:t>Final spin: [-0.01645624340202, 0.999850622344, 0.0052158515616283]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A53A4-9FD4-4D50-82BD-7FC164478881}"/>
              </a:ext>
            </a:extLst>
          </p:cNvPr>
          <p:cNvSpPr txBox="1"/>
          <p:nvPr/>
        </p:nvSpPr>
        <p:spPr>
          <a:xfrm>
            <a:off x="5637209" y="5691042"/>
            <a:ext cx="623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Speed = 100 m/s</a:t>
            </a:r>
          </a:p>
          <a:p>
            <a:r>
              <a:rPr lang="en-US" sz="1400" dirty="0"/>
              <a:t>Final spin: [0.07166377517344, -0.9967091315968, 0.03788323589709]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2E99B0D-9392-446B-B7FD-4F3814CD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B7BEAE-790E-4E33-BD3E-99513659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A051B-1499-4A3A-9683-B0E9CD4C4AD3}"/>
              </a:ext>
            </a:extLst>
          </p:cNvPr>
          <p:cNvSpPr txBox="1"/>
          <p:nvPr/>
        </p:nvSpPr>
        <p:spPr>
          <a:xfrm>
            <a:off x="2412023" y="169835"/>
            <a:ext cx="7367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Differing particle speed while passing by two wires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95B44E7-896A-4E23-85EA-48C6EFBA4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311" y="3637438"/>
            <a:ext cx="4421329" cy="294194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436E2B2-5474-4A37-9BDF-52C32D8C3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3690" y="695490"/>
            <a:ext cx="4488573" cy="2941948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5F1DF06A-792D-4FA8-AD76-0739078B028F}"/>
              </a:ext>
            </a:extLst>
          </p:cNvPr>
          <p:cNvSpPr/>
          <p:nvPr/>
        </p:nvSpPr>
        <p:spPr>
          <a:xfrm>
            <a:off x="8108119" y="2538666"/>
            <a:ext cx="21717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0A9FED8-5156-42F0-BB76-0210A87A4236}"/>
              </a:ext>
            </a:extLst>
          </p:cNvPr>
          <p:cNvSpPr/>
          <p:nvPr/>
        </p:nvSpPr>
        <p:spPr>
          <a:xfrm>
            <a:off x="8108119" y="4214802"/>
            <a:ext cx="21717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DB8D2-49FF-42B7-9D29-3681149A502C}"/>
              </a:ext>
            </a:extLst>
          </p:cNvPr>
          <p:cNvCxnSpPr>
            <a:cxnSpLocks/>
          </p:cNvCxnSpPr>
          <p:nvPr/>
        </p:nvCxnSpPr>
        <p:spPr>
          <a:xfrm>
            <a:off x="7256311" y="3485320"/>
            <a:ext cx="1985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4416D32-464D-4B45-B07E-BFE94FB4095A}"/>
              </a:ext>
            </a:extLst>
          </p:cNvPr>
          <p:cNvSpPr/>
          <p:nvPr/>
        </p:nvSpPr>
        <p:spPr>
          <a:xfrm>
            <a:off x="7498385" y="2964101"/>
            <a:ext cx="156476" cy="156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DABEBF-C495-4A9A-8881-420AB5F39E14}"/>
              </a:ext>
            </a:extLst>
          </p:cNvPr>
          <p:cNvCxnSpPr>
            <a:stCxn id="62" idx="6"/>
          </p:cNvCxnSpPr>
          <p:nvPr/>
        </p:nvCxnSpPr>
        <p:spPr>
          <a:xfrm>
            <a:off x="7654861" y="3042339"/>
            <a:ext cx="6704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>
            <a:extLst>
              <a:ext uri="{FF2B5EF4-FFF2-40B4-BE49-F238E27FC236}">
                <a16:creationId xmlns:a16="http://schemas.microsoft.com/office/drawing/2014/main" id="{43F27346-8037-4934-9EBD-8A81EBBEC573}"/>
              </a:ext>
            </a:extLst>
          </p:cNvPr>
          <p:cNvSpPr/>
          <p:nvPr/>
        </p:nvSpPr>
        <p:spPr>
          <a:xfrm>
            <a:off x="7004219" y="2603726"/>
            <a:ext cx="232230" cy="1765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B5C262C-2482-4D61-AE39-BB4B3931011C}"/>
              </a:ext>
            </a:extLst>
          </p:cNvPr>
          <p:cNvSpPr/>
          <p:nvPr/>
        </p:nvSpPr>
        <p:spPr>
          <a:xfrm>
            <a:off x="9345634" y="3042336"/>
            <a:ext cx="217170" cy="442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080549-EA24-4CC9-BF3E-E8B22CD35064}"/>
              </a:ext>
            </a:extLst>
          </p:cNvPr>
          <p:cNvSpPr txBox="1"/>
          <p:nvPr/>
        </p:nvSpPr>
        <p:spPr>
          <a:xfrm>
            <a:off x="9558258" y="3079160"/>
            <a:ext cx="667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cm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73C5C5-7FEF-4527-B480-68311CFF8AA1}"/>
              </a:ext>
            </a:extLst>
          </p:cNvPr>
          <p:cNvSpPr txBox="1"/>
          <p:nvPr/>
        </p:nvSpPr>
        <p:spPr>
          <a:xfrm>
            <a:off x="8408843" y="1817609"/>
            <a:ext cx="10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wire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1D97BB-2439-4105-9FA9-42C1B5BEC0B0}"/>
              </a:ext>
            </a:extLst>
          </p:cNvPr>
          <p:cNvSpPr txBox="1"/>
          <p:nvPr/>
        </p:nvSpPr>
        <p:spPr>
          <a:xfrm>
            <a:off x="8547153" y="4732613"/>
            <a:ext cx="110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wire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4BC0E89-B5F2-4A64-A3E6-4054389F1C62}"/>
              </a:ext>
            </a:extLst>
          </p:cNvPr>
          <p:cNvSpPr/>
          <p:nvPr/>
        </p:nvSpPr>
        <p:spPr>
          <a:xfrm>
            <a:off x="8176699" y="4277667"/>
            <a:ext cx="8001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DBFE2E-7534-497A-9986-C773E46D8B8C}"/>
              </a:ext>
            </a:extLst>
          </p:cNvPr>
          <p:cNvSpPr/>
          <p:nvPr/>
        </p:nvSpPr>
        <p:spPr>
          <a:xfrm>
            <a:off x="8176699" y="2603725"/>
            <a:ext cx="8001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77AA57-256C-4D00-87DF-807CC48FE466}"/>
              </a:ext>
            </a:extLst>
          </p:cNvPr>
          <p:cNvSpPr/>
          <p:nvPr/>
        </p:nvSpPr>
        <p:spPr>
          <a:xfrm>
            <a:off x="7886255" y="2317518"/>
            <a:ext cx="660898" cy="667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4BA2B5-A052-4D52-98D7-C2994E356294}"/>
              </a:ext>
            </a:extLst>
          </p:cNvPr>
          <p:cNvSpPr/>
          <p:nvPr/>
        </p:nvSpPr>
        <p:spPr>
          <a:xfrm>
            <a:off x="7664754" y="2089459"/>
            <a:ext cx="1103899" cy="1115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69C4AB-88D7-43B1-ADE1-B2B25647D3DE}"/>
              </a:ext>
            </a:extLst>
          </p:cNvPr>
          <p:cNvSpPr/>
          <p:nvPr/>
        </p:nvSpPr>
        <p:spPr>
          <a:xfrm>
            <a:off x="7876362" y="3993658"/>
            <a:ext cx="660898" cy="667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6D34F3-51B4-4316-9D5C-E5D686147F96}"/>
              </a:ext>
            </a:extLst>
          </p:cNvPr>
          <p:cNvSpPr/>
          <p:nvPr/>
        </p:nvSpPr>
        <p:spPr>
          <a:xfrm>
            <a:off x="7654861" y="3765599"/>
            <a:ext cx="1103899" cy="1115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78AFEEA-35DC-4D3A-8DC5-C65A04ACF5AB}"/>
              </a:ext>
            </a:extLst>
          </p:cNvPr>
          <p:cNvGrpSpPr/>
          <p:nvPr/>
        </p:nvGrpSpPr>
        <p:grpSpPr>
          <a:xfrm>
            <a:off x="8411468" y="2584645"/>
            <a:ext cx="535680" cy="288360"/>
            <a:chOff x="8960670" y="2048400"/>
            <a:chExt cx="5356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84531F-F995-47A8-908E-068BB4CE88AD}"/>
                    </a:ext>
                  </a:extLst>
                </p14:cNvPr>
                <p14:cNvContentPartPr/>
                <p14:nvPr/>
              </p14:nvContentPartPr>
              <p14:xfrm>
                <a:off x="8960670" y="2187360"/>
                <a:ext cx="176760" cy="149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84531F-F995-47A8-908E-068BB4CE88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56350" y="2183040"/>
                  <a:ext cx="185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27DF04-6FA4-4A65-B314-D91ED2FD1D94}"/>
                    </a:ext>
                  </a:extLst>
                </p14:cNvPr>
                <p14:cNvContentPartPr/>
                <p14:nvPr/>
              </p14:nvContentPartPr>
              <p14:xfrm>
                <a:off x="9211950" y="2048400"/>
                <a:ext cx="284400" cy="15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27DF04-6FA4-4A65-B314-D91ED2FD1D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07630" y="2044080"/>
                  <a:ext cx="29304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9A89649-B266-444B-8E14-A95D535CB6CA}"/>
                  </a:ext>
                </a:extLst>
              </p14:cNvPr>
              <p14:cNvContentPartPr/>
              <p14:nvPr/>
            </p14:nvContentPartPr>
            <p14:xfrm>
              <a:off x="8354228" y="4472845"/>
              <a:ext cx="195120" cy="165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9A89649-B266-444B-8E14-A95D535CB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9908" y="4468525"/>
                <a:ext cx="203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40AB7BB-C582-4C56-AA11-EDB1B05FB70A}"/>
                  </a:ext>
                </a:extLst>
              </p14:cNvPr>
              <p14:cNvContentPartPr/>
              <p14:nvPr/>
            </p14:nvContentPartPr>
            <p14:xfrm>
              <a:off x="8594708" y="4370245"/>
              <a:ext cx="315720" cy="168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40AB7BB-C582-4C56-AA11-EDB1B05FB7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90388" y="4365925"/>
                <a:ext cx="32436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B2027C9-F5DD-4A91-BC94-429BFBFDCCDA}"/>
              </a:ext>
            </a:extLst>
          </p:cNvPr>
          <p:cNvSpPr txBox="1"/>
          <p:nvPr/>
        </p:nvSpPr>
        <p:spPr>
          <a:xfrm>
            <a:off x="6440294" y="3316039"/>
            <a:ext cx="667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 cm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A8E392-0134-43B6-8F2C-C4948CC32495}"/>
              </a:ext>
            </a:extLst>
          </p:cNvPr>
          <p:cNvCxnSpPr/>
          <p:nvPr/>
        </p:nvCxnSpPr>
        <p:spPr>
          <a:xfrm>
            <a:off x="10313729" y="2537535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707183-505A-44DB-9BEA-B1D272BCEA99}"/>
              </a:ext>
            </a:extLst>
          </p:cNvPr>
          <p:cNvCxnSpPr>
            <a:cxnSpLocks/>
          </p:cNvCxnSpPr>
          <p:nvPr/>
        </p:nvCxnSpPr>
        <p:spPr>
          <a:xfrm flipV="1">
            <a:off x="10313729" y="1589269"/>
            <a:ext cx="0" cy="94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D5E0AE-2F41-4F18-94A3-16C76ED7FE3B}"/>
              </a:ext>
            </a:extLst>
          </p:cNvPr>
          <p:cNvSpPr txBox="1"/>
          <p:nvPr/>
        </p:nvSpPr>
        <p:spPr>
          <a:xfrm>
            <a:off x="11331840" y="23442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61B40-0F46-4B4B-AAB4-CD9F21E00E7E}"/>
              </a:ext>
            </a:extLst>
          </p:cNvPr>
          <p:cNvSpPr txBox="1"/>
          <p:nvPr/>
        </p:nvSpPr>
        <p:spPr>
          <a:xfrm>
            <a:off x="10186644" y="1219938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07C8B8-A186-4AE7-9E40-884A052F00B9}"/>
              </a:ext>
            </a:extLst>
          </p:cNvPr>
          <p:cNvSpPr/>
          <p:nvPr/>
        </p:nvSpPr>
        <p:spPr>
          <a:xfrm>
            <a:off x="10188139" y="2403289"/>
            <a:ext cx="251178" cy="2511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D26F6F-7F47-4CA0-9896-76831A1336F7}"/>
              </a:ext>
            </a:extLst>
          </p:cNvPr>
          <p:cNvSpPr/>
          <p:nvPr/>
        </p:nvSpPr>
        <p:spPr>
          <a:xfrm flipH="1">
            <a:off x="10277122" y="2490186"/>
            <a:ext cx="73211" cy="77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BDA33A-2EE3-4313-8097-50EAEBE99D50}"/>
              </a:ext>
            </a:extLst>
          </p:cNvPr>
          <p:cNvSpPr txBox="1"/>
          <p:nvPr/>
        </p:nvSpPr>
        <p:spPr>
          <a:xfrm>
            <a:off x="10186644" y="262443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8802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54C-4C91-416C-B7F4-916B8A9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Simulating Pb Superconductor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45FB-0132-4D82-B161-0B2EBEB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the magnetic field inside the superconductor is zero, it is irrelevant from the perspective of the simulation</a:t>
            </a:r>
          </a:p>
          <a:p>
            <a:r>
              <a:rPr lang="en-US" dirty="0"/>
              <a:t>In particular, the differential equation is proportional to </a:t>
            </a:r>
            <a:r>
              <a:rPr lang="en-US" b="1" dirty="0"/>
              <a:t>B</a:t>
            </a:r>
            <a:r>
              <a:rPr lang="en-US" dirty="0"/>
              <a:t>, so particle spin does not change by passing through the superconductor</a:t>
            </a:r>
          </a:p>
          <a:p>
            <a:r>
              <a:rPr lang="en-US" dirty="0"/>
              <a:t>Quick simulations verify that the superconductor had no effect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5F585-ED27-4757-ADE0-0DEF69F4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8CE-631D-479B-B5AD-C707C3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54C-4C91-416C-B7F4-916B8A9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Information about </a:t>
            </a:r>
            <a:r>
              <a:rPr lang="en-US" sz="3200" dirty="0" err="1"/>
              <a:t>Metglas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45FB-0132-4D82-B161-0B2EBEB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761"/>
            <a:ext cx="6085114" cy="24876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Thin, amorphous, ferromagnetic alloy</a:t>
            </a:r>
          </a:p>
          <a:p>
            <a:r>
              <a:rPr lang="en-US" dirty="0"/>
              <a:t>Specifically using </a:t>
            </a:r>
            <a:r>
              <a:rPr lang="en-US" dirty="0" err="1"/>
              <a:t>Metglas</a:t>
            </a:r>
            <a:r>
              <a:rPr lang="en-US" dirty="0"/>
              <a:t> 2826 (Ni40Fe40P14B6)</a:t>
            </a:r>
          </a:p>
          <a:p>
            <a:r>
              <a:rPr lang="en-US" dirty="0"/>
              <a:t>2 in wide, 1 km long, 29 microns thick in direction of beam</a:t>
            </a:r>
          </a:p>
          <a:p>
            <a:r>
              <a:rPr lang="en-US" dirty="0"/>
              <a:t>Not too much is known about domain size, but should be on order of ~10 micrometer along beam direction</a:t>
            </a:r>
          </a:p>
          <a:p>
            <a:r>
              <a:rPr lang="en-US" dirty="0"/>
              <a:t>For a nominal B0 field (field inside magnet volume) of ~3 </a:t>
            </a:r>
            <a:r>
              <a:rPr lang="el-GR" dirty="0"/>
              <a:t>μ</a:t>
            </a:r>
            <a:r>
              <a:rPr lang="en-US" dirty="0"/>
              <a:t>T, </a:t>
            </a:r>
            <a:r>
              <a:rPr lang="en-US" dirty="0" err="1"/>
              <a:t>Metglas</a:t>
            </a:r>
            <a:r>
              <a:rPr lang="en-US" dirty="0"/>
              <a:t> field estimated at ~0.1 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5F585-ED27-4757-ADE0-0DEF69F4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98CE-631D-479B-B5AD-C707C3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DF8212-3D83-4EEB-B4A4-7971DEDA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618" y="3495603"/>
            <a:ext cx="3062537" cy="322587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D0528AD-DC0D-4DA4-A980-BE1D75FFA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8584"/>
            <a:ext cx="3956449" cy="2847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8DC84-4BD1-4B5E-83C2-F629640CE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894" y="74380"/>
            <a:ext cx="3851984" cy="3488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67BF41-2E86-4E7C-8E54-5D17A756C319}"/>
              </a:ext>
            </a:extLst>
          </p:cNvPr>
          <p:cNvSpPr txBox="1"/>
          <p:nvPr/>
        </p:nvSpPr>
        <p:spPr>
          <a:xfrm>
            <a:off x="11284524" y="1811203"/>
            <a:ext cx="56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Ref.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614B4-7287-4DA6-A6CA-702892875B1C}"/>
              </a:ext>
            </a:extLst>
          </p:cNvPr>
          <p:cNvSpPr txBox="1"/>
          <p:nvPr/>
        </p:nvSpPr>
        <p:spPr>
          <a:xfrm>
            <a:off x="10918155" y="4970039"/>
            <a:ext cx="562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Ref. 2</a:t>
            </a:r>
          </a:p>
        </p:txBody>
      </p:sp>
    </p:spTree>
    <p:extLst>
      <p:ext uri="{BB962C8B-B14F-4D97-AF65-F5344CB8AC3E}">
        <p14:creationId xmlns:p14="http://schemas.microsoft.com/office/powerpoint/2010/main" val="333632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1017</Words>
  <Application>Microsoft Office PowerPoint</Application>
  <PresentationFormat>Widescreen</PresentationFormat>
  <Paragraphs>144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P/T Experiment Classical Simulation</vt:lpstr>
      <vt:lpstr>Goal: obtain classical polarization predictions for P/T experiment to compare against empirical results</vt:lpstr>
      <vt:lpstr>Classical Model using Bloch Equation</vt:lpstr>
      <vt:lpstr>PowerPoint Presentation</vt:lpstr>
      <vt:lpstr>PowerPoint Presentation</vt:lpstr>
      <vt:lpstr>PowerPoint Presentation</vt:lpstr>
      <vt:lpstr>PowerPoint Presentation</vt:lpstr>
      <vt:lpstr>Simulating Pb Superconductor</vt:lpstr>
      <vt:lpstr>Information about Metglas</vt:lpstr>
      <vt:lpstr>Challenges with Metglas</vt:lpstr>
      <vt:lpstr>Initial Pitfalls with Metglas</vt:lpstr>
      <vt:lpstr>Metglas Domain Model</vt:lpstr>
      <vt:lpstr>PowerPoint Presentation</vt:lpstr>
      <vt:lpstr>Comparison at same average domain thickness</vt:lpstr>
      <vt:lpstr>Comparison with similar size of domain range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Situ Guo</dc:creator>
  <cp:lastModifiedBy>Jason Situ Guo</cp:lastModifiedBy>
  <cp:revision>382</cp:revision>
  <dcterms:created xsi:type="dcterms:W3CDTF">2021-07-09T20:23:10Z</dcterms:created>
  <dcterms:modified xsi:type="dcterms:W3CDTF">2021-11-19T21:42:48Z</dcterms:modified>
</cp:coreProperties>
</file>