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t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tif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tif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tif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tif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tif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assive ph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Passive phase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no_brainer1.tif" descr="no_brainer1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Once you have seen these many times - you will get to the first active task - where you are to make choices…"/>
          <p:cNvSpPr/>
          <p:nvPr/>
        </p:nvSpPr>
        <p:spPr>
          <a:xfrm>
            <a:off x="8215688" y="999749"/>
            <a:ext cx="7952625" cy="2924007"/>
          </a:xfrm>
          <a:prstGeom prst="roundRect">
            <a:avLst>
              <a:gd name="adj" fmla="val 6515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Once you have seen these many times - you will get to the first active task - where you are to make choices…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no_brainer1.tif" descr="no_brainer1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Here you see two fractals that you will have seen many times.…"/>
          <p:cNvSpPr/>
          <p:nvPr/>
        </p:nvSpPr>
        <p:spPr>
          <a:xfrm>
            <a:off x="8215688" y="999749"/>
            <a:ext cx="7952625" cy="2924007"/>
          </a:xfrm>
          <a:prstGeom prst="roundRect">
            <a:avLst>
              <a:gd name="adj" fmla="val 6515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Here you see two fractals that you will have seen many times.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You are to pick the one you think is best for your wealth by pressing LEFT/RIGHT.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no_brainer1.tif" descr="no_brainer1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This indicates how long you have left to choose"/>
          <p:cNvSpPr/>
          <p:nvPr/>
        </p:nvSpPr>
        <p:spPr>
          <a:xfrm>
            <a:off x="8215687" y="2796067"/>
            <a:ext cx="7952625" cy="1615399"/>
          </a:xfrm>
          <a:prstGeom prst="roundRect">
            <a:avLst>
              <a:gd name="adj" fmla="val 11793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This indicates how long you have left to choose</a:t>
            </a:r>
          </a:p>
        </p:txBody>
      </p:sp>
      <p:sp>
        <p:nvSpPr>
          <p:cNvPr id="206" name="Line"/>
          <p:cNvSpPr/>
          <p:nvPr/>
        </p:nvSpPr>
        <p:spPr>
          <a:xfrm>
            <a:off x="11621456" y="4093683"/>
            <a:ext cx="485440" cy="2714814"/>
          </a:xfrm>
          <a:prstGeom prst="line">
            <a:avLst/>
          </a:prstGeom>
          <a:ln w="177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no_brainer2.tif" descr="no_brainer2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If you press RIGHT, this fractal will remain on screen indicating your choice…"/>
          <p:cNvSpPr/>
          <p:nvPr/>
        </p:nvSpPr>
        <p:spPr>
          <a:xfrm>
            <a:off x="8798317" y="1684816"/>
            <a:ext cx="7722297" cy="2778408"/>
          </a:xfrm>
          <a:prstGeom prst="roundRect">
            <a:avLst>
              <a:gd name="adj" fmla="val 6856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If you press RIGHT, this fractal will remain on screen indicating your choice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You can’t change your mind.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no_brainer1.tif" descr="no_brainer1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You will make a number of different choices"/>
          <p:cNvSpPr/>
          <p:nvPr/>
        </p:nvSpPr>
        <p:spPr>
          <a:xfrm>
            <a:off x="8798317" y="2697322"/>
            <a:ext cx="7722297" cy="1689702"/>
          </a:xfrm>
          <a:prstGeom prst="roundRect">
            <a:avLst>
              <a:gd name="adj" fmla="val 11274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You will make a number of different choices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Active ph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Active phase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active01.tif" descr="active01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This is your wealth again…"/>
          <p:cNvSpPr/>
          <p:nvPr/>
        </p:nvSpPr>
        <p:spPr>
          <a:xfrm>
            <a:off x="14791459" y="3368130"/>
            <a:ext cx="8342173" cy="4053292"/>
          </a:xfrm>
          <a:prstGeom prst="roundRect">
            <a:avLst>
              <a:gd name="adj" fmla="val 4700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This is your wealth again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We have reset it to 1000, but now your choices will affect it.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The wealth you earn in this game will affect your payout in real money.</a:t>
            </a:r>
          </a:p>
        </p:txBody>
      </p:sp>
      <p:sp>
        <p:nvSpPr>
          <p:cNvPr id="219" name="Connection Line"/>
          <p:cNvSpPr/>
          <p:nvPr/>
        </p:nvSpPr>
        <p:spPr>
          <a:xfrm>
            <a:off x="12434759" y="5615992"/>
            <a:ext cx="2356693" cy="9271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040" y="12089"/>
                  <a:pt x="14240" y="4889"/>
                  <a:pt x="21600" y="0"/>
                </a:cubicBezTo>
              </a:path>
            </a:pathLst>
          </a:custGeom>
          <a:ln w="177800">
            <a:solidFill>
              <a:srgbClr val="FFFFFF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active02.tif" descr="active02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You must now choose between LEFT and RIGHT by pressing the arrow keys"/>
          <p:cNvSpPr/>
          <p:nvPr/>
        </p:nvSpPr>
        <p:spPr>
          <a:xfrm>
            <a:off x="14112780" y="1944170"/>
            <a:ext cx="7722296" cy="1917213"/>
          </a:xfrm>
          <a:prstGeom prst="roundRect">
            <a:avLst>
              <a:gd name="adj" fmla="val 9936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You must now choose between LEFT and RIGHT by pressing the arrow keys</a:t>
            </a:r>
          </a:p>
        </p:txBody>
      </p:sp>
      <p:sp>
        <p:nvSpPr>
          <p:cNvPr id="223" name="LEFT"/>
          <p:cNvSpPr txBox="1"/>
          <p:nvPr/>
        </p:nvSpPr>
        <p:spPr>
          <a:xfrm>
            <a:off x="7486884" y="11708220"/>
            <a:ext cx="1584326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LEFT</a:t>
            </a:r>
          </a:p>
        </p:txBody>
      </p:sp>
      <p:sp>
        <p:nvSpPr>
          <p:cNvPr id="224" name="RIGHT"/>
          <p:cNvSpPr txBox="1"/>
          <p:nvPr/>
        </p:nvSpPr>
        <p:spPr>
          <a:xfrm>
            <a:off x="15043768" y="11708220"/>
            <a:ext cx="2018666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RIGHT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active02.tif" descr="active02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Again, this indicates how long you have left to choose"/>
          <p:cNvSpPr/>
          <p:nvPr/>
        </p:nvSpPr>
        <p:spPr>
          <a:xfrm>
            <a:off x="12808729" y="1988132"/>
            <a:ext cx="7952624" cy="1894293"/>
          </a:xfrm>
          <a:prstGeom prst="roundRect">
            <a:avLst>
              <a:gd name="adj" fmla="val 10057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Again, this indicates how long you have left to choose</a:t>
            </a:r>
          </a:p>
        </p:txBody>
      </p:sp>
      <p:sp>
        <p:nvSpPr>
          <p:cNvPr id="228" name="Line"/>
          <p:cNvSpPr/>
          <p:nvPr/>
        </p:nvSpPr>
        <p:spPr>
          <a:xfrm flipH="1">
            <a:off x="12309512" y="3710147"/>
            <a:ext cx="2872359" cy="3256536"/>
          </a:xfrm>
          <a:prstGeom prst="line">
            <a:avLst/>
          </a:prstGeom>
          <a:ln w="177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9" name="If you don’t choose in time, we will give you the worst fractal"/>
          <p:cNvSpPr/>
          <p:nvPr/>
        </p:nvSpPr>
        <p:spPr>
          <a:xfrm>
            <a:off x="12454782" y="10387417"/>
            <a:ext cx="7952625" cy="1894292"/>
          </a:xfrm>
          <a:prstGeom prst="roundRect">
            <a:avLst>
              <a:gd name="adj" fmla="val 10057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If you don’t choose in time, we will give you the worst fractal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active03.tif" descr="active03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If you press RIGHT……"/>
          <p:cNvSpPr/>
          <p:nvPr/>
        </p:nvSpPr>
        <p:spPr>
          <a:xfrm>
            <a:off x="15874624" y="2002410"/>
            <a:ext cx="6033347" cy="2339920"/>
          </a:xfrm>
          <a:prstGeom prst="roundRect">
            <a:avLst>
              <a:gd name="adj" fmla="val 814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If you press RIGHT…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…your wealth will be changed by this fractal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assive1.tif" descr="passive1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This is your wealth"/>
          <p:cNvSpPr/>
          <p:nvPr/>
        </p:nvSpPr>
        <p:spPr>
          <a:xfrm>
            <a:off x="15531572" y="2574568"/>
            <a:ext cx="7722297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This is your wealth</a:t>
            </a:r>
          </a:p>
        </p:txBody>
      </p:sp>
      <p:sp>
        <p:nvSpPr>
          <p:cNvPr id="156" name="Connection Line"/>
          <p:cNvSpPr/>
          <p:nvPr/>
        </p:nvSpPr>
        <p:spPr>
          <a:xfrm>
            <a:off x="12506901" y="3844556"/>
            <a:ext cx="4461172" cy="2650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6513" y="11976"/>
                  <a:pt x="13713" y="4776"/>
                  <a:pt x="21600" y="0"/>
                </a:cubicBezTo>
              </a:path>
            </a:pathLst>
          </a:custGeom>
          <a:ln w="177800">
            <a:solidFill>
              <a:srgbClr val="FFFFFF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active08.tif" descr="active08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If you had pressed LEFT you would get either the upper fractal or the lower fractal.…"/>
          <p:cNvSpPr/>
          <p:nvPr/>
        </p:nvSpPr>
        <p:spPr>
          <a:xfrm>
            <a:off x="14281111" y="5245513"/>
            <a:ext cx="7722296" cy="2872249"/>
          </a:xfrm>
          <a:prstGeom prst="roundRect">
            <a:avLst>
              <a:gd name="adj" fmla="val 6632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If you had pressed LEFT you would get either the upper fractal or the lower fractal.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We flip a coin to decide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active09.tif" descr="active09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This time the coin landed HEADS……"/>
          <p:cNvSpPr/>
          <p:nvPr/>
        </p:nvSpPr>
        <p:spPr>
          <a:xfrm>
            <a:off x="14281111" y="8129503"/>
            <a:ext cx="7722296" cy="2311739"/>
          </a:xfrm>
          <a:prstGeom prst="roundRect">
            <a:avLst>
              <a:gd name="adj" fmla="val 824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This time the coin landed HEADS…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…so you got the lower fractal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active10.tif" descr="active10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Your wealth will be changed by this fractal."/>
          <p:cNvSpPr/>
          <p:nvPr/>
        </p:nvSpPr>
        <p:spPr>
          <a:xfrm>
            <a:off x="13944448" y="8081408"/>
            <a:ext cx="7722296" cy="1905658"/>
          </a:xfrm>
          <a:prstGeom prst="roundRect">
            <a:avLst>
              <a:gd name="adj" fmla="val 9997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Your wealth will be changed by this fractal.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active09.tif" descr="active09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Had it been tails you would have gotten the upper fractal"/>
          <p:cNvSpPr/>
          <p:nvPr/>
        </p:nvSpPr>
        <p:spPr>
          <a:xfrm>
            <a:off x="13535643" y="1348153"/>
            <a:ext cx="7722296" cy="1521465"/>
          </a:xfrm>
          <a:prstGeom prst="roundRect">
            <a:avLst>
              <a:gd name="adj" fmla="val 1252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Had it been tails you would have gotten the upper fractal</a:t>
            </a:r>
          </a:p>
        </p:txBody>
      </p:sp>
      <p:sp>
        <p:nvSpPr>
          <p:cNvPr id="245" name="New pic needed where coin…"/>
          <p:cNvSpPr txBox="1"/>
          <p:nvPr/>
        </p:nvSpPr>
        <p:spPr>
          <a:xfrm>
            <a:off x="284784" y="337586"/>
            <a:ext cx="8004811" cy="1607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>
                <a:solidFill>
                  <a:srgbClr val="FFFFFF"/>
                </a:solidFill>
              </a:defRPr>
            </a:pPr>
            <a:r>
              <a:t>New pic needed where coin</a:t>
            </a:r>
          </a:p>
          <a:p>
            <a:pPr>
              <a:defRPr sz="5000">
                <a:solidFill>
                  <a:srgbClr val="FFFFFF"/>
                </a:solidFill>
              </a:defRPr>
            </a:pPr>
            <a:r>
              <a:t>Is on upper fractal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active10.tif" descr="active10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… and your wealth would be changed by this fractal."/>
          <p:cNvSpPr/>
          <p:nvPr/>
        </p:nvSpPr>
        <p:spPr>
          <a:xfrm>
            <a:off x="13848258" y="7961171"/>
            <a:ext cx="7722296" cy="1905659"/>
          </a:xfrm>
          <a:prstGeom prst="roundRect">
            <a:avLst>
              <a:gd name="adj" fmla="val 9997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… and your wealth would be changed by this fractal.</a:t>
            </a:r>
          </a:p>
        </p:txBody>
      </p:sp>
      <p:sp>
        <p:nvSpPr>
          <p:cNvPr id="249" name="New pic needed where coin…"/>
          <p:cNvSpPr txBox="1"/>
          <p:nvPr/>
        </p:nvSpPr>
        <p:spPr>
          <a:xfrm>
            <a:off x="284784" y="337586"/>
            <a:ext cx="8004811" cy="1607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>
                <a:solidFill>
                  <a:srgbClr val="FFFFFF"/>
                </a:solidFill>
              </a:defRPr>
            </a:pPr>
            <a:r>
              <a:t>New pic needed where coin</a:t>
            </a:r>
          </a:p>
          <a:p>
            <a:pPr>
              <a:defRPr sz="5000">
                <a:solidFill>
                  <a:srgbClr val="FFFFFF"/>
                </a:solidFill>
              </a:defRPr>
            </a:pPr>
            <a:r>
              <a:t>Is on upper fractal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active01.tif" descr="active01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That was round one!…"/>
          <p:cNvSpPr/>
          <p:nvPr/>
        </p:nvSpPr>
        <p:spPr>
          <a:xfrm>
            <a:off x="14377299" y="3825029"/>
            <a:ext cx="8404264" cy="4289821"/>
          </a:xfrm>
          <a:prstGeom prst="roundRect">
            <a:avLst>
              <a:gd name="adj" fmla="val 444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That was round one!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You will make many choices like this and your aim is to acquire as much wealth as possible.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Good luck!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assive2.tif" descr="passive2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When the box lights up……"/>
          <p:cNvSpPr/>
          <p:nvPr/>
        </p:nvSpPr>
        <p:spPr>
          <a:xfrm>
            <a:off x="15315147" y="1660769"/>
            <a:ext cx="7722296" cy="1950465"/>
          </a:xfrm>
          <a:prstGeom prst="roundRect">
            <a:avLst>
              <a:gd name="adj" fmla="val 9767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When the box lights up…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Press SPACEBAR</a:t>
            </a:r>
          </a:p>
        </p:txBody>
      </p:sp>
      <p:sp>
        <p:nvSpPr>
          <p:cNvPr id="161" name="Connection Line"/>
          <p:cNvSpPr/>
          <p:nvPr/>
        </p:nvSpPr>
        <p:spPr>
          <a:xfrm>
            <a:off x="12290475" y="3611231"/>
            <a:ext cx="4251392" cy="3052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6414" y="12527"/>
                  <a:pt x="13614" y="5327"/>
                  <a:pt x="21600" y="0"/>
                </a:cubicBezTo>
              </a:path>
            </a:pathLst>
          </a:custGeom>
          <a:ln w="177800">
            <a:solidFill>
              <a:srgbClr val="FFFFFF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assive8.tif" descr="passive8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Screenshot 2022-05-12 at 09.56.49.png" descr="Screenshot 2022-05-12 at 09.56.4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01722" y="6644722"/>
            <a:ext cx="2358603" cy="426557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The wheel now spind to select a fractal at random"/>
          <p:cNvSpPr/>
          <p:nvPr/>
        </p:nvSpPr>
        <p:spPr>
          <a:xfrm>
            <a:off x="15675857" y="1131727"/>
            <a:ext cx="7722296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The wheel now spind to select a fractal at random</a:t>
            </a:r>
          </a:p>
        </p:txBody>
      </p:sp>
      <p:sp>
        <p:nvSpPr>
          <p:cNvPr id="166" name="Line"/>
          <p:cNvSpPr/>
          <p:nvPr/>
        </p:nvSpPr>
        <p:spPr>
          <a:xfrm flipV="1">
            <a:off x="13097532" y="1718327"/>
            <a:ext cx="2695087" cy="135686"/>
          </a:xfrm>
          <a:prstGeom prst="line">
            <a:avLst/>
          </a:prstGeom>
          <a:ln w="1778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assive6.tif" descr="passive6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Line"/>
          <p:cNvSpPr/>
          <p:nvPr/>
        </p:nvSpPr>
        <p:spPr>
          <a:xfrm flipV="1">
            <a:off x="14567144" y="2020633"/>
            <a:ext cx="3824467" cy="3221875"/>
          </a:xfrm>
          <a:prstGeom prst="line">
            <a:avLst/>
          </a:prstGeom>
          <a:ln w="1778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0" name="The fractal appears…"/>
          <p:cNvSpPr/>
          <p:nvPr/>
        </p:nvSpPr>
        <p:spPr>
          <a:xfrm>
            <a:off x="15675857" y="1131727"/>
            <a:ext cx="7722296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The fractal appears…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assive7.tif" descr="passive7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Your wealth has now changed because of the fractal"/>
          <p:cNvSpPr/>
          <p:nvPr/>
        </p:nvSpPr>
        <p:spPr>
          <a:xfrm>
            <a:off x="15579667" y="2598615"/>
            <a:ext cx="7722296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Your wealth has now changed because of the fractal</a:t>
            </a:r>
          </a:p>
        </p:txBody>
      </p:sp>
      <p:sp>
        <p:nvSpPr>
          <p:cNvPr id="175" name="Connection Line"/>
          <p:cNvSpPr/>
          <p:nvPr/>
        </p:nvSpPr>
        <p:spPr>
          <a:xfrm>
            <a:off x="12554996" y="3868603"/>
            <a:ext cx="4461172" cy="2650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6513" y="11976"/>
                  <a:pt x="13713" y="4776"/>
                  <a:pt x="21600" y="0"/>
                </a:cubicBezTo>
              </a:path>
            </a:pathLst>
          </a:custGeom>
          <a:ln w="177800">
            <a:solidFill>
              <a:srgbClr val="FFFFFF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assive8.tif" descr="passive8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That was round 1, you will play many rounds…"/>
          <p:cNvSpPr/>
          <p:nvPr/>
        </p:nvSpPr>
        <p:spPr>
          <a:xfrm>
            <a:off x="15699903" y="1468390"/>
            <a:ext cx="7722297" cy="3574694"/>
          </a:xfrm>
          <a:prstGeom prst="roundRect">
            <a:avLst>
              <a:gd name="adj" fmla="val 5329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That was round 1, you will play many rounds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Try to remember how each fractal changes your wealth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You will need this information later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creenshot 2022-05-16 at 11.35.35.png" descr="Screenshot 2022-05-16 at 11.35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0738" y="2005172"/>
            <a:ext cx="5758737" cy="43190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Screenshot 2022-05-16 at 11.35.35.png" descr="Screenshot 2022-05-16 at 11.35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21005" y="2011935"/>
            <a:ext cx="5758736" cy="43190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Screenshot 2022-05-16 at 11.35.35.png" descr="Screenshot 2022-05-16 at 11.35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71271" y="2005172"/>
            <a:ext cx="5758737" cy="43190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Screenshot 2022-05-16 at 11.35.35.png" descr="Screenshot 2022-05-16 at 11.35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0738" y="6677119"/>
            <a:ext cx="5758737" cy="4319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Screenshot 2022-05-16 at 11.35.35.png" descr="Screenshot 2022-05-16 at 11.35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21005" y="6677119"/>
            <a:ext cx="5758736" cy="4319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Screenshot 2022-05-16 at 11.35.35.png" descr="Screenshot 2022-05-16 at 11.35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71271" y="6677119"/>
            <a:ext cx="5758737" cy="4319052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There are 6 different fractals in total…"/>
          <p:cNvSpPr/>
          <p:nvPr/>
        </p:nvSpPr>
        <p:spPr>
          <a:xfrm>
            <a:off x="15315146" y="698875"/>
            <a:ext cx="7722296" cy="2042898"/>
          </a:xfrm>
          <a:prstGeom prst="roundRect">
            <a:avLst>
              <a:gd name="adj" fmla="val 9325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There are 6 different fractals in total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(Not these ones)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creenshot 2022-05-16 at 11.35.35.png" descr="Screenshot 2022-05-16 at 11.35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0738" y="38400"/>
            <a:ext cx="5758737" cy="43190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Screenshot 2022-05-16 at 11.35.35.png" descr="Screenshot 2022-05-16 at 11.35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74874" y="550157"/>
            <a:ext cx="5758737" cy="43190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Screenshot 2022-05-16 at 11.35.35.png" descr="Screenshot 2022-05-16 at 11.35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34727" y="1120530"/>
            <a:ext cx="5758737" cy="43190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Screenshot 2022-05-16 at 11.35.35.png" descr="Screenshot 2022-05-16 at 11.35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6849" y="5296952"/>
            <a:ext cx="5758737" cy="4319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Screenshot 2022-05-16 at 11.35.35.png" descr="Screenshot 2022-05-16 at 11.35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30986" y="5609567"/>
            <a:ext cx="5758737" cy="43190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Screenshot 2022-05-16 at 11.35.35.png" descr="Screenshot 2022-05-16 at 11.35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15255" y="10002414"/>
            <a:ext cx="5758737" cy="4319053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… two are negative …"/>
          <p:cNvSpPr/>
          <p:nvPr/>
        </p:nvSpPr>
        <p:spPr>
          <a:xfrm>
            <a:off x="13234854" y="6435029"/>
            <a:ext cx="7722297" cy="2042898"/>
          </a:xfrm>
          <a:prstGeom prst="roundRect">
            <a:avLst>
              <a:gd name="adj" fmla="val 9325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… two are negative …</a:t>
            </a:r>
          </a:p>
        </p:txBody>
      </p:sp>
      <p:sp>
        <p:nvSpPr>
          <p:cNvPr id="195" name="… And one does not change your wealth"/>
          <p:cNvSpPr/>
          <p:nvPr/>
        </p:nvSpPr>
        <p:spPr>
          <a:xfrm>
            <a:off x="13234854" y="10643952"/>
            <a:ext cx="7722297" cy="2042898"/>
          </a:xfrm>
          <a:prstGeom prst="roundRect">
            <a:avLst>
              <a:gd name="adj" fmla="val 9325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… And one does not change your wealth</a:t>
            </a:r>
          </a:p>
        </p:txBody>
      </p:sp>
      <p:sp>
        <p:nvSpPr>
          <p:cNvPr id="196" name="Three are positive …"/>
          <p:cNvSpPr/>
          <p:nvPr/>
        </p:nvSpPr>
        <p:spPr>
          <a:xfrm>
            <a:off x="13078743" y="1688235"/>
            <a:ext cx="7722296" cy="2042898"/>
          </a:xfrm>
          <a:prstGeom prst="roundRect">
            <a:avLst>
              <a:gd name="adj" fmla="val 9325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Three are positive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