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4572000" cy="3429000"/>
  <p:notesSz cx="4572000" cy="3429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3" d="100"/>
          <a:sy n="153" d="100"/>
        </p:scale>
        <p:origin x="-1320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5334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265429"/>
            <a:ext cx="398780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7820" y="541019"/>
            <a:ext cx="3820160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246221"/>
          </a:xfrm>
        </p:spPr>
        <p:txBody>
          <a:bodyPr/>
          <a:lstStyle/>
          <a:p>
            <a:r>
              <a:rPr lang="en-US" dirty="0" smtClean="0"/>
              <a:t>Advanced Computer Networks (ACA)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85800" y="2095500"/>
            <a:ext cx="3124200" cy="715581"/>
          </a:xfrm>
        </p:spPr>
        <p:txBody>
          <a:bodyPr/>
          <a:lstStyle/>
          <a:p>
            <a:pPr algn="r"/>
            <a:r>
              <a:rPr lang="en-US" sz="1050" dirty="0" smtClean="0"/>
              <a:t>Prof. </a:t>
            </a:r>
            <a:r>
              <a:rPr lang="en-US" sz="1050" dirty="0" err="1" smtClean="0"/>
              <a:t>Santosh</a:t>
            </a:r>
            <a:r>
              <a:rPr lang="en-US" sz="1050" dirty="0" smtClean="0"/>
              <a:t> K C</a:t>
            </a:r>
          </a:p>
          <a:p>
            <a:pPr algn="r"/>
            <a:r>
              <a:rPr lang="en-US" sz="900" dirty="0" smtClean="0"/>
              <a:t>Asst. Prof.</a:t>
            </a:r>
          </a:p>
          <a:p>
            <a:pPr algn="r"/>
            <a:r>
              <a:rPr lang="en-US" sz="900" dirty="0" smtClean="0"/>
              <a:t>CSE Dept.</a:t>
            </a:r>
          </a:p>
          <a:p>
            <a:pPr algn="r"/>
            <a:r>
              <a:rPr lang="en-US" sz="900" dirty="0" smtClean="0"/>
              <a:t>B.I.E.T.</a:t>
            </a:r>
          </a:p>
          <a:p>
            <a:pPr algn="r"/>
            <a:r>
              <a:rPr lang="en-US" sz="900" dirty="0" smtClean="0"/>
              <a:t>Davangere-04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6103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3778" y="3134359"/>
            <a:ext cx="749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2912" y="265429"/>
            <a:ext cx="1049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Forwa</a:t>
            </a:r>
            <a:r>
              <a:rPr u="none" spc="-35" dirty="0"/>
              <a:t>r</a:t>
            </a:r>
            <a:r>
              <a:rPr u="none" spc="20" dirty="0"/>
              <a:t>ding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33587" y="2001044"/>
            <a:ext cx="311150" cy="387350"/>
            <a:chOff x="2033587" y="2001044"/>
            <a:chExt cx="311150" cy="387350"/>
          </a:xfrm>
        </p:grpSpPr>
        <p:sp>
          <p:nvSpPr>
            <p:cNvPr id="5" name="object 5"/>
            <p:cNvSpPr/>
            <p:nvPr/>
          </p:nvSpPr>
          <p:spPr>
            <a:xfrm>
              <a:off x="2036762" y="2004219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5987" y="2039144"/>
              <a:ext cx="158750" cy="3111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91865" y="2128837"/>
            <a:ext cx="1244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DM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8162" y="2080419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0"/>
                </a:lnTo>
                <a:lnTo>
                  <a:pt x="152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20943" y="2128837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3943" y="2128837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7162" y="2080419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0"/>
                </a:lnTo>
                <a:lnTo>
                  <a:pt x="152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60200" y="2128837"/>
            <a:ext cx="9652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IM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76387" y="2001044"/>
            <a:ext cx="1530350" cy="844550"/>
            <a:chOff x="1576387" y="2001044"/>
            <a:chExt cx="1530350" cy="844550"/>
          </a:xfrm>
        </p:grpSpPr>
        <p:sp>
          <p:nvSpPr>
            <p:cNvPr id="14" name="object 14"/>
            <p:cNvSpPr/>
            <p:nvPr/>
          </p:nvSpPr>
          <p:spPr>
            <a:xfrm>
              <a:off x="1655762" y="2004219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9562" y="2118519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0" y="76200"/>
                  </a:moveTo>
                  <a:lnTo>
                    <a:pt x="76200" y="76200"/>
                  </a:lnTo>
                </a:path>
                <a:path w="609600" h="152400">
                  <a:moveTo>
                    <a:pt x="152400" y="76200"/>
                  </a:moveTo>
                  <a:lnTo>
                    <a:pt x="228600" y="76200"/>
                  </a:lnTo>
                </a:path>
                <a:path w="609600" h="152400">
                  <a:moveTo>
                    <a:pt x="381000" y="0"/>
                  </a:moveTo>
                  <a:lnTo>
                    <a:pt x="457200" y="0"/>
                  </a:lnTo>
                </a:path>
                <a:path w="609600" h="152400">
                  <a:moveTo>
                    <a:pt x="381000" y="152400"/>
                  </a:moveTo>
                  <a:lnTo>
                    <a:pt x="457200" y="152400"/>
                  </a:lnTo>
                </a:path>
                <a:path w="609600" h="152400">
                  <a:moveTo>
                    <a:pt x="533400" y="0"/>
                  </a:moveTo>
                  <a:lnTo>
                    <a:pt x="609600" y="0"/>
                  </a:lnTo>
                </a:path>
                <a:path w="609600" h="152400">
                  <a:moveTo>
                    <a:pt x="533400" y="152400"/>
                  </a:moveTo>
                  <a:lnTo>
                    <a:pt x="6096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17762" y="2004219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1562" y="2194719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76200" y="0"/>
                  </a:lnTo>
                </a:path>
                <a:path w="228600">
                  <a:moveTo>
                    <a:pt x="152400" y="0"/>
                  </a:moveTo>
                  <a:lnTo>
                    <a:pt x="2286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70162" y="2080419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2562" y="219471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98762" y="2004219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74962" y="219471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51162" y="2080419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2062" y="2194719"/>
              <a:ext cx="266700" cy="152400"/>
            </a:xfrm>
            <a:custGeom>
              <a:avLst/>
              <a:gdLst/>
              <a:ahLst/>
              <a:cxnLst/>
              <a:rect l="l" t="t" r="r" b="b"/>
              <a:pathLst>
                <a:path w="266700" h="152400">
                  <a:moveTo>
                    <a:pt x="0" y="0"/>
                  </a:moveTo>
                  <a:lnTo>
                    <a:pt x="0" y="152400"/>
                  </a:lnTo>
                </a:path>
                <a:path w="266700" h="152400">
                  <a:moveTo>
                    <a:pt x="0" y="152400"/>
                  </a:moveTo>
                  <a:lnTo>
                    <a:pt x="228600" y="152400"/>
                  </a:lnTo>
                </a:path>
                <a:path w="266700" h="152400">
                  <a:moveTo>
                    <a:pt x="228600" y="76200"/>
                  </a:moveTo>
                  <a:lnTo>
                    <a:pt x="266700" y="76200"/>
                  </a:lnTo>
                </a:path>
                <a:path w="266700" h="152400">
                  <a:moveTo>
                    <a:pt x="228600" y="76200"/>
                  </a:moveTo>
                  <a:lnTo>
                    <a:pt x="2286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17762" y="2461419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6987" y="2496344"/>
              <a:ext cx="158750" cy="31115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972865" y="2586037"/>
            <a:ext cx="1244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DM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89162" y="2537619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0"/>
                </a:lnTo>
                <a:lnTo>
                  <a:pt x="152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01943" y="2586037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44943" y="2586037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08162" y="2537619"/>
            <a:ext cx="152400" cy="2286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</a:pPr>
            <a:r>
              <a:rPr sz="500" dirty="0">
                <a:latin typeface="Arial"/>
                <a:cs typeface="Arial"/>
              </a:rPr>
              <a:t>IM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57387" y="2458244"/>
            <a:ext cx="1530350" cy="844550"/>
            <a:chOff x="1957387" y="2458244"/>
            <a:chExt cx="1530350" cy="844550"/>
          </a:xfrm>
        </p:grpSpPr>
        <p:sp>
          <p:nvSpPr>
            <p:cNvPr id="32" name="object 32"/>
            <p:cNvSpPr/>
            <p:nvPr/>
          </p:nvSpPr>
          <p:spPr>
            <a:xfrm>
              <a:off x="2036762" y="2461419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60562" y="2575719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76200"/>
                  </a:moveTo>
                  <a:lnTo>
                    <a:pt x="76200" y="76200"/>
                  </a:lnTo>
                </a:path>
                <a:path w="457200" h="152400">
                  <a:moveTo>
                    <a:pt x="152400" y="76200"/>
                  </a:moveTo>
                  <a:lnTo>
                    <a:pt x="228600" y="76200"/>
                  </a:lnTo>
                </a:path>
                <a:path w="457200" h="152400">
                  <a:moveTo>
                    <a:pt x="381000" y="0"/>
                  </a:moveTo>
                  <a:lnTo>
                    <a:pt x="457200" y="0"/>
                  </a:lnTo>
                </a:path>
                <a:path w="457200" h="152400">
                  <a:moveTo>
                    <a:pt x="381000" y="152400"/>
                  </a:moveTo>
                  <a:lnTo>
                    <a:pt x="4572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93962" y="257571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14287">
              <a:solidFill>
                <a:srgbClr val="445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93962" y="272811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98762" y="2461419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22562" y="2651919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76200" y="0"/>
                  </a:lnTo>
                </a:path>
                <a:path w="228600">
                  <a:moveTo>
                    <a:pt x="152400" y="0"/>
                  </a:moveTo>
                  <a:lnTo>
                    <a:pt x="2286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51162" y="2537619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03562" y="265191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79762" y="2461419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55962" y="265191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32162" y="2537619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13062" y="2651919"/>
              <a:ext cx="266700" cy="152400"/>
            </a:xfrm>
            <a:custGeom>
              <a:avLst/>
              <a:gdLst/>
              <a:ahLst/>
              <a:cxnLst/>
              <a:rect l="l" t="t" r="r" b="b"/>
              <a:pathLst>
                <a:path w="266700" h="152400">
                  <a:moveTo>
                    <a:pt x="0" y="0"/>
                  </a:moveTo>
                  <a:lnTo>
                    <a:pt x="0" y="152400"/>
                  </a:lnTo>
                </a:path>
                <a:path w="266700" h="152400">
                  <a:moveTo>
                    <a:pt x="0" y="152400"/>
                  </a:moveTo>
                  <a:lnTo>
                    <a:pt x="228600" y="152400"/>
                  </a:lnTo>
                </a:path>
                <a:path w="266700" h="152400">
                  <a:moveTo>
                    <a:pt x="228600" y="76200"/>
                  </a:moveTo>
                  <a:lnTo>
                    <a:pt x="266700" y="76200"/>
                  </a:lnTo>
                </a:path>
                <a:path w="266700" h="152400">
                  <a:moveTo>
                    <a:pt x="228600" y="76200"/>
                  </a:moveTo>
                  <a:lnTo>
                    <a:pt x="2286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98933" y="2918619"/>
              <a:ext cx="76835" cy="381000"/>
            </a:xfrm>
            <a:custGeom>
              <a:avLst/>
              <a:gdLst/>
              <a:ahLst/>
              <a:cxnLst/>
              <a:rect l="l" t="t" r="r" b="b"/>
              <a:pathLst>
                <a:path w="76835" h="381000">
                  <a:moveTo>
                    <a:pt x="0" y="0"/>
                  </a:moveTo>
                  <a:lnTo>
                    <a:pt x="76491" y="0"/>
                  </a:lnTo>
                  <a:lnTo>
                    <a:pt x="7649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8020" y="2953264"/>
              <a:ext cx="158612" cy="311711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3354994" y="3043261"/>
            <a:ext cx="1244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DM</a:t>
            </a:r>
            <a:endParaRPr sz="5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570178" y="299496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262" y="0"/>
                </a:lnTo>
                <a:lnTo>
                  <a:pt x="152262" y="228320"/>
                </a:lnTo>
                <a:lnTo>
                  <a:pt x="0" y="22832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583246" y="3043261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26295" y="3043261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89162" y="2994960"/>
            <a:ext cx="152400" cy="2286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</a:pPr>
            <a:r>
              <a:rPr sz="500" dirty="0">
                <a:latin typeface="Arial"/>
                <a:cs typeface="Arial"/>
              </a:rPr>
              <a:t>IM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338249" y="2915444"/>
            <a:ext cx="1531620" cy="387350"/>
            <a:chOff x="2338249" y="2915444"/>
            <a:chExt cx="1531620" cy="387350"/>
          </a:xfrm>
        </p:grpSpPr>
        <p:sp>
          <p:nvSpPr>
            <p:cNvPr id="52" name="object 52"/>
            <p:cNvSpPr/>
            <p:nvPr/>
          </p:nvSpPr>
          <p:spPr>
            <a:xfrm>
              <a:off x="2417916" y="2918619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5770" y="0"/>
                  </a:lnTo>
                  <a:lnTo>
                    <a:pt x="7577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41424" y="3032779"/>
              <a:ext cx="610235" cy="153035"/>
            </a:xfrm>
            <a:custGeom>
              <a:avLst/>
              <a:gdLst/>
              <a:ahLst/>
              <a:cxnLst/>
              <a:rect l="l" t="t" r="r" b="b"/>
              <a:pathLst>
                <a:path w="610235" h="153035">
                  <a:moveTo>
                    <a:pt x="0" y="76340"/>
                  </a:moveTo>
                  <a:lnTo>
                    <a:pt x="76491" y="76340"/>
                  </a:lnTo>
                </a:path>
                <a:path w="610235" h="153035">
                  <a:moveTo>
                    <a:pt x="152262" y="76340"/>
                  </a:moveTo>
                  <a:lnTo>
                    <a:pt x="228754" y="76340"/>
                  </a:lnTo>
                </a:path>
                <a:path w="610235" h="153035">
                  <a:moveTo>
                    <a:pt x="381016" y="0"/>
                  </a:moveTo>
                  <a:lnTo>
                    <a:pt x="457508" y="0"/>
                  </a:lnTo>
                </a:path>
                <a:path w="610235" h="153035">
                  <a:moveTo>
                    <a:pt x="381016" y="152680"/>
                  </a:moveTo>
                  <a:lnTo>
                    <a:pt x="457508" y="152680"/>
                  </a:lnTo>
                </a:path>
                <a:path w="610235" h="153035">
                  <a:moveTo>
                    <a:pt x="534000" y="0"/>
                  </a:moveTo>
                  <a:lnTo>
                    <a:pt x="6097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75424" y="318545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770" y="0"/>
                  </a:lnTo>
                </a:path>
              </a:pathLst>
            </a:custGeom>
            <a:ln w="14287">
              <a:solidFill>
                <a:srgbClr val="00D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79949" y="2918619"/>
              <a:ext cx="76835" cy="381000"/>
            </a:xfrm>
            <a:custGeom>
              <a:avLst/>
              <a:gdLst/>
              <a:ahLst/>
              <a:cxnLst/>
              <a:rect l="l" t="t" r="r" b="b"/>
              <a:pathLst>
                <a:path w="76835" h="381000">
                  <a:moveTo>
                    <a:pt x="0" y="0"/>
                  </a:moveTo>
                  <a:lnTo>
                    <a:pt x="76492" y="0"/>
                  </a:lnTo>
                  <a:lnTo>
                    <a:pt x="76492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03457" y="3109119"/>
              <a:ext cx="229235" cy="0"/>
            </a:xfrm>
            <a:custGeom>
              <a:avLst/>
              <a:gdLst/>
              <a:ahLst/>
              <a:cxnLst/>
              <a:rect l="l" t="t" r="r" b="b"/>
              <a:pathLst>
                <a:path w="229235">
                  <a:moveTo>
                    <a:pt x="0" y="0"/>
                  </a:moveTo>
                  <a:lnTo>
                    <a:pt x="76492" y="0"/>
                  </a:lnTo>
                </a:path>
                <a:path w="229235">
                  <a:moveTo>
                    <a:pt x="152984" y="0"/>
                  </a:moveTo>
                  <a:lnTo>
                    <a:pt x="22875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32211" y="2994959"/>
              <a:ext cx="153035" cy="228600"/>
            </a:xfrm>
            <a:custGeom>
              <a:avLst/>
              <a:gdLst/>
              <a:ahLst/>
              <a:cxnLst/>
              <a:rect l="l" t="t" r="r" b="b"/>
              <a:pathLst>
                <a:path w="153035" h="228600">
                  <a:moveTo>
                    <a:pt x="0" y="0"/>
                  </a:moveTo>
                  <a:lnTo>
                    <a:pt x="152984" y="0"/>
                  </a:lnTo>
                  <a:lnTo>
                    <a:pt x="152984" y="228320"/>
                  </a:lnTo>
                  <a:lnTo>
                    <a:pt x="0" y="22832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85195" y="310911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7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60965" y="2918619"/>
              <a:ext cx="76835" cy="381000"/>
            </a:xfrm>
            <a:custGeom>
              <a:avLst/>
              <a:gdLst/>
              <a:ahLst/>
              <a:cxnLst/>
              <a:rect l="l" t="t" r="r" b="b"/>
              <a:pathLst>
                <a:path w="76835" h="381000">
                  <a:moveTo>
                    <a:pt x="0" y="0"/>
                  </a:moveTo>
                  <a:lnTo>
                    <a:pt x="76491" y="0"/>
                  </a:lnTo>
                  <a:lnTo>
                    <a:pt x="7649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37457" y="310911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7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13227" y="2994959"/>
              <a:ext cx="153035" cy="228600"/>
            </a:xfrm>
            <a:custGeom>
              <a:avLst/>
              <a:gdLst/>
              <a:ahLst/>
              <a:cxnLst/>
              <a:rect l="l" t="t" r="r" b="b"/>
              <a:pathLst>
                <a:path w="153035" h="228600">
                  <a:moveTo>
                    <a:pt x="0" y="0"/>
                  </a:moveTo>
                  <a:lnTo>
                    <a:pt x="152984" y="0"/>
                  </a:lnTo>
                  <a:lnTo>
                    <a:pt x="152984" y="228320"/>
                  </a:lnTo>
                  <a:lnTo>
                    <a:pt x="0" y="22832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293965" y="3109119"/>
              <a:ext cx="267335" cy="153035"/>
            </a:xfrm>
            <a:custGeom>
              <a:avLst/>
              <a:gdLst/>
              <a:ahLst/>
              <a:cxnLst/>
              <a:rect l="l" t="t" r="r" b="b"/>
              <a:pathLst>
                <a:path w="267335" h="153035">
                  <a:moveTo>
                    <a:pt x="0" y="0"/>
                  </a:moveTo>
                  <a:lnTo>
                    <a:pt x="0" y="152680"/>
                  </a:lnTo>
                </a:path>
                <a:path w="267335" h="153035">
                  <a:moveTo>
                    <a:pt x="0" y="152680"/>
                  </a:moveTo>
                  <a:lnTo>
                    <a:pt x="228754" y="152680"/>
                  </a:lnTo>
                </a:path>
                <a:path w="267335" h="153035">
                  <a:moveTo>
                    <a:pt x="228754" y="76340"/>
                  </a:moveTo>
                  <a:lnTo>
                    <a:pt x="267000" y="76340"/>
                  </a:lnTo>
                </a:path>
                <a:path w="267335" h="153035">
                  <a:moveTo>
                    <a:pt x="228754" y="76340"/>
                  </a:moveTo>
                  <a:lnTo>
                    <a:pt x="228754" y="15268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28314" y="2161128"/>
            <a:ext cx="7378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rebuchet MS"/>
                <a:cs typeface="Trebuchet MS"/>
              </a:rPr>
              <a:t>sub  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5" dirty="0">
                <a:solidFill>
                  <a:srgbClr val="4452FF"/>
                </a:solidFill>
                <a:latin typeface="Trebuchet MS"/>
                <a:cs typeface="Trebuchet MS"/>
              </a:rPr>
              <a:t>$2</a:t>
            </a:r>
            <a:r>
              <a:rPr sz="800" spc="-5" dirty="0">
                <a:latin typeface="Trebuchet MS"/>
                <a:cs typeface="Trebuchet MS"/>
              </a:rPr>
              <a:t>,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$1,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$3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8314" y="2627216"/>
            <a:ext cx="7912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Trebuchet MS"/>
                <a:cs typeface="Trebuchet MS"/>
              </a:rPr>
              <a:t>and</a:t>
            </a:r>
            <a:r>
              <a:rPr sz="800" spc="43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$12,</a:t>
            </a:r>
            <a:r>
              <a:rPr sz="800" spc="-15" dirty="0">
                <a:latin typeface="Trebuchet MS"/>
                <a:cs typeface="Trebuchet MS"/>
              </a:rPr>
              <a:t> </a:t>
            </a:r>
            <a:r>
              <a:rPr sz="800" spc="-5" dirty="0">
                <a:solidFill>
                  <a:srgbClr val="4452FF"/>
                </a:solidFill>
                <a:latin typeface="Trebuchet MS"/>
                <a:cs typeface="Trebuchet MS"/>
              </a:rPr>
              <a:t>$2</a:t>
            </a:r>
            <a:r>
              <a:rPr sz="800" spc="-5" dirty="0">
                <a:latin typeface="Trebuchet MS"/>
                <a:cs typeface="Trebuchet MS"/>
              </a:rPr>
              <a:t>,</a:t>
            </a:r>
            <a:r>
              <a:rPr sz="800" spc="-15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$5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8314" y="3095847"/>
            <a:ext cx="7918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875" algn="l"/>
              </a:tabLst>
            </a:pPr>
            <a:r>
              <a:rPr sz="800" dirty="0">
                <a:latin typeface="Trebuchet MS"/>
                <a:cs typeface="Trebuchet MS"/>
              </a:rPr>
              <a:t>or	</a:t>
            </a:r>
            <a:r>
              <a:rPr sz="800" spc="-5" dirty="0">
                <a:latin typeface="Trebuchet MS"/>
                <a:cs typeface="Trebuchet MS"/>
              </a:rPr>
              <a:t>$13,</a:t>
            </a:r>
            <a:r>
              <a:rPr sz="800" spc="-4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$6,</a:t>
            </a:r>
            <a:r>
              <a:rPr sz="800" spc="-35" dirty="0">
                <a:latin typeface="Trebuchet MS"/>
                <a:cs typeface="Trebuchet MS"/>
              </a:rPr>
              <a:t> </a:t>
            </a:r>
            <a:r>
              <a:rPr sz="800" spc="-5" dirty="0">
                <a:solidFill>
                  <a:srgbClr val="4452FF"/>
                </a:solidFill>
                <a:latin typeface="Trebuchet MS"/>
                <a:cs typeface="Trebuchet MS"/>
              </a:rPr>
              <a:t>$2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437196" y="2176039"/>
            <a:ext cx="492759" cy="1022350"/>
            <a:chOff x="2437196" y="2176039"/>
            <a:chExt cx="492759" cy="1022350"/>
          </a:xfrm>
        </p:grpSpPr>
        <p:sp>
          <p:nvSpPr>
            <p:cNvPr id="67" name="object 67"/>
            <p:cNvSpPr/>
            <p:nvPr/>
          </p:nvSpPr>
          <p:spPr>
            <a:xfrm>
              <a:off x="2455862" y="2194719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381000"/>
                  </a:lnTo>
                </a:path>
              </a:pathLst>
            </a:custGeom>
            <a:ln w="12700">
              <a:solidFill>
                <a:srgbClr val="445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37193" y="2176042"/>
              <a:ext cx="108585" cy="412750"/>
            </a:xfrm>
            <a:custGeom>
              <a:avLst/>
              <a:gdLst/>
              <a:ahLst/>
              <a:cxnLst/>
              <a:rect l="l" t="t" r="r" b="b"/>
              <a:pathLst>
                <a:path w="108585" h="412750">
                  <a:moveTo>
                    <a:pt x="37325" y="22517"/>
                  </a:moveTo>
                  <a:lnTo>
                    <a:pt x="14922" y="0"/>
                  </a:lnTo>
                  <a:lnTo>
                    <a:pt x="7950" y="2921"/>
                  </a:lnTo>
                  <a:lnTo>
                    <a:pt x="2806" y="8115"/>
                  </a:lnTo>
                  <a:lnTo>
                    <a:pt x="0" y="14859"/>
                  </a:lnTo>
                  <a:lnTo>
                    <a:pt x="25" y="22517"/>
                  </a:lnTo>
                  <a:lnTo>
                    <a:pt x="2908" y="29400"/>
                  </a:lnTo>
                  <a:lnTo>
                    <a:pt x="8089" y="34531"/>
                  </a:lnTo>
                  <a:lnTo>
                    <a:pt x="14833" y="37350"/>
                  </a:lnTo>
                  <a:lnTo>
                    <a:pt x="22402" y="37363"/>
                  </a:lnTo>
                  <a:lnTo>
                    <a:pt x="29375" y="34442"/>
                  </a:lnTo>
                  <a:lnTo>
                    <a:pt x="34518" y="29248"/>
                  </a:lnTo>
                  <a:lnTo>
                    <a:pt x="37325" y="22517"/>
                  </a:lnTo>
                  <a:close/>
                </a:path>
                <a:path w="108585" h="412750">
                  <a:moveTo>
                    <a:pt x="108559" y="371043"/>
                  </a:moveTo>
                  <a:lnTo>
                    <a:pt x="71196" y="378510"/>
                  </a:lnTo>
                  <a:lnTo>
                    <a:pt x="97358" y="412140"/>
                  </a:lnTo>
                  <a:lnTo>
                    <a:pt x="108559" y="371043"/>
                  </a:lnTo>
                  <a:close/>
                </a:path>
              </a:pathLst>
            </a:custGeom>
            <a:solidFill>
              <a:srgbClr val="445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36862" y="2270919"/>
              <a:ext cx="76200" cy="914400"/>
            </a:xfrm>
            <a:custGeom>
              <a:avLst/>
              <a:gdLst/>
              <a:ahLst/>
              <a:cxnLst/>
              <a:rect l="l" t="t" r="r" b="b"/>
              <a:pathLst>
                <a:path w="76200" h="914400">
                  <a:moveTo>
                    <a:pt x="0" y="0"/>
                  </a:moveTo>
                  <a:lnTo>
                    <a:pt x="76200" y="914400"/>
                  </a:lnTo>
                </a:path>
              </a:pathLst>
            </a:custGeom>
            <a:ln w="12700">
              <a:solidFill>
                <a:srgbClr val="00D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17876" y="2251937"/>
              <a:ext cx="112395" cy="946150"/>
            </a:xfrm>
            <a:custGeom>
              <a:avLst/>
              <a:gdLst/>
              <a:ahLst/>
              <a:cxnLst/>
              <a:rect l="l" t="t" r="r" b="b"/>
              <a:pathLst>
                <a:path w="112394" h="946150">
                  <a:moveTo>
                    <a:pt x="37960" y="17399"/>
                  </a:moveTo>
                  <a:lnTo>
                    <a:pt x="35852" y="10134"/>
                  </a:lnTo>
                  <a:lnTo>
                    <a:pt x="31280" y="4445"/>
                  </a:lnTo>
                  <a:lnTo>
                    <a:pt x="24917" y="876"/>
                  </a:lnTo>
                  <a:lnTo>
                    <a:pt x="17399" y="0"/>
                  </a:lnTo>
                  <a:lnTo>
                    <a:pt x="10134" y="2108"/>
                  </a:lnTo>
                  <a:lnTo>
                    <a:pt x="4432" y="6680"/>
                  </a:lnTo>
                  <a:lnTo>
                    <a:pt x="876" y="13055"/>
                  </a:lnTo>
                  <a:lnTo>
                    <a:pt x="0" y="20574"/>
                  </a:lnTo>
                  <a:lnTo>
                    <a:pt x="2108" y="27838"/>
                  </a:lnTo>
                  <a:lnTo>
                    <a:pt x="6680" y="33528"/>
                  </a:lnTo>
                  <a:lnTo>
                    <a:pt x="13042" y="37096"/>
                  </a:lnTo>
                  <a:lnTo>
                    <a:pt x="20561" y="37973"/>
                  </a:lnTo>
                  <a:lnTo>
                    <a:pt x="27825" y="35864"/>
                  </a:lnTo>
                  <a:lnTo>
                    <a:pt x="33528" y="31292"/>
                  </a:lnTo>
                  <a:lnTo>
                    <a:pt x="37084" y="24917"/>
                  </a:lnTo>
                  <a:lnTo>
                    <a:pt x="37960" y="17399"/>
                  </a:lnTo>
                  <a:close/>
                </a:path>
                <a:path w="112394" h="946150">
                  <a:moveTo>
                    <a:pt x="112052" y="906487"/>
                  </a:moveTo>
                  <a:lnTo>
                    <a:pt x="74091" y="909662"/>
                  </a:lnTo>
                  <a:lnTo>
                    <a:pt x="96240" y="946048"/>
                  </a:lnTo>
                  <a:lnTo>
                    <a:pt x="112052" y="906487"/>
                  </a:lnTo>
                  <a:close/>
                </a:path>
              </a:pathLst>
            </a:custGeom>
            <a:solidFill>
              <a:srgbClr val="00D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395384" y="1807685"/>
            <a:ext cx="15703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  <a:tab pos="763905" algn="l"/>
                <a:tab pos="1136650" algn="l"/>
                <a:tab pos="1503680" algn="l"/>
              </a:tabLst>
            </a:pPr>
            <a:r>
              <a:rPr sz="800" dirty="0">
                <a:latin typeface="Trebuchet MS"/>
                <a:cs typeface="Trebuchet MS"/>
              </a:rPr>
              <a:t>1	2	3	4	5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286051" y="1807685"/>
            <a:ext cx="787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rebuchet MS"/>
                <a:cs typeface="Trebuchet MS"/>
              </a:rPr>
              <a:t>6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30433" y="1807685"/>
            <a:ext cx="787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rebuchet MS"/>
                <a:cs typeface="Trebuchet MS"/>
              </a:rPr>
              <a:t>7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752600" y="1600200"/>
            <a:ext cx="1905000" cy="1485900"/>
          </a:xfrm>
          <a:custGeom>
            <a:avLst/>
            <a:gdLst/>
            <a:ahLst/>
            <a:cxnLst/>
            <a:rect l="l" t="t" r="r" b="b"/>
            <a:pathLst>
              <a:path w="1905000" h="1485900">
                <a:moveTo>
                  <a:pt x="0" y="0"/>
                </a:moveTo>
                <a:lnTo>
                  <a:pt x="0" y="1485900"/>
                </a:lnTo>
              </a:path>
              <a:path w="1905000" h="1485900">
                <a:moveTo>
                  <a:pt x="381000" y="0"/>
                </a:moveTo>
                <a:lnTo>
                  <a:pt x="381000" y="1485900"/>
                </a:lnTo>
              </a:path>
              <a:path w="1905000" h="1485900">
                <a:moveTo>
                  <a:pt x="762000" y="0"/>
                </a:moveTo>
                <a:lnTo>
                  <a:pt x="762000" y="1485900"/>
                </a:lnTo>
              </a:path>
              <a:path w="1905000" h="1485900">
                <a:moveTo>
                  <a:pt x="1143000" y="0"/>
                </a:moveTo>
                <a:lnTo>
                  <a:pt x="1143000" y="1485900"/>
                </a:lnTo>
              </a:path>
              <a:path w="1905000" h="1485900">
                <a:moveTo>
                  <a:pt x="1524000" y="0"/>
                </a:moveTo>
                <a:lnTo>
                  <a:pt x="1524000" y="1485900"/>
                </a:lnTo>
              </a:path>
              <a:path w="1905000" h="1485900">
                <a:moveTo>
                  <a:pt x="1905000" y="0"/>
                </a:moveTo>
                <a:lnTo>
                  <a:pt x="1905000" y="1485900"/>
                </a:lnTo>
              </a:path>
            </a:pathLst>
          </a:custGeom>
          <a:ln w="6350">
            <a:solidFill>
              <a:srgbClr val="9292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4150" marR="287020" indent="-171450">
              <a:lnSpc>
                <a:spcPts val="1300"/>
              </a:lnSpc>
              <a:spcBef>
                <a:spcPts val="260"/>
              </a:spcBef>
            </a:pPr>
            <a:r>
              <a:rPr spc="-5" dirty="0"/>
              <a:t>Since</a:t>
            </a:r>
            <a:r>
              <a:rPr dirty="0"/>
              <a:t> </a:t>
            </a:r>
            <a:r>
              <a:rPr spc="5" dirty="0"/>
              <a:t>the pipeline</a:t>
            </a:r>
            <a:r>
              <a:rPr dirty="0"/>
              <a:t> </a:t>
            </a:r>
            <a:r>
              <a:rPr spc="-5" dirty="0"/>
              <a:t>registers</a:t>
            </a:r>
            <a:r>
              <a:rPr spc="5" dirty="0"/>
              <a:t> </a:t>
            </a:r>
            <a:r>
              <a:rPr spc="-10" dirty="0"/>
              <a:t>already</a:t>
            </a:r>
            <a:r>
              <a:rPr spc="5" dirty="0"/>
              <a:t> </a:t>
            </a:r>
            <a:r>
              <a:rPr spc="10" dirty="0"/>
              <a:t>contain</a:t>
            </a:r>
            <a:r>
              <a:rPr dirty="0"/>
              <a:t> </a:t>
            </a:r>
            <a:r>
              <a:rPr spc="5" dirty="0"/>
              <a:t>the </a:t>
            </a:r>
            <a:r>
              <a:rPr spc="-10" dirty="0"/>
              <a:t>ALU </a:t>
            </a:r>
            <a:r>
              <a:rPr spc="-320" dirty="0"/>
              <a:t> </a:t>
            </a:r>
            <a:r>
              <a:rPr spc="-5" dirty="0"/>
              <a:t>result, </a:t>
            </a:r>
            <a:r>
              <a:rPr spc="10" dirty="0"/>
              <a:t>we </a:t>
            </a:r>
            <a:r>
              <a:rPr spc="20" dirty="0"/>
              <a:t>could </a:t>
            </a:r>
            <a:r>
              <a:rPr spc="10" dirty="0"/>
              <a:t>just </a:t>
            </a:r>
            <a:r>
              <a:rPr spc="10" dirty="0">
                <a:solidFill>
                  <a:srgbClr val="FF2800"/>
                </a:solidFill>
              </a:rPr>
              <a:t>forward </a:t>
            </a:r>
            <a:r>
              <a:rPr spc="5" dirty="0"/>
              <a:t>the </a:t>
            </a:r>
            <a:r>
              <a:rPr spc="-10" dirty="0"/>
              <a:t>value </a:t>
            </a:r>
            <a:r>
              <a:rPr spc="30" dirty="0"/>
              <a:t>to </a:t>
            </a:r>
            <a:r>
              <a:rPr spc="-5" dirty="0"/>
              <a:t>later </a:t>
            </a:r>
            <a:r>
              <a:rPr dirty="0"/>
              <a:t> </a:t>
            </a:r>
            <a:r>
              <a:rPr spc="10" dirty="0"/>
              <a:t>instructions,</a:t>
            </a:r>
            <a:r>
              <a:rPr spc="-5" dirty="0"/>
              <a:t> </a:t>
            </a:r>
            <a:r>
              <a:rPr spc="30" dirty="0"/>
              <a:t>to</a:t>
            </a:r>
            <a:r>
              <a:rPr dirty="0"/>
              <a:t> prevent </a:t>
            </a:r>
            <a:r>
              <a:rPr spc="10" dirty="0"/>
              <a:t>data</a:t>
            </a:r>
            <a:r>
              <a:rPr dirty="0"/>
              <a:t> </a:t>
            </a:r>
            <a:r>
              <a:rPr spc="-10" dirty="0"/>
              <a:t>hazards</a:t>
            </a:r>
          </a:p>
          <a:p>
            <a:pPr marL="558800" indent="-114300">
              <a:lnSpc>
                <a:spcPts val="1055"/>
              </a:lnSpc>
              <a:spcBef>
                <a:spcPts val="85"/>
              </a:spcBef>
              <a:buChar char="•"/>
              <a:tabLst>
                <a:tab pos="558800" algn="l"/>
              </a:tabLst>
            </a:pPr>
            <a:r>
              <a:rPr sz="900" spc="-10" dirty="0"/>
              <a:t>In</a:t>
            </a:r>
            <a:r>
              <a:rPr sz="900" dirty="0"/>
              <a:t> </a:t>
            </a:r>
            <a:r>
              <a:rPr sz="900" spc="15" dirty="0"/>
              <a:t>clock</a:t>
            </a:r>
            <a:r>
              <a:rPr sz="900" dirty="0"/>
              <a:t> </a:t>
            </a:r>
            <a:r>
              <a:rPr sz="900" spc="5" dirty="0"/>
              <a:t>cycle</a:t>
            </a:r>
            <a:r>
              <a:rPr sz="900" dirty="0"/>
              <a:t> 4, </a:t>
            </a:r>
            <a:r>
              <a:rPr sz="900" spc="5" dirty="0"/>
              <a:t>the</a:t>
            </a:r>
            <a:r>
              <a:rPr sz="900" dirty="0"/>
              <a:t> </a:t>
            </a:r>
            <a:r>
              <a:rPr sz="900" spc="-15" dirty="0"/>
              <a:t>AND</a:t>
            </a:r>
            <a:r>
              <a:rPr sz="900" dirty="0"/>
              <a:t> </a:t>
            </a:r>
            <a:r>
              <a:rPr sz="900" spc="10" dirty="0"/>
              <a:t>instruction</a:t>
            </a:r>
            <a:r>
              <a:rPr sz="900" dirty="0"/>
              <a:t> </a:t>
            </a:r>
            <a:r>
              <a:rPr sz="900" spc="5" dirty="0"/>
              <a:t>can</a:t>
            </a:r>
            <a:r>
              <a:rPr sz="900" dirty="0"/>
              <a:t> </a:t>
            </a:r>
            <a:r>
              <a:rPr sz="900" spc="10" dirty="0"/>
              <a:t>get</a:t>
            </a:r>
            <a:r>
              <a:rPr sz="900" dirty="0"/>
              <a:t> </a:t>
            </a:r>
            <a:r>
              <a:rPr sz="900" spc="5" dirty="0"/>
              <a:t>the</a:t>
            </a:r>
            <a:r>
              <a:rPr sz="900" dirty="0"/>
              <a:t> </a:t>
            </a:r>
            <a:r>
              <a:rPr sz="900" spc="-10" dirty="0"/>
              <a:t>value</a:t>
            </a:r>
            <a:r>
              <a:rPr sz="900" dirty="0"/>
              <a:t> </a:t>
            </a:r>
            <a:r>
              <a:rPr sz="900" spc="15" dirty="0"/>
              <a:t>of</a:t>
            </a:r>
            <a:r>
              <a:rPr sz="900" dirty="0"/>
              <a:t> </a:t>
            </a:r>
            <a:r>
              <a:rPr sz="900" spc="-5" dirty="0"/>
              <a:t>$1</a:t>
            </a:r>
            <a:r>
              <a:rPr sz="900" dirty="0"/>
              <a:t> </a:t>
            </a:r>
            <a:r>
              <a:rPr sz="900" dirty="0">
                <a:latin typeface="Lucida Console"/>
                <a:cs typeface="Lucida Console"/>
              </a:rPr>
              <a:t>-</a:t>
            </a:r>
            <a:endParaRPr sz="900">
              <a:latin typeface="Lucida Console"/>
              <a:cs typeface="Lucida Console"/>
            </a:endParaRPr>
          </a:p>
          <a:p>
            <a:pPr marL="558800">
              <a:lnSpc>
                <a:spcPts val="1055"/>
              </a:lnSpc>
            </a:pPr>
            <a:r>
              <a:rPr sz="900" spc="-5" dirty="0"/>
              <a:t>$3</a:t>
            </a:r>
            <a:r>
              <a:rPr sz="900" spc="5" dirty="0"/>
              <a:t> from the</a:t>
            </a:r>
            <a:r>
              <a:rPr sz="900" dirty="0"/>
              <a:t> </a:t>
            </a:r>
            <a:r>
              <a:rPr sz="900" spc="-10" dirty="0">
                <a:solidFill>
                  <a:srgbClr val="4452FF"/>
                </a:solidFill>
              </a:rPr>
              <a:t>EX/MEM</a:t>
            </a:r>
            <a:r>
              <a:rPr sz="900" spc="5" dirty="0">
                <a:solidFill>
                  <a:srgbClr val="4452FF"/>
                </a:solidFill>
              </a:rPr>
              <a:t> </a:t>
            </a:r>
            <a:r>
              <a:rPr sz="900" dirty="0"/>
              <a:t>pipeline</a:t>
            </a:r>
            <a:r>
              <a:rPr sz="900" spc="5" dirty="0"/>
              <a:t> </a:t>
            </a:r>
            <a:r>
              <a:rPr sz="900" spc="-5" dirty="0"/>
              <a:t>register</a:t>
            </a:r>
            <a:r>
              <a:rPr sz="900" spc="5" dirty="0"/>
              <a:t> </a:t>
            </a:r>
            <a:r>
              <a:rPr sz="900" dirty="0"/>
              <a:t>used</a:t>
            </a:r>
            <a:r>
              <a:rPr sz="900" spc="5" dirty="0"/>
              <a:t> </a:t>
            </a:r>
            <a:r>
              <a:rPr sz="900" spc="15" dirty="0"/>
              <a:t>by</a:t>
            </a:r>
            <a:r>
              <a:rPr sz="900" spc="5" dirty="0"/>
              <a:t> </a:t>
            </a:r>
            <a:r>
              <a:rPr sz="900" spc="-5" dirty="0"/>
              <a:t>SUB</a:t>
            </a:r>
            <a:endParaRPr sz="900"/>
          </a:p>
          <a:p>
            <a:pPr marL="558800" marR="5080" indent="-114300">
              <a:lnSpc>
                <a:spcPts val="1030"/>
              </a:lnSpc>
              <a:spcBef>
                <a:spcPts val="160"/>
              </a:spcBef>
              <a:buChar char="•"/>
              <a:tabLst>
                <a:tab pos="558800" algn="l"/>
              </a:tabLst>
            </a:pPr>
            <a:r>
              <a:rPr sz="900" spc="-15" dirty="0"/>
              <a:t>Then</a:t>
            </a:r>
            <a:r>
              <a:rPr sz="900" dirty="0"/>
              <a:t> </a:t>
            </a:r>
            <a:r>
              <a:rPr sz="900" spc="-5" dirty="0"/>
              <a:t>in</a:t>
            </a:r>
            <a:r>
              <a:rPr sz="900" dirty="0"/>
              <a:t> </a:t>
            </a:r>
            <a:r>
              <a:rPr sz="900" spc="5" dirty="0"/>
              <a:t>cycle</a:t>
            </a:r>
            <a:r>
              <a:rPr sz="900" dirty="0"/>
              <a:t> 5, </a:t>
            </a:r>
            <a:r>
              <a:rPr sz="900" spc="5" dirty="0"/>
              <a:t>the</a:t>
            </a:r>
            <a:r>
              <a:rPr sz="900" dirty="0"/>
              <a:t> </a:t>
            </a:r>
            <a:r>
              <a:rPr sz="900" spc="-25" dirty="0"/>
              <a:t>OR</a:t>
            </a:r>
            <a:r>
              <a:rPr sz="900" dirty="0"/>
              <a:t> </a:t>
            </a:r>
            <a:r>
              <a:rPr sz="900" spc="5" dirty="0"/>
              <a:t>can</a:t>
            </a:r>
            <a:r>
              <a:rPr sz="900" dirty="0"/>
              <a:t> </a:t>
            </a:r>
            <a:r>
              <a:rPr sz="900" spc="10" dirty="0"/>
              <a:t>get</a:t>
            </a:r>
            <a:r>
              <a:rPr sz="900" dirty="0"/>
              <a:t> </a:t>
            </a:r>
            <a:r>
              <a:rPr sz="900" spc="10" dirty="0"/>
              <a:t>that</a:t>
            </a:r>
            <a:r>
              <a:rPr sz="900" dirty="0"/>
              <a:t> </a:t>
            </a:r>
            <a:r>
              <a:rPr sz="900" spc="-5" dirty="0"/>
              <a:t>same</a:t>
            </a:r>
            <a:r>
              <a:rPr sz="900" dirty="0"/>
              <a:t> </a:t>
            </a:r>
            <a:r>
              <a:rPr sz="900" spc="-5" dirty="0"/>
              <a:t>result</a:t>
            </a:r>
            <a:r>
              <a:rPr sz="900" spc="5" dirty="0"/>
              <a:t> from</a:t>
            </a:r>
            <a:r>
              <a:rPr sz="900" dirty="0"/>
              <a:t> </a:t>
            </a:r>
            <a:r>
              <a:rPr sz="900" spc="5" dirty="0"/>
              <a:t>the</a:t>
            </a:r>
            <a:r>
              <a:rPr sz="900" spc="-5" dirty="0"/>
              <a:t> </a:t>
            </a:r>
            <a:r>
              <a:rPr sz="900" spc="15" dirty="0">
                <a:solidFill>
                  <a:srgbClr val="00D100"/>
                </a:solidFill>
              </a:rPr>
              <a:t>MEM/ </a:t>
            </a:r>
            <a:r>
              <a:rPr sz="900" spc="-235" dirty="0">
                <a:solidFill>
                  <a:srgbClr val="00D100"/>
                </a:solidFill>
              </a:rPr>
              <a:t> </a:t>
            </a:r>
            <a:r>
              <a:rPr sz="900" dirty="0">
                <a:solidFill>
                  <a:srgbClr val="00D100"/>
                </a:solidFill>
              </a:rPr>
              <a:t>WB </a:t>
            </a:r>
            <a:r>
              <a:rPr sz="900" dirty="0"/>
              <a:t>pipeline </a:t>
            </a:r>
            <a:r>
              <a:rPr sz="900" spc="-5" dirty="0"/>
              <a:t>register</a:t>
            </a:r>
            <a:r>
              <a:rPr sz="900" dirty="0"/>
              <a:t> </a:t>
            </a:r>
            <a:r>
              <a:rPr sz="900" spc="5" dirty="0"/>
              <a:t>being</a:t>
            </a:r>
            <a:r>
              <a:rPr sz="900" dirty="0"/>
              <a:t> used </a:t>
            </a:r>
            <a:r>
              <a:rPr sz="900" spc="15" dirty="0"/>
              <a:t>by</a:t>
            </a:r>
            <a:r>
              <a:rPr sz="900" dirty="0"/>
              <a:t> </a:t>
            </a:r>
            <a:r>
              <a:rPr sz="900" spc="-5" dirty="0"/>
              <a:t>SUB</a:t>
            </a:r>
            <a:endParaRPr sz="900"/>
          </a:p>
          <a:p>
            <a:pPr marL="581025" algn="ctr">
              <a:lnSpc>
                <a:spcPct val="100000"/>
              </a:lnSpc>
              <a:spcBef>
                <a:spcPts val="545"/>
              </a:spcBef>
            </a:pPr>
            <a:r>
              <a:rPr sz="800" spc="-5" dirty="0">
                <a:latin typeface="Trebuchet MS"/>
                <a:cs typeface="Trebuchet MS"/>
              </a:rPr>
              <a:t>Clock</a:t>
            </a:r>
            <a:r>
              <a:rPr sz="800" spc="-5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cycle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62" y="76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0"/>
                </a:moveTo>
                <a:lnTo>
                  <a:pt x="4571999" y="0"/>
                </a:lnTo>
                <a:lnTo>
                  <a:pt x="4571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1205" algn="l"/>
                <a:tab pos="3974465" algn="l"/>
              </a:tabLst>
            </a:pPr>
            <a:r>
              <a:rPr dirty="0"/>
              <a:t> 	</a:t>
            </a:r>
            <a:r>
              <a:rPr spc="5" dirty="0"/>
              <a:t>Forwarding</a:t>
            </a:r>
            <a:r>
              <a:rPr spc="-45" dirty="0"/>
              <a:t> </a:t>
            </a:r>
            <a:r>
              <a:rPr spc="10" dirty="0"/>
              <a:t>Implementation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820" y="612647"/>
            <a:ext cx="3611879" cy="14763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400" dirty="0">
                <a:latin typeface="Arial"/>
                <a:cs typeface="Arial"/>
              </a:rPr>
              <a:t>Forwarding</a:t>
            </a:r>
            <a:r>
              <a:rPr sz="1400" spc="-10" dirty="0">
                <a:latin typeface="Arial"/>
                <a:cs typeface="Arial"/>
              </a:rPr>
              <a:t> requires </a:t>
            </a: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273050" marR="5080" indent="-260350">
              <a:lnSpc>
                <a:spcPts val="1660"/>
              </a:lnSpc>
              <a:spcBef>
                <a:spcPts val="430"/>
              </a:spcBef>
              <a:buAutoNum type="alphaLcParenBoth"/>
              <a:tabLst>
                <a:tab pos="269875" algn="l"/>
              </a:tabLst>
            </a:pPr>
            <a:r>
              <a:rPr sz="1400" dirty="0">
                <a:latin typeface="Arial"/>
                <a:cs typeface="Arial"/>
              </a:rPr>
              <a:t>Recognizing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when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potential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data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hazard </a:t>
            </a:r>
            <a:r>
              <a:rPr sz="1400" spc="-38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exists,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273050" marR="685800" indent="-260350">
              <a:lnSpc>
                <a:spcPts val="1660"/>
              </a:lnSpc>
              <a:spcBef>
                <a:spcPts val="380"/>
              </a:spcBef>
              <a:buAutoNum type="alphaLcParenBoth"/>
              <a:tabLst>
                <a:tab pos="269875" algn="l"/>
              </a:tabLst>
            </a:pPr>
            <a:r>
              <a:rPr sz="1400" spc="-10" dirty="0">
                <a:latin typeface="Arial"/>
                <a:cs typeface="Arial"/>
              </a:rPr>
              <a:t>Revising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the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pipeline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introduce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forwarding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paths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spc="-15" dirty="0">
                <a:latin typeface="Arial"/>
                <a:cs typeface="Arial"/>
              </a:rPr>
              <a:t>We’ll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do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those</a:t>
            </a:r>
            <a:r>
              <a:rPr sz="1400" spc="-5" dirty="0">
                <a:latin typeface="Arial"/>
                <a:cs typeface="Arial"/>
              </a:rPr>
              <a:t> revisions </a:t>
            </a:r>
            <a:r>
              <a:rPr sz="1400" spc="10" dirty="0">
                <a:latin typeface="Arial"/>
                <a:cs typeface="Arial"/>
              </a:rPr>
              <a:t>next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4335" y="3134359"/>
            <a:ext cx="1244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" y="76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0"/>
                </a:moveTo>
                <a:lnTo>
                  <a:pt x="4571999" y="0"/>
                </a:lnTo>
                <a:lnTo>
                  <a:pt x="4571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934" y="3134359"/>
            <a:ext cx="1181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5" dirty="0">
                <a:latin typeface="Arial"/>
                <a:cs typeface="Arial"/>
              </a:rPr>
              <a:t>1</a:t>
            </a:r>
            <a:r>
              <a:rPr sz="70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4265" algn="l"/>
                <a:tab pos="3974465" algn="l"/>
              </a:tabLst>
            </a:pPr>
            <a:r>
              <a:rPr dirty="0"/>
              <a:t> 	What</a:t>
            </a:r>
            <a:r>
              <a:rPr spc="-20" dirty="0"/>
              <a:t> </a:t>
            </a:r>
            <a:r>
              <a:rPr spc="20" dirty="0"/>
              <a:t>about</a:t>
            </a:r>
            <a:r>
              <a:rPr spc="-20" dirty="0"/>
              <a:t> </a:t>
            </a:r>
            <a:r>
              <a:rPr dirty="0"/>
              <a:t>stores?	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85987" y="2327275"/>
            <a:ext cx="311150" cy="387350"/>
            <a:chOff x="2185987" y="2327275"/>
            <a:chExt cx="311150" cy="387350"/>
          </a:xfrm>
        </p:grpSpPr>
        <p:sp>
          <p:nvSpPr>
            <p:cNvPr id="5" name="object 5"/>
            <p:cNvSpPr/>
            <p:nvPr/>
          </p:nvSpPr>
          <p:spPr>
            <a:xfrm>
              <a:off x="2189162" y="233045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8387" y="2365375"/>
              <a:ext cx="158750" cy="3111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45852" y="2455068"/>
            <a:ext cx="1244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DM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60562" y="240665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0"/>
                </a:lnTo>
                <a:lnTo>
                  <a:pt x="152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73343" y="2455068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6343" y="2455068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9562" y="240665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0"/>
                </a:lnTo>
                <a:lnTo>
                  <a:pt x="152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12600" y="2455068"/>
            <a:ext cx="9652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IM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28787" y="2327275"/>
            <a:ext cx="1530350" cy="845819"/>
            <a:chOff x="1728787" y="2327275"/>
            <a:chExt cx="1530350" cy="845819"/>
          </a:xfrm>
        </p:grpSpPr>
        <p:sp>
          <p:nvSpPr>
            <p:cNvPr id="14" name="object 14"/>
            <p:cNvSpPr/>
            <p:nvPr/>
          </p:nvSpPr>
          <p:spPr>
            <a:xfrm>
              <a:off x="1808162" y="233045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1962" y="2444750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0" y="76200"/>
                  </a:moveTo>
                  <a:lnTo>
                    <a:pt x="76200" y="76200"/>
                  </a:lnTo>
                </a:path>
                <a:path w="609600" h="152400">
                  <a:moveTo>
                    <a:pt x="152400" y="76200"/>
                  </a:moveTo>
                  <a:lnTo>
                    <a:pt x="228600" y="76200"/>
                  </a:lnTo>
                </a:path>
                <a:path w="609600" h="152400">
                  <a:moveTo>
                    <a:pt x="381000" y="0"/>
                  </a:moveTo>
                  <a:lnTo>
                    <a:pt x="457200" y="0"/>
                  </a:lnTo>
                </a:path>
                <a:path w="609600" h="152400">
                  <a:moveTo>
                    <a:pt x="381000" y="152400"/>
                  </a:moveTo>
                  <a:lnTo>
                    <a:pt x="457200" y="152400"/>
                  </a:lnTo>
                </a:path>
                <a:path w="609600" h="152400">
                  <a:moveTo>
                    <a:pt x="533400" y="0"/>
                  </a:moveTo>
                  <a:lnTo>
                    <a:pt x="609600" y="0"/>
                  </a:lnTo>
                </a:path>
                <a:path w="609600" h="152400">
                  <a:moveTo>
                    <a:pt x="533400" y="152400"/>
                  </a:moveTo>
                  <a:lnTo>
                    <a:pt x="6096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0162" y="233045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3962" y="252095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76200" y="0"/>
                  </a:lnTo>
                </a:path>
                <a:path w="228600">
                  <a:moveTo>
                    <a:pt x="152400" y="0"/>
                  </a:moveTo>
                  <a:lnTo>
                    <a:pt x="2286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22562" y="2406650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4962" y="252095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51162" y="233045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7362" y="252095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03562" y="2406650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84462" y="2520950"/>
              <a:ext cx="266700" cy="152400"/>
            </a:xfrm>
            <a:custGeom>
              <a:avLst/>
              <a:gdLst/>
              <a:ahLst/>
              <a:cxnLst/>
              <a:rect l="l" t="t" r="r" b="b"/>
              <a:pathLst>
                <a:path w="266700" h="152400">
                  <a:moveTo>
                    <a:pt x="0" y="0"/>
                  </a:moveTo>
                  <a:lnTo>
                    <a:pt x="0" y="152400"/>
                  </a:lnTo>
                </a:path>
                <a:path w="266700" h="152400">
                  <a:moveTo>
                    <a:pt x="0" y="152400"/>
                  </a:moveTo>
                  <a:lnTo>
                    <a:pt x="228600" y="152400"/>
                  </a:lnTo>
                </a:path>
                <a:path w="266700" h="152400">
                  <a:moveTo>
                    <a:pt x="228600" y="76200"/>
                  </a:moveTo>
                  <a:lnTo>
                    <a:pt x="266700" y="76200"/>
                  </a:lnTo>
                </a:path>
                <a:path w="266700" h="152400">
                  <a:moveTo>
                    <a:pt x="228600" y="76200"/>
                  </a:moveTo>
                  <a:lnTo>
                    <a:pt x="2286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9369" y="2788444"/>
              <a:ext cx="77470" cy="381000"/>
            </a:xfrm>
            <a:custGeom>
              <a:avLst/>
              <a:gdLst/>
              <a:ahLst/>
              <a:cxnLst/>
              <a:rect l="l" t="t" r="r" b="b"/>
              <a:pathLst>
                <a:path w="77469" h="381000">
                  <a:moveTo>
                    <a:pt x="0" y="0"/>
                  </a:moveTo>
                  <a:lnTo>
                    <a:pt x="76993" y="0"/>
                  </a:lnTo>
                  <a:lnTo>
                    <a:pt x="76993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8594" y="2822575"/>
              <a:ext cx="158750" cy="31194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125242" y="2912268"/>
            <a:ext cx="1244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DM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40768" y="2864644"/>
            <a:ext cx="152400" cy="227965"/>
          </a:xfrm>
          <a:custGeom>
            <a:avLst/>
            <a:gdLst/>
            <a:ahLst/>
            <a:cxnLst/>
            <a:rect l="l" t="t" r="r" b="b"/>
            <a:pathLst>
              <a:path w="152400" h="227964">
                <a:moveTo>
                  <a:pt x="0" y="0"/>
                </a:moveTo>
                <a:lnTo>
                  <a:pt x="152400" y="0"/>
                </a:lnTo>
                <a:lnTo>
                  <a:pt x="152400" y="227806"/>
                </a:lnTo>
                <a:lnTo>
                  <a:pt x="0" y="227806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54319" y="2912268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97319" y="2912268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59768" y="2864644"/>
            <a:ext cx="152400" cy="227965"/>
          </a:xfrm>
          <a:custGeom>
            <a:avLst/>
            <a:gdLst/>
            <a:ahLst/>
            <a:cxnLst/>
            <a:rect l="l" t="t" r="r" b="b"/>
            <a:pathLst>
              <a:path w="152400" h="227964">
                <a:moveTo>
                  <a:pt x="0" y="0"/>
                </a:moveTo>
                <a:lnTo>
                  <a:pt x="152400" y="0"/>
                </a:lnTo>
                <a:lnTo>
                  <a:pt x="152400" y="227806"/>
                </a:lnTo>
                <a:lnTo>
                  <a:pt x="0" y="227806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992783" y="2912268"/>
            <a:ext cx="9652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IM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08993" y="2785269"/>
            <a:ext cx="1530350" cy="387350"/>
            <a:chOff x="2108993" y="2785269"/>
            <a:chExt cx="1530350" cy="387350"/>
          </a:xfrm>
        </p:grpSpPr>
        <p:sp>
          <p:nvSpPr>
            <p:cNvPr id="33" name="object 33"/>
            <p:cNvSpPr/>
            <p:nvPr/>
          </p:nvSpPr>
          <p:spPr>
            <a:xfrm>
              <a:off x="2188368" y="2788444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12168" y="2901950"/>
              <a:ext cx="609600" cy="153670"/>
            </a:xfrm>
            <a:custGeom>
              <a:avLst/>
              <a:gdLst/>
              <a:ahLst/>
              <a:cxnLst/>
              <a:rect l="l" t="t" r="r" b="b"/>
              <a:pathLst>
                <a:path w="609600" h="153669">
                  <a:moveTo>
                    <a:pt x="0" y="76994"/>
                  </a:moveTo>
                  <a:lnTo>
                    <a:pt x="76200" y="76994"/>
                  </a:lnTo>
                </a:path>
                <a:path w="609600" h="153669">
                  <a:moveTo>
                    <a:pt x="152400" y="76994"/>
                  </a:moveTo>
                  <a:lnTo>
                    <a:pt x="228600" y="76994"/>
                  </a:lnTo>
                </a:path>
                <a:path w="609600" h="153669">
                  <a:moveTo>
                    <a:pt x="381000" y="0"/>
                  </a:moveTo>
                  <a:lnTo>
                    <a:pt x="457200" y="0"/>
                  </a:lnTo>
                </a:path>
                <a:path w="609600" h="153669">
                  <a:moveTo>
                    <a:pt x="381000" y="153194"/>
                  </a:moveTo>
                  <a:lnTo>
                    <a:pt x="457200" y="153194"/>
                  </a:lnTo>
                </a:path>
                <a:path w="609600" h="153669">
                  <a:moveTo>
                    <a:pt x="534193" y="0"/>
                  </a:moveTo>
                  <a:lnTo>
                    <a:pt x="609600" y="0"/>
                  </a:lnTo>
                </a:path>
                <a:path w="609600" h="153669">
                  <a:moveTo>
                    <a:pt x="534193" y="153194"/>
                  </a:moveTo>
                  <a:lnTo>
                    <a:pt x="609600" y="15319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50368" y="2788444"/>
              <a:ext cx="77470" cy="381000"/>
            </a:xfrm>
            <a:custGeom>
              <a:avLst/>
              <a:gdLst/>
              <a:ahLst/>
              <a:cxnLst/>
              <a:rect l="l" t="t" r="r" b="b"/>
              <a:pathLst>
                <a:path w="77469" h="381000">
                  <a:moveTo>
                    <a:pt x="0" y="0"/>
                  </a:moveTo>
                  <a:lnTo>
                    <a:pt x="76993" y="0"/>
                  </a:lnTo>
                  <a:lnTo>
                    <a:pt x="76993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74168" y="297894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76200" y="0"/>
                  </a:lnTo>
                </a:path>
                <a:path w="228600">
                  <a:moveTo>
                    <a:pt x="153193" y="0"/>
                  </a:moveTo>
                  <a:lnTo>
                    <a:pt x="2286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02768" y="2864644"/>
              <a:ext cx="152400" cy="227965"/>
            </a:xfrm>
            <a:custGeom>
              <a:avLst/>
              <a:gdLst/>
              <a:ahLst/>
              <a:cxnLst/>
              <a:rect l="l" t="t" r="r" b="b"/>
              <a:pathLst>
                <a:path w="152400" h="227964">
                  <a:moveTo>
                    <a:pt x="0" y="0"/>
                  </a:moveTo>
                  <a:lnTo>
                    <a:pt x="152400" y="0"/>
                  </a:lnTo>
                  <a:lnTo>
                    <a:pt x="152400" y="227806"/>
                  </a:lnTo>
                  <a:lnTo>
                    <a:pt x="0" y="227806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55168" y="2978944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31368" y="2788444"/>
              <a:ext cx="77470" cy="381000"/>
            </a:xfrm>
            <a:custGeom>
              <a:avLst/>
              <a:gdLst/>
              <a:ahLst/>
              <a:cxnLst/>
              <a:rect l="l" t="t" r="r" b="b"/>
              <a:pathLst>
                <a:path w="77470" h="381000">
                  <a:moveTo>
                    <a:pt x="0" y="0"/>
                  </a:moveTo>
                  <a:lnTo>
                    <a:pt x="76993" y="0"/>
                  </a:lnTo>
                  <a:lnTo>
                    <a:pt x="76993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08362" y="2978944"/>
              <a:ext cx="75565" cy="0"/>
            </a:xfrm>
            <a:custGeom>
              <a:avLst/>
              <a:gdLst/>
              <a:ahLst/>
              <a:cxnLst/>
              <a:rect l="l" t="t" r="r" b="b"/>
              <a:pathLst>
                <a:path w="75564">
                  <a:moveTo>
                    <a:pt x="0" y="0"/>
                  </a:moveTo>
                  <a:lnTo>
                    <a:pt x="7540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83768" y="2864644"/>
              <a:ext cx="152400" cy="227965"/>
            </a:xfrm>
            <a:custGeom>
              <a:avLst/>
              <a:gdLst/>
              <a:ahLst/>
              <a:cxnLst/>
              <a:rect l="l" t="t" r="r" b="b"/>
              <a:pathLst>
                <a:path w="152400" h="227964">
                  <a:moveTo>
                    <a:pt x="0" y="0"/>
                  </a:moveTo>
                  <a:lnTo>
                    <a:pt x="152400" y="0"/>
                  </a:lnTo>
                  <a:lnTo>
                    <a:pt x="152400" y="227806"/>
                  </a:lnTo>
                  <a:lnTo>
                    <a:pt x="0" y="227806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04514" y="2453957"/>
            <a:ext cx="795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add</a:t>
            </a:r>
            <a:r>
              <a:rPr sz="900" spc="240" dirty="0"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452FF"/>
                </a:solidFill>
                <a:latin typeface="Trebuchet MS"/>
                <a:cs typeface="Trebuchet MS"/>
              </a:rPr>
              <a:t>$1</a:t>
            </a:r>
            <a:r>
              <a:rPr sz="900" spc="-5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$2,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$3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4514" y="2913696"/>
            <a:ext cx="742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sw  </a:t>
            </a:r>
            <a:r>
              <a:rPr sz="900" spc="110" dirty="0"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452FF"/>
                </a:solidFill>
                <a:latin typeface="Trebuchet MS"/>
                <a:cs typeface="Trebuchet MS"/>
              </a:rPr>
              <a:t>$1</a:t>
            </a:r>
            <a:r>
              <a:rPr sz="900" spc="-5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0($4)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43087" y="982663"/>
            <a:ext cx="1530350" cy="2279015"/>
            <a:chOff x="1843087" y="982663"/>
            <a:chExt cx="1530350" cy="2279015"/>
          </a:xfrm>
        </p:grpSpPr>
        <p:sp>
          <p:nvSpPr>
            <p:cNvPr id="45" name="object 45"/>
            <p:cNvSpPr/>
            <p:nvPr/>
          </p:nvSpPr>
          <p:spPr>
            <a:xfrm>
              <a:off x="2608262" y="2520950"/>
              <a:ext cx="318770" cy="535940"/>
            </a:xfrm>
            <a:custGeom>
              <a:avLst/>
              <a:gdLst/>
              <a:ahLst/>
              <a:cxnLst/>
              <a:rect l="l" t="t" r="r" b="b"/>
              <a:pathLst>
                <a:path w="318769" h="535939">
                  <a:moveTo>
                    <a:pt x="0" y="0"/>
                  </a:moveTo>
                  <a:lnTo>
                    <a:pt x="318294" y="535782"/>
                  </a:lnTo>
                </a:path>
              </a:pathLst>
            </a:custGeom>
            <a:ln w="12700">
              <a:solidFill>
                <a:srgbClr val="445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89377" y="2502077"/>
              <a:ext cx="344170" cy="565785"/>
            </a:xfrm>
            <a:custGeom>
              <a:avLst/>
              <a:gdLst/>
              <a:ahLst/>
              <a:cxnLst/>
              <a:rect l="l" t="t" r="r" b="b"/>
              <a:pathLst>
                <a:path w="344169" h="565785">
                  <a:moveTo>
                    <a:pt x="37757" y="16294"/>
                  </a:moveTo>
                  <a:lnTo>
                    <a:pt x="35255" y="9144"/>
                  </a:lnTo>
                  <a:lnTo>
                    <a:pt x="30187" y="3543"/>
                  </a:lnTo>
                  <a:lnTo>
                    <a:pt x="23583" y="419"/>
                  </a:lnTo>
                  <a:lnTo>
                    <a:pt x="16294" y="0"/>
                  </a:lnTo>
                  <a:lnTo>
                    <a:pt x="9144" y="2501"/>
                  </a:lnTo>
                  <a:lnTo>
                    <a:pt x="3543" y="7581"/>
                  </a:lnTo>
                  <a:lnTo>
                    <a:pt x="419" y="14173"/>
                  </a:lnTo>
                  <a:lnTo>
                    <a:pt x="0" y="21475"/>
                  </a:lnTo>
                  <a:lnTo>
                    <a:pt x="2501" y="28613"/>
                  </a:lnTo>
                  <a:lnTo>
                    <a:pt x="7569" y="34213"/>
                  </a:lnTo>
                  <a:lnTo>
                    <a:pt x="14173" y="37338"/>
                  </a:lnTo>
                  <a:lnTo>
                    <a:pt x="21463" y="37757"/>
                  </a:lnTo>
                  <a:lnTo>
                    <a:pt x="28613" y="35255"/>
                  </a:lnTo>
                  <a:lnTo>
                    <a:pt x="34213" y="30187"/>
                  </a:lnTo>
                  <a:lnTo>
                    <a:pt x="37338" y="23583"/>
                  </a:lnTo>
                  <a:lnTo>
                    <a:pt x="37757" y="16294"/>
                  </a:lnTo>
                  <a:close/>
                </a:path>
                <a:path w="344169" h="565785">
                  <a:moveTo>
                    <a:pt x="343662" y="565581"/>
                  </a:moveTo>
                  <a:lnTo>
                    <a:pt x="340575" y="523087"/>
                  </a:lnTo>
                  <a:lnTo>
                    <a:pt x="307822" y="542556"/>
                  </a:lnTo>
                  <a:lnTo>
                    <a:pt x="343662" y="565581"/>
                  </a:lnTo>
                  <a:close/>
                </a:path>
              </a:pathLst>
            </a:custGeom>
            <a:solidFill>
              <a:srgbClr val="445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46262" y="2254250"/>
              <a:ext cx="1524000" cy="1004569"/>
            </a:xfrm>
            <a:custGeom>
              <a:avLst/>
              <a:gdLst/>
              <a:ahLst/>
              <a:cxnLst/>
              <a:rect l="l" t="t" r="r" b="b"/>
              <a:pathLst>
                <a:path w="1524000" h="1004570">
                  <a:moveTo>
                    <a:pt x="0" y="0"/>
                  </a:moveTo>
                  <a:lnTo>
                    <a:pt x="794" y="1004094"/>
                  </a:lnTo>
                </a:path>
                <a:path w="1524000" h="1004570">
                  <a:moveTo>
                    <a:pt x="381000" y="0"/>
                  </a:moveTo>
                  <a:lnTo>
                    <a:pt x="381794" y="1004094"/>
                  </a:lnTo>
                </a:path>
                <a:path w="1524000" h="1004570">
                  <a:moveTo>
                    <a:pt x="762000" y="0"/>
                  </a:moveTo>
                  <a:lnTo>
                    <a:pt x="762000" y="1004094"/>
                  </a:lnTo>
                </a:path>
                <a:path w="1524000" h="1004570">
                  <a:moveTo>
                    <a:pt x="1143000" y="0"/>
                  </a:moveTo>
                  <a:lnTo>
                    <a:pt x="1143000" y="1004094"/>
                  </a:lnTo>
                </a:path>
                <a:path w="1524000" h="1004570">
                  <a:moveTo>
                    <a:pt x="1524000" y="0"/>
                  </a:moveTo>
                  <a:lnTo>
                    <a:pt x="1524000" y="1004094"/>
                  </a:lnTo>
                </a:path>
              </a:pathLst>
            </a:custGeom>
            <a:ln w="6350">
              <a:solidFill>
                <a:srgbClr val="9292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89162" y="985838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8387" y="1020763"/>
              <a:ext cx="158750" cy="31115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2745852" y="1110456"/>
            <a:ext cx="1244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DM</a:t>
            </a:r>
            <a:endParaRPr sz="5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60562" y="1062038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0"/>
                </a:lnTo>
                <a:lnTo>
                  <a:pt x="152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973343" y="1110456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116343" y="1110456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579562" y="1062038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0"/>
                </a:lnTo>
                <a:lnTo>
                  <a:pt x="152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612600" y="1110456"/>
            <a:ext cx="9652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IM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728787" y="982663"/>
            <a:ext cx="1530350" cy="844550"/>
            <a:chOff x="1728787" y="982663"/>
            <a:chExt cx="1530350" cy="844550"/>
          </a:xfrm>
        </p:grpSpPr>
        <p:sp>
          <p:nvSpPr>
            <p:cNvPr id="57" name="object 57"/>
            <p:cNvSpPr/>
            <p:nvPr/>
          </p:nvSpPr>
          <p:spPr>
            <a:xfrm>
              <a:off x="1808162" y="985838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1962" y="1100138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0" y="76200"/>
                  </a:moveTo>
                  <a:lnTo>
                    <a:pt x="76200" y="76200"/>
                  </a:lnTo>
                </a:path>
                <a:path w="609600" h="152400">
                  <a:moveTo>
                    <a:pt x="152400" y="76200"/>
                  </a:moveTo>
                  <a:lnTo>
                    <a:pt x="228600" y="76200"/>
                  </a:lnTo>
                </a:path>
                <a:path w="609600" h="152400">
                  <a:moveTo>
                    <a:pt x="381000" y="0"/>
                  </a:moveTo>
                  <a:lnTo>
                    <a:pt x="457200" y="0"/>
                  </a:lnTo>
                </a:path>
                <a:path w="609600" h="152400">
                  <a:moveTo>
                    <a:pt x="381000" y="152400"/>
                  </a:moveTo>
                  <a:lnTo>
                    <a:pt x="457200" y="152400"/>
                  </a:lnTo>
                </a:path>
                <a:path w="609600" h="152400">
                  <a:moveTo>
                    <a:pt x="533400" y="0"/>
                  </a:moveTo>
                  <a:lnTo>
                    <a:pt x="609600" y="0"/>
                  </a:lnTo>
                </a:path>
                <a:path w="609600" h="152400">
                  <a:moveTo>
                    <a:pt x="533400" y="152400"/>
                  </a:moveTo>
                  <a:lnTo>
                    <a:pt x="6096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70162" y="985838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93962" y="1176338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76200" y="0"/>
                  </a:lnTo>
                </a:path>
                <a:path w="228600">
                  <a:moveTo>
                    <a:pt x="152400" y="0"/>
                  </a:moveTo>
                  <a:lnTo>
                    <a:pt x="2286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22562" y="1062038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74962" y="117633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51162" y="985838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27362" y="117633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103562" y="1062038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84462" y="1176338"/>
              <a:ext cx="266700" cy="152400"/>
            </a:xfrm>
            <a:custGeom>
              <a:avLst/>
              <a:gdLst/>
              <a:ahLst/>
              <a:cxnLst/>
              <a:rect l="l" t="t" r="r" b="b"/>
              <a:pathLst>
                <a:path w="266700" h="152400">
                  <a:moveTo>
                    <a:pt x="0" y="0"/>
                  </a:moveTo>
                  <a:lnTo>
                    <a:pt x="0" y="152400"/>
                  </a:lnTo>
                </a:path>
                <a:path w="266700" h="152400">
                  <a:moveTo>
                    <a:pt x="0" y="152400"/>
                  </a:moveTo>
                  <a:lnTo>
                    <a:pt x="228600" y="152400"/>
                  </a:lnTo>
                </a:path>
                <a:path w="266700" h="152400">
                  <a:moveTo>
                    <a:pt x="228600" y="76200"/>
                  </a:moveTo>
                  <a:lnTo>
                    <a:pt x="266700" y="76200"/>
                  </a:lnTo>
                </a:path>
                <a:path w="266700" h="152400">
                  <a:moveTo>
                    <a:pt x="228600" y="76200"/>
                  </a:moveTo>
                  <a:lnTo>
                    <a:pt x="2286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66987" y="1443038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6212" y="1477963"/>
              <a:ext cx="157956" cy="311944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3122860" y="1567656"/>
            <a:ext cx="1244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DM</a:t>
            </a:r>
            <a:endParaRPr sz="5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338387" y="1520032"/>
            <a:ext cx="151765" cy="227965"/>
          </a:xfrm>
          <a:custGeom>
            <a:avLst/>
            <a:gdLst/>
            <a:ahLst/>
            <a:cxnLst/>
            <a:rect l="l" t="t" r="r" b="b"/>
            <a:pathLst>
              <a:path w="151764" h="227964">
                <a:moveTo>
                  <a:pt x="0" y="0"/>
                </a:moveTo>
                <a:lnTo>
                  <a:pt x="151606" y="0"/>
                </a:lnTo>
                <a:lnTo>
                  <a:pt x="151606" y="227807"/>
                </a:lnTo>
                <a:lnTo>
                  <a:pt x="0" y="22780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351144" y="1567656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94144" y="1567656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957387" y="1520032"/>
            <a:ext cx="151765" cy="227965"/>
          </a:xfrm>
          <a:custGeom>
            <a:avLst/>
            <a:gdLst/>
            <a:ahLst/>
            <a:cxnLst/>
            <a:rect l="l" t="t" r="r" b="b"/>
            <a:pathLst>
              <a:path w="151764" h="227964">
                <a:moveTo>
                  <a:pt x="0" y="0"/>
                </a:moveTo>
                <a:lnTo>
                  <a:pt x="151606" y="0"/>
                </a:lnTo>
                <a:lnTo>
                  <a:pt x="151606" y="227807"/>
                </a:lnTo>
                <a:lnTo>
                  <a:pt x="0" y="22780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990401" y="1567656"/>
            <a:ext cx="9652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IM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105818" y="1439863"/>
            <a:ext cx="1530350" cy="387350"/>
            <a:chOff x="2105818" y="1439863"/>
            <a:chExt cx="1530350" cy="387350"/>
          </a:xfrm>
        </p:grpSpPr>
        <p:sp>
          <p:nvSpPr>
            <p:cNvPr id="76" name="object 76"/>
            <p:cNvSpPr/>
            <p:nvPr/>
          </p:nvSpPr>
          <p:spPr>
            <a:xfrm>
              <a:off x="2185987" y="1443038"/>
              <a:ext cx="75565" cy="381000"/>
            </a:xfrm>
            <a:custGeom>
              <a:avLst/>
              <a:gdLst/>
              <a:ahLst/>
              <a:cxnLst/>
              <a:rect l="l" t="t" r="r" b="b"/>
              <a:pathLst>
                <a:path w="75564" h="381000">
                  <a:moveTo>
                    <a:pt x="0" y="0"/>
                  </a:moveTo>
                  <a:lnTo>
                    <a:pt x="75406" y="0"/>
                  </a:lnTo>
                  <a:lnTo>
                    <a:pt x="75406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108993" y="1557338"/>
              <a:ext cx="610870" cy="153670"/>
            </a:xfrm>
            <a:custGeom>
              <a:avLst/>
              <a:gdLst/>
              <a:ahLst/>
              <a:cxnLst/>
              <a:rect l="l" t="t" r="r" b="b"/>
              <a:pathLst>
                <a:path w="610869" h="153669">
                  <a:moveTo>
                    <a:pt x="0" y="76200"/>
                  </a:moveTo>
                  <a:lnTo>
                    <a:pt x="76994" y="76200"/>
                  </a:lnTo>
                </a:path>
                <a:path w="610869" h="153669">
                  <a:moveTo>
                    <a:pt x="152400" y="76200"/>
                  </a:moveTo>
                  <a:lnTo>
                    <a:pt x="229394" y="76200"/>
                  </a:lnTo>
                </a:path>
                <a:path w="610869" h="153669">
                  <a:moveTo>
                    <a:pt x="381000" y="0"/>
                  </a:moveTo>
                  <a:lnTo>
                    <a:pt x="457994" y="0"/>
                  </a:lnTo>
                </a:path>
                <a:path w="610869" h="153669">
                  <a:moveTo>
                    <a:pt x="381000" y="153194"/>
                  </a:moveTo>
                  <a:lnTo>
                    <a:pt x="457994" y="153194"/>
                  </a:lnTo>
                </a:path>
                <a:path w="610869" h="153669">
                  <a:moveTo>
                    <a:pt x="534193" y="0"/>
                  </a:moveTo>
                  <a:lnTo>
                    <a:pt x="610393" y="0"/>
                  </a:lnTo>
                </a:path>
                <a:path w="610869" h="153669">
                  <a:moveTo>
                    <a:pt x="534193" y="153194"/>
                  </a:moveTo>
                  <a:lnTo>
                    <a:pt x="610393" y="15319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47987" y="1443038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870993" y="1633538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69">
                  <a:moveTo>
                    <a:pt x="0" y="0"/>
                  </a:moveTo>
                  <a:lnTo>
                    <a:pt x="76994" y="0"/>
                  </a:lnTo>
                </a:path>
                <a:path w="229869">
                  <a:moveTo>
                    <a:pt x="153193" y="0"/>
                  </a:moveTo>
                  <a:lnTo>
                    <a:pt x="229393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100387" y="1520032"/>
              <a:ext cx="151765" cy="227965"/>
            </a:xfrm>
            <a:custGeom>
              <a:avLst/>
              <a:gdLst/>
              <a:ahLst/>
              <a:cxnLst/>
              <a:rect l="l" t="t" r="r" b="b"/>
              <a:pathLst>
                <a:path w="151764" h="227964">
                  <a:moveTo>
                    <a:pt x="0" y="0"/>
                  </a:moveTo>
                  <a:lnTo>
                    <a:pt x="151606" y="0"/>
                  </a:lnTo>
                  <a:lnTo>
                    <a:pt x="151606" y="227807"/>
                  </a:lnTo>
                  <a:lnTo>
                    <a:pt x="0" y="22780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251993" y="1633538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70">
                  <a:moveTo>
                    <a:pt x="0" y="0"/>
                  </a:moveTo>
                  <a:lnTo>
                    <a:pt x="7699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328987" y="1443038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405187" y="163353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81387" y="1520032"/>
              <a:ext cx="151765" cy="227965"/>
            </a:xfrm>
            <a:custGeom>
              <a:avLst/>
              <a:gdLst/>
              <a:ahLst/>
              <a:cxnLst/>
              <a:rect l="l" t="t" r="r" b="b"/>
              <a:pathLst>
                <a:path w="151764" h="227964">
                  <a:moveTo>
                    <a:pt x="0" y="0"/>
                  </a:moveTo>
                  <a:lnTo>
                    <a:pt x="151606" y="0"/>
                  </a:lnTo>
                  <a:lnTo>
                    <a:pt x="151606" y="227807"/>
                  </a:lnTo>
                  <a:lnTo>
                    <a:pt x="0" y="22780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04514" y="1109344"/>
            <a:ext cx="795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add</a:t>
            </a:r>
            <a:r>
              <a:rPr sz="900" spc="240" dirty="0"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452FF"/>
                </a:solidFill>
                <a:latin typeface="Trebuchet MS"/>
                <a:cs typeface="Trebuchet MS"/>
              </a:rPr>
              <a:t>$1</a:t>
            </a:r>
            <a:r>
              <a:rPr sz="900" spc="-5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$2,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$3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04514" y="1569084"/>
            <a:ext cx="777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sz="900" dirty="0">
                <a:latin typeface="Trebuchet MS"/>
                <a:cs typeface="Trebuchet MS"/>
              </a:rPr>
              <a:t>sw	</a:t>
            </a:r>
            <a:r>
              <a:rPr sz="900" spc="-5" dirty="0">
                <a:latin typeface="Trebuchet MS"/>
                <a:cs typeface="Trebuchet MS"/>
              </a:rPr>
              <a:t>$4,</a:t>
            </a:r>
            <a:r>
              <a:rPr sz="900" spc="-6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0(</a:t>
            </a:r>
            <a:r>
              <a:rPr sz="900" spc="-5" dirty="0">
                <a:solidFill>
                  <a:srgbClr val="4452FF"/>
                </a:solidFill>
                <a:latin typeface="Trebuchet MS"/>
                <a:cs typeface="Trebuchet MS"/>
              </a:rPr>
              <a:t>$1</a:t>
            </a:r>
            <a:r>
              <a:rPr sz="900" spc="-5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843087" y="906463"/>
            <a:ext cx="1530350" cy="2153920"/>
            <a:chOff x="1843087" y="906463"/>
            <a:chExt cx="1530350" cy="2153920"/>
          </a:xfrm>
        </p:grpSpPr>
        <p:sp>
          <p:nvSpPr>
            <p:cNvPr id="88" name="object 88"/>
            <p:cNvSpPr/>
            <p:nvPr/>
          </p:nvSpPr>
          <p:spPr>
            <a:xfrm>
              <a:off x="3030537" y="3056732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>
                  <a:moveTo>
                    <a:pt x="0" y="0"/>
                  </a:moveTo>
                  <a:lnTo>
                    <a:pt x="698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608262" y="1176338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381000"/>
                  </a:lnTo>
                </a:path>
              </a:pathLst>
            </a:custGeom>
            <a:ln w="12700">
              <a:solidFill>
                <a:srgbClr val="445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589593" y="1157667"/>
              <a:ext cx="108585" cy="412750"/>
            </a:xfrm>
            <a:custGeom>
              <a:avLst/>
              <a:gdLst/>
              <a:ahLst/>
              <a:cxnLst/>
              <a:rect l="l" t="t" r="r" b="b"/>
              <a:pathLst>
                <a:path w="108585" h="412750">
                  <a:moveTo>
                    <a:pt x="37325" y="22504"/>
                  </a:moveTo>
                  <a:lnTo>
                    <a:pt x="14922" y="0"/>
                  </a:lnTo>
                  <a:lnTo>
                    <a:pt x="7950" y="2921"/>
                  </a:lnTo>
                  <a:lnTo>
                    <a:pt x="2806" y="8115"/>
                  </a:lnTo>
                  <a:lnTo>
                    <a:pt x="0" y="14846"/>
                  </a:lnTo>
                  <a:lnTo>
                    <a:pt x="25" y="22504"/>
                  </a:lnTo>
                  <a:lnTo>
                    <a:pt x="2908" y="29387"/>
                  </a:lnTo>
                  <a:lnTo>
                    <a:pt x="8089" y="34531"/>
                  </a:lnTo>
                  <a:lnTo>
                    <a:pt x="14833" y="37338"/>
                  </a:lnTo>
                  <a:lnTo>
                    <a:pt x="22402" y="37350"/>
                  </a:lnTo>
                  <a:lnTo>
                    <a:pt x="29375" y="34429"/>
                  </a:lnTo>
                  <a:lnTo>
                    <a:pt x="34518" y="29248"/>
                  </a:lnTo>
                  <a:lnTo>
                    <a:pt x="37325" y="22504"/>
                  </a:lnTo>
                  <a:close/>
                </a:path>
                <a:path w="108585" h="412750">
                  <a:moveTo>
                    <a:pt x="108559" y="371030"/>
                  </a:moveTo>
                  <a:lnTo>
                    <a:pt x="71196" y="378510"/>
                  </a:lnTo>
                  <a:lnTo>
                    <a:pt x="97358" y="412127"/>
                  </a:lnTo>
                  <a:lnTo>
                    <a:pt x="108559" y="371030"/>
                  </a:lnTo>
                  <a:close/>
                </a:path>
              </a:pathLst>
            </a:custGeom>
            <a:solidFill>
              <a:srgbClr val="445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46262" y="909638"/>
              <a:ext cx="1524000" cy="1004569"/>
            </a:xfrm>
            <a:custGeom>
              <a:avLst/>
              <a:gdLst/>
              <a:ahLst/>
              <a:cxnLst/>
              <a:rect l="l" t="t" r="r" b="b"/>
              <a:pathLst>
                <a:path w="1524000" h="1004569">
                  <a:moveTo>
                    <a:pt x="0" y="0"/>
                  </a:moveTo>
                  <a:lnTo>
                    <a:pt x="794" y="1004094"/>
                  </a:lnTo>
                </a:path>
                <a:path w="1524000" h="1004569">
                  <a:moveTo>
                    <a:pt x="381000" y="0"/>
                  </a:moveTo>
                  <a:lnTo>
                    <a:pt x="381794" y="1004094"/>
                  </a:lnTo>
                </a:path>
                <a:path w="1524000" h="1004569">
                  <a:moveTo>
                    <a:pt x="762000" y="0"/>
                  </a:moveTo>
                  <a:lnTo>
                    <a:pt x="762000" y="1004094"/>
                  </a:lnTo>
                </a:path>
                <a:path w="1524000" h="1004569">
                  <a:moveTo>
                    <a:pt x="1143000" y="0"/>
                  </a:moveTo>
                  <a:lnTo>
                    <a:pt x="1143000" y="1004094"/>
                  </a:lnTo>
                </a:path>
                <a:path w="1524000" h="1004569">
                  <a:moveTo>
                    <a:pt x="1524000" y="0"/>
                  </a:moveTo>
                  <a:lnTo>
                    <a:pt x="1524000" y="1004094"/>
                  </a:lnTo>
                </a:path>
              </a:pathLst>
            </a:custGeom>
            <a:ln w="6350">
              <a:solidFill>
                <a:srgbClr val="9292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30537" y="171211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337820" y="657859"/>
            <a:ext cx="3257550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400" spc="-45" dirty="0">
                <a:latin typeface="Arial"/>
                <a:cs typeface="Arial"/>
              </a:rPr>
              <a:t>Two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“easy”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cases:</a:t>
            </a:r>
            <a:endParaRPr sz="1400">
              <a:latin typeface="Arial"/>
              <a:cs typeface="Arial"/>
            </a:endParaRPr>
          </a:p>
          <a:p>
            <a:pPr marL="1279525">
              <a:lnSpc>
                <a:spcPts val="980"/>
              </a:lnSpc>
              <a:tabLst>
                <a:tab pos="1660525" algn="l"/>
                <a:tab pos="2041525" algn="l"/>
                <a:tab pos="2422525" algn="l"/>
                <a:tab pos="2803525" algn="l"/>
                <a:tab pos="3184525" algn="l"/>
              </a:tabLst>
            </a:pPr>
            <a:r>
              <a:rPr sz="900" dirty="0">
                <a:solidFill>
                  <a:srgbClr val="4452FF"/>
                </a:solidFill>
                <a:latin typeface="Trebuchet MS"/>
                <a:cs typeface="Trebuchet MS"/>
              </a:rPr>
              <a:t>1	2	3	4	5	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604716" y="2157288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452FF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985716" y="2157288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452FF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366716" y="2157288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452FF"/>
                </a:solidFill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747716" y="2157288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452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128716" y="2157288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452FF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509716" y="2157288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452FF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62" y="76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0"/>
                </a:moveTo>
                <a:lnTo>
                  <a:pt x="4571999" y="0"/>
                </a:lnTo>
                <a:lnTo>
                  <a:pt x="4571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3778" y="3134359"/>
            <a:ext cx="749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7883" y="265429"/>
            <a:ext cx="1459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Pipeline</a:t>
            </a:r>
            <a:r>
              <a:rPr u="none" spc="-55" dirty="0"/>
              <a:t> </a:t>
            </a:r>
            <a:r>
              <a:rPr u="none" spc="-15" dirty="0"/>
              <a:t>Review</a:t>
            </a:r>
          </a:p>
        </p:txBody>
      </p:sp>
      <p:sp>
        <p:nvSpPr>
          <p:cNvPr id="4" name="object 4"/>
          <p:cNvSpPr/>
          <p:nvPr/>
        </p:nvSpPr>
        <p:spPr>
          <a:xfrm>
            <a:off x="2559050" y="2819400"/>
            <a:ext cx="107950" cy="267970"/>
          </a:xfrm>
          <a:custGeom>
            <a:avLst/>
            <a:gdLst/>
            <a:ahLst/>
            <a:cxnLst/>
            <a:rect l="l" t="t" r="r" b="b"/>
            <a:pathLst>
              <a:path w="107950" h="267969">
                <a:moveTo>
                  <a:pt x="0" y="53975"/>
                </a:moveTo>
                <a:lnTo>
                  <a:pt x="4241" y="32965"/>
                </a:lnTo>
                <a:lnTo>
                  <a:pt x="15808" y="15809"/>
                </a:lnTo>
                <a:lnTo>
                  <a:pt x="32965" y="4241"/>
                </a:lnTo>
                <a:lnTo>
                  <a:pt x="53975" y="0"/>
                </a:lnTo>
                <a:lnTo>
                  <a:pt x="74984" y="4241"/>
                </a:lnTo>
                <a:lnTo>
                  <a:pt x="92141" y="15809"/>
                </a:lnTo>
                <a:lnTo>
                  <a:pt x="103708" y="32965"/>
                </a:lnTo>
                <a:lnTo>
                  <a:pt x="107950" y="53975"/>
                </a:lnTo>
                <a:lnTo>
                  <a:pt x="107950" y="213519"/>
                </a:lnTo>
                <a:lnTo>
                  <a:pt x="103708" y="234528"/>
                </a:lnTo>
                <a:lnTo>
                  <a:pt x="92141" y="251685"/>
                </a:lnTo>
                <a:lnTo>
                  <a:pt x="74984" y="263252"/>
                </a:lnTo>
                <a:lnTo>
                  <a:pt x="53975" y="267494"/>
                </a:lnTo>
                <a:lnTo>
                  <a:pt x="32965" y="263252"/>
                </a:lnTo>
                <a:lnTo>
                  <a:pt x="15808" y="251685"/>
                </a:lnTo>
                <a:lnTo>
                  <a:pt x="4241" y="234528"/>
                </a:lnTo>
                <a:lnTo>
                  <a:pt x="0" y="213519"/>
                </a:lnTo>
                <a:lnTo>
                  <a:pt x="0" y="539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79146" y="2844926"/>
            <a:ext cx="609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9146" y="2982086"/>
            <a:ext cx="609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5300" y="608013"/>
            <a:ext cx="1642745" cy="2481580"/>
            <a:chOff x="495300" y="608013"/>
            <a:chExt cx="1642745" cy="2481580"/>
          </a:xfrm>
        </p:grpSpPr>
        <p:sp>
          <p:nvSpPr>
            <p:cNvPr id="8" name="object 8"/>
            <p:cNvSpPr/>
            <p:nvPr/>
          </p:nvSpPr>
          <p:spPr>
            <a:xfrm>
              <a:off x="2057400" y="1257300"/>
              <a:ext cx="77470" cy="1828800"/>
            </a:xfrm>
            <a:custGeom>
              <a:avLst/>
              <a:gdLst/>
              <a:ahLst/>
              <a:cxnLst/>
              <a:rect l="l" t="t" r="r" b="b"/>
              <a:pathLst>
                <a:path w="77469" h="1828800">
                  <a:moveTo>
                    <a:pt x="76994" y="0"/>
                  </a:moveTo>
                  <a:lnTo>
                    <a:pt x="0" y="0"/>
                  </a:lnTo>
                  <a:lnTo>
                    <a:pt x="0" y="1828799"/>
                  </a:lnTo>
                  <a:lnTo>
                    <a:pt x="76994" y="1828799"/>
                  </a:lnTo>
                  <a:lnTo>
                    <a:pt x="76994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7400" y="1257300"/>
              <a:ext cx="77470" cy="1828800"/>
            </a:xfrm>
            <a:custGeom>
              <a:avLst/>
              <a:gdLst/>
              <a:ahLst/>
              <a:cxnLst/>
              <a:rect l="l" t="t" r="r" b="b"/>
              <a:pathLst>
                <a:path w="77469" h="1828800">
                  <a:moveTo>
                    <a:pt x="0" y="0"/>
                  </a:moveTo>
                  <a:lnTo>
                    <a:pt x="76994" y="0"/>
                  </a:lnTo>
                  <a:lnTo>
                    <a:pt x="76994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5162" y="1370807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831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9943" y="1349375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8475" y="611188"/>
              <a:ext cx="107950" cy="266700"/>
            </a:xfrm>
            <a:custGeom>
              <a:avLst/>
              <a:gdLst/>
              <a:ahLst/>
              <a:cxnLst/>
              <a:rect l="l" t="t" r="r" b="b"/>
              <a:pathLst>
                <a:path w="107950" h="266700">
                  <a:moveTo>
                    <a:pt x="0" y="53975"/>
                  </a:moveTo>
                  <a:lnTo>
                    <a:pt x="4241" y="32965"/>
                  </a:lnTo>
                  <a:lnTo>
                    <a:pt x="15808" y="15808"/>
                  </a:lnTo>
                  <a:lnTo>
                    <a:pt x="32965" y="4241"/>
                  </a:lnTo>
                  <a:lnTo>
                    <a:pt x="53975" y="0"/>
                  </a:lnTo>
                  <a:lnTo>
                    <a:pt x="74984" y="4241"/>
                  </a:lnTo>
                  <a:lnTo>
                    <a:pt x="92141" y="15808"/>
                  </a:lnTo>
                  <a:lnTo>
                    <a:pt x="103708" y="32965"/>
                  </a:lnTo>
                  <a:lnTo>
                    <a:pt x="107950" y="53975"/>
                  </a:lnTo>
                  <a:lnTo>
                    <a:pt x="107950" y="212725"/>
                  </a:lnTo>
                  <a:lnTo>
                    <a:pt x="103708" y="233734"/>
                  </a:lnTo>
                  <a:lnTo>
                    <a:pt x="92141" y="250891"/>
                  </a:lnTo>
                  <a:lnTo>
                    <a:pt x="74984" y="262458"/>
                  </a:lnTo>
                  <a:lnTo>
                    <a:pt x="53975" y="266700"/>
                  </a:lnTo>
                  <a:lnTo>
                    <a:pt x="32965" y="262458"/>
                  </a:lnTo>
                  <a:lnTo>
                    <a:pt x="15808" y="250891"/>
                  </a:lnTo>
                  <a:lnTo>
                    <a:pt x="4241" y="233734"/>
                  </a:lnTo>
                  <a:lnTo>
                    <a:pt x="0" y="212725"/>
                  </a:lnTo>
                  <a:lnTo>
                    <a:pt x="0" y="539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1852" y="1892426"/>
            <a:ext cx="2514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Read </a:t>
            </a:r>
            <a:r>
              <a:rPr sz="50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address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221" y="2197226"/>
            <a:ext cx="3543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 indent="-38100">
              <a:lnSpc>
                <a:spcPct val="100000"/>
              </a:lnSpc>
              <a:spcBef>
                <a:spcPts val="100"/>
              </a:spcBef>
            </a:pPr>
            <a:r>
              <a:rPr sz="500" b="1" dirty="0">
                <a:latin typeface="Arial"/>
                <a:cs typeface="Arial"/>
              </a:rPr>
              <a:t>Instruction  </a:t>
            </a:r>
            <a:r>
              <a:rPr sz="500" b="1" spc="-5" dirty="0">
                <a:latin typeface="Arial"/>
                <a:cs typeface="Arial"/>
              </a:rPr>
              <a:t>memory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927" y="1892426"/>
            <a:ext cx="3213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Instruction</a:t>
            </a: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00" dirty="0">
                <a:latin typeface="Arial"/>
                <a:cs typeface="Arial"/>
              </a:rPr>
              <a:t>[31-0]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63625" y="2071688"/>
            <a:ext cx="3402329" cy="1174115"/>
            <a:chOff x="1063625" y="2071688"/>
            <a:chExt cx="3402329" cy="1174115"/>
          </a:xfrm>
        </p:grpSpPr>
        <p:sp>
          <p:nvSpPr>
            <p:cNvPr id="17" name="object 17"/>
            <p:cNvSpPr/>
            <p:nvPr/>
          </p:nvSpPr>
          <p:spPr>
            <a:xfrm>
              <a:off x="3200400" y="2095500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190500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71850" y="20740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7393" y="2095500"/>
              <a:ext cx="800100" cy="685800"/>
            </a:xfrm>
            <a:custGeom>
              <a:avLst/>
              <a:gdLst/>
              <a:ahLst/>
              <a:cxnLst/>
              <a:rect l="l" t="t" r="r" b="b"/>
              <a:pathLst>
                <a:path w="800100" h="685800">
                  <a:moveTo>
                    <a:pt x="0" y="0"/>
                  </a:moveTo>
                  <a:lnTo>
                    <a:pt x="0" y="685800"/>
                  </a:lnTo>
                </a:path>
                <a:path w="800100" h="685800">
                  <a:moveTo>
                    <a:pt x="0" y="685800"/>
                  </a:moveTo>
                  <a:lnTo>
                    <a:pt x="800100" y="68580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55162" y="2074874"/>
              <a:ext cx="831850" cy="728345"/>
            </a:xfrm>
            <a:custGeom>
              <a:avLst/>
              <a:gdLst/>
              <a:ahLst/>
              <a:cxnLst/>
              <a:rect l="l" t="t" r="r" b="b"/>
              <a:pathLst>
                <a:path w="831850" h="728344">
                  <a:moveTo>
                    <a:pt x="38900" y="11379"/>
                  </a:moveTo>
                  <a:lnTo>
                    <a:pt x="27508" y="0"/>
                  </a:lnTo>
                  <a:lnTo>
                    <a:pt x="11391" y="0"/>
                  </a:lnTo>
                  <a:lnTo>
                    <a:pt x="0" y="11379"/>
                  </a:lnTo>
                  <a:lnTo>
                    <a:pt x="0" y="27495"/>
                  </a:lnTo>
                  <a:lnTo>
                    <a:pt x="11391" y="38887"/>
                  </a:lnTo>
                  <a:lnTo>
                    <a:pt x="27508" y="38887"/>
                  </a:lnTo>
                  <a:lnTo>
                    <a:pt x="38900" y="27495"/>
                  </a:lnTo>
                  <a:lnTo>
                    <a:pt x="38900" y="11379"/>
                  </a:lnTo>
                  <a:close/>
                </a:path>
                <a:path w="831850" h="728344">
                  <a:moveTo>
                    <a:pt x="831850" y="706437"/>
                  </a:moveTo>
                  <a:lnTo>
                    <a:pt x="803275" y="684999"/>
                  </a:lnTo>
                  <a:lnTo>
                    <a:pt x="803275" y="727862"/>
                  </a:lnTo>
                  <a:lnTo>
                    <a:pt x="831850" y="70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55168" y="2074863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69">
                  <a:moveTo>
                    <a:pt x="0" y="11391"/>
                  </a:moveTo>
                  <a:lnTo>
                    <a:pt x="11391" y="0"/>
                  </a:lnTo>
                  <a:lnTo>
                    <a:pt x="27503" y="0"/>
                  </a:lnTo>
                  <a:lnTo>
                    <a:pt x="38894" y="11391"/>
                  </a:lnTo>
                  <a:lnTo>
                    <a:pt x="38894" y="27503"/>
                  </a:lnTo>
                  <a:lnTo>
                    <a:pt x="27503" y="38893"/>
                  </a:lnTo>
                  <a:lnTo>
                    <a:pt x="11391" y="38893"/>
                  </a:lnTo>
                  <a:lnTo>
                    <a:pt x="0" y="27503"/>
                  </a:lnTo>
                  <a:lnTo>
                    <a:pt x="0" y="1139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3000" y="2628107"/>
              <a:ext cx="3315970" cy="610870"/>
            </a:xfrm>
            <a:custGeom>
              <a:avLst/>
              <a:gdLst/>
              <a:ahLst/>
              <a:cxnLst/>
              <a:rect l="l" t="t" r="r" b="b"/>
              <a:pathLst>
                <a:path w="3315970" h="610869">
                  <a:moveTo>
                    <a:pt x="3238500" y="0"/>
                  </a:moveTo>
                  <a:lnTo>
                    <a:pt x="3315494" y="0"/>
                  </a:lnTo>
                </a:path>
                <a:path w="3315970" h="610869">
                  <a:moveTo>
                    <a:pt x="3315494" y="0"/>
                  </a:moveTo>
                  <a:lnTo>
                    <a:pt x="3315494" y="610393"/>
                  </a:lnTo>
                </a:path>
                <a:path w="3315970" h="610869">
                  <a:moveTo>
                    <a:pt x="3315494" y="610393"/>
                  </a:moveTo>
                  <a:lnTo>
                    <a:pt x="0" y="610393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6800" y="2247107"/>
              <a:ext cx="190500" cy="915669"/>
            </a:xfrm>
            <a:custGeom>
              <a:avLst/>
              <a:gdLst/>
              <a:ahLst/>
              <a:cxnLst/>
              <a:rect l="l" t="t" r="r" b="b"/>
              <a:pathLst>
                <a:path w="190500" h="915669">
                  <a:moveTo>
                    <a:pt x="0" y="915193"/>
                  </a:moveTo>
                  <a:lnTo>
                    <a:pt x="0" y="0"/>
                  </a:lnTo>
                </a:path>
                <a:path w="190500" h="915669">
                  <a:moveTo>
                    <a:pt x="0" y="0"/>
                  </a:moveTo>
                  <a:lnTo>
                    <a:pt x="1905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1899" y="222805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62400" y="2476500"/>
              <a:ext cx="115570" cy="0"/>
            </a:xfrm>
            <a:custGeom>
              <a:avLst/>
              <a:gdLst/>
              <a:ahLst/>
              <a:cxnLst/>
              <a:rect l="l" t="t" r="r" b="b"/>
              <a:pathLst>
                <a:path w="115570">
                  <a:moveTo>
                    <a:pt x="0" y="0"/>
                  </a:moveTo>
                  <a:lnTo>
                    <a:pt x="115094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58443" y="24550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78452" y="2006726"/>
            <a:ext cx="25844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Address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78452" y="2387726"/>
            <a:ext cx="172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" spc="-10" dirty="0">
                <a:latin typeface="Arial"/>
                <a:cs typeface="Arial"/>
              </a:rPr>
              <a:t>W</a:t>
            </a:r>
            <a:r>
              <a:rPr sz="500" dirty="0">
                <a:latin typeface="Arial"/>
                <a:cs typeface="Arial"/>
              </a:rPr>
              <a:t>rite  </a:t>
            </a:r>
            <a:r>
              <a:rPr sz="500" spc="-5" dirty="0">
                <a:latin typeface="Arial"/>
                <a:cs typeface="Arial"/>
              </a:rPr>
              <a:t>data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66349" y="2159126"/>
            <a:ext cx="272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latin typeface="Arial"/>
                <a:cs typeface="Arial"/>
              </a:rPr>
              <a:t>Data </a:t>
            </a:r>
            <a:r>
              <a:rPr sz="500" b="1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memory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22158" y="2387726"/>
            <a:ext cx="1771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 indent="-254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Read  data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58394" y="19431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6350">
            <a:solidFill>
              <a:srgbClr val="FF4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55446" y="1816226"/>
            <a:ext cx="31369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FF40FF"/>
                </a:solidFill>
                <a:latin typeface="Arial"/>
                <a:cs typeface="Arial"/>
              </a:rPr>
              <a:t>Mem</a:t>
            </a:r>
            <a:r>
              <a:rPr sz="500" spc="-10" dirty="0">
                <a:solidFill>
                  <a:srgbClr val="FF40FF"/>
                </a:solidFill>
                <a:latin typeface="Arial"/>
                <a:cs typeface="Arial"/>
              </a:rPr>
              <a:t>W</a:t>
            </a:r>
            <a:r>
              <a:rPr sz="500" dirty="0">
                <a:solidFill>
                  <a:srgbClr val="FF40FF"/>
                </a:solidFill>
                <a:latin typeface="Arial"/>
                <a:cs typeface="Arial"/>
              </a:rPr>
              <a:t>rite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58394" y="25908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6350">
            <a:solidFill>
              <a:srgbClr val="FF4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55446" y="2654426"/>
            <a:ext cx="31877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FF40FF"/>
                </a:solidFill>
                <a:latin typeface="Arial"/>
                <a:cs typeface="Arial"/>
              </a:rPr>
              <a:t>MemRead</a:t>
            </a:r>
            <a:endParaRPr sz="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93646" y="2425826"/>
            <a:ext cx="609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93646" y="2701416"/>
            <a:ext cx="609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267994" y="2400300"/>
            <a:ext cx="113664" cy="457200"/>
          </a:xfrm>
          <a:custGeom>
            <a:avLst/>
            <a:gdLst/>
            <a:ahLst/>
            <a:cxnLst/>
            <a:rect l="l" t="t" r="r" b="b"/>
            <a:pathLst>
              <a:path w="113664" h="457200">
                <a:moveTo>
                  <a:pt x="0" y="56753"/>
                </a:moveTo>
                <a:lnTo>
                  <a:pt x="4459" y="34662"/>
                </a:lnTo>
                <a:lnTo>
                  <a:pt x="16622" y="16622"/>
                </a:lnTo>
                <a:lnTo>
                  <a:pt x="34662" y="4460"/>
                </a:lnTo>
                <a:lnTo>
                  <a:pt x="56753" y="0"/>
                </a:lnTo>
                <a:lnTo>
                  <a:pt x="78844" y="4460"/>
                </a:lnTo>
                <a:lnTo>
                  <a:pt x="96884" y="16622"/>
                </a:lnTo>
                <a:lnTo>
                  <a:pt x="109047" y="34662"/>
                </a:lnTo>
                <a:lnTo>
                  <a:pt x="113507" y="56753"/>
                </a:lnTo>
                <a:lnTo>
                  <a:pt x="113506" y="400447"/>
                </a:lnTo>
                <a:lnTo>
                  <a:pt x="109046" y="422537"/>
                </a:lnTo>
                <a:lnTo>
                  <a:pt x="96883" y="440577"/>
                </a:lnTo>
                <a:lnTo>
                  <a:pt x="78843" y="452740"/>
                </a:lnTo>
                <a:lnTo>
                  <a:pt x="56753" y="457200"/>
                </a:lnTo>
                <a:lnTo>
                  <a:pt x="34662" y="452740"/>
                </a:lnTo>
                <a:lnTo>
                  <a:pt x="16622" y="440577"/>
                </a:lnTo>
                <a:lnTo>
                  <a:pt x="4459" y="422537"/>
                </a:lnTo>
                <a:lnTo>
                  <a:pt x="0" y="400446"/>
                </a:lnTo>
                <a:lnTo>
                  <a:pt x="0" y="56753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36664" y="2197226"/>
            <a:ext cx="35052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3CA642"/>
                </a:solidFill>
                <a:latin typeface="Arial"/>
                <a:cs typeface="Arial"/>
              </a:rPr>
              <a:t>Mem</a:t>
            </a:r>
            <a:r>
              <a:rPr sz="500" spc="-55" dirty="0">
                <a:solidFill>
                  <a:srgbClr val="3CA642"/>
                </a:solidFill>
                <a:latin typeface="Arial"/>
                <a:cs typeface="Arial"/>
              </a:rPr>
              <a:t>T</a:t>
            </a:r>
            <a:r>
              <a:rPr sz="500" spc="-5" dirty="0">
                <a:solidFill>
                  <a:srgbClr val="3CA642"/>
                </a:solidFill>
                <a:latin typeface="Arial"/>
                <a:cs typeface="Arial"/>
              </a:rPr>
              <a:t>oReg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127091" y="2035175"/>
            <a:ext cx="2195830" cy="487045"/>
            <a:chOff x="2127091" y="2035175"/>
            <a:chExt cx="2195830" cy="487045"/>
          </a:xfrm>
        </p:grpSpPr>
        <p:sp>
          <p:nvSpPr>
            <p:cNvPr id="40" name="object 40"/>
            <p:cNvSpPr/>
            <p:nvPr/>
          </p:nvSpPr>
          <p:spPr>
            <a:xfrm>
              <a:off x="4319587" y="2324100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6350">
              <a:solidFill>
                <a:srgbClr val="3CA6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34393" y="2056607"/>
              <a:ext cx="266065" cy="458470"/>
            </a:xfrm>
            <a:custGeom>
              <a:avLst/>
              <a:gdLst/>
              <a:ahLst/>
              <a:cxnLst/>
              <a:rect l="l" t="t" r="r" b="b"/>
              <a:pathLst>
                <a:path w="266064" h="458469">
                  <a:moveTo>
                    <a:pt x="75406" y="457994"/>
                  </a:moveTo>
                  <a:lnTo>
                    <a:pt x="75406" y="0"/>
                  </a:lnTo>
                </a:path>
                <a:path w="266064" h="458469">
                  <a:moveTo>
                    <a:pt x="0" y="0"/>
                  </a:moveTo>
                  <a:lnTo>
                    <a:pt x="265906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89162" y="2035187"/>
              <a:ext cx="220979" cy="43815"/>
            </a:xfrm>
            <a:custGeom>
              <a:avLst/>
              <a:gdLst/>
              <a:ahLst/>
              <a:cxnLst/>
              <a:rect l="l" t="t" r="r" b="b"/>
              <a:pathLst>
                <a:path w="220980" h="43814">
                  <a:moveTo>
                    <a:pt x="37299" y="16471"/>
                  </a:moveTo>
                  <a:lnTo>
                    <a:pt x="26377" y="5549"/>
                  </a:lnTo>
                  <a:lnTo>
                    <a:pt x="10922" y="5549"/>
                  </a:lnTo>
                  <a:lnTo>
                    <a:pt x="0" y="16471"/>
                  </a:lnTo>
                  <a:lnTo>
                    <a:pt x="0" y="32727"/>
                  </a:lnTo>
                  <a:lnTo>
                    <a:pt x="10922" y="43649"/>
                  </a:lnTo>
                  <a:lnTo>
                    <a:pt x="26377" y="43649"/>
                  </a:lnTo>
                  <a:lnTo>
                    <a:pt x="37299" y="32727"/>
                  </a:lnTo>
                  <a:lnTo>
                    <a:pt x="37299" y="16471"/>
                  </a:lnTo>
                  <a:close/>
                </a:path>
                <a:path w="220980" h="43814">
                  <a:moveTo>
                    <a:pt x="220662" y="21424"/>
                  </a:moveTo>
                  <a:lnTo>
                    <a:pt x="192087" y="0"/>
                  </a:lnTo>
                  <a:lnTo>
                    <a:pt x="192087" y="42862"/>
                  </a:lnTo>
                  <a:lnTo>
                    <a:pt x="220662" y="21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89162" y="204073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10926"/>
                  </a:moveTo>
                  <a:lnTo>
                    <a:pt x="10926" y="0"/>
                  </a:lnTo>
                  <a:lnTo>
                    <a:pt x="26380" y="0"/>
                  </a:lnTo>
                  <a:lnTo>
                    <a:pt x="37306" y="10926"/>
                  </a:lnTo>
                  <a:lnTo>
                    <a:pt x="37306" y="27174"/>
                  </a:lnTo>
                  <a:lnTo>
                    <a:pt x="26380" y="38100"/>
                  </a:lnTo>
                  <a:lnTo>
                    <a:pt x="10926" y="38100"/>
                  </a:lnTo>
                  <a:lnTo>
                    <a:pt x="0" y="27174"/>
                  </a:lnTo>
                  <a:lnTo>
                    <a:pt x="0" y="1092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48699" y="1180432"/>
            <a:ext cx="609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06715" y="1489061"/>
            <a:ext cx="1739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>
              <a:lnSpc>
                <a:spcPct val="100000"/>
              </a:lnSpc>
              <a:spcBef>
                <a:spcPts val="100"/>
              </a:spcBef>
            </a:pPr>
            <a:r>
              <a:rPr sz="500" b="1" dirty="0">
                <a:latin typeface="Arial"/>
                <a:cs typeface="Arial"/>
              </a:rPr>
              <a:t>Shift  left 2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49225" y="1177132"/>
            <a:ext cx="2985770" cy="577850"/>
            <a:chOff x="149225" y="1177132"/>
            <a:chExt cx="2985770" cy="577850"/>
          </a:xfrm>
        </p:grpSpPr>
        <p:sp>
          <p:nvSpPr>
            <p:cNvPr id="47" name="object 47"/>
            <p:cNvSpPr/>
            <p:nvPr/>
          </p:nvSpPr>
          <p:spPr>
            <a:xfrm>
              <a:off x="2172493" y="1447801"/>
              <a:ext cx="227965" cy="304165"/>
            </a:xfrm>
            <a:custGeom>
              <a:avLst/>
              <a:gdLst/>
              <a:ahLst/>
              <a:cxnLst/>
              <a:rect l="l" t="t" r="r" b="b"/>
              <a:pathLst>
                <a:path w="227964" h="304164">
                  <a:moveTo>
                    <a:pt x="0" y="152004"/>
                  </a:moveTo>
                  <a:lnTo>
                    <a:pt x="5806" y="103958"/>
                  </a:lnTo>
                  <a:lnTo>
                    <a:pt x="21976" y="62232"/>
                  </a:lnTo>
                  <a:lnTo>
                    <a:pt x="46633" y="29327"/>
                  </a:lnTo>
                  <a:lnTo>
                    <a:pt x="77901" y="7749"/>
                  </a:lnTo>
                  <a:lnTo>
                    <a:pt x="113904" y="0"/>
                  </a:lnTo>
                  <a:lnTo>
                    <a:pt x="181173" y="29327"/>
                  </a:lnTo>
                  <a:lnTo>
                    <a:pt x="205830" y="62232"/>
                  </a:lnTo>
                  <a:lnTo>
                    <a:pt x="222000" y="103958"/>
                  </a:lnTo>
                  <a:lnTo>
                    <a:pt x="227807" y="152004"/>
                  </a:lnTo>
                  <a:lnTo>
                    <a:pt x="222000" y="200048"/>
                  </a:lnTo>
                  <a:lnTo>
                    <a:pt x="205830" y="241775"/>
                  </a:lnTo>
                  <a:lnTo>
                    <a:pt x="181173" y="274679"/>
                  </a:lnTo>
                  <a:lnTo>
                    <a:pt x="149906" y="296257"/>
                  </a:lnTo>
                  <a:lnTo>
                    <a:pt x="113904" y="304007"/>
                  </a:lnTo>
                  <a:lnTo>
                    <a:pt x="77901" y="296257"/>
                  </a:lnTo>
                  <a:lnTo>
                    <a:pt x="46633" y="274679"/>
                  </a:lnTo>
                  <a:lnTo>
                    <a:pt x="21976" y="241775"/>
                  </a:lnTo>
                  <a:lnTo>
                    <a:pt x="5806" y="200048"/>
                  </a:lnTo>
                  <a:lnTo>
                    <a:pt x="0" y="15200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00300" y="1600201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369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64618" y="15787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13062" y="1485107"/>
              <a:ext cx="212090" cy="0"/>
            </a:xfrm>
            <a:custGeom>
              <a:avLst/>
              <a:gdLst/>
              <a:ahLst/>
              <a:cxnLst/>
              <a:rect l="l" t="t" r="r" b="b"/>
              <a:pathLst>
                <a:path w="212089">
                  <a:moveTo>
                    <a:pt x="0" y="0"/>
                  </a:moveTo>
                  <a:lnTo>
                    <a:pt x="211931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05943" y="1463675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593" y="1177132"/>
              <a:ext cx="235744" cy="38735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52400" y="1370807"/>
              <a:ext cx="148590" cy="267970"/>
            </a:xfrm>
            <a:custGeom>
              <a:avLst/>
              <a:gdLst/>
              <a:ahLst/>
              <a:cxnLst/>
              <a:rect l="l" t="t" r="r" b="b"/>
              <a:pathLst>
                <a:path w="148590" h="267969">
                  <a:moveTo>
                    <a:pt x="0" y="0"/>
                  </a:moveTo>
                  <a:lnTo>
                    <a:pt x="148431" y="0"/>
                  </a:lnTo>
                  <a:lnTo>
                    <a:pt x="148431" y="267494"/>
                  </a:lnTo>
                  <a:lnTo>
                    <a:pt x="0" y="26749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65769" y="1293145"/>
            <a:ext cx="14922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latin typeface="Arial"/>
                <a:cs typeface="Arial"/>
              </a:rPr>
              <a:t>Add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07962" y="1349375"/>
            <a:ext cx="2926715" cy="1054100"/>
            <a:chOff x="207962" y="1349375"/>
            <a:chExt cx="2926715" cy="1054100"/>
          </a:xfrm>
        </p:grpSpPr>
        <p:sp>
          <p:nvSpPr>
            <p:cNvPr id="56" name="object 56"/>
            <p:cNvSpPr/>
            <p:nvPr/>
          </p:nvSpPr>
          <p:spPr>
            <a:xfrm>
              <a:off x="3009900" y="2095500"/>
              <a:ext cx="115570" cy="0"/>
            </a:xfrm>
            <a:custGeom>
              <a:avLst/>
              <a:gdLst/>
              <a:ahLst/>
              <a:cxnLst/>
              <a:rect l="l" t="t" r="r" b="b"/>
              <a:pathLst>
                <a:path w="115569">
                  <a:moveTo>
                    <a:pt x="0" y="0"/>
                  </a:moveTo>
                  <a:lnTo>
                    <a:pt x="115094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05943" y="20740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34393" y="1828800"/>
              <a:ext cx="494665" cy="0"/>
            </a:xfrm>
            <a:custGeom>
              <a:avLst/>
              <a:gdLst/>
              <a:ahLst/>
              <a:cxnLst/>
              <a:rect l="l" t="t" r="r" b="b"/>
              <a:pathLst>
                <a:path w="494664">
                  <a:moveTo>
                    <a:pt x="0" y="0"/>
                  </a:moveTo>
                  <a:lnTo>
                    <a:pt x="494506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09850" y="18073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55068" y="2324100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6350">
              <a:solidFill>
                <a:srgbClr val="445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2900" y="1485107"/>
              <a:ext cx="664845" cy="534670"/>
            </a:xfrm>
            <a:custGeom>
              <a:avLst/>
              <a:gdLst/>
              <a:ahLst/>
              <a:cxnLst/>
              <a:rect l="l" t="t" r="r" b="b"/>
              <a:pathLst>
                <a:path w="664844" h="534669">
                  <a:moveTo>
                    <a:pt x="664369" y="534193"/>
                  </a:moveTo>
                  <a:lnTo>
                    <a:pt x="571500" y="534193"/>
                  </a:lnTo>
                </a:path>
                <a:path w="664844" h="534669">
                  <a:moveTo>
                    <a:pt x="0" y="266700"/>
                  </a:moveTo>
                  <a:lnTo>
                    <a:pt x="0" y="0"/>
                  </a:lnTo>
                </a:path>
                <a:path w="664844" h="534669">
                  <a:moveTo>
                    <a:pt x="0" y="0"/>
                  </a:moveTo>
                  <a:lnTo>
                    <a:pt x="92868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6718" y="1463675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9393" y="1638300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7962" y="1352562"/>
              <a:ext cx="536575" cy="561975"/>
            </a:xfrm>
            <a:custGeom>
              <a:avLst/>
              <a:gdLst/>
              <a:ahLst/>
              <a:cxnLst/>
              <a:rect l="l" t="t" r="r" b="b"/>
              <a:pathLst>
                <a:path w="536575" h="561975">
                  <a:moveTo>
                    <a:pt x="42862" y="533400"/>
                  </a:moveTo>
                  <a:lnTo>
                    <a:pt x="0" y="533400"/>
                  </a:lnTo>
                  <a:lnTo>
                    <a:pt x="21424" y="561975"/>
                  </a:lnTo>
                  <a:lnTo>
                    <a:pt x="42862" y="533400"/>
                  </a:lnTo>
                  <a:close/>
                </a:path>
                <a:path w="536575" h="561975">
                  <a:moveTo>
                    <a:pt x="536575" y="10922"/>
                  </a:moveTo>
                  <a:lnTo>
                    <a:pt x="525640" y="0"/>
                  </a:lnTo>
                  <a:lnTo>
                    <a:pt x="508596" y="0"/>
                  </a:lnTo>
                  <a:lnTo>
                    <a:pt x="497674" y="10922"/>
                  </a:lnTo>
                  <a:lnTo>
                    <a:pt x="497674" y="26377"/>
                  </a:lnTo>
                  <a:lnTo>
                    <a:pt x="508596" y="37299"/>
                  </a:lnTo>
                  <a:lnTo>
                    <a:pt x="525640" y="37299"/>
                  </a:lnTo>
                  <a:lnTo>
                    <a:pt x="536575" y="26377"/>
                  </a:lnTo>
                  <a:lnTo>
                    <a:pt x="536575" y="10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5643" y="1352550"/>
              <a:ext cx="39370" cy="37465"/>
            </a:xfrm>
            <a:custGeom>
              <a:avLst/>
              <a:gdLst/>
              <a:ahLst/>
              <a:cxnLst/>
              <a:rect l="l" t="t" r="r" b="b"/>
              <a:pathLst>
                <a:path w="39370" h="37465">
                  <a:moveTo>
                    <a:pt x="0" y="10926"/>
                  </a:moveTo>
                  <a:lnTo>
                    <a:pt x="10926" y="0"/>
                  </a:lnTo>
                  <a:lnTo>
                    <a:pt x="27968" y="0"/>
                  </a:lnTo>
                  <a:lnTo>
                    <a:pt x="38894" y="10926"/>
                  </a:lnTo>
                  <a:lnTo>
                    <a:pt x="38894" y="26380"/>
                  </a:lnTo>
                  <a:lnTo>
                    <a:pt x="27968" y="37306"/>
                  </a:lnTo>
                  <a:lnTo>
                    <a:pt x="10926" y="37306"/>
                  </a:lnTo>
                  <a:lnTo>
                    <a:pt x="0" y="26380"/>
                  </a:lnTo>
                  <a:lnTo>
                    <a:pt x="0" y="1092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312446" y="2387726"/>
            <a:ext cx="24447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4452FF"/>
                </a:solidFill>
                <a:latin typeface="Arial"/>
                <a:cs typeface="Arial"/>
              </a:rPr>
              <a:t>ALUSrc</a:t>
            </a:r>
            <a:endParaRPr sz="5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628900" y="17145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0" y="228600"/>
                </a:lnTo>
              </a:path>
              <a:path w="381000" h="609600">
                <a:moveTo>
                  <a:pt x="0" y="381000"/>
                </a:moveTo>
                <a:lnTo>
                  <a:pt x="0" y="609600"/>
                </a:lnTo>
              </a:path>
              <a:path w="381000" h="609600">
                <a:moveTo>
                  <a:pt x="0" y="228600"/>
                </a:moveTo>
                <a:lnTo>
                  <a:pt x="114300" y="304800"/>
                </a:lnTo>
              </a:path>
              <a:path w="381000" h="609600">
                <a:moveTo>
                  <a:pt x="0" y="381000"/>
                </a:moveTo>
                <a:lnTo>
                  <a:pt x="114300" y="304800"/>
                </a:lnTo>
              </a:path>
              <a:path w="381000" h="609600">
                <a:moveTo>
                  <a:pt x="0" y="0"/>
                </a:moveTo>
                <a:lnTo>
                  <a:pt x="381000" y="190500"/>
                </a:lnTo>
              </a:path>
              <a:path w="381000" h="609600">
                <a:moveTo>
                  <a:pt x="381000" y="190500"/>
                </a:moveTo>
                <a:lnTo>
                  <a:pt x="381000" y="419100"/>
                </a:lnTo>
              </a:path>
              <a:path w="381000" h="609600">
                <a:moveTo>
                  <a:pt x="0" y="609600"/>
                </a:moveTo>
                <a:lnTo>
                  <a:pt x="381000" y="4191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864896" y="1854326"/>
            <a:ext cx="205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655">
              <a:lnSpc>
                <a:spcPct val="15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Zero  </a:t>
            </a:r>
            <a:r>
              <a:rPr sz="500" spc="-5" dirty="0">
                <a:latin typeface="Arial"/>
                <a:cs typeface="Arial"/>
              </a:rPr>
              <a:t>Result</a:t>
            </a:r>
            <a:endParaRPr sz="5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54552" y="1853532"/>
            <a:ext cx="15621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latin typeface="Arial"/>
                <a:cs typeface="Arial"/>
              </a:rPr>
              <a:t>ALU</a:t>
            </a:r>
            <a:endParaRPr sz="5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857500" y="22098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6350">
            <a:solidFill>
              <a:srgbClr val="445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693446" y="2273426"/>
            <a:ext cx="233679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4452FF"/>
                </a:solidFill>
                <a:latin typeface="Arial"/>
                <a:cs typeface="Arial"/>
              </a:rPr>
              <a:t>ALUOp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988219" y="2686050"/>
            <a:ext cx="679450" cy="326390"/>
            <a:chOff x="988219" y="2686050"/>
            <a:chExt cx="679450" cy="326390"/>
          </a:xfrm>
        </p:grpSpPr>
        <p:sp>
          <p:nvSpPr>
            <p:cNvPr id="73" name="object 73"/>
            <p:cNvSpPr/>
            <p:nvPr/>
          </p:nvSpPr>
          <p:spPr>
            <a:xfrm>
              <a:off x="991394" y="2705101"/>
              <a:ext cx="663575" cy="0"/>
            </a:xfrm>
            <a:custGeom>
              <a:avLst/>
              <a:gdLst/>
              <a:ahLst/>
              <a:cxnLst/>
              <a:rect l="l" t="t" r="r" b="b"/>
              <a:pathLst>
                <a:path w="663575">
                  <a:moveTo>
                    <a:pt x="0" y="0"/>
                  </a:moveTo>
                  <a:lnTo>
                    <a:pt x="6635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29568" y="2686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91394" y="289560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07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147221" y="2578226"/>
            <a:ext cx="36449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Instr</a:t>
            </a:r>
            <a:r>
              <a:rPr sz="500" spc="-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[15</a:t>
            </a:r>
            <a:r>
              <a:rPr sz="500" spc="-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-</a:t>
            </a:r>
            <a:r>
              <a:rPr sz="500" spc="-25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0]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72344" y="1809750"/>
            <a:ext cx="1637030" cy="1012190"/>
            <a:chOff x="972344" y="1809750"/>
            <a:chExt cx="1637030" cy="1012190"/>
          </a:xfrm>
        </p:grpSpPr>
        <p:sp>
          <p:nvSpPr>
            <p:cNvPr id="78" name="object 78"/>
            <p:cNvSpPr/>
            <p:nvPr/>
          </p:nvSpPr>
          <p:spPr>
            <a:xfrm>
              <a:off x="991394" y="1828800"/>
              <a:ext cx="266065" cy="0"/>
            </a:xfrm>
            <a:custGeom>
              <a:avLst/>
              <a:gdLst/>
              <a:ahLst/>
              <a:cxnLst/>
              <a:rect l="l" t="t" r="r" b="b"/>
              <a:pathLst>
                <a:path w="266065">
                  <a:moveTo>
                    <a:pt x="0" y="0"/>
                  </a:moveTo>
                  <a:lnTo>
                    <a:pt x="26590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31900" y="18097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91394" y="2019300"/>
              <a:ext cx="266065" cy="0"/>
            </a:xfrm>
            <a:custGeom>
              <a:avLst/>
              <a:gdLst/>
              <a:ahLst/>
              <a:cxnLst/>
              <a:rect l="l" t="t" r="r" b="b"/>
              <a:pathLst>
                <a:path w="266065">
                  <a:moveTo>
                    <a:pt x="0" y="0"/>
                  </a:moveTo>
                  <a:lnTo>
                    <a:pt x="26590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75512" y="2000262"/>
              <a:ext cx="294640" cy="38100"/>
            </a:xfrm>
            <a:custGeom>
              <a:avLst/>
              <a:gdLst/>
              <a:ahLst/>
              <a:cxnLst/>
              <a:rect l="l" t="t" r="r" b="b"/>
              <a:pathLst>
                <a:path w="294640" h="38100">
                  <a:moveTo>
                    <a:pt x="31750" y="11671"/>
                  </a:moveTo>
                  <a:lnTo>
                    <a:pt x="22453" y="2374"/>
                  </a:lnTo>
                  <a:lnTo>
                    <a:pt x="9296" y="2374"/>
                  </a:lnTo>
                  <a:lnTo>
                    <a:pt x="0" y="11671"/>
                  </a:lnTo>
                  <a:lnTo>
                    <a:pt x="0" y="25615"/>
                  </a:lnTo>
                  <a:lnTo>
                    <a:pt x="9296" y="34925"/>
                  </a:lnTo>
                  <a:lnTo>
                    <a:pt x="22453" y="34925"/>
                  </a:lnTo>
                  <a:lnTo>
                    <a:pt x="31750" y="25615"/>
                  </a:lnTo>
                  <a:lnTo>
                    <a:pt x="31750" y="11671"/>
                  </a:lnTo>
                  <a:close/>
                </a:path>
                <a:path w="294640" h="38100">
                  <a:moveTo>
                    <a:pt x="294487" y="19050"/>
                  </a:moveTo>
                  <a:lnTo>
                    <a:pt x="256387" y="0"/>
                  </a:lnTo>
                  <a:lnTo>
                    <a:pt x="256387" y="38100"/>
                  </a:lnTo>
                  <a:lnTo>
                    <a:pt x="294487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75519" y="2002632"/>
              <a:ext cx="31750" cy="33020"/>
            </a:xfrm>
            <a:custGeom>
              <a:avLst/>
              <a:gdLst/>
              <a:ahLst/>
              <a:cxnLst/>
              <a:rect l="l" t="t" r="r" b="b"/>
              <a:pathLst>
                <a:path w="31750" h="33019">
                  <a:moveTo>
                    <a:pt x="0" y="9298"/>
                  </a:moveTo>
                  <a:lnTo>
                    <a:pt x="9298" y="0"/>
                  </a:lnTo>
                  <a:lnTo>
                    <a:pt x="22451" y="0"/>
                  </a:lnTo>
                  <a:lnTo>
                    <a:pt x="31750" y="9298"/>
                  </a:lnTo>
                  <a:lnTo>
                    <a:pt x="31750" y="23245"/>
                  </a:lnTo>
                  <a:lnTo>
                    <a:pt x="22451" y="32544"/>
                  </a:lnTo>
                  <a:lnTo>
                    <a:pt x="9298" y="32544"/>
                  </a:lnTo>
                  <a:lnTo>
                    <a:pt x="0" y="23245"/>
                  </a:lnTo>
                  <a:lnTo>
                    <a:pt x="0" y="929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605882" y="2743200"/>
              <a:ext cx="0" cy="75565"/>
            </a:xfrm>
            <a:custGeom>
              <a:avLst/>
              <a:gdLst/>
              <a:ahLst/>
              <a:cxnLst/>
              <a:rect l="l" t="t" r="r" b="b"/>
              <a:pathLst>
                <a:path h="75564">
                  <a:moveTo>
                    <a:pt x="0" y="0"/>
                  </a:moveTo>
                  <a:lnTo>
                    <a:pt x="0" y="75407"/>
                  </a:lnTo>
                </a:path>
              </a:pathLst>
            </a:custGeom>
            <a:ln w="6350">
              <a:solidFill>
                <a:srgbClr val="445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2464052" y="2615532"/>
            <a:ext cx="23749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solidFill>
                  <a:srgbClr val="4452FF"/>
                </a:solidFill>
                <a:latin typeface="Arial"/>
                <a:cs typeface="Arial"/>
              </a:rPr>
              <a:t>RegDst</a:t>
            </a:r>
            <a:endParaRPr sz="5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244852" y="1739232"/>
            <a:ext cx="290195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Read </a:t>
            </a:r>
            <a:r>
              <a:rPr sz="500" dirty="0">
                <a:latin typeface="Arial"/>
                <a:cs typeface="Arial"/>
              </a:rPr>
              <a:t> register 1</a:t>
            </a:r>
            <a:endParaRPr sz="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05"/>
              </a:spcBef>
            </a:pPr>
            <a:r>
              <a:rPr sz="500" spc="-5" dirty="0">
                <a:latin typeface="Arial"/>
                <a:cs typeface="Arial"/>
              </a:rPr>
              <a:t>Read </a:t>
            </a:r>
            <a:r>
              <a:rPr sz="500" dirty="0">
                <a:latin typeface="Arial"/>
                <a:cs typeface="Arial"/>
              </a:rPr>
              <a:t> register 2</a:t>
            </a:r>
            <a:endParaRPr sz="500">
              <a:latin typeface="Arial"/>
              <a:cs typeface="Arial"/>
            </a:endParaRPr>
          </a:p>
          <a:p>
            <a:pPr marL="12700" marR="57785">
              <a:lnSpc>
                <a:spcPct val="100000"/>
              </a:lnSpc>
              <a:spcBef>
                <a:spcPts val="300"/>
              </a:spcBef>
            </a:pPr>
            <a:r>
              <a:rPr sz="500" spc="-5" dirty="0">
                <a:latin typeface="Arial"/>
                <a:cs typeface="Arial"/>
              </a:rPr>
              <a:t>Write </a:t>
            </a:r>
            <a:r>
              <a:rPr sz="500" dirty="0">
                <a:latin typeface="Arial"/>
                <a:cs typeface="Arial"/>
              </a:rPr>
              <a:t> register</a:t>
            </a:r>
            <a:endParaRPr sz="500">
              <a:latin typeface="Arial"/>
              <a:cs typeface="Arial"/>
            </a:endParaRPr>
          </a:p>
          <a:p>
            <a:pPr marL="12700" marR="122555">
              <a:lnSpc>
                <a:spcPct val="100000"/>
              </a:lnSpc>
              <a:spcBef>
                <a:spcPts val="300"/>
              </a:spcBef>
            </a:pPr>
            <a:r>
              <a:rPr sz="500" spc="-10" dirty="0">
                <a:latin typeface="Arial"/>
                <a:cs typeface="Arial"/>
              </a:rPr>
              <a:t>W</a:t>
            </a:r>
            <a:r>
              <a:rPr sz="500" dirty="0">
                <a:latin typeface="Arial"/>
                <a:cs typeface="Arial"/>
              </a:rPr>
              <a:t>rite  </a:t>
            </a:r>
            <a:r>
              <a:rPr sz="500" spc="-5" dirty="0">
                <a:latin typeface="Arial"/>
                <a:cs typeface="Arial"/>
              </a:rPr>
              <a:t>data</a:t>
            </a:r>
            <a:endParaRPr sz="5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55233" y="1739232"/>
            <a:ext cx="202565" cy="36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Read  dat</a:t>
            </a:r>
            <a:r>
              <a:rPr sz="500" dirty="0">
                <a:latin typeface="Arial"/>
                <a:cs typeface="Arial"/>
              </a:rPr>
              <a:t>a</a:t>
            </a:r>
            <a:r>
              <a:rPr sz="500" spc="-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 marR="5080" indent="25400">
              <a:lnSpc>
                <a:spcPct val="100000"/>
              </a:lnSpc>
              <a:spcBef>
                <a:spcPts val="305"/>
              </a:spcBef>
            </a:pPr>
            <a:r>
              <a:rPr sz="500" spc="-5" dirty="0">
                <a:latin typeface="Arial"/>
                <a:cs typeface="Arial"/>
              </a:rPr>
              <a:t>Read  dat</a:t>
            </a:r>
            <a:r>
              <a:rPr sz="500" dirty="0">
                <a:latin typeface="Arial"/>
                <a:cs typeface="Arial"/>
              </a:rPr>
              <a:t>a</a:t>
            </a:r>
            <a:r>
              <a:rPr sz="500" spc="-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550446" y="2273426"/>
            <a:ext cx="3149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latin typeface="Arial"/>
                <a:cs typeface="Arial"/>
              </a:rPr>
              <a:t>Registers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1254125" y="1672432"/>
            <a:ext cx="685165" cy="845819"/>
            <a:chOff x="1254125" y="1672432"/>
            <a:chExt cx="685165" cy="845819"/>
          </a:xfrm>
        </p:grpSpPr>
        <p:sp>
          <p:nvSpPr>
            <p:cNvPr id="89" name="object 89"/>
            <p:cNvSpPr/>
            <p:nvPr/>
          </p:nvSpPr>
          <p:spPr>
            <a:xfrm>
              <a:off x="1257300" y="1751807"/>
              <a:ext cx="678815" cy="763270"/>
            </a:xfrm>
            <a:custGeom>
              <a:avLst/>
              <a:gdLst/>
              <a:ahLst/>
              <a:cxnLst/>
              <a:rect l="l" t="t" r="r" b="b"/>
              <a:pathLst>
                <a:path w="678814" h="763269">
                  <a:moveTo>
                    <a:pt x="0" y="0"/>
                  </a:moveTo>
                  <a:lnTo>
                    <a:pt x="678656" y="0"/>
                  </a:lnTo>
                  <a:lnTo>
                    <a:pt x="678656" y="762794"/>
                  </a:lnTo>
                  <a:lnTo>
                    <a:pt x="0" y="76279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00994" y="1675607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6350">
              <a:solidFill>
                <a:srgbClr val="3CA6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1435352" y="1548732"/>
            <a:ext cx="28892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solidFill>
                  <a:srgbClr val="3CA642"/>
                </a:solidFill>
                <a:latin typeface="Arial"/>
                <a:cs typeface="Arial"/>
              </a:rPr>
              <a:t>Reg</a:t>
            </a:r>
            <a:r>
              <a:rPr sz="500" spc="-10" dirty="0">
                <a:solidFill>
                  <a:srgbClr val="3CA642"/>
                </a:solidFill>
                <a:latin typeface="Arial"/>
                <a:cs typeface="Arial"/>
              </a:rPr>
              <a:t>W</a:t>
            </a:r>
            <a:r>
              <a:rPr sz="500" dirty="0">
                <a:solidFill>
                  <a:srgbClr val="3CA642"/>
                </a:solidFill>
                <a:latin typeface="Arial"/>
                <a:cs typeface="Arial"/>
              </a:rPr>
              <a:t>rite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1135697" y="1291432"/>
            <a:ext cx="3141980" cy="1954530"/>
            <a:chOff x="1135697" y="1291432"/>
            <a:chExt cx="3141980" cy="1954530"/>
          </a:xfrm>
        </p:grpSpPr>
        <p:sp>
          <p:nvSpPr>
            <p:cNvPr id="93" name="object 93"/>
            <p:cNvSpPr/>
            <p:nvPr/>
          </p:nvSpPr>
          <p:spPr>
            <a:xfrm>
              <a:off x="2515394" y="217170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0" y="0"/>
                  </a:moveTo>
                  <a:lnTo>
                    <a:pt x="113506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09850" y="21502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152900" y="2781301"/>
              <a:ext cx="115570" cy="0"/>
            </a:xfrm>
            <a:custGeom>
              <a:avLst/>
              <a:gdLst/>
              <a:ahLst/>
              <a:cxnLst/>
              <a:rect l="l" t="t" r="r" b="b"/>
              <a:pathLst>
                <a:path w="115570">
                  <a:moveTo>
                    <a:pt x="0" y="0"/>
                  </a:moveTo>
                  <a:lnTo>
                    <a:pt x="115094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248943" y="27598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43000" y="2400301"/>
              <a:ext cx="114300" cy="838200"/>
            </a:xfrm>
            <a:custGeom>
              <a:avLst/>
              <a:gdLst/>
              <a:ahLst/>
              <a:cxnLst/>
              <a:rect l="l" t="t" r="r" b="b"/>
              <a:pathLst>
                <a:path w="114300" h="838200">
                  <a:moveTo>
                    <a:pt x="0" y="838200"/>
                  </a:moveTo>
                  <a:lnTo>
                    <a:pt x="0" y="0"/>
                  </a:lnTo>
                </a:path>
                <a:path w="114300" h="8382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38250" y="23788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943894" y="182880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0" y="0"/>
                  </a:moveTo>
                  <a:lnTo>
                    <a:pt x="113506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038350" y="18073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943894" y="2056607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0" y="0"/>
                  </a:moveTo>
                  <a:lnTo>
                    <a:pt x="113506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038350" y="2035175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83569" y="270510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831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038350" y="26836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0494" y="1291432"/>
              <a:ext cx="235744" cy="387350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2713670" y="1407445"/>
            <a:ext cx="14922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latin typeface="Arial"/>
                <a:cs typeface="Arial"/>
              </a:rPr>
              <a:t>Add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988219" y="1744504"/>
            <a:ext cx="3289300" cy="1283970"/>
            <a:chOff x="988219" y="1744504"/>
            <a:chExt cx="3289300" cy="1283970"/>
          </a:xfrm>
        </p:grpSpPr>
        <p:sp>
          <p:nvSpPr>
            <p:cNvPr id="108" name="object 108"/>
            <p:cNvSpPr/>
            <p:nvPr/>
          </p:nvSpPr>
          <p:spPr>
            <a:xfrm>
              <a:off x="2134394" y="1751807"/>
              <a:ext cx="266065" cy="953769"/>
            </a:xfrm>
            <a:custGeom>
              <a:avLst/>
              <a:gdLst/>
              <a:ahLst/>
              <a:cxnLst/>
              <a:rect l="l" t="t" r="r" b="b"/>
              <a:pathLst>
                <a:path w="266064" h="953769">
                  <a:moveTo>
                    <a:pt x="0" y="953293"/>
                  </a:moveTo>
                  <a:lnTo>
                    <a:pt x="151606" y="953293"/>
                  </a:lnTo>
                </a:path>
                <a:path w="266064" h="953769">
                  <a:moveTo>
                    <a:pt x="151606" y="0"/>
                  </a:moveTo>
                  <a:lnTo>
                    <a:pt x="151606" y="953294"/>
                  </a:lnTo>
                </a:path>
                <a:path w="266064" h="953769">
                  <a:moveTo>
                    <a:pt x="151606" y="495300"/>
                  </a:moveTo>
                  <a:lnTo>
                    <a:pt x="265906" y="49530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381250" y="2225675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152900" y="2476500"/>
              <a:ext cx="115570" cy="0"/>
            </a:xfrm>
            <a:custGeom>
              <a:avLst/>
              <a:gdLst/>
              <a:ahLst/>
              <a:cxnLst/>
              <a:rect l="l" t="t" r="r" b="b"/>
              <a:pathLst>
                <a:path w="115570">
                  <a:moveTo>
                    <a:pt x="0" y="0"/>
                  </a:moveTo>
                  <a:lnTo>
                    <a:pt x="115094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48943" y="24550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91394" y="2895600"/>
              <a:ext cx="1066165" cy="0"/>
            </a:xfrm>
            <a:custGeom>
              <a:avLst/>
              <a:gdLst/>
              <a:ahLst/>
              <a:cxnLst/>
              <a:rect l="l" t="t" r="r" b="b"/>
              <a:pathLst>
                <a:path w="1066164">
                  <a:moveTo>
                    <a:pt x="0" y="0"/>
                  </a:moveTo>
                  <a:lnTo>
                    <a:pt x="106600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032000" y="28765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91394" y="3009107"/>
              <a:ext cx="1066165" cy="0"/>
            </a:xfrm>
            <a:custGeom>
              <a:avLst/>
              <a:gdLst/>
              <a:ahLst/>
              <a:cxnLst/>
              <a:rect l="l" t="t" r="r" b="b"/>
              <a:pathLst>
                <a:path w="1066164">
                  <a:moveTo>
                    <a:pt x="0" y="0"/>
                  </a:moveTo>
                  <a:lnTo>
                    <a:pt x="106600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032000" y="299005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1147221" y="2883026"/>
            <a:ext cx="39560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Instr</a:t>
            </a:r>
            <a:r>
              <a:rPr sz="500" spc="-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[15</a:t>
            </a:r>
            <a:r>
              <a:rPr sz="500" spc="-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-</a:t>
            </a:r>
            <a:r>
              <a:rPr sz="500" spc="-20" dirty="0">
                <a:latin typeface="Arial"/>
                <a:cs typeface="Arial"/>
              </a:rPr>
              <a:t> 11]</a:t>
            </a:r>
            <a:endParaRPr sz="5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147221" y="2768726"/>
            <a:ext cx="40005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Instr</a:t>
            </a:r>
            <a:r>
              <a:rPr sz="500" spc="-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[20</a:t>
            </a:r>
            <a:r>
              <a:rPr sz="500" spc="-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-</a:t>
            </a:r>
            <a:r>
              <a:rPr sz="500" spc="-25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16]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111125" y="1235869"/>
            <a:ext cx="3249295" cy="1792605"/>
            <a:chOff x="111125" y="1235869"/>
            <a:chExt cx="3249295" cy="1792605"/>
          </a:xfrm>
        </p:grpSpPr>
        <p:sp>
          <p:nvSpPr>
            <p:cNvPr id="119" name="object 119"/>
            <p:cNvSpPr/>
            <p:nvPr/>
          </p:nvSpPr>
          <p:spPr>
            <a:xfrm>
              <a:off x="980281" y="26876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2452" y="0"/>
                  </a:moveTo>
                  <a:lnTo>
                    <a:pt x="9298" y="0"/>
                  </a:lnTo>
                  <a:lnTo>
                    <a:pt x="0" y="9298"/>
                  </a:lnTo>
                  <a:lnTo>
                    <a:pt x="0" y="22451"/>
                  </a:lnTo>
                  <a:lnTo>
                    <a:pt x="9298" y="31750"/>
                  </a:lnTo>
                  <a:lnTo>
                    <a:pt x="22452" y="31750"/>
                  </a:lnTo>
                  <a:lnTo>
                    <a:pt x="31750" y="22451"/>
                  </a:lnTo>
                  <a:lnTo>
                    <a:pt x="31750" y="9298"/>
                  </a:lnTo>
                  <a:lnTo>
                    <a:pt x="224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80281" y="26876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9298"/>
                  </a:moveTo>
                  <a:lnTo>
                    <a:pt x="9298" y="0"/>
                  </a:lnTo>
                  <a:lnTo>
                    <a:pt x="22451" y="0"/>
                  </a:lnTo>
                  <a:lnTo>
                    <a:pt x="31750" y="9298"/>
                  </a:lnTo>
                  <a:lnTo>
                    <a:pt x="31750" y="22451"/>
                  </a:lnTo>
                  <a:lnTo>
                    <a:pt x="22451" y="31750"/>
                  </a:lnTo>
                  <a:lnTo>
                    <a:pt x="9298" y="31750"/>
                  </a:lnTo>
                  <a:lnTo>
                    <a:pt x="0" y="22451"/>
                  </a:lnTo>
                  <a:lnTo>
                    <a:pt x="0" y="929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80281" y="2882900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22684" y="0"/>
                  </a:moveTo>
                  <a:lnTo>
                    <a:pt x="9066" y="0"/>
                  </a:lnTo>
                  <a:lnTo>
                    <a:pt x="0" y="9066"/>
                  </a:lnTo>
                  <a:lnTo>
                    <a:pt x="0" y="21889"/>
                  </a:lnTo>
                  <a:lnTo>
                    <a:pt x="9066" y="30956"/>
                  </a:lnTo>
                  <a:lnTo>
                    <a:pt x="22684" y="30956"/>
                  </a:lnTo>
                  <a:lnTo>
                    <a:pt x="31750" y="21889"/>
                  </a:lnTo>
                  <a:lnTo>
                    <a:pt x="31750" y="9066"/>
                  </a:lnTo>
                  <a:lnTo>
                    <a:pt x="22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80281" y="2882900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0" y="9066"/>
                  </a:moveTo>
                  <a:lnTo>
                    <a:pt x="9066" y="0"/>
                  </a:lnTo>
                  <a:lnTo>
                    <a:pt x="22684" y="0"/>
                  </a:lnTo>
                  <a:lnTo>
                    <a:pt x="31750" y="9066"/>
                  </a:lnTo>
                  <a:lnTo>
                    <a:pt x="31750" y="21890"/>
                  </a:lnTo>
                  <a:lnTo>
                    <a:pt x="22684" y="30957"/>
                  </a:lnTo>
                  <a:lnTo>
                    <a:pt x="9066" y="30957"/>
                  </a:lnTo>
                  <a:lnTo>
                    <a:pt x="0" y="21890"/>
                  </a:lnTo>
                  <a:lnTo>
                    <a:pt x="0" y="906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271712" y="22264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6941" y="0"/>
                  </a:moveTo>
                  <a:lnTo>
                    <a:pt x="11158" y="0"/>
                  </a:lnTo>
                  <a:lnTo>
                    <a:pt x="0" y="11158"/>
                  </a:lnTo>
                  <a:lnTo>
                    <a:pt x="0" y="26941"/>
                  </a:lnTo>
                  <a:lnTo>
                    <a:pt x="11158" y="38100"/>
                  </a:lnTo>
                  <a:lnTo>
                    <a:pt x="26941" y="38100"/>
                  </a:lnTo>
                  <a:lnTo>
                    <a:pt x="38100" y="26941"/>
                  </a:lnTo>
                  <a:lnTo>
                    <a:pt x="38100" y="11158"/>
                  </a:lnTo>
                  <a:lnTo>
                    <a:pt x="26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271712" y="222647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1158"/>
                  </a:moveTo>
                  <a:lnTo>
                    <a:pt x="11158" y="0"/>
                  </a:lnTo>
                  <a:lnTo>
                    <a:pt x="26941" y="0"/>
                  </a:lnTo>
                  <a:lnTo>
                    <a:pt x="38100" y="11158"/>
                  </a:lnTo>
                  <a:lnTo>
                    <a:pt x="38100" y="26941"/>
                  </a:lnTo>
                  <a:lnTo>
                    <a:pt x="26941" y="38100"/>
                  </a:lnTo>
                  <a:lnTo>
                    <a:pt x="11158" y="38100"/>
                  </a:lnTo>
                  <a:lnTo>
                    <a:pt x="0" y="26941"/>
                  </a:lnTo>
                  <a:lnTo>
                    <a:pt x="0" y="1115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134393" y="1370807"/>
              <a:ext cx="549275" cy="0"/>
            </a:xfrm>
            <a:custGeom>
              <a:avLst/>
              <a:gdLst/>
              <a:ahLst/>
              <a:cxnLst/>
              <a:rect l="l" t="t" r="r" b="b"/>
              <a:pathLst>
                <a:path w="549275">
                  <a:moveTo>
                    <a:pt x="0" y="0"/>
                  </a:moveTo>
                  <a:lnTo>
                    <a:pt x="549275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664618" y="1349375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009900" y="1981201"/>
              <a:ext cx="115570" cy="0"/>
            </a:xfrm>
            <a:custGeom>
              <a:avLst/>
              <a:gdLst/>
              <a:ahLst/>
              <a:cxnLst/>
              <a:rect l="l" t="t" r="r" b="b"/>
              <a:pathLst>
                <a:path w="115569">
                  <a:moveTo>
                    <a:pt x="0" y="0"/>
                  </a:moveTo>
                  <a:lnTo>
                    <a:pt x="11509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099593" y="19621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14400" y="1370807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3000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038350" y="1349375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209800" y="2514600"/>
              <a:ext cx="915669" cy="0"/>
            </a:xfrm>
            <a:custGeom>
              <a:avLst/>
              <a:gdLst/>
              <a:ahLst/>
              <a:cxnLst/>
              <a:rect l="l" t="t" r="r" b="b"/>
              <a:pathLst>
                <a:path w="915669">
                  <a:moveTo>
                    <a:pt x="0" y="0"/>
                  </a:moveTo>
                  <a:lnTo>
                    <a:pt x="915194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105943" y="24931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200400" y="1485107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134393" y="2895600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91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528093" y="28765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134393" y="3009107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91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528093" y="299005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4300" y="1905001"/>
              <a:ext cx="626745" cy="571500"/>
            </a:xfrm>
            <a:custGeom>
              <a:avLst/>
              <a:gdLst/>
              <a:ahLst/>
              <a:cxnLst/>
              <a:rect l="l" t="t" r="r" b="b"/>
              <a:pathLst>
                <a:path w="626745" h="571500">
                  <a:moveTo>
                    <a:pt x="0" y="0"/>
                  </a:moveTo>
                  <a:lnTo>
                    <a:pt x="626269" y="0"/>
                  </a:lnTo>
                  <a:lnTo>
                    <a:pt x="626269" y="571500"/>
                  </a:lnTo>
                  <a:lnTo>
                    <a:pt x="0" y="5715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29393" y="1257300"/>
              <a:ext cx="206375" cy="494665"/>
            </a:xfrm>
            <a:custGeom>
              <a:avLst/>
              <a:gdLst/>
              <a:ahLst/>
              <a:cxnLst/>
              <a:rect l="l" t="t" r="r" b="b"/>
              <a:pathLst>
                <a:path w="206375" h="494664">
                  <a:moveTo>
                    <a:pt x="0" y="494506"/>
                  </a:moveTo>
                  <a:lnTo>
                    <a:pt x="113506" y="494506"/>
                  </a:lnTo>
                </a:path>
                <a:path w="206375" h="494664">
                  <a:moveTo>
                    <a:pt x="130175" y="0"/>
                  </a:moveTo>
                  <a:lnTo>
                    <a:pt x="206375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13512" y="1235874"/>
              <a:ext cx="231775" cy="538480"/>
            </a:xfrm>
            <a:custGeom>
              <a:avLst/>
              <a:gdLst/>
              <a:ahLst/>
              <a:cxnLst/>
              <a:rect l="l" t="t" r="r" b="b"/>
              <a:pathLst>
                <a:path w="231775" h="538480">
                  <a:moveTo>
                    <a:pt x="38900" y="510654"/>
                  </a:moveTo>
                  <a:lnTo>
                    <a:pt x="27508" y="499275"/>
                  </a:lnTo>
                  <a:lnTo>
                    <a:pt x="11391" y="499275"/>
                  </a:lnTo>
                  <a:lnTo>
                    <a:pt x="0" y="510654"/>
                  </a:lnTo>
                  <a:lnTo>
                    <a:pt x="0" y="526770"/>
                  </a:lnTo>
                  <a:lnTo>
                    <a:pt x="11391" y="538162"/>
                  </a:lnTo>
                  <a:lnTo>
                    <a:pt x="27508" y="538162"/>
                  </a:lnTo>
                  <a:lnTo>
                    <a:pt x="38900" y="526770"/>
                  </a:lnTo>
                  <a:lnTo>
                    <a:pt x="38900" y="510654"/>
                  </a:lnTo>
                  <a:close/>
                </a:path>
                <a:path w="231775" h="538480">
                  <a:moveTo>
                    <a:pt x="231775" y="21437"/>
                  </a:moveTo>
                  <a:lnTo>
                    <a:pt x="203200" y="0"/>
                  </a:lnTo>
                  <a:lnTo>
                    <a:pt x="203200" y="42862"/>
                  </a:lnTo>
                  <a:lnTo>
                    <a:pt x="231775" y="21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13518" y="1735138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69">
                  <a:moveTo>
                    <a:pt x="0" y="11391"/>
                  </a:moveTo>
                  <a:lnTo>
                    <a:pt x="11390" y="0"/>
                  </a:lnTo>
                  <a:lnTo>
                    <a:pt x="27502" y="0"/>
                  </a:lnTo>
                  <a:lnTo>
                    <a:pt x="38894" y="11391"/>
                  </a:lnTo>
                  <a:lnTo>
                    <a:pt x="38894" y="27503"/>
                  </a:lnTo>
                  <a:lnTo>
                    <a:pt x="27502" y="38894"/>
                  </a:lnTo>
                  <a:lnTo>
                    <a:pt x="11390" y="38894"/>
                  </a:lnTo>
                  <a:lnTo>
                    <a:pt x="0" y="27503"/>
                  </a:lnTo>
                  <a:lnTo>
                    <a:pt x="0" y="1139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40568" y="2019301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425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19943" y="19978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2423952" y="2006726"/>
            <a:ext cx="609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423952" y="2220086"/>
            <a:ext cx="609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835819" y="1254125"/>
            <a:ext cx="3435350" cy="1911350"/>
            <a:chOff x="835819" y="1254125"/>
            <a:chExt cx="3435350" cy="1911350"/>
          </a:xfrm>
        </p:grpSpPr>
        <p:sp>
          <p:nvSpPr>
            <p:cNvPr id="147" name="object 147"/>
            <p:cNvSpPr/>
            <p:nvPr/>
          </p:nvSpPr>
          <p:spPr>
            <a:xfrm>
              <a:off x="2400300" y="1981200"/>
              <a:ext cx="725170" cy="952500"/>
            </a:xfrm>
            <a:custGeom>
              <a:avLst/>
              <a:gdLst/>
              <a:ahLst/>
              <a:cxnLst/>
              <a:rect l="l" t="t" r="r" b="b"/>
              <a:pathLst>
                <a:path w="725169" h="952500">
                  <a:moveTo>
                    <a:pt x="0" y="54372"/>
                  </a:moveTo>
                  <a:lnTo>
                    <a:pt x="4272" y="33208"/>
                  </a:lnTo>
                  <a:lnTo>
                    <a:pt x="15925" y="15925"/>
                  </a:lnTo>
                  <a:lnTo>
                    <a:pt x="33208" y="4272"/>
                  </a:lnTo>
                  <a:lnTo>
                    <a:pt x="54372" y="0"/>
                  </a:lnTo>
                  <a:lnTo>
                    <a:pt x="75536" y="4272"/>
                  </a:lnTo>
                  <a:lnTo>
                    <a:pt x="92818" y="15925"/>
                  </a:lnTo>
                  <a:lnTo>
                    <a:pt x="104471" y="33208"/>
                  </a:lnTo>
                  <a:lnTo>
                    <a:pt x="108744" y="54372"/>
                  </a:lnTo>
                  <a:lnTo>
                    <a:pt x="108744" y="288528"/>
                  </a:lnTo>
                  <a:lnTo>
                    <a:pt x="104471" y="309692"/>
                  </a:lnTo>
                  <a:lnTo>
                    <a:pt x="92818" y="326974"/>
                  </a:lnTo>
                  <a:lnTo>
                    <a:pt x="75536" y="338627"/>
                  </a:lnTo>
                  <a:lnTo>
                    <a:pt x="54372" y="342900"/>
                  </a:lnTo>
                  <a:lnTo>
                    <a:pt x="33208" y="338627"/>
                  </a:lnTo>
                  <a:lnTo>
                    <a:pt x="15925" y="326974"/>
                  </a:lnTo>
                  <a:lnTo>
                    <a:pt x="4272" y="309692"/>
                  </a:lnTo>
                  <a:lnTo>
                    <a:pt x="0" y="288528"/>
                  </a:lnTo>
                  <a:lnTo>
                    <a:pt x="0" y="54372"/>
                  </a:lnTo>
                  <a:close/>
                </a:path>
                <a:path w="725169" h="952500">
                  <a:moveTo>
                    <a:pt x="266700" y="952500"/>
                  </a:moveTo>
                  <a:lnTo>
                    <a:pt x="724694" y="9525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099593" y="29146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124993" y="1257300"/>
              <a:ext cx="75565" cy="1828800"/>
            </a:xfrm>
            <a:custGeom>
              <a:avLst/>
              <a:gdLst/>
              <a:ahLst/>
              <a:cxnLst/>
              <a:rect l="l" t="t" r="r" b="b"/>
              <a:pathLst>
                <a:path w="75564" h="1828800">
                  <a:moveTo>
                    <a:pt x="75406" y="0"/>
                  </a:moveTo>
                  <a:lnTo>
                    <a:pt x="0" y="0"/>
                  </a:lnTo>
                  <a:lnTo>
                    <a:pt x="0" y="1828799"/>
                  </a:lnTo>
                  <a:lnTo>
                    <a:pt x="75406" y="1828799"/>
                  </a:lnTo>
                  <a:lnTo>
                    <a:pt x="7540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124994" y="1257300"/>
              <a:ext cx="75565" cy="1828800"/>
            </a:xfrm>
            <a:custGeom>
              <a:avLst/>
              <a:gdLst/>
              <a:ahLst/>
              <a:cxnLst/>
              <a:rect l="l" t="t" r="r" b="b"/>
              <a:pathLst>
                <a:path w="75564" h="1828800">
                  <a:moveTo>
                    <a:pt x="0" y="0"/>
                  </a:moveTo>
                  <a:lnTo>
                    <a:pt x="75406" y="0"/>
                  </a:lnTo>
                  <a:lnTo>
                    <a:pt x="75406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200400" y="2514600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190500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371850" y="24931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0" y="0"/>
                  </a:moveTo>
                  <a:lnTo>
                    <a:pt x="0" y="42862"/>
                  </a:lnTo>
                  <a:lnTo>
                    <a:pt x="28575" y="21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077493" y="1257300"/>
              <a:ext cx="75565" cy="1828800"/>
            </a:xfrm>
            <a:custGeom>
              <a:avLst/>
              <a:gdLst/>
              <a:ahLst/>
              <a:cxnLst/>
              <a:rect l="l" t="t" r="r" b="b"/>
              <a:pathLst>
                <a:path w="75564" h="1828800">
                  <a:moveTo>
                    <a:pt x="75406" y="0"/>
                  </a:moveTo>
                  <a:lnTo>
                    <a:pt x="0" y="0"/>
                  </a:lnTo>
                  <a:lnTo>
                    <a:pt x="0" y="1828799"/>
                  </a:lnTo>
                  <a:lnTo>
                    <a:pt x="75406" y="1828799"/>
                  </a:lnTo>
                  <a:lnTo>
                    <a:pt x="7540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077494" y="1257300"/>
              <a:ext cx="75565" cy="1828800"/>
            </a:xfrm>
            <a:custGeom>
              <a:avLst/>
              <a:gdLst/>
              <a:ahLst/>
              <a:cxnLst/>
              <a:rect l="l" t="t" r="r" b="b"/>
              <a:pathLst>
                <a:path w="75564" h="1828800">
                  <a:moveTo>
                    <a:pt x="0" y="0"/>
                  </a:moveTo>
                  <a:lnTo>
                    <a:pt x="75406" y="0"/>
                  </a:lnTo>
                  <a:lnTo>
                    <a:pt x="75406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200400" y="2933700"/>
              <a:ext cx="877569" cy="0"/>
            </a:xfrm>
            <a:custGeom>
              <a:avLst/>
              <a:gdLst/>
              <a:ahLst/>
              <a:cxnLst/>
              <a:rect l="l" t="t" r="r" b="b"/>
              <a:pathLst>
                <a:path w="877570">
                  <a:moveTo>
                    <a:pt x="0" y="0"/>
                  </a:moveTo>
                  <a:lnTo>
                    <a:pt x="87709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052093" y="29146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66800" y="2933700"/>
              <a:ext cx="3201670" cy="228600"/>
            </a:xfrm>
            <a:custGeom>
              <a:avLst/>
              <a:gdLst/>
              <a:ahLst/>
              <a:cxnLst/>
              <a:rect l="l" t="t" r="r" b="b"/>
              <a:pathLst>
                <a:path w="3201670" h="228600">
                  <a:moveTo>
                    <a:pt x="3086100" y="0"/>
                  </a:moveTo>
                  <a:lnTo>
                    <a:pt x="3201194" y="0"/>
                  </a:lnTo>
                </a:path>
                <a:path w="3201670" h="228600">
                  <a:moveTo>
                    <a:pt x="3201194" y="228600"/>
                  </a:moveTo>
                  <a:lnTo>
                    <a:pt x="3201194" y="0"/>
                  </a:lnTo>
                </a:path>
                <a:path w="3201670" h="228600">
                  <a:moveTo>
                    <a:pt x="0" y="228600"/>
                  </a:moveTo>
                  <a:lnTo>
                    <a:pt x="3201194" y="2286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38993" y="1257300"/>
              <a:ext cx="75565" cy="1828800"/>
            </a:xfrm>
            <a:custGeom>
              <a:avLst/>
              <a:gdLst/>
              <a:ahLst/>
              <a:cxnLst/>
              <a:rect l="l" t="t" r="r" b="b"/>
              <a:pathLst>
                <a:path w="75565" h="1828800">
                  <a:moveTo>
                    <a:pt x="75406" y="0"/>
                  </a:moveTo>
                  <a:lnTo>
                    <a:pt x="0" y="0"/>
                  </a:lnTo>
                  <a:lnTo>
                    <a:pt x="0" y="1828799"/>
                  </a:lnTo>
                  <a:lnTo>
                    <a:pt x="75406" y="1828799"/>
                  </a:lnTo>
                  <a:lnTo>
                    <a:pt x="7540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38994" y="1257300"/>
              <a:ext cx="75565" cy="1828800"/>
            </a:xfrm>
            <a:custGeom>
              <a:avLst/>
              <a:gdLst/>
              <a:ahLst/>
              <a:cxnLst/>
              <a:rect l="l" t="t" r="r" b="b"/>
              <a:pathLst>
                <a:path w="75565" h="1828800">
                  <a:moveTo>
                    <a:pt x="0" y="0"/>
                  </a:moveTo>
                  <a:lnTo>
                    <a:pt x="75406" y="0"/>
                  </a:lnTo>
                  <a:lnTo>
                    <a:pt x="75406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749552" y="1130426"/>
            <a:ext cx="16319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IF/ID</a:t>
            </a:r>
            <a:endParaRPr sz="5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969546" y="786732"/>
            <a:ext cx="19177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ID/EX</a:t>
            </a:r>
            <a:endParaRPr sz="5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997452" y="901032"/>
            <a:ext cx="27622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EX/MEM</a:t>
            </a:r>
            <a:endParaRPr sz="5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3911852" y="1016126"/>
            <a:ext cx="29400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MEM/WB</a:t>
            </a:r>
            <a:endParaRPr sz="5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377588" y="1016126"/>
            <a:ext cx="2514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solidFill>
                  <a:srgbClr val="FF2800"/>
                </a:solidFill>
                <a:latin typeface="Arial"/>
                <a:cs typeface="Arial"/>
              </a:rPr>
              <a:t>Control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3121819" y="1139825"/>
            <a:ext cx="81915" cy="120650"/>
            <a:chOff x="3121819" y="1139825"/>
            <a:chExt cx="81915" cy="120650"/>
          </a:xfrm>
        </p:grpSpPr>
        <p:sp>
          <p:nvSpPr>
            <p:cNvPr id="166" name="object 166"/>
            <p:cNvSpPr/>
            <p:nvPr/>
          </p:nvSpPr>
          <p:spPr>
            <a:xfrm>
              <a:off x="3124993" y="1143000"/>
              <a:ext cx="75565" cy="114300"/>
            </a:xfrm>
            <a:custGeom>
              <a:avLst/>
              <a:gdLst/>
              <a:ahLst/>
              <a:cxnLst/>
              <a:rect l="l" t="t" r="r" b="b"/>
              <a:pathLst>
                <a:path w="75564" h="114300">
                  <a:moveTo>
                    <a:pt x="7540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75406" y="114300"/>
                  </a:lnTo>
                  <a:lnTo>
                    <a:pt x="7540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124994" y="1143000"/>
              <a:ext cx="75565" cy="114300"/>
            </a:xfrm>
            <a:custGeom>
              <a:avLst/>
              <a:gdLst/>
              <a:ahLst/>
              <a:cxnLst/>
              <a:rect l="l" t="t" r="r" b="b"/>
              <a:pathLst>
                <a:path w="75564" h="114300">
                  <a:moveTo>
                    <a:pt x="0" y="0"/>
                  </a:moveTo>
                  <a:lnTo>
                    <a:pt x="75406" y="0"/>
                  </a:lnTo>
                  <a:lnTo>
                    <a:pt x="75406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3130802" y="1131220"/>
            <a:ext cx="711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FF40FF"/>
                </a:solidFill>
                <a:latin typeface="Times New Roman"/>
                <a:cs typeface="Times New Roman"/>
              </a:rPr>
              <a:t>M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3121819" y="1025525"/>
            <a:ext cx="81915" cy="120650"/>
            <a:chOff x="3121819" y="1025525"/>
            <a:chExt cx="81915" cy="120650"/>
          </a:xfrm>
        </p:grpSpPr>
        <p:sp>
          <p:nvSpPr>
            <p:cNvPr id="170" name="object 170"/>
            <p:cNvSpPr/>
            <p:nvPr/>
          </p:nvSpPr>
          <p:spPr>
            <a:xfrm>
              <a:off x="3124993" y="1028700"/>
              <a:ext cx="75565" cy="114300"/>
            </a:xfrm>
            <a:custGeom>
              <a:avLst/>
              <a:gdLst/>
              <a:ahLst/>
              <a:cxnLst/>
              <a:rect l="l" t="t" r="r" b="b"/>
              <a:pathLst>
                <a:path w="75564" h="114300">
                  <a:moveTo>
                    <a:pt x="7540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75406" y="114300"/>
                  </a:lnTo>
                  <a:lnTo>
                    <a:pt x="7540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124994" y="1028700"/>
              <a:ext cx="75565" cy="114300"/>
            </a:xfrm>
            <a:custGeom>
              <a:avLst/>
              <a:gdLst/>
              <a:ahLst/>
              <a:cxnLst/>
              <a:rect l="l" t="t" r="r" b="b"/>
              <a:pathLst>
                <a:path w="75564" h="114300">
                  <a:moveTo>
                    <a:pt x="0" y="0"/>
                  </a:moveTo>
                  <a:lnTo>
                    <a:pt x="75406" y="0"/>
                  </a:lnTo>
                  <a:lnTo>
                    <a:pt x="75406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3110958" y="1013745"/>
            <a:ext cx="107314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3CA642"/>
                </a:solidFill>
                <a:latin typeface="Times New Roman"/>
                <a:cs typeface="Times New Roman"/>
              </a:rPr>
              <a:t>WB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4074319" y="1139825"/>
            <a:ext cx="81915" cy="120650"/>
            <a:chOff x="4074319" y="1139825"/>
            <a:chExt cx="81915" cy="120650"/>
          </a:xfrm>
        </p:grpSpPr>
        <p:sp>
          <p:nvSpPr>
            <p:cNvPr id="174" name="object 174"/>
            <p:cNvSpPr/>
            <p:nvPr/>
          </p:nvSpPr>
          <p:spPr>
            <a:xfrm>
              <a:off x="4077493" y="1143000"/>
              <a:ext cx="75565" cy="114300"/>
            </a:xfrm>
            <a:custGeom>
              <a:avLst/>
              <a:gdLst/>
              <a:ahLst/>
              <a:cxnLst/>
              <a:rect l="l" t="t" r="r" b="b"/>
              <a:pathLst>
                <a:path w="75564" h="114300">
                  <a:moveTo>
                    <a:pt x="7540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75406" y="114300"/>
                  </a:lnTo>
                  <a:lnTo>
                    <a:pt x="7540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077494" y="1143000"/>
              <a:ext cx="75565" cy="114300"/>
            </a:xfrm>
            <a:custGeom>
              <a:avLst/>
              <a:gdLst/>
              <a:ahLst/>
              <a:cxnLst/>
              <a:rect l="l" t="t" r="r" b="b"/>
              <a:pathLst>
                <a:path w="75564" h="114300">
                  <a:moveTo>
                    <a:pt x="0" y="0"/>
                  </a:moveTo>
                  <a:lnTo>
                    <a:pt x="75406" y="0"/>
                  </a:lnTo>
                  <a:lnTo>
                    <a:pt x="75406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4065840" y="1131220"/>
            <a:ext cx="107314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3CA642"/>
                </a:solidFill>
                <a:latin typeface="Times New Roman"/>
                <a:cs typeface="Times New Roman"/>
              </a:rPr>
              <a:t>WB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971550" y="949325"/>
            <a:ext cx="3119120" cy="1949450"/>
            <a:chOff x="971550" y="949325"/>
            <a:chExt cx="3119120" cy="1949450"/>
          </a:xfrm>
        </p:grpSpPr>
        <p:sp>
          <p:nvSpPr>
            <p:cNvPr id="178" name="object 178"/>
            <p:cNvSpPr/>
            <p:nvPr/>
          </p:nvSpPr>
          <p:spPr>
            <a:xfrm>
              <a:off x="1676400" y="10668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635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032000" y="10477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971800" y="1066800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69">
                  <a:moveTo>
                    <a:pt x="0" y="0"/>
                  </a:moveTo>
                  <a:lnTo>
                    <a:pt x="153194" y="0"/>
                  </a:lnTo>
                </a:path>
              </a:pathLst>
            </a:custGeom>
            <a:ln w="6350">
              <a:solidFill>
                <a:srgbClr val="3CA6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99593" y="10477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6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934493" y="1180307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190500" y="0"/>
                  </a:lnTo>
                </a:path>
              </a:pathLst>
            </a:custGeom>
            <a:ln w="635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099593" y="116125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134394" y="952500"/>
              <a:ext cx="837565" cy="114300"/>
            </a:xfrm>
            <a:custGeom>
              <a:avLst/>
              <a:gdLst/>
              <a:ahLst/>
              <a:cxnLst/>
              <a:rect l="l" t="t" r="r" b="b"/>
              <a:pathLst>
                <a:path w="837564" h="114300">
                  <a:moveTo>
                    <a:pt x="0" y="0"/>
                  </a:moveTo>
                  <a:lnTo>
                    <a:pt x="837406" y="0"/>
                  </a:lnTo>
                </a:path>
                <a:path w="837564" h="114300">
                  <a:moveTo>
                    <a:pt x="837406" y="114300"/>
                  </a:moveTo>
                  <a:lnTo>
                    <a:pt x="837406" y="0"/>
                  </a:lnTo>
                </a:path>
              </a:pathLst>
            </a:custGeom>
            <a:ln w="6350">
              <a:solidFill>
                <a:srgbClr val="3CA6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134394" y="1066800"/>
              <a:ext cx="800100" cy="113664"/>
            </a:xfrm>
            <a:custGeom>
              <a:avLst/>
              <a:gdLst/>
              <a:ahLst/>
              <a:cxnLst/>
              <a:rect l="l" t="t" r="r" b="b"/>
              <a:pathLst>
                <a:path w="800100" h="113665">
                  <a:moveTo>
                    <a:pt x="0" y="0"/>
                  </a:moveTo>
                  <a:lnTo>
                    <a:pt x="800100" y="0"/>
                  </a:lnTo>
                </a:path>
                <a:path w="800100" h="113665">
                  <a:moveTo>
                    <a:pt x="800100" y="113506"/>
                  </a:moveTo>
                  <a:lnTo>
                    <a:pt x="800100" y="0"/>
                  </a:lnTo>
                </a:path>
              </a:pathLst>
            </a:custGeom>
            <a:ln w="635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200400" y="1066800"/>
              <a:ext cx="877569" cy="113664"/>
            </a:xfrm>
            <a:custGeom>
              <a:avLst/>
              <a:gdLst/>
              <a:ahLst/>
              <a:cxnLst/>
              <a:rect l="l" t="t" r="r" b="b"/>
              <a:pathLst>
                <a:path w="877570" h="113665">
                  <a:moveTo>
                    <a:pt x="0" y="0"/>
                  </a:moveTo>
                  <a:lnTo>
                    <a:pt x="723900" y="0"/>
                  </a:lnTo>
                </a:path>
                <a:path w="877570" h="113665">
                  <a:moveTo>
                    <a:pt x="723900" y="113506"/>
                  </a:moveTo>
                  <a:lnTo>
                    <a:pt x="877094" y="113506"/>
                  </a:lnTo>
                </a:path>
              </a:pathLst>
            </a:custGeom>
            <a:ln w="6350">
              <a:solidFill>
                <a:srgbClr val="3CA6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052093" y="116125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6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924300" y="1066800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113506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CA6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91393" y="1066800"/>
              <a:ext cx="419100" cy="762000"/>
            </a:xfrm>
            <a:custGeom>
              <a:avLst/>
              <a:gdLst/>
              <a:ahLst/>
              <a:cxnLst/>
              <a:rect l="l" t="t" r="r" b="b"/>
              <a:pathLst>
                <a:path w="419100" h="762000">
                  <a:moveTo>
                    <a:pt x="0" y="762000"/>
                  </a:moveTo>
                  <a:lnTo>
                    <a:pt x="0" y="0"/>
                  </a:lnTo>
                </a:path>
                <a:path w="419100" h="762000">
                  <a:moveTo>
                    <a:pt x="0" y="0"/>
                  </a:moveTo>
                  <a:lnTo>
                    <a:pt x="4191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74725" y="1047762"/>
              <a:ext cx="448945" cy="795020"/>
            </a:xfrm>
            <a:custGeom>
              <a:avLst/>
              <a:gdLst/>
              <a:ahLst/>
              <a:cxnLst/>
              <a:rect l="l" t="t" r="r" b="b"/>
              <a:pathLst>
                <a:path w="448944" h="795019">
                  <a:moveTo>
                    <a:pt x="31750" y="772642"/>
                  </a:moveTo>
                  <a:lnTo>
                    <a:pt x="22682" y="763587"/>
                  </a:lnTo>
                  <a:lnTo>
                    <a:pt x="9055" y="763587"/>
                  </a:lnTo>
                  <a:lnTo>
                    <a:pt x="0" y="772642"/>
                  </a:lnTo>
                  <a:lnTo>
                    <a:pt x="0" y="785469"/>
                  </a:lnTo>
                  <a:lnTo>
                    <a:pt x="9055" y="794537"/>
                  </a:lnTo>
                  <a:lnTo>
                    <a:pt x="22682" y="794537"/>
                  </a:lnTo>
                  <a:lnTo>
                    <a:pt x="31750" y="785469"/>
                  </a:lnTo>
                  <a:lnTo>
                    <a:pt x="31750" y="772642"/>
                  </a:lnTo>
                  <a:close/>
                </a:path>
                <a:path w="448944" h="795019">
                  <a:moveTo>
                    <a:pt x="448462" y="19050"/>
                  </a:moveTo>
                  <a:lnTo>
                    <a:pt x="410362" y="0"/>
                  </a:lnTo>
                  <a:lnTo>
                    <a:pt x="410362" y="38100"/>
                  </a:lnTo>
                  <a:lnTo>
                    <a:pt x="448462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74725" y="1811338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0" y="9066"/>
                  </a:moveTo>
                  <a:lnTo>
                    <a:pt x="9066" y="0"/>
                  </a:lnTo>
                  <a:lnTo>
                    <a:pt x="22684" y="0"/>
                  </a:lnTo>
                  <a:lnTo>
                    <a:pt x="31750" y="9066"/>
                  </a:lnTo>
                  <a:lnTo>
                    <a:pt x="31750" y="21891"/>
                  </a:lnTo>
                  <a:lnTo>
                    <a:pt x="22684" y="30956"/>
                  </a:lnTo>
                  <a:lnTo>
                    <a:pt x="9066" y="30956"/>
                  </a:lnTo>
                  <a:lnTo>
                    <a:pt x="0" y="21891"/>
                  </a:lnTo>
                  <a:lnTo>
                    <a:pt x="0" y="906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91393" y="1828800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876300"/>
                  </a:moveTo>
                  <a:lnTo>
                    <a:pt x="0" y="1066800"/>
                  </a:lnTo>
                </a:path>
                <a:path h="1066800">
                  <a:moveTo>
                    <a:pt x="0" y="190500"/>
                  </a:moveTo>
                  <a:lnTo>
                    <a:pt x="0" y="876300"/>
                  </a:lnTo>
                </a:path>
                <a:path h="10668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190752" y="1393951"/>
            <a:ext cx="717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" b="1" dirty="0">
                <a:latin typeface="Arial"/>
                <a:cs typeface="Arial"/>
              </a:rPr>
              <a:t>P  C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94" name="object 194"/>
          <p:cNvGrpSpPr/>
          <p:nvPr/>
        </p:nvGrpSpPr>
        <p:grpSpPr>
          <a:xfrm>
            <a:off x="207962" y="654844"/>
            <a:ext cx="3155315" cy="837565"/>
            <a:chOff x="207962" y="654844"/>
            <a:chExt cx="3155315" cy="837565"/>
          </a:xfrm>
        </p:grpSpPr>
        <p:sp>
          <p:nvSpPr>
            <p:cNvPr id="195" name="object 195"/>
            <p:cNvSpPr/>
            <p:nvPr/>
          </p:nvSpPr>
          <p:spPr>
            <a:xfrm>
              <a:off x="229393" y="670719"/>
              <a:ext cx="3123565" cy="814705"/>
            </a:xfrm>
            <a:custGeom>
              <a:avLst/>
              <a:gdLst/>
              <a:ahLst/>
              <a:cxnLst/>
              <a:rect l="l" t="t" r="r" b="b"/>
              <a:pathLst>
                <a:path w="3123565" h="814705">
                  <a:moveTo>
                    <a:pt x="3123406" y="814387"/>
                  </a:moveTo>
                  <a:lnTo>
                    <a:pt x="3123406" y="3175"/>
                  </a:lnTo>
                </a:path>
                <a:path w="3123565" h="814705">
                  <a:moveTo>
                    <a:pt x="0" y="0"/>
                  </a:moveTo>
                  <a:lnTo>
                    <a:pt x="0" y="700087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07962" y="1351757"/>
              <a:ext cx="43180" cy="28575"/>
            </a:xfrm>
            <a:custGeom>
              <a:avLst/>
              <a:gdLst/>
              <a:ahLst/>
              <a:cxnLst/>
              <a:rect l="l" t="t" r="r" b="b"/>
              <a:pathLst>
                <a:path w="43179" h="28575">
                  <a:moveTo>
                    <a:pt x="42862" y="0"/>
                  </a:moveTo>
                  <a:lnTo>
                    <a:pt x="0" y="0"/>
                  </a:lnTo>
                  <a:lnTo>
                    <a:pt x="21431" y="2857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10394" y="807244"/>
              <a:ext cx="113664" cy="563880"/>
            </a:xfrm>
            <a:custGeom>
              <a:avLst/>
              <a:gdLst/>
              <a:ahLst/>
              <a:cxnLst/>
              <a:rect l="l" t="t" r="r" b="b"/>
              <a:pathLst>
                <a:path w="113665" h="563880">
                  <a:moveTo>
                    <a:pt x="113506" y="563562"/>
                  </a:moveTo>
                  <a:lnTo>
                    <a:pt x="113506" y="0"/>
                  </a:lnTo>
                </a:path>
                <a:path w="113665" h="563880">
                  <a:moveTo>
                    <a:pt x="0" y="5556"/>
                  </a:moveTo>
                  <a:lnTo>
                    <a:pt x="113506" y="5556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00868" y="791369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80">
                  <a:moveTo>
                    <a:pt x="28575" y="0"/>
                  </a:moveTo>
                  <a:lnTo>
                    <a:pt x="0" y="21431"/>
                  </a:lnTo>
                  <a:lnTo>
                    <a:pt x="28575" y="42862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12775" y="676275"/>
              <a:ext cx="2743200" cy="0"/>
            </a:xfrm>
            <a:custGeom>
              <a:avLst/>
              <a:gdLst/>
              <a:ahLst/>
              <a:cxnLst/>
              <a:rect l="l" t="t" r="r" b="b"/>
              <a:pathLst>
                <a:path w="2743200">
                  <a:moveTo>
                    <a:pt x="2743200" y="0"/>
                  </a:moveTo>
                  <a:lnTo>
                    <a:pt x="0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03250" y="654844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79">
                  <a:moveTo>
                    <a:pt x="28575" y="0"/>
                  </a:moveTo>
                  <a:lnTo>
                    <a:pt x="0" y="21431"/>
                  </a:lnTo>
                  <a:lnTo>
                    <a:pt x="28575" y="42862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1" name="object 201"/>
          <p:cNvSpPr txBox="1"/>
          <p:nvPr/>
        </p:nvSpPr>
        <p:spPr>
          <a:xfrm>
            <a:off x="521746" y="597026"/>
            <a:ext cx="609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521746" y="734186"/>
            <a:ext cx="609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554831" y="883445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6350">
            <a:solidFill>
              <a:srgbClr val="FF4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404271" y="941513"/>
            <a:ext cx="20891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FF40FF"/>
                </a:solidFill>
                <a:latin typeface="Arial"/>
                <a:cs typeface="Arial"/>
              </a:rPr>
              <a:t>PCSrc</a:t>
            </a:r>
            <a:endParaRPr sz="50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229393" y="676275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5">
                <a:moveTo>
                  <a:pt x="0" y="0"/>
                </a:moveTo>
                <a:lnTo>
                  <a:pt x="265906" y="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1648077" y="2578226"/>
            <a:ext cx="23050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  <a:spcBef>
                <a:spcPts val="100"/>
              </a:spcBef>
            </a:pPr>
            <a:r>
              <a:rPr sz="500" b="1" dirty="0">
                <a:latin typeface="Arial"/>
                <a:cs typeface="Arial"/>
              </a:rPr>
              <a:t>Sign </a:t>
            </a:r>
            <a:r>
              <a:rPr sz="500" b="1" spc="5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extend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1626393" y="933450"/>
            <a:ext cx="511175" cy="1927225"/>
            <a:chOff x="1626393" y="933450"/>
            <a:chExt cx="511175" cy="1927225"/>
          </a:xfrm>
        </p:grpSpPr>
        <p:sp>
          <p:nvSpPr>
            <p:cNvPr id="208" name="object 208"/>
            <p:cNvSpPr/>
            <p:nvPr/>
          </p:nvSpPr>
          <p:spPr>
            <a:xfrm>
              <a:off x="1648618" y="2552700"/>
              <a:ext cx="227965" cy="304800"/>
            </a:xfrm>
            <a:custGeom>
              <a:avLst/>
              <a:gdLst/>
              <a:ahLst/>
              <a:cxnLst/>
              <a:rect l="l" t="t" r="r" b="b"/>
              <a:pathLst>
                <a:path w="227964" h="304800">
                  <a:moveTo>
                    <a:pt x="0" y="152400"/>
                  </a:moveTo>
                  <a:lnTo>
                    <a:pt x="5806" y="104229"/>
                  </a:lnTo>
                  <a:lnTo>
                    <a:pt x="21976" y="62394"/>
                  </a:lnTo>
                  <a:lnTo>
                    <a:pt x="46633" y="29404"/>
                  </a:lnTo>
                  <a:lnTo>
                    <a:pt x="77901" y="7769"/>
                  </a:lnTo>
                  <a:lnTo>
                    <a:pt x="113903" y="0"/>
                  </a:lnTo>
                  <a:lnTo>
                    <a:pt x="181173" y="29404"/>
                  </a:lnTo>
                  <a:lnTo>
                    <a:pt x="205830" y="62394"/>
                  </a:lnTo>
                  <a:lnTo>
                    <a:pt x="222000" y="104229"/>
                  </a:lnTo>
                  <a:lnTo>
                    <a:pt x="227807" y="152400"/>
                  </a:lnTo>
                  <a:lnTo>
                    <a:pt x="222000" y="200570"/>
                  </a:lnTo>
                  <a:lnTo>
                    <a:pt x="205830" y="242405"/>
                  </a:lnTo>
                  <a:lnTo>
                    <a:pt x="181173" y="275395"/>
                  </a:lnTo>
                  <a:lnTo>
                    <a:pt x="149905" y="297030"/>
                  </a:lnTo>
                  <a:lnTo>
                    <a:pt x="113903" y="304800"/>
                  </a:lnTo>
                  <a:lnTo>
                    <a:pt x="77901" y="297030"/>
                  </a:lnTo>
                  <a:lnTo>
                    <a:pt x="46633" y="275395"/>
                  </a:lnTo>
                  <a:lnTo>
                    <a:pt x="21976" y="242405"/>
                  </a:lnTo>
                  <a:lnTo>
                    <a:pt x="5806" y="200570"/>
                  </a:lnTo>
                  <a:lnTo>
                    <a:pt x="0" y="1524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629568" y="952500"/>
              <a:ext cx="427990" cy="0"/>
            </a:xfrm>
            <a:custGeom>
              <a:avLst/>
              <a:gdLst/>
              <a:ahLst/>
              <a:cxnLst/>
              <a:rect l="l" t="t" r="r" b="b"/>
              <a:pathLst>
                <a:path w="427989">
                  <a:moveTo>
                    <a:pt x="0" y="0"/>
                  </a:moveTo>
                  <a:lnTo>
                    <a:pt x="427831" y="0"/>
                  </a:lnTo>
                </a:path>
              </a:pathLst>
            </a:custGeom>
            <a:ln w="6350">
              <a:solidFill>
                <a:srgbClr val="3CA6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031999" y="9334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6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656556" y="1180307"/>
              <a:ext cx="401320" cy="0"/>
            </a:xfrm>
            <a:custGeom>
              <a:avLst/>
              <a:gdLst/>
              <a:ahLst/>
              <a:cxnLst/>
              <a:rect l="l" t="t" r="r" b="b"/>
              <a:pathLst>
                <a:path w="401319">
                  <a:moveTo>
                    <a:pt x="0" y="0"/>
                  </a:moveTo>
                  <a:lnTo>
                    <a:pt x="400844" y="0"/>
                  </a:lnTo>
                </a:path>
              </a:pathLst>
            </a:custGeom>
            <a:ln w="6350">
              <a:solidFill>
                <a:srgbClr val="445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031999" y="116125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0" y="38100"/>
                  </a:lnTo>
                  <a:lnTo>
                    <a:pt x="381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057399" y="1143000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69" h="114300">
                  <a:moveTo>
                    <a:pt x="76994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76994" y="114300"/>
                  </a:lnTo>
                  <a:lnTo>
                    <a:pt x="76994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057399" y="1143000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69" h="114300">
                  <a:moveTo>
                    <a:pt x="0" y="0"/>
                  </a:moveTo>
                  <a:lnTo>
                    <a:pt x="76994" y="0"/>
                  </a:lnTo>
                  <a:lnTo>
                    <a:pt x="76994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5" name="object 215"/>
          <p:cNvSpPr txBox="1"/>
          <p:nvPr/>
        </p:nvSpPr>
        <p:spPr>
          <a:xfrm>
            <a:off x="2053683" y="1131220"/>
            <a:ext cx="9334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4452FF"/>
                </a:solidFill>
                <a:latin typeface="Times New Roman"/>
                <a:cs typeface="Times New Roman"/>
              </a:rPr>
              <a:t>EX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216" name="object 216"/>
          <p:cNvGrpSpPr/>
          <p:nvPr/>
        </p:nvGrpSpPr>
        <p:grpSpPr>
          <a:xfrm>
            <a:off x="2054225" y="1025525"/>
            <a:ext cx="83820" cy="120650"/>
            <a:chOff x="2054225" y="1025525"/>
            <a:chExt cx="83820" cy="120650"/>
          </a:xfrm>
        </p:grpSpPr>
        <p:sp>
          <p:nvSpPr>
            <p:cNvPr id="217" name="object 217"/>
            <p:cNvSpPr/>
            <p:nvPr/>
          </p:nvSpPr>
          <p:spPr>
            <a:xfrm>
              <a:off x="2057399" y="1028700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69" h="114300">
                  <a:moveTo>
                    <a:pt x="76994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76994" y="114300"/>
                  </a:lnTo>
                  <a:lnTo>
                    <a:pt x="76994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057400" y="1028700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69" h="114300">
                  <a:moveTo>
                    <a:pt x="0" y="0"/>
                  </a:moveTo>
                  <a:lnTo>
                    <a:pt x="76994" y="0"/>
                  </a:lnTo>
                  <a:lnTo>
                    <a:pt x="76994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9" name="object 219"/>
          <p:cNvSpPr txBox="1"/>
          <p:nvPr/>
        </p:nvSpPr>
        <p:spPr>
          <a:xfrm>
            <a:off x="2064796" y="1016920"/>
            <a:ext cx="711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FF40FF"/>
                </a:solidFill>
                <a:latin typeface="Times New Roman"/>
                <a:cs typeface="Times New Roman"/>
              </a:rPr>
              <a:t>M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220" name="object 220"/>
          <p:cNvGrpSpPr/>
          <p:nvPr/>
        </p:nvGrpSpPr>
        <p:grpSpPr>
          <a:xfrm>
            <a:off x="2054225" y="910432"/>
            <a:ext cx="83820" cy="121920"/>
            <a:chOff x="2054225" y="910432"/>
            <a:chExt cx="83820" cy="121920"/>
          </a:xfrm>
        </p:grpSpPr>
        <p:sp>
          <p:nvSpPr>
            <p:cNvPr id="221" name="object 221"/>
            <p:cNvSpPr/>
            <p:nvPr/>
          </p:nvSpPr>
          <p:spPr>
            <a:xfrm>
              <a:off x="2057399" y="913606"/>
              <a:ext cx="77470" cy="115570"/>
            </a:xfrm>
            <a:custGeom>
              <a:avLst/>
              <a:gdLst/>
              <a:ahLst/>
              <a:cxnLst/>
              <a:rect l="l" t="t" r="r" b="b"/>
              <a:pathLst>
                <a:path w="77469" h="115569">
                  <a:moveTo>
                    <a:pt x="76994" y="0"/>
                  </a:moveTo>
                  <a:lnTo>
                    <a:pt x="0" y="0"/>
                  </a:lnTo>
                  <a:lnTo>
                    <a:pt x="0" y="115094"/>
                  </a:lnTo>
                  <a:lnTo>
                    <a:pt x="76994" y="115094"/>
                  </a:lnTo>
                  <a:lnTo>
                    <a:pt x="76994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057400" y="913607"/>
              <a:ext cx="77470" cy="115570"/>
            </a:xfrm>
            <a:custGeom>
              <a:avLst/>
              <a:gdLst/>
              <a:ahLst/>
              <a:cxnLst/>
              <a:rect l="l" t="t" r="r" b="b"/>
              <a:pathLst>
                <a:path w="77469" h="115569">
                  <a:moveTo>
                    <a:pt x="0" y="0"/>
                  </a:moveTo>
                  <a:lnTo>
                    <a:pt x="76994" y="0"/>
                  </a:lnTo>
                  <a:lnTo>
                    <a:pt x="76994" y="115094"/>
                  </a:lnTo>
                  <a:lnTo>
                    <a:pt x="0" y="11509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3" name="object 223"/>
          <p:cNvSpPr txBox="1"/>
          <p:nvPr/>
        </p:nvSpPr>
        <p:spPr>
          <a:xfrm>
            <a:off x="2046540" y="901826"/>
            <a:ext cx="107314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3CA642"/>
                </a:solidFill>
                <a:latin typeface="Times New Roman"/>
                <a:cs typeface="Times New Roman"/>
              </a:rPr>
              <a:t>WB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224" name="object 224"/>
          <p:cNvGrpSpPr/>
          <p:nvPr/>
        </p:nvGrpSpPr>
        <p:grpSpPr>
          <a:xfrm>
            <a:off x="-5333" y="0"/>
            <a:ext cx="4584700" cy="3441700"/>
            <a:chOff x="-5333" y="0"/>
            <a:chExt cx="4584700" cy="3441700"/>
          </a:xfrm>
        </p:grpSpPr>
        <p:sp>
          <p:nvSpPr>
            <p:cNvPr id="225" name="object 225"/>
            <p:cNvSpPr/>
            <p:nvPr/>
          </p:nvSpPr>
          <p:spPr>
            <a:xfrm>
              <a:off x="3390899" y="2019301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0"/>
                  </a:moveTo>
                  <a:lnTo>
                    <a:pt x="571500" y="0"/>
                  </a:lnTo>
                  <a:lnTo>
                    <a:pt x="571500" y="571500"/>
                  </a:lnTo>
                  <a:lnTo>
                    <a:pt x="0" y="5715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410494" y="913607"/>
              <a:ext cx="266065" cy="344170"/>
            </a:xfrm>
            <a:custGeom>
              <a:avLst/>
              <a:gdLst/>
              <a:ahLst/>
              <a:cxnLst/>
              <a:rect l="l" t="t" r="r" b="b"/>
              <a:pathLst>
                <a:path w="266064" h="344169">
                  <a:moveTo>
                    <a:pt x="0" y="171847"/>
                  </a:moveTo>
                  <a:lnTo>
                    <a:pt x="6778" y="117530"/>
                  </a:lnTo>
                  <a:lnTo>
                    <a:pt x="25652" y="70356"/>
                  </a:lnTo>
                  <a:lnTo>
                    <a:pt x="54432" y="33156"/>
                  </a:lnTo>
                  <a:lnTo>
                    <a:pt x="90929" y="8760"/>
                  </a:lnTo>
                  <a:lnTo>
                    <a:pt x="132953" y="0"/>
                  </a:lnTo>
                  <a:lnTo>
                    <a:pt x="174977" y="8760"/>
                  </a:lnTo>
                  <a:lnTo>
                    <a:pt x="211474" y="33156"/>
                  </a:lnTo>
                  <a:lnTo>
                    <a:pt x="240254" y="70356"/>
                  </a:lnTo>
                  <a:lnTo>
                    <a:pt x="259128" y="117530"/>
                  </a:lnTo>
                  <a:lnTo>
                    <a:pt x="265907" y="171847"/>
                  </a:lnTo>
                  <a:lnTo>
                    <a:pt x="259128" y="226164"/>
                  </a:lnTo>
                  <a:lnTo>
                    <a:pt x="240254" y="273337"/>
                  </a:lnTo>
                  <a:lnTo>
                    <a:pt x="211474" y="310537"/>
                  </a:lnTo>
                  <a:lnTo>
                    <a:pt x="174977" y="334933"/>
                  </a:lnTo>
                  <a:lnTo>
                    <a:pt x="132953" y="343694"/>
                  </a:lnTo>
                  <a:lnTo>
                    <a:pt x="90929" y="334933"/>
                  </a:lnTo>
                  <a:lnTo>
                    <a:pt x="54432" y="310537"/>
                  </a:lnTo>
                  <a:lnTo>
                    <a:pt x="25652" y="273337"/>
                  </a:lnTo>
                  <a:lnTo>
                    <a:pt x="6778" y="226164"/>
                  </a:lnTo>
                  <a:lnTo>
                    <a:pt x="0" y="171847"/>
                  </a:lnTo>
                  <a:close/>
                </a:path>
              </a:pathLst>
            </a:custGeom>
            <a:ln w="635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62" y="761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0"/>
                  </a:moveTo>
                  <a:lnTo>
                    <a:pt x="4571999" y="0"/>
                  </a:lnTo>
                  <a:lnTo>
                    <a:pt x="4571999" y="3428999"/>
                  </a:lnTo>
                  <a:lnTo>
                    <a:pt x="0" y="3428999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3778" y="3134359"/>
            <a:ext cx="749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272" y="1147571"/>
            <a:ext cx="1661160" cy="8061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7820" y="655319"/>
            <a:ext cx="3393440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4150" marR="5080" indent="-171450">
              <a:lnSpc>
                <a:spcPts val="1300"/>
              </a:lnSpc>
              <a:spcBef>
                <a:spcPts val="260"/>
              </a:spcBef>
            </a:pPr>
            <a:r>
              <a:rPr sz="1200" spc="-20" dirty="0">
                <a:latin typeface="Arial"/>
                <a:cs typeface="Arial"/>
              </a:rPr>
              <a:t>Here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example </a:t>
            </a:r>
            <a:r>
              <a:rPr sz="1200" spc="10" dirty="0">
                <a:latin typeface="Arial"/>
                <a:cs typeface="Arial"/>
              </a:rPr>
              <a:t>instruction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sequence </a:t>
            </a:r>
            <a:r>
              <a:rPr sz="1200" spc="5" dirty="0">
                <a:latin typeface="Arial"/>
                <a:cs typeface="Arial"/>
              </a:rPr>
              <a:t>used </a:t>
            </a:r>
            <a:r>
              <a:rPr sz="1200" spc="30" dirty="0">
                <a:latin typeface="Arial"/>
                <a:cs typeface="Arial"/>
              </a:rPr>
              <a:t>to </a:t>
            </a:r>
            <a:r>
              <a:rPr sz="1200" spc="-3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illustrate </a:t>
            </a:r>
            <a:r>
              <a:rPr sz="1200" spc="5" dirty="0">
                <a:latin typeface="Arial"/>
                <a:cs typeface="Arial"/>
              </a:rPr>
              <a:t>pipelining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on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previous page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90700" y="1142999"/>
            <a:ext cx="1593850" cy="73977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016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80"/>
              </a:spcBef>
              <a:tabLst>
                <a:tab pos="530860" algn="l"/>
              </a:tabLst>
            </a:pPr>
            <a:r>
              <a:rPr sz="1000" dirty="0">
                <a:latin typeface="Lucida Console"/>
                <a:cs typeface="Lucida Console"/>
              </a:rPr>
              <a:t>lw	$8,</a:t>
            </a:r>
            <a:r>
              <a:rPr sz="1000" spc="-6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4($29)</a:t>
            </a:r>
            <a:endParaRPr sz="1000">
              <a:latin typeface="Lucida Console"/>
              <a:cs typeface="Lucida Console"/>
            </a:endParaRPr>
          </a:p>
          <a:p>
            <a:pPr marL="188595" marR="59055">
              <a:lnSpc>
                <a:spcPct val="88900"/>
              </a:lnSpc>
              <a:spcBef>
                <a:spcPts val="275"/>
              </a:spcBef>
              <a:tabLst>
                <a:tab pos="530860" algn="l"/>
              </a:tabLst>
            </a:pPr>
            <a:r>
              <a:rPr sz="1000" dirty="0">
                <a:latin typeface="Lucida Console"/>
                <a:cs typeface="Lucida Console"/>
              </a:rPr>
              <a:t>sub</a:t>
            </a:r>
            <a:r>
              <a:rPr sz="1000" spc="60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$2, $4, $5 </a:t>
            </a:r>
            <a:r>
              <a:rPr sz="1000" spc="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and</a:t>
            </a:r>
            <a:r>
              <a:rPr sz="1000" spc="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$9, $10, $11 </a:t>
            </a:r>
            <a:r>
              <a:rPr sz="1000" spc="-59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or	$16,</a:t>
            </a:r>
            <a:r>
              <a:rPr sz="1000" spc="-5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$17,</a:t>
            </a:r>
            <a:r>
              <a:rPr sz="1000" spc="-5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$18 </a:t>
            </a:r>
            <a:r>
              <a:rPr sz="1000" spc="-59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add</a:t>
            </a:r>
            <a:r>
              <a:rPr sz="1000" spc="24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$13,</a:t>
            </a:r>
            <a:r>
              <a:rPr sz="1000" spc="-2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$14,</a:t>
            </a:r>
            <a:r>
              <a:rPr sz="1000" spc="-2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$0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820" y="2016709"/>
            <a:ext cx="3441065" cy="11017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-25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instructions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example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2800"/>
                </a:solidFill>
                <a:latin typeface="Arial"/>
                <a:cs typeface="Arial"/>
              </a:rPr>
              <a:t>independent</a:t>
            </a:r>
            <a:endParaRPr sz="1200">
              <a:latin typeface="Arial"/>
              <a:cs typeface="Arial"/>
            </a:endParaRPr>
          </a:p>
          <a:p>
            <a:pPr marL="387350" marR="5080" indent="-146050">
              <a:lnSpc>
                <a:spcPts val="1110"/>
              </a:lnSpc>
              <a:spcBef>
                <a:spcPts val="295"/>
              </a:spcBef>
              <a:buFont typeface="Wingdings"/>
              <a:buChar char=""/>
              <a:tabLst>
                <a:tab pos="384175" algn="l"/>
              </a:tabLst>
            </a:pPr>
            <a:r>
              <a:rPr sz="1000" spc="-10" dirty="0">
                <a:latin typeface="Arial"/>
                <a:cs typeface="Arial"/>
              </a:rPr>
              <a:t>Each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instruction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reads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writes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completely</a:t>
            </a:r>
            <a:r>
              <a:rPr sz="1000" dirty="0">
                <a:latin typeface="Arial"/>
                <a:cs typeface="Arial"/>
              </a:rPr>
              <a:t> different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registers</a:t>
            </a:r>
            <a:endParaRPr sz="1000">
              <a:latin typeface="Arial"/>
              <a:cs typeface="Arial"/>
            </a:endParaRPr>
          </a:p>
          <a:p>
            <a:pPr marL="384175" indent="-142875">
              <a:lnSpc>
                <a:spcPct val="100000"/>
              </a:lnSpc>
              <a:spcBef>
                <a:spcPts val="120"/>
              </a:spcBef>
              <a:buFont typeface="Wingdings"/>
              <a:buChar char=""/>
              <a:tabLst>
                <a:tab pos="384175" algn="l"/>
              </a:tabLst>
            </a:pPr>
            <a:r>
              <a:rPr sz="1000" spc="-10" dirty="0">
                <a:latin typeface="Arial"/>
                <a:cs typeface="Arial"/>
              </a:rPr>
              <a:t>Our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datapath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handles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dirty="0">
                <a:latin typeface="Arial"/>
                <a:cs typeface="Arial"/>
              </a:rPr>
              <a:t>sequence </a:t>
            </a:r>
            <a:r>
              <a:rPr sz="1000" spc="-10" dirty="0">
                <a:latin typeface="Arial"/>
                <a:cs typeface="Arial"/>
              </a:rPr>
              <a:t>easily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175"/>
              </a:spcBef>
            </a:pPr>
            <a:r>
              <a:rPr sz="1200" spc="2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most</a:t>
            </a:r>
            <a:r>
              <a:rPr sz="1200" dirty="0">
                <a:latin typeface="Arial"/>
                <a:cs typeface="Arial"/>
              </a:rPr>
              <a:t> sequences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instructions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20" dirty="0">
                <a:latin typeface="Arial"/>
                <a:cs typeface="Arial"/>
              </a:rPr>
              <a:t>not</a:t>
            </a:r>
            <a:endParaRPr sz="1200">
              <a:latin typeface="Arial"/>
              <a:cs typeface="Arial"/>
            </a:endParaRPr>
          </a:p>
          <a:p>
            <a:pPr marL="184150">
              <a:lnSpc>
                <a:spcPts val="1400"/>
              </a:lnSpc>
            </a:pPr>
            <a:r>
              <a:rPr sz="1200" spc="5" dirty="0">
                <a:latin typeface="Arial"/>
                <a:cs typeface="Arial"/>
              </a:rPr>
              <a:t>independent!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" y="76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0"/>
                </a:moveTo>
                <a:lnTo>
                  <a:pt x="4571999" y="0"/>
                </a:lnTo>
                <a:lnTo>
                  <a:pt x="4571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  <a:tab pos="3974465" algn="l"/>
              </a:tabLst>
            </a:pPr>
            <a:r>
              <a:rPr dirty="0"/>
              <a:t> 	</a:t>
            </a:r>
            <a:r>
              <a:rPr spc="-10" dirty="0"/>
              <a:t>Our </a:t>
            </a:r>
            <a:r>
              <a:rPr dirty="0"/>
              <a:t>examples</a:t>
            </a:r>
            <a:r>
              <a:rPr spc="-10" dirty="0"/>
              <a:t> </a:t>
            </a:r>
            <a:r>
              <a:rPr spc="-35" dirty="0"/>
              <a:t>are</a:t>
            </a:r>
            <a:r>
              <a:rPr spc="-10" dirty="0"/>
              <a:t> </a:t>
            </a:r>
            <a:r>
              <a:rPr spc="35" dirty="0"/>
              <a:t>too</a:t>
            </a:r>
            <a:r>
              <a:rPr spc="-10" dirty="0"/>
              <a:t> </a:t>
            </a:r>
            <a:r>
              <a:rPr spc="10" dirty="0"/>
              <a:t>simple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3778" y="3134359"/>
            <a:ext cx="749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  <a:tab pos="3974465" algn="l"/>
              </a:tabLst>
            </a:pPr>
            <a:r>
              <a:rPr dirty="0"/>
              <a:t> 	</a:t>
            </a:r>
            <a:r>
              <a:rPr spc="-20" dirty="0"/>
              <a:t>An</a:t>
            </a:r>
            <a:r>
              <a:rPr spc="-15" dirty="0"/>
              <a:t> </a:t>
            </a:r>
            <a:r>
              <a:rPr dirty="0"/>
              <a:t>example</a:t>
            </a:r>
            <a:r>
              <a:rPr spc="-10" dirty="0"/>
              <a:t> </a:t>
            </a:r>
            <a:r>
              <a:rPr spc="25" dirty="0"/>
              <a:t>with</a:t>
            </a:r>
            <a:r>
              <a:rPr spc="-10" dirty="0"/>
              <a:t> </a:t>
            </a:r>
            <a:r>
              <a:rPr spc="10" dirty="0"/>
              <a:t>dependences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7820" y="594024"/>
            <a:ext cx="3370579" cy="178053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825"/>
              </a:spcBef>
            </a:pPr>
            <a:r>
              <a:rPr sz="1200" spc="-15" dirty="0">
                <a:solidFill>
                  <a:srgbClr val="0A31FF"/>
                </a:solidFill>
                <a:latin typeface="Arial"/>
                <a:cs typeface="Arial"/>
              </a:rPr>
              <a:t>Read</a:t>
            </a:r>
            <a:r>
              <a:rPr sz="1200" spc="-10" dirty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after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2800"/>
                </a:solidFill>
                <a:latin typeface="Arial"/>
                <a:cs typeface="Arial"/>
              </a:rPr>
              <a:t>Write</a:t>
            </a:r>
            <a:r>
              <a:rPr sz="1200" spc="-15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dependences</a:t>
            </a:r>
            <a:endParaRPr sz="1200">
              <a:latin typeface="Arial"/>
              <a:cs typeface="Arial"/>
            </a:endParaRPr>
          </a:p>
          <a:p>
            <a:pPr marL="1472565" marR="111125">
              <a:lnSpc>
                <a:spcPct val="87000"/>
              </a:lnSpc>
              <a:spcBef>
                <a:spcPts val="1065"/>
              </a:spcBef>
              <a:tabLst>
                <a:tab pos="2071370" algn="l"/>
              </a:tabLst>
            </a:pPr>
            <a:r>
              <a:rPr sz="1400" dirty="0">
                <a:latin typeface="Lucida Console"/>
                <a:cs typeface="Lucida Console"/>
              </a:rPr>
              <a:t>sub	</a:t>
            </a:r>
            <a:r>
              <a:rPr sz="1400" spc="-5" dirty="0">
                <a:solidFill>
                  <a:srgbClr val="FF2800"/>
                </a:solidFill>
                <a:latin typeface="Lucida Console"/>
                <a:cs typeface="Lucida Console"/>
              </a:rPr>
              <a:t>$2</a:t>
            </a:r>
            <a:r>
              <a:rPr sz="1400" spc="-5" dirty="0">
                <a:latin typeface="Lucida Console"/>
                <a:cs typeface="Lucida Console"/>
              </a:rPr>
              <a:t>, </a:t>
            </a:r>
            <a:r>
              <a:rPr sz="1400" dirty="0">
                <a:latin typeface="Lucida Console"/>
                <a:cs typeface="Lucida Console"/>
              </a:rPr>
              <a:t>$1, $3 </a:t>
            </a:r>
            <a:r>
              <a:rPr sz="1400" spc="-83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and	$12,</a:t>
            </a:r>
            <a:r>
              <a:rPr sz="1400" spc="-55" dirty="0">
                <a:latin typeface="Lucida Console"/>
                <a:cs typeface="Lucida Console"/>
              </a:rPr>
              <a:t> </a:t>
            </a:r>
            <a:r>
              <a:rPr sz="1400" spc="-5" dirty="0">
                <a:solidFill>
                  <a:srgbClr val="0A31FF"/>
                </a:solidFill>
                <a:latin typeface="Lucida Console"/>
                <a:cs typeface="Lucida Console"/>
              </a:rPr>
              <a:t>$2</a:t>
            </a:r>
            <a:r>
              <a:rPr sz="1400" spc="-5" dirty="0">
                <a:latin typeface="Lucida Console"/>
                <a:cs typeface="Lucida Console"/>
              </a:rPr>
              <a:t>,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$5 </a:t>
            </a:r>
            <a:r>
              <a:rPr sz="1400" spc="-83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or	$13,</a:t>
            </a:r>
            <a:r>
              <a:rPr sz="1400" spc="-5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$6,</a:t>
            </a:r>
            <a:r>
              <a:rPr sz="1400" spc="-65" dirty="0"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0A31FF"/>
                </a:solidFill>
                <a:latin typeface="Lucida Console"/>
                <a:cs typeface="Lucida Console"/>
              </a:rPr>
              <a:t>$2</a:t>
            </a:r>
            <a:endParaRPr sz="1400">
              <a:latin typeface="Lucida Console"/>
              <a:cs typeface="Lucida Console"/>
            </a:endParaRPr>
          </a:p>
          <a:p>
            <a:pPr marL="1472565" marR="5080">
              <a:lnSpc>
                <a:spcPct val="80400"/>
              </a:lnSpc>
              <a:tabLst>
                <a:tab pos="2071370" algn="l"/>
              </a:tabLst>
            </a:pPr>
            <a:r>
              <a:rPr sz="1400" dirty="0">
                <a:latin typeface="Lucida Console"/>
                <a:cs typeface="Lucida Console"/>
              </a:rPr>
              <a:t>add	$14, </a:t>
            </a:r>
            <a:r>
              <a:rPr sz="1400" spc="-5" dirty="0">
                <a:solidFill>
                  <a:srgbClr val="0A31FF"/>
                </a:solidFill>
                <a:latin typeface="Lucida Console"/>
                <a:cs typeface="Lucida Console"/>
              </a:rPr>
              <a:t>$2</a:t>
            </a:r>
            <a:r>
              <a:rPr sz="1400" spc="-5" dirty="0">
                <a:latin typeface="Lucida Console"/>
                <a:cs typeface="Lucida Console"/>
              </a:rPr>
              <a:t>, </a:t>
            </a:r>
            <a:r>
              <a:rPr sz="1400" dirty="0">
                <a:solidFill>
                  <a:srgbClr val="0A31FF"/>
                </a:solidFill>
                <a:latin typeface="Lucida Console"/>
                <a:cs typeface="Lucida Console"/>
              </a:rPr>
              <a:t>$2 </a:t>
            </a:r>
            <a:r>
              <a:rPr sz="1400" spc="-830" dirty="0">
                <a:solidFill>
                  <a:srgbClr val="0A31FF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sw	$15,</a:t>
            </a:r>
            <a:r>
              <a:rPr sz="1400" spc="-80" dirty="0">
                <a:latin typeface="Lucida Console"/>
                <a:cs typeface="Lucida Console"/>
              </a:rPr>
              <a:t> </a:t>
            </a:r>
            <a:r>
              <a:rPr sz="1400" spc="-5" dirty="0">
                <a:latin typeface="Lucida Console"/>
                <a:cs typeface="Lucida Console"/>
              </a:rPr>
              <a:t>100(</a:t>
            </a:r>
            <a:r>
              <a:rPr sz="1400" spc="-5" dirty="0">
                <a:solidFill>
                  <a:srgbClr val="0A31FF"/>
                </a:solidFill>
                <a:latin typeface="Lucida Console"/>
                <a:cs typeface="Lucida Console"/>
              </a:rPr>
              <a:t>$2</a:t>
            </a:r>
            <a:r>
              <a:rPr sz="1400" spc="-5" dirty="0">
                <a:latin typeface="Lucida Console"/>
                <a:cs typeface="Lucida Console"/>
              </a:rPr>
              <a:t>)</a:t>
            </a:r>
            <a:endParaRPr sz="1400">
              <a:latin typeface="Lucida Console"/>
              <a:cs typeface="Lucida Console"/>
            </a:endParaRPr>
          </a:p>
          <a:p>
            <a:pPr marL="184150" marR="200660" indent="-171450">
              <a:lnSpc>
                <a:spcPts val="1350"/>
              </a:lnSpc>
              <a:spcBef>
                <a:spcPts val="785"/>
              </a:spcBef>
            </a:pPr>
            <a:r>
              <a:rPr sz="1400" dirty="0">
                <a:latin typeface="Arial"/>
                <a:cs typeface="Arial"/>
              </a:rPr>
              <a:t>Dependences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are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property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how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computation</a:t>
            </a:r>
            <a:r>
              <a:rPr sz="1400" spc="-5" dirty="0">
                <a:latin typeface="Arial"/>
                <a:cs typeface="Arial"/>
              </a:rPr>
              <a:t> is</a:t>
            </a:r>
            <a:r>
              <a:rPr sz="1400" dirty="0">
                <a:latin typeface="Arial"/>
                <a:cs typeface="Arial"/>
              </a:rPr>
              <a:t> expressed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" y="76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0"/>
                </a:moveTo>
                <a:lnTo>
                  <a:pt x="4571999" y="0"/>
                </a:lnTo>
                <a:lnTo>
                  <a:pt x="4571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  <a:tab pos="3974465" algn="l"/>
              </a:tabLst>
            </a:pPr>
            <a:r>
              <a:rPr dirty="0"/>
              <a:t> 	</a:t>
            </a:r>
            <a:r>
              <a:rPr spc="-20" dirty="0"/>
              <a:t>An</a:t>
            </a:r>
            <a:r>
              <a:rPr spc="-15" dirty="0"/>
              <a:t> </a:t>
            </a:r>
            <a:r>
              <a:rPr dirty="0"/>
              <a:t>example</a:t>
            </a:r>
            <a:r>
              <a:rPr spc="-10" dirty="0"/>
              <a:t> </a:t>
            </a:r>
            <a:r>
              <a:rPr spc="25" dirty="0"/>
              <a:t>with</a:t>
            </a:r>
            <a:r>
              <a:rPr spc="-10" dirty="0"/>
              <a:t> </a:t>
            </a:r>
            <a:r>
              <a:rPr spc="10" dirty="0"/>
              <a:t>dependences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05457" y="798948"/>
          <a:ext cx="1308099" cy="400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45"/>
                <a:gridCol w="430530"/>
                <a:gridCol w="306705"/>
                <a:gridCol w="223519"/>
              </a:tblGrid>
              <a:tr h="130175">
                <a:tc>
                  <a:txBody>
                    <a:bodyPr/>
                    <a:lstStyle/>
                    <a:p>
                      <a:pPr marL="31750">
                        <a:lnSpc>
                          <a:spcPts val="925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and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925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$12,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925"/>
                        </a:lnSpc>
                      </a:pPr>
                      <a:r>
                        <a:rPr sz="1000" spc="-5" dirty="0">
                          <a:solidFill>
                            <a:srgbClr val="4452FF"/>
                          </a:solidFill>
                          <a:latin typeface="Lucida Console"/>
                          <a:cs typeface="Lucida Console"/>
                        </a:rPr>
                        <a:t>$2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,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925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$5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</a:tr>
              <a:tr h="136525">
                <a:tc>
                  <a:txBody>
                    <a:bodyPr/>
                    <a:lstStyle/>
                    <a:p>
                      <a:pPr marL="31750">
                        <a:lnSpc>
                          <a:spcPts val="975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or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975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$13,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975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$6,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975"/>
                        </a:lnSpc>
                      </a:pPr>
                      <a:r>
                        <a:rPr sz="1000" dirty="0">
                          <a:solidFill>
                            <a:srgbClr val="4452FF"/>
                          </a:solidFill>
                          <a:latin typeface="Lucida Console"/>
                          <a:cs typeface="Lucida Console"/>
                        </a:rPr>
                        <a:t>$2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add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$14,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950"/>
                        </a:lnSpc>
                      </a:pPr>
                      <a:r>
                        <a:rPr sz="1000" spc="-5" dirty="0">
                          <a:solidFill>
                            <a:srgbClr val="4452FF"/>
                          </a:solidFill>
                          <a:latin typeface="Lucida Console"/>
                          <a:cs typeface="Lucida Console"/>
                        </a:rPr>
                        <a:t>$2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,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950"/>
                        </a:lnSpc>
                      </a:pPr>
                      <a:r>
                        <a:rPr sz="1000" dirty="0">
                          <a:solidFill>
                            <a:srgbClr val="4452FF"/>
                          </a:solidFill>
                          <a:latin typeface="Lucida Console"/>
                          <a:cs typeface="Lucida Console"/>
                        </a:rPr>
                        <a:t>$2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37820" y="619759"/>
            <a:ext cx="3886200" cy="264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9260">
              <a:lnSpc>
                <a:spcPct val="100000"/>
              </a:lnSpc>
              <a:spcBef>
                <a:spcPts val="100"/>
              </a:spcBef>
              <a:tabLst>
                <a:tab pos="2099945" algn="l"/>
              </a:tabLst>
            </a:pPr>
            <a:r>
              <a:rPr sz="1000" dirty="0">
                <a:latin typeface="Lucida Console"/>
                <a:cs typeface="Lucida Console"/>
              </a:rPr>
              <a:t>sub	</a:t>
            </a:r>
            <a:r>
              <a:rPr sz="1000" spc="-5" dirty="0">
                <a:solidFill>
                  <a:srgbClr val="4452FF"/>
                </a:solidFill>
                <a:latin typeface="Lucida Console"/>
                <a:cs typeface="Lucida Console"/>
              </a:rPr>
              <a:t>$2</a:t>
            </a:r>
            <a:r>
              <a:rPr sz="1000" spc="-5" dirty="0">
                <a:latin typeface="Lucida Console"/>
                <a:cs typeface="Lucida Console"/>
              </a:rPr>
              <a:t>,</a:t>
            </a:r>
            <a:r>
              <a:rPr sz="1000" spc="-4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$1,</a:t>
            </a:r>
            <a:r>
              <a:rPr sz="1000" spc="-3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$3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 marL="1699260">
              <a:lnSpc>
                <a:spcPct val="100000"/>
              </a:lnSpc>
              <a:tabLst>
                <a:tab pos="2099945" algn="l"/>
              </a:tabLst>
            </a:pPr>
            <a:r>
              <a:rPr sz="1000" dirty="0">
                <a:latin typeface="Lucida Console"/>
                <a:cs typeface="Lucida Console"/>
              </a:rPr>
              <a:t>sw	$15,</a:t>
            </a:r>
            <a:r>
              <a:rPr sz="1000" spc="-55" dirty="0">
                <a:latin typeface="Lucida Console"/>
                <a:cs typeface="Lucida Console"/>
              </a:rPr>
              <a:t> </a:t>
            </a:r>
            <a:r>
              <a:rPr sz="1000" spc="-5" dirty="0">
                <a:latin typeface="Lucida Console"/>
                <a:cs typeface="Lucida Console"/>
              </a:rPr>
              <a:t>100(</a:t>
            </a:r>
            <a:r>
              <a:rPr sz="1000" spc="-5" dirty="0">
                <a:solidFill>
                  <a:srgbClr val="4452FF"/>
                </a:solidFill>
                <a:latin typeface="Lucida Console"/>
                <a:cs typeface="Lucida Console"/>
              </a:rPr>
              <a:t>$2</a:t>
            </a:r>
            <a:r>
              <a:rPr sz="1000" spc="-5" dirty="0">
                <a:latin typeface="Lucida Console"/>
                <a:cs typeface="Lucida Console"/>
              </a:rPr>
              <a:t>)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spc="-25" dirty="0">
                <a:latin typeface="Arial"/>
                <a:cs typeface="Arial"/>
              </a:rPr>
              <a:t>There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several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2800"/>
                </a:solidFill>
                <a:latin typeface="Arial"/>
                <a:cs typeface="Arial"/>
              </a:rPr>
              <a:t>dependences</a:t>
            </a:r>
            <a:r>
              <a:rPr sz="120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spc="10" dirty="0">
                <a:latin typeface="Arial"/>
                <a:cs typeface="Arial"/>
              </a:rPr>
              <a:t>this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code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fragment</a:t>
            </a:r>
            <a:endParaRPr sz="1200">
              <a:latin typeface="Arial"/>
              <a:cs typeface="Arial"/>
            </a:endParaRPr>
          </a:p>
          <a:p>
            <a:pPr marL="384175" indent="-142875">
              <a:lnSpc>
                <a:spcPct val="100000"/>
              </a:lnSpc>
              <a:spcBef>
                <a:spcPts val="185"/>
              </a:spcBef>
              <a:buFont typeface="Wingdings"/>
              <a:buChar char=""/>
              <a:tabLst>
                <a:tab pos="384175" algn="l"/>
              </a:tabLst>
            </a:pPr>
            <a:r>
              <a:rPr sz="1000" spc="-2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first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instruction,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SUB,</a:t>
            </a:r>
            <a:r>
              <a:rPr sz="1000" dirty="0">
                <a:latin typeface="Arial"/>
                <a:cs typeface="Arial"/>
              </a:rPr>
              <a:t> stores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value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452FF"/>
                </a:solidFill>
                <a:latin typeface="Arial"/>
                <a:cs typeface="Arial"/>
              </a:rPr>
              <a:t>$2</a:t>
            </a:r>
            <a:endParaRPr sz="1000">
              <a:latin typeface="Arial"/>
              <a:cs typeface="Arial"/>
            </a:endParaRPr>
          </a:p>
          <a:p>
            <a:pPr marL="384175" indent="-142875">
              <a:lnSpc>
                <a:spcPct val="100000"/>
              </a:lnSpc>
              <a:spcBef>
                <a:spcPts val="150"/>
              </a:spcBef>
              <a:buFont typeface="Wingdings"/>
              <a:buChar char=""/>
              <a:tabLst>
                <a:tab pos="384175" algn="l"/>
              </a:tabLst>
            </a:pPr>
            <a:r>
              <a:rPr sz="1000" spc="-5" dirty="0">
                <a:latin typeface="Arial"/>
                <a:cs typeface="Arial"/>
              </a:rPr>
              <a:t>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register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used </a:t>
            </a:r>
            <a:r>
              <a:rPr sz="1000" spc="-10" dirty="0">
                <a:latin typeface="Arial"/>
                <a:cs typeface="Arial"/>
              </a:rPr>
              <a:t>as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source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rest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instructions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5" dirty="0">
                <a:latin typeface="Arial"/>
                <a:cs typeface="Arial"/>
              </a:rPr>
              <a:t>This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problem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1-cycle</a:t>
            </a:r>
            <a:r>
              <a:rPr sz="1200" spc="5" dirty="0">
                <a:latin typeface="Arial"/>
                <a:cs typeface="Arial"/>
              </a:rPr>
              <a:t> and </a:t>
            </a:r>
            <a:r>
              <a:rPr sz="1200" spc="10" dirty="0">
                <a:latin typeface="Arial"/>
                <a:cs typeface="Arial"/>
              </a:rPr>
              <a:t>multicycle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datapaths</a:t>
            </a:r>
            <a:endParaRPr sz="1200">
              <a:latin typeface="Arial"/>
              <a:cs typeface="Arial"/>
            </a:endParaRPr>
          </a:p>
          <a:p>
            <a:pPr marL="384175" indent="-142875">
              <a:lnSpc>
                <a:spcPct val="100000"/>
              </a:lnSpc>
              <a:spcBef>
                <a:spcPts val="135"/>
              </a:spcBef>
              <a:buFont typeface="Wingdings"/>
              <a:buChar char=""/>
              <a:tabLst>
                <a:tab pos="384175" algn="l"/>
              </a:tabLst>
            </a:pPr>
            <a:r>
              <a:rPr sz="1000" spc="-10" dirty="0">
                <a:latin typeface="Arial"/>
                <a:cs typeface="Arial"/>
              </a:rPr>
              <a:t>Each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instruction</a:t>
            </a:r>
            <a:r>
              <a:rPr sz="1000" dirty="0">
                <a:latin typeface="Arial"/>
                <a:cs typeface="Arial"/>
              </a:rPr>
              <a:t> executes </a:t>
            </a:r>
            <a:r>
              <a:rPr sz="1000" spc="10" dirty="0">
                <a:latin typeface="Arial"/>
                <a:cs typeface="Arial"/>
              </a:rPr>
              <a:t>completely</a:t>
            </a:r>
            <a:r>
              <a:rPr sz="1000" dirty="0">
                <a:latin typeface="Arial"/>
                <a:cs typeface="Arial"/>
              </a:rPr>
              <a:t> before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next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begins</a:t>
            </a:r>
            <a:endParaRPr sz="1000">
              <a:latin typeface="Arial"/>
              <a:cs typeface="Arial"/>
            </a:endParaRPr>
          </a:p>
          <a:p>
            <a:pPr marL="387350" marR="40005" indent="-146050">
              <a:lnSpc>
                <a:spcPts val="1110"/>
              </a:lnSpc>
              <a:spcBef>
                <a:spcPts val="310"/>
              </a:spcBef>
              <a:buFont typeface="Wingdings"/>
              <a:buChar char=""/>
              <a:tabLst>
                <a:tab pos="384175" algn="l"/>
              </a:tabLst>
            </a:pPr>
            <a:r>
              <a:rPr sz="1000" spc="-10" dirty="0">
                <a:latin typeface="Arial"/>
                <a:cs typeface="Arial"/>
              </a:rPr>
              <a:t>This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ensures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instructions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through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 above </a:t>
            </a:r>
            <a:r>
              <a:rPr sz="1000" spc="-10" dirty="0">
                <a:latin typeface="Arial"/>
                <a:cs typeface="Arial"/>
              </a:rPr>
              <a:t>use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new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value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$2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(the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sub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result),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just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we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expect.</a:t>
            </a:r>
            <a:endParaRPr sz="1000">
              <a:latin typeface="Arial"/>
              <a:cs typeface="Arial"/>
            </a:endParaRPr>
          </a:p>
          <a:p>
            <a:pPr marL="184150" marR="334010" indent="-171450">
              <a:lnSpc>
                <a:spcPts val="1360"/>
              </a:lnSpc>
              <a:spcBef>
                <a:spcPts val="260"/>
              </a:spcBef>
            </a:pPr>
            <a:r>
              <a:rPr sz="1200" spc="20" dirty="0">
                <a:latin typeface="Arial"/>
                <a:cs typeface="Arial"/>
              </a:rPr>
              <a:t>How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would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code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sequence </a:t>
            </a:r>
            <a:r>
              <a:rPr sz="1200" spc="-15" dirty="0">
                <a:latin typeface="Arial"/>
                <a:cs typeface="Arial"/>
              </a:rPr>
              <a:t>fare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our pipelined </a:t>
            </a:r>
            <a:r>
              <a:rPr sz="1200" spc="-3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datapath?</a:t>
            </a:r>
            <a:endParaRPr sz="1200">
              <a:latin typeface="Arial"/>
              <a:cs typeface="Arial"/>
            </a:endParaRPr>
          </a:p>
          <a:p>
            <a:pPr marR="29845" algn="r">
              <a:lnSpc>
                <a:spcPct val="100000"/>
              </a:lnSpc>
              <a:spcBef>
                <a:spcPts val="850"/>
              </a:spcBef>
            </a:pPr>
            <a:r>
              <a:rPr sz="70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" y="76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0"/>
                </a:moveTo>
                <a:lnTo>
                  <a:pt x="4571999" y="0"/>
                </a:lnTo>
                <a:lnTo>
                  <a:pt x="4571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3778" y="3134359"/>
            <a:ext cx="749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5688" y="525462"/>
            <a:ext cx="618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latin typeface="Arial"/>
                <a:cs typeface="Arial"/>
              </a:rPr>
              <a:t>Clock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cycle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255" y="665162"/>
            <a:ext cx="10248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850" algn="l"/>
                <a:tab pos="635635" algn="l"/>
                <a:tab pos="948055" algn="l"/>
              </a:tabLst>
            </a:pPr>
            <a:r>
              <a:rPr sz="900" spc="-5" dirty="0">
                <a:latin typeface="Arial"/>
                <a:cs typeface="Arial"/>
              </a:rPr>
              <a:t>1	2	3	4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0236" y="665162"/>
            <a:ext cx="10242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850" algn="l"/>
                <a:tab pos="635635" algn="l"/>
                <a:tab pos="947419" algn="l"/>
              </a:tabLst>
            </a:pPr>
            <a:r>
              <a:rPr sz="900" spc="-5" dirty="0">
                <a:latin typeface="Arial"/>
                <a:cs typeface="Arial"/>
              </a:rPr>
              <a:t>5	6	7	8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6820" y="665162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47787" y="954087"/>
          <a:ext cx="1557652" cy="13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"/>
                <a:gridCol w="311784"/>
                <a:gridCol w="311784"/>
                <a:gridCol w="311784"/>
                <a:gridCol w="311150"/>
              </a:tblGrid>
              <a:tr h="139700">
                <a:tc>
                  <a:txBody>
                    <a:bodyPr/>
                    <a:lstStyle/>
                    <a:p>
                      <a:pPr marL="1905" algn="ctr">
                        <a:lnSpc>
                          <a:spcPts val="1000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IF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0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00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MEM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58937" y="1184274"/>
          <a:ext cx="1558289" cy="13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/>
                <a:gridCol w="311785"/>
                <a:gridCol w="311785"/>
                <a:gridCol w="311150"/>
                <a:gridCol w="311784"/>
              </a:tblGrid>
              <a:tr h="139700">
                <a:tc>
                  <a:txBody>
                    <a:bodyPr/>
                    <a:lstStyle/>
                    <a:p>
                      <a:pPr marL="1905" algn="ctr">
                        <a:lnSpc>
                          <a:spcPts val="1000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IF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0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00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MEM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70881" y="1414462"/>
          <a:ext cx="1558287" cy="13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/>
                <a:gridCol w="311785"/>
                <a:gridCol w="311149"/>
                <a:gridCol w="311784"/>
                <a:gridCol w="311784"/>
              </a:tblGrid>
              <a:tr h="139700">
                <a:tc>
                  <a:txBody>
                    <a:bodyPr/>
                    <a:lstStyle/>
                    <a:p>
                      <a:pPr marL="1905" algn="ctr">
                        <a:lnSpc>
                          <a:spcPts val="1000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IF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0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00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MEM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82825" y="1644649"/>
          <a:ext cx="1557652" cy="13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/>
                <a:gridCol w="311149"/>
                <a:gridCol w="311784"/>
                <a:gridCol w="311784"/>
                <a:gridCol w="311150"/>
              </a:tblGrid>
              <a:tr h="139700">
                <a:tc>
                  <a:txBody>
                    <a:bodyPr/>
                    <a:lstStyle/>
                    <a:p>
                      <a:pPr marL="1905" algn="ctr">
                        <a:lnSpc>
                          <a:spcPts val="1000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IF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0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00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MEM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594768" y="1874837"/>
          <a:ext cx="1557652" cy="13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"/>
                <a:gridCol w="311784"/>
                <a:gridCol w="311784"/>
                <a:gridCol w="311150"/>
                <a:gridCol w="311784"/>
              </a:tblGrid>
              <a:tr h="139700">
                <a:tc>
                  <a:txBody>
                    <a:bodyPr/>
                    <a:lstStyle/>
                    <a:p>
                      <a:pPr marL="1905" algn="ctr">
                        <a:lnSpc>
                          <a:spcPts val="1000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IF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0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00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MEM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37820" y="944562"/>
            <a:ext cx="3850640" cy="2201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 algn="just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latin typeface="Arial"/>
                <a:cs typeface="Arial"/>
              </a:rPr>
              <a:t>sub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452FF"/>
                </a:solidFill>
                <a:latin typeface="Arial"/>
                <a:cs typeface="Arial"/>
              </a:rPr>
              <a:t>$2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$1,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$3</a:t>
            </a:r>
            <a:endParaRPr sz="900">
              <a:latin typeface="Arial"/>
              <a:cs typeface="Arial"/>
            </a:endParaRPr>
          </a:p>
          <a:p>
            <a:pPr marL="43180" marR="2935605" algn="just">
              <a:lnSpc>
                <a:spcPct val="167800"/>
              </a:lnSpc>
            </a:pPr>
            <a:r>
              <a:rPr sz="900" spc="5" dirty="0">
                <a:latin typeface="Arial"/>
                <a:cs typeface="Arial"/>
              </a:rPr>
              <a:t>and </a:t>
            </a:r>
            <a:r>
              <a:rPr sz="900" spc="-5" dirty="0">
                <a:latin typeface="Arial"/>
                <a:cs typeface="Arial"/>
              </a:rPr>
              <a:t>$12, </a:t>
            </a:r>
            <a:r>
              <a:rPr sz="900" dirty="0">
                <a:solidFill>
                  <a:srgbClr val="4452FF"/>
                </a:solidFill>
                <a:latin typeface="Arial"/>
                <a:cs typeface="Arial"/>
              </a:rPr>
              <a:t>$2</a:t>
            </a:r>
            <a:r>
              <a:rPr sz="900" dirty="0">
                <a:latin typeface="Arial"/>
                <a:cs typeface="Arial"/>
              </a:rPr>
              <a:t>, </a:t>
            </a:r>
            <a:r>
              <a:rPr sz="900" spc="-5" dirty="0">
                <a:latin typeface="Arial"/>
                <a:cs typeface="Arial"/>
              </a:rPr>
              <a:t>$5 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or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$13, </a:t>
            </a:r>
            <a:r>
              <a:rPr sz="900" dirty="0">
                <a:latin typeface="Arial"/>
                <a:cs typeface="Arial"/>
              </a:rPr>
              <a:t>$6, </a:t>
            </a:r>
            <a:r>
              <a:rPr sz="900" spc="-5" dirty="0">
                <a:solidFill>
                  <a:srgbClr val="4452FF"/>
                </a:solidFill>
                <a:latin typeface="Arial"/>
                <a:cs typeface="Arial"/>
              </a:rPr>
              <a:t>$2 </a:t>
            </a:r>
            <a:r>
              <a:rPr sz="900" dirty="0">
                <a:solidFill>
                  <a:srgbClr val="4452FF"/>
                </a:solidFill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add </a:t>
            </a:r>
            <a:r>
              <a:rPr sz="900" spc="-5" dirty="0">
                <a:latin typeface="Arial"/>
                <a:cs typeface="Arial"/>
              </a:rPr>
              <a:t>$14, </a:t>
            </a:r>
            <a:r>
              <a:rPr sz="900" dirty="0">
                <a:latin typeface="Arial"/>
                <a:cs typeface="Arial"/>
              </a:rPr>
              <a:t>$2, </a:t>
            </a:r>
            <a:r>
              <a:rPr sz="900" spc="-5" dirty="0">
                <a:latin typeface="Arial"/>
                <a:cs typeface="Arial"/>
              </a:rPr>
              <a:t>$2 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sw</a:t>
            </a:r>
            <a:r>
              <a:rPr sz="900" spc="13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$15,</a:t>
            </a:r>
            <a:r>
              <a:rPr sz="900" spc="-20" dirty="0">
                <a:latin typeface="Arial"/>
                <a:cs typeface="Arial"/>
              </a:rPr>
              <a:t> 100($2)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184150" marR="7620" indent="-171450">
              <a:lnSpc>
                <a:spcPts val="1300"/>
              </a:lnSpc>
            </a:pPr>
            <a:r>
              <a:rPr sz="1200" spc="-25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SUB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does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not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write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register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$2</a:t>
            </a:r>
            <a:r>
              <a:rPr sz="1200" spc="5" dirty="0">
                <a:latin typeface="Arial"/>
                <a:cs typeface="Arial"/>
              </a:rPr>
              <a:t> until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clock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cycle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5 </a:t>
            </a:r>
            <a:r>
              <a:rPr sz="1200" spc="-3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causeing </a:t>
            </a:r>
            <a:r>
              <a:rPr sz="1200" spc="-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2800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2800"/>
                </a:solidFill>
                <a:latin typeface="Arial"/>
                <a:cs typeface="Arial"/>
              </a:rPr>
              <a:t>hazards</a:t>
            </a:r>
            <a:r>
              <a:rPr sz="1200" spc="-5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our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pipelined </a:t>
            </a:r>
            <a:r>
              <a:rPr sz="1200" spc="10" dirty="0">
                <a:latin typeface="Arial"/>
                <a:cs typeface="Arial"/>
              </a:rPr>
              <a:t>datapath</a:t>
            </a:r>
            <a:endParaRPr sz="1200">
              <a:latin typeface="Arial"/>
              <a:cs typeface="Arial"/>
            </a:endParaRPr>
          </a:p>
          <a:p>
            <a:pPr marL="387350" marR="324485" indent="-146050">
              <a:lnSpc>
                <a:spcPts val="1160"/>
              </a:lnSpc>
              <a:spcBef>
                <a:spcPts val="175"/>
              </a:spcBef>
              <a:buFont typeface="Wingdings"/>
              <a:buChar char=""/>
              <a:tabLst>
                <a:tab pos="384175" algn="l"/>
              </a:tabLst>
            </a:pPr>
            <a:r>
              <a:rPr sz="1000" spc="-20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reads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register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$2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cycle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3. </a:t>
            </a:r>
            <a:r>
              <a:rPr sz="1000" spc="-5" dirty="0">
                <a:latin typeface="Arial"/>
                <a:cs typeface="Arial"/>
              </a:rPr>
              <a:t>Since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SUB</a:t>
            </a:r>
            <a:r>
              <a:rPr sz="1000" spc="5" dirty="0">
                <a:latin typeface="Arial"/>
                <a:cs typeface="Arial"/>
              </a:rPr>
              <a:t> hasn’t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modified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register</a:t>
            </a:r>
            <a:r>
              <a:rPr sz="1000" dirty="0">
                <a:latin typeface="Arial"/>
                <a:cs typeface="Arial"/>
              </a:rPr>
              <a:t> yet,</a:t>
            </a:r>
            <a:r>
              <a:rPr sz="1000" spc="5" dirty="0">
                <a:latin typeface="Arial"/>
                <a:cs typeface="Arial"/>
              </a:rPr>
              <a:t> this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i="1" spc="15" dirty="0">
                <a:latin typeface="Arial"/>
                <a:cs typeface="Arial"/>
              </a:rPr>
              <a:t>old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value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$2</a:t>
            </a:r>
            <a:endParaRPr sz="1000">
              <a:latin typeface="Arial"/>
              <a:cs typeface="Arial"/>
            </a:endParaRPr>
          </a:p>
          <a:p>
            <a:pPr marL="384175" indent="-142875">
              <a:lnSpc>
                <a:spcPct val="100000"/>
              </a:lnSpc>
              <a:spcBef>
                <a:spcPts val="55"/>
              </a:spcBef>
              <a:buFont typeface="Wingdings"/>
              <a:buChar char=""/>
              <a:tabLst>
                <a:tab pos="384175" algn="l"/>
              </a:tabLst>
            </a:pPr>
            <a:r>
              <a:rPr sz="1000" spc="-10" dirty="0">
                <a:latin typeface="Arial"/>
                <a:cs typeface="Arial"/>
              </a:rPr>
              <a:t>Similarly,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instruction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register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$2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cycle</a:t>
            </a:r>
            <a:r>
              <a:rPr sz="1000" dirty="0">
                <a:latin typeface="Arial"/>
                <a:cs typeface="Arial"/>
              </a:rPr>
              <a:t> 4, </a:t>
            </a:r>
            <a:r>
              <a:rPr sz="1000" spc="-5" dirty="0">
                <a:latin typeface="Arial"/>
                <a:cs typeface="Arial"/>
              </a:rPr>
              <a:t>again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469" y="3115309"/>
            <a:ext cx="20300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before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it’s actually </a:t>
            </a:r>
            <a:r>
              <a:rPr sz="1000" spc="15" dirty="0">
                <a:latin typeface="Arial"/>
                <a:cs typeface="Arial"/>
              </a:rPr>
              <a:t>updated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by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SUB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16659" y="265429"/>
            <a:ext cx="33420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Data</a:t>
            </a:r>
            <a:r>
              <a:rPr u="none" spc="-5" dirty="0"/>
              <a:t> </a:t>
            </a:r>
            <a:r>
              <a:rPr u="none" spc="-10" dirty="0"/>
              <a:t>hazards</a:t>
            </a:r>
            <a:r>
              <a:rPr u="none" spc="-5" dirty="0"/>
              <a:t> in </a:t>
            </a:r>
            <a:r>
              <a:rPr u="none" spc="5" dirty="0"/>
              <a:t>the</a:t>
            </a:r>
            <a:r>
              <a:rPr u="none" spc="-5" dirty="0"/>
              <a:t> </a:t>
            </a:r>
            <a:r>
              <a:rPr u="none" spc="5" dirty="0"/>
              <a:t>pipeline</a:t>
            </a:r>
            <a:r>
              <a:rPr u="none" spc="-5" dirty="0"/>
              <a:t> </a:t>
            </a:r>
            <a:r>
              <a:rPr u="none" spc="5" dirty="0"/>
              <a:t>diagram</a:t>
            </a:r>
          </a:p>
        </p:txBody>
      </p:sp>
      <p:sp>
        <p:nvSpPr>
          <p:cNvPr id="15" name="object 15"/>
          <p:cNvSpPr/>
          <p:nvPr/>
        </p:nvSpPr>
        <p:spPr>
          <a:xfrm>
            <a:off x="762" y="76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0"/>
                </a:moveTo>
                <a:lnTo>
                  <a:pt x="4571999" y="0"/>
                </a:lnTo>
                <a:lnTo>
                  <a:pt x="4571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3778" y="3134359"/>
            <a:ext cx="749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5688" y="525462"/>
            <a:ext cx="618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latin typeface="Arial"/>
                <a:cs typeface="Arial"/>
              </a:rPr>
              <a:t>Clock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cycle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255" y="665162"/>
            <a:ext cx="10248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850" algn="l"/>
                <a:tab pos="635635" algn="l"/>
                <a:tab pos="948055" algn="l"/>
              </a:tabLst>
            </a:pPr>
            <a:r>
              <a:rPr sz="900" spc="-5" dirty="0">
                <a:latin typeface="Arial"/>
                <a:cs typeface="Arial"/>
              </a:rPr>
              <a:t>1	2	3	4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0236" y="665162"/>
            <a:ext cx="400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850" algn="l"/>
              </a:tabLst>
            </a:pPr>
            <a:r>
              <a:rPr sz="900" spc="-5" dirty="0">
                <a:latin typeface="Arial"/>
                <a:cs typeface="Arial"/>
              </a:rPr>
              <a:t>5	6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3727" y="665162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5274" y="665162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6820" y="665162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47787" y="904874"/>
          <a:ext cx="1557652" cy="139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"/>
                <a:gridCol w="311784"/>
                <a:gridCol w="311784"/>
                <a:gridCol w="311784"/>
                <a:gridCol w="311150"/>
              </a:tblGrid>
              <a:tr h="139699">
                <a:tc>
                  <a:txBody>
                    <a:bodyPr/>
                    <a:lstStyle/>
                    <a:p>
                      <a:pPr marL="1905" algn="ctr">
                        <a:lnSpc>
                          <a:spcPts val="1000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IF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0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00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MEM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58937" y="1135062"/>
          <a:ext cx="1558289" cy="13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/>
                <a:gridCol w="311785"/>
                <a:gridCol w="311785"/>
                <a:gridCol w="311150"/>
                <a:gridCol w="311784"/>
              </a:tblGrid>
              <a:tr h="139700">
                <a:tc>
                  <a:txBody>
                    <a:bodyPr/>
                    <a:lstStyle/>
                    <a:p>
                      <a:pPr marL="1905" algn="ctr">
                        <a:lnSpc>
                          <a:spcPts val="1000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IF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0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00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MEM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970881" y="1365249"/>
          <a:ext cx="1558287" cy="13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/>
                <a:gridCol w="311785"/>
                <a:gridCol w="311149"/>
                <a:gridCol w="311784"/>
                <a:gridCol w="311784"/>
              </a:tblGrid>
              <a:tr h="139700">
                <a:tc>
                  <a:txBody>
                    <a:bodyPr/>
                    <a:lstStyle/>
                    <a:p>
                      <a:pPr marL="1905" algn="ctr">
                        <a:lnSpc>
                          <a:spcPts val="1000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IF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0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00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MEM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82825" y="1595437"/>
          <a:ext cx="1557652" cy="13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/>
                <a:gridCol w="311149"/>
                <a:gridCol w="311784"/>
                <a:gridCol w="311784"/>
                <a:gridCol w="311150"/>
              </a:tblGrid>
              <a:tr h="139700">
                <a:tc>
                  <a:txBody>
                    <a:bodyPr/>
                    <a:lstStyle/>
                    <a:p>
                      <a:pPr marL="1905" algn="ctr">
                        <a:lnSpc>
                          <a:spcPts val="1000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IF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0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00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MEM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594768" y="1825624"/>
          <a:ext cx="1557652" cy="13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"/>
                <a:gridCol w="311784"/>
                <a:gridCol w="311784"/>
                <a:gridCol w="311150"/>
                <a:gridCol w="311784"/>
              </a:tblGrid>
              <a:tr h="139700">
                <a:tc>
                  <a:txBody>
                    <a:bodyPr/>
                    <a:lstStyle/>
                    <a:p>
                      <a:pPr marL="1905" algn="ctr">
                        <a:lnSpc>
                          <a:spcPts val="1000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IF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0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00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MEM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37820" y="895350"/>
            <a:ext cx="3704590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 algn="just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latin typeface="Arial"/>
                <a:cs typeface="Arial"/>
              </a:rPr>
              <a:t>sub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452FF"/>
                </a:solidFill>
                <a:latin typeface="Arial"/>
                <a:cs typeface="Arial"/>
              </a:rPr>
              <a:t>$2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$1,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$3</a:t>
            </a:r>
            <a:endParaRPr sz="900">
              <a:latin typeface="Arial"/>
              <a:cs typeface="Arial"/>
            </a:endParaRPr>
          </a:p>
          <a:p>
            <a:pPr marL="43180" marR="2788920" algn="just">
              <a:lnSpc>
                <a:spcPct val="167800"/>
              </a:lnSpc>
            </a:pPr>
            <a:r>
              <a:rPr sz="900" spc="5" dirty="0">
                <a:latin typeface="Arial"/>
                <a:cs typeface="Arial"/>
              </a:rPr>
              <a:t>and </a:t>
            </a:r>
            <a:r>
              <a:rPr sz="900" spc="-5" dirty="0">
                <a:latin typeface="Arial"/>
                <a:cs typeface="Arial"/>
              </a:rPr>
              <a:t>$12, </a:t>
            </a:r>
            <a:r>
              <a:rPr sz="900" dirty="0">
                <a:latin typeface="Arial"/>
                <a:cs typeface="Arial"/>
              </a:rPr>
              <a:t>$2, </a:t>
            </a:r>
            <a:r>
              <a:rPr sz="900" spc="-5" dirty="0">
                <a:latin typeface="Arial"/>
                <a:cs typeface="Arial"/>
              </a:rPr>
              <a:t>$5 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or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$13, </a:t>
            </a:r>
            <a:r>
              <a:rPr sz="900" dirty="0">
                <a:latin typeface="Arial"/>
                <a:cs typeface="Arial"/>
              </a:rPr>
              <a:t>$6, </a:t>
            </a:r>
            <a:r>
              <a:rPr sz="900" spc="-5" dirty="0">
                <a:latin typeface="Arial"/>
                <a:cs typeface="Arial"/>
              </a:rPr>
              <a:t>$2 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add </a:t>
            </a:r>
            <a:r>
              <a:rPr sz="900" spc="-5" dirty="0">
                <a:latin typeface="Arial"/>
                <a:cs typeface="Arial"/>
              </a:rPr>
              <a:t>$14, </a:t>
            </a:r>
            <a:r>
              <a:rPr sz="900" dirty="0">
                <a:solidFill>
                  <a:srgbClr val="4452FF"/>
                </a:solidFill>
                <a:latin typeface="Arial"/>
                <a:cs typeface="Arial"/>
              </a:rPr>
              <a:t>$2</a:t>
            </a:r>
            <a:r>
              <a:rPr sz="900" dirty="0">
                <a:latin typeface="Arial"/>
                <a:cs typeface="Arial"/>
              </a:rPr>
              <a:t>, </a:t>
            </a:r>
            <a:r>
              <a:rPr sz="900" spc="-5" dirty="0">
                <a:solidFill>
                  <a:srgbClr val="4452FF"/>
                </a:solidFill>
                <a:latin typeface="Arial"/>
                <a:cs typeface="Arial"/>
              </a:rPr>
              <a:t>$2 </a:t>
            </a:r>
            <a:r>
              <a:rPr sz="900" dirty="0">
                <a:solidFill>
                  <a:srgbClr val="4452FF"/>
                </a:solidFill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sw</a:t>
            </a:r>
            <a:r>
              <a:rPr sz="900" spc="13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$15,</a:t>
            </a:r>
            <a:r>
              <a:rPr sz="900" spc="-20" dirty="0">
                <a:latin typeface="Arial"/>
                <a:cs typeface="Arial"/>
              </a:rPr>
              <a:t> 100(</a:t>
            </a:r>
            <a:r>
              <a:rPr sz="900" spc="-20" dirty="0">
                <a:solidFill>
                  <a:srgbClr val="4452FF"/>
                </a:solidFill>
                <a:latin typeface="Arial"/>
                <a:cs typeface="Arial"/>
              </a:rPr>
              <a:t>$2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ADD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okay,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because </a:t>
            </a:r>
            <a:r>
              <a:rPr sz="1200" spc="2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register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 marL="384175" indent="-142875">
              <a:lnSpc>
                <a:spcPct val="100000"/>
              </a:lnSpc>
              <a:spcBef>
                <a:spcPts val="120"/>
              </a:spcBef>
              <a:buFont typeface="Wingdings"/>
              <a:buChar char=""/>
              <a:tabLst>
                <a:tab pos="384175" algn="l"/>
              </a:tabLst>
            </a:pPr>
            <a:r>
              <a:rPr sz="1000" spc="-5" dirty="0">
                <a:latin typeface="Arial"/>
                <a:cs typeface="Arial"/>
              </a:rPr>
              <a:t>Registers </a:t>
            </a:r>
            <a:r>
              <a:rPr sz="1000" spc="-20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written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beginning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clock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cycle</a:t>
            </a:r>
            <a:endParaRPr sz="1000">
              <a:latin typeface="Arial"/>
              <a:cs typeface="Arial"/>
            </a:endParaRPr>
          </a:p>
          <a:p>
            <a:pPr marL="384175" indent="-142875">
              <a:lnSpc>
                <a:spcPct val="100000"/>
              </a:lnSpc>
              <a:spcBef>
                <a:spcPts val="200"/>
              </a:spcBef>
              <a:buFont typeface="Wingdings"/>
              <a:buChar char=""/>
              <a:tabLst>
                <a:tab pos="384175" algn="l"/>
              </a:tabLst>
            </a:pPr>
            <a:r>
              <a:rPr sz="1000" spc="-2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new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value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will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be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available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by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end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cycle</a:t>
            </a:r>
            <a:endParaRPr sz="1000">
              <a:latin typeface="Arial"/>
              <a:cs typeface="Arial"/>
            </a:endParaRPr>
          </a:p>
          <a:p>
            <a:pPr marL="184150" marR="5080" indent="-171450">
              <a:lnSpc>
                <a:spcPts val="1360"/>
              </a:lnSpc>
              <a:spcBef>
                <a:spcPts val="290"/>
              </a:spcBef>
            </a:pPr>
            <a:r>
              <a:rPr sz="1200" spc="-25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SW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no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problem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all,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since </a:t>
            </a:r>
            <a:r>
              <a:rPr sz="1200" spc="20" dirty="0">
                <a:latin typeface="Arial"/>
                <a:cs typeface="Arial"/>
              </a:rPr>
              <a:t>it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reads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$2</a:t>
            </a:r>
            <a:r>
              <a:rPr sz="1200" dirty="0">
                <a:latin typeface="Arial"/>
                <a:cs typeface="Arial"/>
              </a:rPr>
              <a:t> after</a:t>
            </a:r>
            <a:r>
              <a:rPr sz="1200" spc="5" dirty="0">
                <a:latin typeface="Arial"/>
                <a:cs typeface="Arial"/>
              </a:rPr>
              <a:t> the </a:t>
            </a:r>
            <a:r>
              <a:rPr sz="1200" spc="-3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SUB finishes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54275" y="265429"/>
            <a:ext cx="18662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Things</a:t>
            </a:r>
            <a:r>
              <a:rPr u="none" spc="-15" dirty="0"/>
              <a:t> </a:t>
            </a:r>
            <a:r>
              <a:rPr u="none" spc="20" dirty="0"/>
              <a:t>that</a:t>
            </a:r>
            <a:r>
              <a:rPr u="none" spc="-15" dirty="0"/>
              <a:t> </a:t>
            </a:r>
            <a:r>
              <a:rPr u="none" spc="-35" dirty="0"/>
              <a:t>are</a:t>
            </a:r>
            <a:r>
              <a:rPr u="none" spc="-10" dirty="0"/>
              <a:t> </a:t>
            </a:r>
            <a:r>
              <a:rPr u="none" spc="5" dirty="0"/>
              <a:t>okay</a:t>
            </a:r>
          </a:p>
        </p:txBody>
      </p:sp>
      <p:sp>
        <p:nvSpPr>
          <p:cNvPr id="16" name="object 16"/>
          <p:cNvSpPr/>
          <p:nvPr/>
        </p:nvSpPr>
        <p:spPr>
          <a:xfrm>
            <a:off x="762" y="76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0"/>
                </a:moveTo>
                <a:lnTo>
                  <a:pt x="4571999" y="0"/>
                </a:lnTo>
                <a:lnTo>
                  <a:pt x="4571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3778" y="3134359"/>
            <a:ext cx="749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650" algn="l"/>
                <a:tab pos="3974465" algn="l"/>
              </a:tabLst>
            </a:pPr>
            <a:r>
              <a:rPr dirty="0"/>
              <a:t> 	</a:t>
            </a:r>
            <a:r>
              <a:rPr spc="-15" dirty="0"/>
              <a:t>On</a:t>
            </a:r>
            <a:r>
              <a:rPr spc="-35" dirty="0"/>
              <a:t>e </a:t>
            </a:r>
            <a:r>
              <a:rPr spc="10" dirty="0"/>
              <a:t>Solutio</a:t>
            </a:r>
            <a:r>
              <a:rPr spc="-5" dirty="0"/>
              <a:t>n </a:t>
            </a:r>
            <a:r>
              <a:rPr spc="-240" dirty="0"/>
              <a:t>T</a:t>
            </a:r>
            <a:r>
              <a:rPr spc="25" dirty="0"/>
              <a:t>o</a:t>
            </a:r>
            <a:r>
              <a:rPr dirty="0"/>
              <a:t> Dat</a:t>
            </a:r>
            <a:r>
              <a:rPr spc="-35" dirty="0"/>
              <a:t>a</a:t>
            </a:r>
            <a:r>
              <a:rPr dirty="0"/>
              <a:t> </a:t>
            </a:r>
            <a:r>
              <a:rPr spc="-25" dirty="0"/>
              <a:t>Haza</a:t>
            </a:r>
            <a:r>
              <a:rPr spc="-45" dirty="0"/>
              <a:t>r</a:t>
            </a:r>
            <a:r>
              <a:rPr spc="55" dirty="0"/>
              <a:t>d</a:t>
            </a:r>
            <a:r>
              <a:rPr dirty="0"/>
              <a:t>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3520" y="657859"/>
            <a:ext cx="140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200" dirty="0">
                <a:latin typeface="Lucida Console"/>
                <a:cs typeface="Lucida Console"/>
              </a:rPr>
              <a:t>sub	</a:t>
            </a:r>
            <a:r>
              <a:rPr sz="1200" spc="-5" dirty="0">
                <a:solidFill>
                  <a:srgbClr val="4452FF"/>
                </a:solidFill>
                <a:latin typeface="Lucida Console"/>
                <a:cs typeface="Lucida Console"/>
              </a:rPr>
              <a:t>$2</a:t>
            </a:r>
            <a:r>
              <a:rPr sz="1200" spc="-5" dirty="0">
                <a:latin typeface="Lucida Console"/>
                <a:cs typeface="Lucida Console"/>
              </a:rPr>
              <a:t>,</a:t>
            </a:r>
            <a:r>
              <a:rPr sz="1200" spc="-4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$1,</a:t>
            </a:r>
            <a:r>
              <a:rPr sz="1200" spc="-4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$3</a:t>
            </a:r>
            <a:endParaRPr sz="1200">
              <a:latin typeface="Lucida Console"/>
              <a:cs typeface="Lucida Consol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4470" y="886856"/>
          <a:ext cx="1530984" cy="51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145"/>
                <a:gridCol w="504190"/>
                <a:gridCol w="367665"/>
                <a:gridCol w="260984"/>
              </a:tblGrid>
              <a:tr h="168275">
                <a:tc>
                  <a:txBody>
                    <a:bodyPr/>
                    <a:lstStyle/>
                    <a:p>
                      <a:pPr marL="31750">
                        <a:lnSpc>
                          <a:spcPts val="1185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and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185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$12,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200" spc="-5" dirty="0">
                          <a:solidFill>
                            <a:srgbClr val="4452FF"/>
                          </a:solidFill>
                          <a:latin typeface="Lucida Console"/>
                          <a:cs typeface="Lucida Console"/>
                        </a:rPr>
                        <a:t>$2</a:t>
                      </a:r>
                      <a:r>
                        <a:rPr sz="1200" spc="-5" dirty="0">
                          <a:latin typeface="Lucida Console"/>
                          <a:cs typeface="Lucida Console"/>
                        </a:rPr>
                        <a:t>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185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$5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</a:tr>
              <a:tr h="180975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or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31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$13,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1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$6,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10"/>
                        </a:lnSpc>
                      </a:pPr>
                      <a:r>
                        <a:rPr sz="1200" dirty="0">
                          <a:solidFill>
                            <a:srgbClr val="4452FF"/>
                          </a:solidFill>
                          <a:latin typeface="Lucida Console"/>
                          <a:cs typeface="Lucida Console"/>
                        </a:rPr>
                        <a:t>$2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</a:tr>
              <a:tr h="165100">
                <a:tc>
                  <a:txBody>
                    <a:bodyPr/>
                    <a:lstStyle/>
                    <a:p>
                      <a:pPr marL="31750">
                        <a:lnSpc>
                          <a:spcPts val="120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add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20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$14,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200" spc="-5" dirty="0">
                          <a:solidFill>
                            <a:srgbClr val="4452FF"/>
                          </a:solidFill>
                          <a:latin typeface="Lucida Console"/>
                          <a:cs typeface="Lucida Console"/>
                        </a:rPr>
                        <a:t>$2</a:t>
                      </a:r>
                      <a:r>
                        <a:rPr sz="1200" spc="-5" dirty="0">
                          <a:latin typeface="Lucida Console"/>
                          <a:cs typeface="Lucida Console"/>
                        </a:rPr>
                        <a:t>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200"/>
                        </a:lnSpc>
                      </a:pPr>
                      <a:r>
                        <a:rPr sz="1200" dirty="0">
                          <a:solidFill>
                            <a:srgbClr val="4452FF"/>
                          </a:solidFill>
                          <a:latin typeface="Lucida Console"/>
                          <a:cs typeface="Lucida Console"/>
                        </a:rPr>
                        <a:t>$2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3520" y="1388109"/>
            <a:ext cx="1584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1200" dirty="0">
                <a:latin typeface="Lucida Console"/>
                <a:cs typeface="Lucida Console"/>
              </a:rPr>
              <a:t>sw	$15,</a:t>
            </a:r>
            <a:r>
              <a:rPr sz="1200" spc="-7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100(</a:t>
            </a:r>
            <a:r>
              <a:rPr sz="1200" spc="-5" dirty="0">
                <a:solidFill>
                  <a:srgbClr val="4452FF"/>
                </a:solidFill>
                <a:latin typeface="Lucida Console"/>
                <a:cs typeface="Lucida Console"/>
              </a:rPr>
              <a:t>$2</a:t>
            </a:r>
            <a:r>
              <a:rPr sz="1200" spc="-5" dirty="0"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520" y="2213609"/>
            <a:ext cx="4076065" cy="754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marR="5080" indent="-171450">
              <a:lnSpc>
                <a:spcPct val="99500"/>
              </a:lnSpc>
              <a:spcBef>
                <a:spcPts val="105"/>
              </a:spcBef>
            </a:pPr>
            <a:r>
              <a:rPr sz="1200" spc="-5" dirty="0">
                <a:latin typeface="Arial"/>
                <a:cs typeface="Arial"/>
              </a:rPr>
              <a:t>Since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it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takes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two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instruction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cycles </a:t>
            </a:r>
            <a:r>
              <a:rPr sz="1200" spc="3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get</a:t>
            </a:r>
            <a:r>
              <a:rPr sz="1200" spc="5" dirty="0">
                <a:latin typeface="Arial"/>
                <a:cs typeface="Arial"/>
              </a:rPr>
              <a:t> the </a:t>
            </a:r>
            <a:r>
              <a:rPr sz="1200" spc="-10" dirty="0">
                <a:latin typeface="Arial"/>
                <a:cs typeface="Arial"/>
              </a:rPr>
              <a:t>value</a:t>
            </a:r>
            <a:r>
              <a:rPr sz="1200" spc="5" dirty="0">
                <a:latin typeface="Arial"/>
                <a:cs typeface="Arial"/>
              </a:rPr>
              <a:t> stored, </a:t>
            </a:r>
            <a:r>
              <a:rPr sz="1200" spc="-3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solution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assembler </a:t>
            </a:r>
            <a:r>
              <a:rPr sz="1200" spc="30" dirty="0">
                <a:latin typeface="Arial"/>
                <a:cs typeface="Arial"/>
              </a:rPr>
              <a:t>to </a:t>
            </a:r>
            <a:r>
              <a:rPr sz="1200" dirty="0">
                <a:latin typeface="Arial"/>
                <a:cs typeface="Arial"/>
              </a:rPr>
              <a:t>insert </a:t>
            </a:r>
            <a:r>
              <a:rPr sz="1200" spc="25" dirty="0">
                <a:latin typeface="Arial"/>
                <a:cs typeface="Arial"/>
              </a:rPr>
              <a:t>no-ops </a:t>
            </a:r>
            <a:r>
              <a:rPr sz="1200" spc="10" dirty="0">
                <a:latin typeface="Arial"/>
                <a:cs typeface="Arial"/>
              </a:rPr>
              <a:t>or for 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compilers </a:t>
            </a:r>
            <a:r>
              <a:rPr sz="1200" spc="3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reorder </a:t>
            </a:r>
            <a:r>
              <a:rPr sz="1200" spc="10" dirty="0">
                <a:latin typeface="Arial"/>
                <a:cs typeface="Arial"/>
              </a:rPr>
              <a:t>instructions </a:t>
            </a:r>
            <a:r>
              <a:rPr sz="1200" spc="30" dirty="0">
                <a:latin typeface="Arial"/>
                <a:cs typeface="Arial"/>
              </a:rPr>
              <a:t>to do </a:t>
            </a:r>
            <a:r>
              <a:rPr sz="1200" spc="-5" dirty="0">
                <a:latin typeface="Arial"/>
                <a:cs typeface="Arial"/>
              </a:rPr>
              <a:t>useful </a:t>
            </a:r>
            <a:r>
              <a:rPr sz="1200" spc="20" dirty="0">
                <a:latin typeface="Arial"/>
                <a:cs typeface="Arial"/>
              </a:rPr>
              <a:t>work </a:t>
            </a:r>
            <a:r>
              <a:rPr sz="1200" dirty="0">
                <a:latin typeface="Arial"/>
                <a:cs typeface="Arial"/>
              </a:rPr>
              <a:t>while </a:t>
            </a:r>
            <a:r>
              <a:rPr sz="1200" spc="5" dirty="0">
                <a:latin typeface="Arial"/>
                <a:cs typeface="Arial"/>
              </a:rPr>
              <a:t> 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pipeline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proceeds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47800" y="3048000"/>
            <a:ext cx="2543810" cy="300355"/>
            <a:chOff x="1447800" y="3048000"/>
            <a:chExt cx="2543810" cy="3003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372" y="3052571"/>
              <a:ext cx="2538983" cy="2956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1996" y="3075431"/>
              <a:ext cx="2441448" cy="2575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47800" y="3048000"/>
              <a:ext cx="2472690" cy="228600"/>
            </a:xfrm>
            <a:custGeom>
              <a:avLst/>
              <a:gdLst/>
              <a:ahLst/>
              <a:cxnLst/>
              <a:rect l="l" t="t" r="r" b="b"/>
              <a:pathLst>
                <a:path w="2472690" h="228600">
                  <a:moveTo>
                    <a:pt x="247253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472531" y="228600"/>
                  </a:lnTo>
                  <a:lnTo>
                    <a:pt x="24725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80819" y="3058159"/>
            <a:ext cx="2397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536FF"/>
                </a:solidFill>
                <a:latin typeface="Arial"/>
                <a:cs typeface="Arial"/>
              </a:rPr>
              <a:t>A</a:t>
            </a:r>
            <a:r>
              <a:rPr sz="1200" spc="-80" dirty="0">
                <a:solidFill>
                  <a:srgbClr val="9536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536FF"/>
                </a:solidFill>
                <a:latin typeface="Arial"/>
                <a:cs typeface="Arial"/>
              </a:rPr>
              <a:t>software</a:t>
            </a:r>
            <a:r>
              <a:rPr sz="1200" spc="-20" dirty="0">
                <a:solidFill>
                  <a:srgbClr val="9536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536FF"/>
                </a:solidFill>
                <a:latin typeface="Arial"/>
                <a:cs typeface="Arial"/>
              </a:rPr>
              <a:t>solution</a:t>
            </a:r>
            <a:r>
              <a:rPr sz="1200" spc="-20" dirty="0">
                <a:solidFill>
                  <a:srgbClr val="9536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536FF"/>
                </a:solidFill>
                <a:latin typeface="Arial"/>
                <a:cs typeface="Arial"/>
              </a:rPr>
              <a:t>to</a:t>
            </a:r>
            <a:r>
              <a:rPr sz="1200" spc="-15" dirty="0">
                <a:solidFill>
                  <a:srgbClr val="9536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9536FF"/>
                </a:solidFill>
                <a:latin typeface="Arial"/>
                <a:cs typeface="Arial"/>
              </a:rPr>
              <a:t>data</a:t>
            </a:r>
            <a:r>
              <a:rPr sz="1200" spc="-25" dirty="0">
                <a:solidFill>
                  <a:srgbClr val="9536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9536FF"/>
                </a:solidFill>
                <a:latin typeface="Arial"/>
                <a:cs typeface="Arial"/>
              </a:rPr>
              <a:t>hazards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18970" y="664606"/>
          <a:ext cx="1539240" cy="69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145"/>
                <a:gridCol w="467360"/>
                <a:gridCol w="367030"/>
                <a:gridCol w="306705"/>
              </a:tblGrid>
              <a:tr h="168275">
                <a:tc>
                  <a:txBody>
                    <a:bodyPr/>
                    <a:lstStyle/>
                    <a:p>
                      <a:pPr marL="31750">
                        <a:lnSpc>
                          <a:spcPts val="1185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sub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3175">
                        <a:lnSpc>
                          <a:spcPts val="1185"/>
                        </a:lnSpc>
                      </a:pPr>
                      <a:r>
                        <a:rPr sz="1200" spc="-5" dirty="0">
                          <a:solidFill>
                            <a:srgbClr val="4452FF"/>
                          </a:solidFill>
                          <a:latin typeface="Lucida Console"/>
                          <a:cs typeface="Lucida Console"/>
                        </a:rPr>
                        <a:t>$2</a:t>
                      </a:r>
                      <a:r>
                        <a:rPr sz="1200" spc="-5" dirty="0">
                          <a:latin typeface="Lucida Console"/>
                          <a:cs typeface="Lucida Console"/>
                        </a:rPr>
                        <a:t>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$1,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$3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sll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3175">
                        <a:lnSpc>
                          <a:spcPts val="131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$0,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31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$0,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31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$0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</a:tr>
              <a:tr h="180975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sll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3175">
                        <a:lnSpc>
                          <a:spcPts val="131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$0,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31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$0,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31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$0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</a:tr>
              <a:tr h="165100">
                <a:tc>
                  <a:txBody>
                    <a:bodyPr/>
                    <a:lstStyle/>
                    <a:p>
                      <a:pPr marL="31750">
                        <a:lnSpc>
                          <a:spcPts val="120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and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20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$12,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00"/>
                        </a:lnSpc>
                      </a:pPr>
                      <a:r>
                        <a:rPr sz="1200" dirty="0">
                          <a:solidFill>
                            <a:srgbClr val="4452FF"/>
                          </a:solidFill>
                          <a:latin typeface="Lucida Console"/>
                          <a:cs typeface="Lucida Console"/>
                        </a:rPr>
                        <a:t>$</a:t>
                      </a:r>
                      <a:r>
                        <a:rPr sz="1200" spc="-5" dirty="0">
                          <a:solidFill>
                            <a:srgbClr val="4452FF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00"/>
                        </a:lnSpc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$5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938020" y="1350009"/>
            <a:ext cx="850900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1200" dirty="0">
                <a:latin typeface="Lucida Console"/>
                <a:cs typeface="Lucida Console"/>
              </a:rPr>
              <a:t>or	$13,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69900" algn="l"/>
              </a:tabLst>
            </a:pPr>
            <a:r>
              <a:rPr sz="1200" dirty="0">
                <a:latin typeface="Lucida Console"/>
                <a:cs typeface="Lucida Console"/>
              </a:rPr>
              <a:t>add	$14,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69900" algn="l"/>
              </a:tabLst>
            </a:pPr>
            <a:r>
              <a:rPr sz="1200" dirty="0">
                <a:latin typeface="Lucida Console"/>
                <a:cs typeface="Lucida Console"/>
              </a:rPr>
              <a:t>sw	$15,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4354" y="1350009"/>
            <a:ext cx="668655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Console"/>
                <a:cs typeface="Lucida Console"/>
              </a:rPr>
              <a:t>$6,</a:t>
            </a:r>
            <a:r>
              <a:rPr sz="1200" spc="-75" dirty="0"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4452FF"/>
                </a:solidFill>
                <a:latin typeface="Lucida Console"/>
                <a:cs typeface="Lucida Console"/>
              </a:rPr>
              <a:t>$2</a:t>
            </a:r>
            <a:endParaRPr sz="1200">
              <a:latin typeface="Lucida Console"/>
              <a:cs typeface="Lucida Console"/>
            </a:endParaRPr>
          </a:p>
          <a:p>
            <a:pPr marL="13335" marR="5080" indent="-1270">
              <a:lnSpc>
                <a:spcPct val="100699"/>
              </a:lnSpc>
            </a:pPr>
            <a:r>
              <a:rPr sz="1200" spc="-5" dirty="0">
                <a:solidFill>
                  <a:srgbClr val="4452FF"/>
                </a:solidFill>
                <a:latin typeface="Lucida Console"/>
                <a:cs typeface="Lucida Console"/>
              </a:rPr>
              <a:t>$2</a:t>
            </a:r>
            <a:r>
              <a:rPr sz="1200" spc="-5" dirty="0">
                <a:latin typeface="Lucida Console"/>
                <a:cs typeface="Lucida Console"/>
              </a:rPr>
              <a:t>, </a:t>
            </a:r>
            <a:r>
              <a:rPr sz="1200" dirty="0">
                <a:solidFill>
                  <a:srgbClr val="4452FF"/>
                </a:solidFill>
                <a:latin typeface="Lucida Console"/>
                <a:cs typeface="Lucida Console"/>
              </a:rPr>
              <a:t>$2 </a:t>
            </a:r>
            <a:r>
              <a:rPr sz="1200" spc="-710" dirty="0">
                <a:solidFill>
                  <a:srgbClr val="4452FF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100</a:t>
            </a:r>
            <a:r>
              <a:rPr sz="1200" spc="-10" dirty="0">
                <a:latin typeface="Lucida Console"/>
                <a:cs typeface="Lucida Console"/>
              </a:rPr>
              <a:t>(</a:t>
            </a:r>
            <a:r>
              <a:rPr sz="1200" dirty="0">
                <a:solidFill>
                  <a:srgbClr val="4452FF"/>
                </a:solidFill>
                <a:latin typeface="Lucida Console"/>
                <a:cs typeface="Lucida Console"/>
              </a:rPr>
              <a:t>$</a:t>
            </a:r>
            <a:r>
              <a:rPr sz="1200" spc="-5" dirty="0">
                <a:solidFill>
                  <a:srgbClr val="4452FF"/>
                </a:solidFill>
                <a:latin typeface="Lucida Console"/>
                <a:cs typeface="Lucida Console"/>
              </a:rPr>
              <a:t>2</a:t>
            </a:r>
            <a:r>
              <a:rPr sz="1200" dirty="0"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" y="761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0"/>
                </a:moveTo>
                <a:lnTo>
                  <a:pt x="4571999" y="0"/>
                </a:lnTo>
                <a:lnTo>
                  <a:pt x="4571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3778" y="3134359"/>
            <a:ext cx="749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61456" y="1091406"/>
            <a:ext cx="413384" cy="1746250"/>
            <a:chOff x="2761456" y="1091406"/>
            <a:chExt cx="413384" cy="1746250"/>
          </a:xfrm>
        </p:grpSpPr>
        <p:sp>
          <p:nvSpPr>
            <p:cNvPr id="4" name="object 4"/>
            <p:cNvSpPr/>
            <p:nvPr/>
          </p:nvSpPr>
          <p:spPr>
            <a:xfrm>
              <a:off x="2780507" y="1110456"/>
              <a:ext cx="0" cy="1257300"/>
            </a:xfrm>
            <a:custGeom>
              <a:avLst/>
              <a:gdLst/>
              <a:ahLst/>
              <a:cxnLst/>
              <a:rect l="l" t="t" r="r" b="b"/>
              <a:pathLst>
                <a:path h="1257300">
                  <a:moveTo>
                    <a:pt x="0" y="0"/>
                  </a:moveTo>
                  <a:lnTo>
                    <a:pt x="0" y="12572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1450" y="1091412"/>
              <a:ext cx="38100" cy="1289050"/>
            </a:xfrm>
            <a:custGeom>
              <a:avLst/>
              <a:gdLst/>
              <a:ahLst/>
              <a:cxnLst/>
              <a:rect l="l" t="t" r="r" b="b"/>
              <a:pathLst>
                <a:path w="38100" h="1289050">
                  <a:moveTo>
                    <a:pt x="38100" y="1250950"/>
                  </a:moveTo>
                  <a:lnTo>
                    <a:pt x="0" y="1250950"/>
                  </a:lnTo>
                  <a:lnTo>
                    <a:pt x="19050" y="1289050"/>
                  </a:lnTo>
                  <a:lnTo>
                    <a:pt x="38100" y="1250950"/>
                  </a:lnTo>
                  <a:close/>
                </a:path>
                <a:path w="38100" h="1289050">
                  <a:moveTo>
                    <a:pt x="38100" y="19050"/>
                  </a:moveTo>
                  <a:lnTo>
                    <a:pt x="36601" y="11633"/>
                  </a:lnTo>
                  <a:lnTo>
                    <a:pt x="32524" y="5575"/>
                  </a:lnTo>
                  <a:lnTo>
                    <a:pt x="26466" y="1498"/>
                  </a:lnTo>
                  <a:lnTo>
                    <a:pt x="19050" y="0"/>
                  </a:lnTo>
                  <a:lnTo>
                    <a:pt x="11633" y="1498"/>
                  </a:lnTo>
                  <a:lnTo>
                    <a:pt x="5575" y="5575"/>
                  </a:lnTo>
                  <a:lnTo>
                    <a:pt x="1498" y="11633"/>
                  </a:lnTo>
                  <a:lnTo>
                    <a:pt x="0" y="19050"/>
                  </a:lnTo>
                  <a:lnTo>
                    <a:pt x="1498" y="26466"/>
                  </a:lnTo>
                  <a:lnTo>
                    <a:pt x="5575" y="32524"/>
                  </a:lnTo>
                  <a:lnTo>
                    <a:pt x="11633" y="36601"/>
                  </a:lnTo>
                  <a:lnTo>
                    <a:pt x="19050" y="38100"/>
                  </a:lnTo>
                  <a:lnTo>
                    <a:pt x="26466" y="36601"/>
                  </a:lnTo>
                  <a:lnTo>
                    <a:pt x="32524" y="32524"/>
                  </a:lnTo>
                  <a:lnTo>
                    <a:pt x="36601" y="26466"/>
                  </a:lnTo>
                  <a:lnTo>
                    <a:pt x="3810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80507" y="1110456"/>
              <a:ext cx="381000" cy="1714500"/>
            </a:xfrm>
            <a:custGeom>
              <a:avLst/>
              <a:gdLst/>
              <a:ahLst/>
              <a:cxnLst/>
              <a:rect l="l" t="t" r="r" b="b"/>
              <a:pathLst>
                <a:path w="381000" h="1714500">
                  <a:moveTo>
                    <a:pt x="0" y="0"/>
                  </a:moveTo>
                  <a:lnTo>
                    <a:pt x="381000" y="17145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61754" y="1091717"/>
              <a:ext cx="413384" cy="1746250"/>
            </a:xfrm>
            <a:custGeom>
              <a:avLst/>
              <a:gdLst/>
              <a:ahLst/>
              <a:cxnLst/>
              <a:rect l="l" t="t" r="r" b="b"/>
              <a:pathLst>
                <a:path w="413385" h="1746250">
                  <a:moveTo>
                    <a:pt x="37490" y="22174"/>
                  </a:moveTo>
                  <a:lnTo>
                    <a:pt x="37338" y="14617"/>
                  </a:lnTo>
                  <a:lnTo>
                    <a:pt x="34277" y="7696"/>
                  </a:lnTo>
                  <a:lnTo>
                    <a:pt x="28968" y="2667"/>
                  </a:lnTo>
                  <a:lnTo>
                    <a:pt x="22174" y="0"/>
                  </a:lnTo>
                  <a:lnTo>
                    <a:pt x="14617" y="152"/>
                  </a:lnTo>
                  <a:lnTo>
                    <a:pt x="7696" y="3213"/>
                  </a:lnTo>
                  <a:lnTo>
                    <a:pt x="2679" y="8521"/>
                  </a:lnTo>
                  <a:lnTo>
                    <a:pt x="0" y="15316"/>
                  </a:lnTo>
                  <a:lnTo>
                    <a:pt x="152" y="22872"/>
                  </a:lnTo>
                  <a:lnTo>
                    <a:pt x="3213" y="29794"/>
                  </a:lnTo>
                  <a:lnTo>
                    <a:pt x="8521" y="34810"/>
                  </a:lnTo>
                  <a:lnTo>
                    <a:pt x="15316" y="37490"/>
                  </a:lnTo>
                  <a:lnTo>
                    <a:pt x="22872" y="37338"/>
                  </a:lnTo>
                  <a:lnTo>
                    <a:pt x="29794" y="34277"/>
                  </a:lnTo>
                  <a:lnTo>
                    <a:pt x="34823" y="28968"/>
                  </a:lnTo>
                  <a:lnTo>
                    <a:pt x="37490" y="22174"/>
                  </a:lnTo>
                  <a:close/>
                </a:path>
                <a:path w="413385" h="1746250">
                  <a:moveTo>
                    <a:pt x="412838" y="1704314"/>
                  </a:moveTo>
                  <a:lnTo>
                    <a:pt x="375640" y="1712582"/>
                  </a:lnTo>
                  <a:lnTo>
                    <a:pt x="402501" y="1745640"/>
                  </a:lnTo>
                  <a:lnTo>
                    <a:pt x="412838" y="17043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92859" y="265429"/>
            <a:ext cx="23888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35" dirty="0"/>
              <a:t>A</a:t>
            </a:r>
            <a:r>
              <a:rPr u="none" spc="-10" dirty="0"/>
              <a:t> </a:t>
            </a:r>
            <a:r>
              <a:rPr u="none" dirty="0"/>
              <a:t>fancier</a:t>
            </a:r>
            <a:r>
              <a:rPr u="none" spc="-10" dirty="0"/>
              <a:t> </a:t>
            </a:r>
            <a:r>
              <a:rPr u="none" spc="5" dirty="0"/>
              <a:t>pipeline</a:t>
            </a:r>
            <a:r>
              <a:rPr u="none" spc="-10" dirty="0"/>
              <a:t> </a:t>
            </a:r>
            <a:r>
              <a:rPr u="none" spc="5" dirty="0"/>
              <a:t>diagram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786731" y="878681"/>
            <a:ext cx="311150" cy="387350"/>
            <a:chOff x="1786731" y="878681"/>
            <a:chExt cx="311150" cy="387350"/>
          </a:xfrm>
        </p:grpSpPr>
        <p:sp>
          <p:nvSpPr>
            <p:cNvPr id="10" name="object 10"/>
            <p:cNvSpPr/>
            <p:nvPr/>
          </p:nvSpPr>
          <p:spPr>
            <a:xfrm>
              <a:off x="1789906" y="881856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9131" y="916781"/>
              <a:ext cx="158750" cy="3111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45009" y="1006475"/>
            <a:ext cx="1244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DM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1306" y="958056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0"/>
                </a:lnTo>
                <a:lnTo>
                  <a:pt x="152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74087" y="1006475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7087" y="1006475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0306" y="958056"/>
            <a:ext cx="152400" cy="2286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</a:pPr>
            <a:r>
              <a:rPr sz="500" dirty="0">
                <a:latin typeface="Arial"/>
                <a:cs typeface="Arial"/>
              </a:rPr>
              <a:t>IM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29531" y="878681"/>
            <a:ext cx="1530350" cy="844550"/>
            <a:chOff x="1329531" y="878681"/>
            <a:chExt cx="1530350" cy="844550"/>
          </a:xfrm>
        </p:grpSpPr>
        <p:sp>
          <p:nvSpPr>
            <p:cNvPr id="18" name="object 18"/>
            <p:cNvSpPr/>
            <p:nvPr/>
          </p:nvSpPr>
          <p:spPr>
            <a:xfrm>
              <a:off x="1408906" y="881856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2706" y="996156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0" y="76200"/>
                  </a:moveTo>
                  <a:lnTo>
                    <a:pt x="76200" y="76200"/>
                  </a:lnTo>
                </a:path>
                <a:path w="609600" h="152400">
                  <a:moveTo>
                    <a:pt x="152400" y="76200"/>
                  </a:moveTo>
                  <a:lnTo>
                    <a:pt x="228600" y="76200"/>
                  </a:lnTo>
                </a:path>
                <a:path w="609600" h="152400">
                  <a:moveTo>
                    <a:pt x="381000" y="0"/>
                  </a:moveTo>
                  <a:lnTo>
                    <a:pt x="457200" y="0"/>
                  </a:lnTo>
                </a:path>
                <a:path w="609600" h="152400">
                  <a:moveTo>
                    <a:pt x="381000" y="152400"/>
                  </a:moveTo>
                  <a:lnTo>
                    <a:pt x="457200" y="152400"/>
                  </a:lnTo>
                </a:path>
                <a:path w="609600" h="152400">
                  <a:moveTo>
                    <a:pt x="533400" y="0"/>
                  </a:moveTo>
                  <a:lnTo>
                    <a:pt x="609600" y="0"/>
                  </a:lnTo>
                </a:path>
                <a:path w="609600" h="152400">
                  <a:moveTo>
                    <a:pt x="533400" y="152400"/>
                  </a:moveTo>
                  <a:lnTo>
                    <a:pt x="6096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70907" y="881856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94706" y="1072356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76200" y="0"/>
                  </a:lnTo>
                </a:path>
                <a:path w="228600">
                  <a:moveTo>
                    <a:pt x="152400" y="0"/>
                  </a:moveTo>
                  <a:lnTo>
                    <a:pt x="2286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23307" y="95805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5707" y="107235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51907" y="881856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28107" y="107235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04307" y="95805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85207" y="1072356"/>
              <a:ext cx="266700" cy="152400"/>
            </a:xfrm>
            <a:custGeom>
              <a:avLst/>
              <a:gdLst/>
              <a:ahLst/>
              <a:cxnLst/>
              <a:rect l="l" t="t" r="r" b="b"/>
              <a:pathLst>
                <a:path w="266700" h="152400">
                  <a:moveTo>
                    <a:pt x="0" y="0"/>
                  </a:moveTo>
                  <a:lnTo>
                    <a:pt x="0" y="152400"/>
                  </a:lnTo>
                </a:path>
                <a:path w="266700" h="152400">
                  <a:moveTo>
                    <a:pt x="0" y="152400"/>
                  </a:moveTo>
                  <a:lnTo>
                    <a:pt x="228600" y="152400"/>
                  </a:lnTo>
                </a:path>
                <a:path w="266700" h="152400">
                  <a:moveTo>
                    <a:pt x="228600" y="76200"/>
                  </a:moveTo>
                  <a:lnTo>
                    <a:pt x="266700" y="76200"/>
                  </a:lnTo>
                </a:path>
                <a:path w="266700" h="152400">
                  <a:moveTo>
                    <a:pt x="228600" y="76200"/>
                  </a:moveTo>
                  <a:lnTo>
                    <a:pt x="2286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70907" y="1339056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0132" y="1373981"/>
              <a:ext cx="158750" cy="31114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726009" y="1463674"/>
            <a:ext cx="1244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DM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42306" y="1415256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0"/>
                </a:lnTo>
                <a:lnTo>
                  <a:pt x="1524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55087" y="1463674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98087" y="1463674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61306" y="1415256"/>
            <a:ext cx="152400" cy="2286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</a:pPr>
            <a:r>
              <a:rPr sz="500" dirty="0">
                <a:latin typeface="Arial"/>
                <a:cs typeface="Arial"/>
              </a:rPr>
              <a:t>IM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710531" y="1335881"/>
            <a:ext cx="1530350" cy="1301750"/>
            <a:chOff x="1710531" y="1335881"/>
            <a:chExt cx="1530350" cy="1301750"/>
          </a:xfrm>
        </p:grpSpPr>
        <p:sp>
          <p:nvSpPr>
            <p:cNvPr id="36" name="object 36"/>
            <p:cNvSpPr/>
            <p:nvPr/>
          </p:nvSpPr>
          <p:spPr>
            <a:xfrm>
              <a:off x="1789906" y="1339056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762000" y="0"/>
                  </a:moveTo>
                  <a:lnTo>
                    <a:pt x="838200" y="0"/>
                  </a:lnTo>
                  <a:lnTo>
                    <a:pt x="838200" y="380999"/>
                  </a:lnTo>
                  <a:lnTo>
                    <a:pt x="762000" y="380999"/>
                  </a:lnTo>
                  <a:lnTo>
                    <a:pt x="762000" y="0"/>
                  </a:lnTo>
                  <a:close/>
                </a:path>
                <a:path w="838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13706" y="1453356"/>
              <a:ext cx="990600" cy="152400"/>
            </a:xfrm>
            <a:custGeom>
              <a:avLst/>
              <a:gdLst/>
              <a:ahLst/>
              <a:cxnLst/>
              <a:rect l="l" t="t" r="r" b="b"/>
              <a:pathLst>
                <a:path w="990600" h="152400">
                  <a:moveTo>
                    <a:pt x="0" y="76199"/>
                  </a:moveTo>
                  <a:lnTo>
                    <a:pt x="76200" y="76199"/>
                  </a:lnTo>
                </a:path>
                <a:path w="990600" h="152400">
                  <a:moveTo>
                    <a:pt x="152400" y="76199"/>
                  </a:moveTo>
                  <a:lnTo>
                    <a:pt x="228600" y="76199"/>
                  </a:lnTo>
                </a:path>
                <a:path w="990600" h="152400">
                  <a:moveTo>
                    <a:pt x="381000" y="0"/>
                  </a:moveTo>
                  <a:lnTo>
                    <a:pt x="457200" y="0"/>
                  </a:lnTo>
                </a:path>
                <a:path w="990600" h="152400">
                  <a:moveTo>
                    <a:pt x="381000" y="152399"/>
                  </a:moveTo>
                  <a:lnTo>
                    <a:pt x="457200" y="152399"/>
                  </a:lnTo>
                </a:path>
                <a:path w="990600" h="152400">
                  <a:moveTo>
                    <a:pt x="533400" y="0"/>
                  </a:moveTo>
                  <a:lnTo>
                    <a:pt x="609600" y="0"/>
                  </a:lnTo>
                </a:path>
                <a:path w="990600" h="152400">
                  <a:moveTo>
                    <a:pt x="533400" y="152399"/>
                  </a:moveTo>
                  <a:lnTo>
                    <a:pt x="609600" y="152399"/>
                  </a:lnTo>
                </a:path>
                <a:path w="990600" h="152400">
                  <a:moveTo>
                    <a:pt x="762000" y="76199"/>
                  </a:moveTo>
                  <a:lnTo>
                    <a:pt x="838200" y="76199"/>
                  </a:lnTo>
                </a:path>
                <a:path w="990600" h="152400">
                  <a:moveTo>
                    <a:pt x="914400" y="76199"/>
                  </a:moveTo>
                  <a:lnTo>
                    <a:pt x="990600" y="7619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04306" y="141525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56706" y="1529555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32906" y="1339056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09106" y="1529555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85306" y="141525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6206" y="1529555"/>
              <a:ext cx="266700" cy="152400"/>
            </a:xfrm>
            <a:custGeom>
              <a:avLst/>
              <a:gdLst/>
              <a:ahLst/>
              <a:cxnLst/>
              <a:rect l="l" t="t" r="r" b="b"/>
              <a:pathLst>
                <a:path w="266700" h="152400">
                  <a:moveTo>
                    <a:pt x="0" y="0"/>
                  </a:moveTo>
                  <a:lnTo>
                    <a:pt x="0" y="152400"/>
                  </a:lnTo>
                </a:path>
                <a:path w="266700" h="152400">
                  <a:moveTo>
                    <a:pt x="0" y="152400"/>
                  </a:moveTo>
                  <a:lnTo>
                    <a:pt x="228600" y="152400"/>
                  </a:lnTo>
                </a:path>
                <a:path w="266700" h="152400">
                  <a:moveTo>
                    <a:pt x="228600" y="76200"/>
                  </a:moveTo>
                  <a:lnTo>
                    <a:pt x="266700" y="76200"/>
                  </a:lnTo>
                </a:path>
                <a:path w="266700" h="152400">
                  <a:moveTo>
                    <a:pt x="228600" y="76200"/>
                  </a:moveTo>
                  <a:lnTo>
                    <a:pt x="2286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32906" y="225345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2131" y="2288380"/>
              <a:ext cx="158750" cy="31115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3488009" y="2378074"/>
            <a:ext cx="1244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DM</a:t>
            </a:r>
            <a:endParaRPr sz="5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704307" y="2329655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0"/>
                </a:lnTo>
                <a:lnTo>
                  <a:pt x="152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17087" y="2378074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60087" y="2378074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23307" y="2329655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0"/>
                </a:lnTo>
                <a:lnTo>
                  <a:pt x="152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356343" y="2378074"/>
            <a:ext cx="9652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IM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472532" y="1793080"/>
            <a:ext cx="1530350" cy="844550"/>
            <a:chOff x="2472532" y="1793080"/>
            <a:chExt cx="1530350" cy="844550"/>
          </a:xfrm>
        </p:grpSpPr>
        <p:sp>
          <p:nvSpPr>
            <p:cNvPr id="53" name="object 53"/>
            <p:cNvSpPr/>
            <p:nvPr/>
          </p:nvSpPr>
          <p:spPr>
            <a:xfrm>
              <a:off x="2551907" y="225345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75707" y="2367755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0" y="76200"/>
                  </a:moveTo>
                  <a:lnTo>
                    <a:pt x="76200" y="76200"/>
                  </a:lnTo>
                </a:path>
                <a:path w="609600" h="152400">
                  <a:moveTo>
                    <a:pt x="152400" y="76200"/>
                  </a:moveTo>
                  <a:lnTo>
                    <a:pt x="228600" y="76200"/>
                  </a:lnTo>
                </a:path>
                <a:path w="609600" h="152400">
                  <a:moveTo>
                    <a:pt x="381000" y="0"/>
                  </a:moveTo>
                  <a:lnTo>
                    <a:pt x="457200" y="0"/>
                  </a:lnTo>
                </a:path>
                <a:path w="609600" h="152400">
                  <a:moveTo>
                    <a:pt x="381000" y="152400"/>
                  </a:moveTo>
                  <a:lnTo>
                    <a:pt x="457200" y="152400"/>
                  </a:lnTo>
                </a:path>
                <a:path w="609600" h="152400">
                  <a:moveTo>
                    <a:pt x="533400" y="0"/>
                  </a:moveTo>
                  <a:lnTo>
                    <a:pt x="609600" y="0"/>
                  </a:lnTo>
                </a:path>
                <a:path w="609600" h="152400">
                  <a:moveTo>
                    <a:pt x="533400" y="152400"/>
                  </a:moveTo>
                  <a:lnTo>
                    <a:pt x="6096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13907" y="225345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37707" y="2443955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76200" y="0"/>
                  </a:lnTo>
                </a:path>
                <a:path w="228600">
                  <a:moveTo>
                    <a:pt x="152400" y="0"/>
                  </a:moveTo>
                  <a:lnTo>
                    <a:pt x="2286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66307" y="2329655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18707" y="2443955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94907" y="225345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71107" y="2443955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47307" y="2329655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28207" y="2443955"/>
              <a:ext cx="266700" cy="152400"/>
            </a:xfrm>
            <a:custGeom>
              <a:avLst/>
              <a:gdLst/>
              <a:ahLst/>
              <a:cxnLst/>
              <a:rect l="l" t="t" r="r" b="b"/>
              <a:pathLst>
                <a:path w="266700" h="152400">
                  <a:moveTo>
                    <a:pt x="0" y="0"/>
                  </a:moveTo>
                  <a:lnTo>
                    <a:pt x="0" y="152400"/>
                  </a:lnTo>
                </a:path>
                <a:path w="266700" h="152400">
                  <a:moveTo>
                    <a:pt x="0" y="152400"/>
                  </a:moveTo>
                  <a:lnTo>
                    <a:pt x="228600" y="152400"/>
                  </a:lnTo>
                </a:path>
                <a:path w="266700" h="152400">
                  <a:moveTo>
                    <a:pt x="228600" y="76200"/>
                  </a:moveTo>
                  <a:lnTo>
                    <a:pt x="266700" y="76200"/>
                  </a:lnTo>
                </a:path>
                <a:path w="266700" h="152400">
                  <a:moveTo>
                    <a:pt x="228600" y="76200"/>
                  </a:moveTo>
                  <a:lnTo>
                    <a:pt x="2286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51907" y="179625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1132" y="1831180"/>
              <a:ext cx="158750" cy="311150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3107009" y="1920874"/>
            <a:ext cx="1244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DM</a:t>
            </a:r>
            <a:endParaRPr sz="5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323307" y="1872455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0"/>
                </a:lnTo>
                <a:lnTo>
                  <a:pt x="152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336087" y="1920874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79087" y="1920874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42306" y="1872455"/>
            <a:ext cx="152400" cy="2286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</a:pPr>
            <a:r>
              <a:rPr sz="500" dirty="0">
                <a:latin typeface="Arial"/>
                <a:cs typeface="Arial"/>
              </a:rPr>
              <a:t>IM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91531" y="1793080"/>
            <a:ext cx="1530350" cy="1301750"/>
            <a:chOff x="2091531" y="1793080"/>
            <a:chExt cx="1530350" cy="1301750"/>
          </a:xfrm>
        </p:grpSpPr>
        <p:sp>
          <p:nvSpPr>
            <p:cNvPr id="71" name="object 71"/>
            <p:cNvSpPr/>
            <p:nvPr/>
          </p:nvSpPr>
          <p:spPr>
            <a:xfrm>
              <a:off x="2170906" y="1796255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762000" y="0"/>
                  </a:moveTo>
                  <a:lnTo>
                    <a:pt x="838200" y="0"/>
                  </a:lnTo>
                  <a:lnTo>
                    <a:pt x="838200" y="381000"/>
                  </a:lnTo>
                  <a:lnTo>
                    <a:pt x="762000" y="381000"/>
                  </a:lnTo>
                  <a:lnTo>
                    <a:pt x="762000" y="0"/>
                  </a:lnTo>
                  <a:close/>
                </a:path>
                <a:path w="838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94706" y="1910555"/>
              <a:ext cx="990600" cy="152400"/>
            </a:xfrm>
            <a:custGeom>
              <a:avLst/>
              <a:gdLst/>
              <a:ahLst/>
              <a:cxnLst/>
              <a:rect l="l" t="t" r="r" b="b"/>
              <a:pathLst>
                <a:path w="990600" h="152400">
                  <a:moveTo>
                    <a:pt x="0" y="76200"/>
                  </a:moveTo>
                  <a:lnTo>
                    <a:pt x="76200" y="76200"/>
                  </a:lnTo>
                </a:path>
                <a:path w="990600" h="152400">
                  <a:moveTo>
                    <a:pt x="152400" y="76200"/>
                  </a:moveTo>
                  <a:lnTo>
                    <a:pt x="228600" y="76200"/>
                  </a:lnTo>
                </a:path>
                <a:path w="990600" h="152400">
                  <a:moveTo>
                    <a:pt x="381000" y="0"/>
                  </a:moveTo>
                  <a:lnTo>
                    <a:pt x="457200" y="0"/>
                  </a:lnTo>
                </a:path>
                <a:path w="990600" h="152400">
                  <a:moveTo>
                    <a:pt x="381000" y="152400"/>
                  </a:moveTo>
                  <a:lnTo>
                    <a:pt x="457200" y="152400"/>
                  </a:lnTo>
                </a:path>
                <a:path w="990600" h="152400">
                  <a:moveTo>
                    <a:pt x="533400" y="0"/>
                  </a:moveTo>
                  <a:lnTo>
                    <a:pt x="609600" y="0"/>
                  </a:lnTo>
                </a:path>
                <a:path w="990600" h="152400">
                  <a:moveTo>
                    <a:pt x="533400" y="152400"/>
                  </a:moveTo>
                  <a:lnTo>
                    <a:pt x="609600" y="152400"/>
                  </a:lnTo>
                </a:path>
                <a:path w="990600" h="152400">
                  <a:moveTo>
                    <a:pt x="762000" y="76200"/>
                  </a:moveTo>
                  <a:lnTo>
                    <a:pt x="838200" y="76200"/>
                  </a:lnTo>
                </a:path>
                <a:path w="990600" h="152400">
                  <a:moveTo>
                    <a:pt x="914400" y="76200"/>
                  </a:moveTo>
                  <a:lnTo>
                    <a:pt x="990600" y="762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85306" y="1872455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37706" y="1986755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313906" y="179625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390106" y="1986755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466306" y="1872455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47206" y="1986755"/>
              <a:ext cx="266700" cy="152400"/>
            </a:xfrm>
            <a:custGeom>
              <a:avLst/>
              <a:gdLst/>
              <a:ahLst/>
              <a:cxnLst/>
              <a:rect l="l" t="t" r="r" b="b"/>
              <a:pathLst>
                <a:path w="266700" h="152400">
                  <a:moveTo>
                    <a:pt x="0" y="0"/>
                  </a:moveTo>
                  <a:lnTo>
                    <a:pt x="0" y="152400"/>
                  </a:lnTo>
                </a:path>
                <a:path w="266700" h="152400">
                  <a:moveTo>
                    <a:pt x="0" y="152400"/>
                  </a:moveTo>
                  <a:lnTo>
                    <a:pt x="228600" y="152400"/>
                  </a:lnTo>
                </a:path>
                <a:path w="266700" h="152400">
                  <a:moveTo>
                    <a:pt x="228600" y="76200"/>
                  </a:moveTo>
                  <a:lnTo>
                    <a:pt x="266700" y="76200"/>
                  </a:lnTo>
                </a:path>
                <a:path w="266700" h="152400">
                  <a:moveTo>
                    <a:pt x="228600" y="76200"/>
                  </a:moveTo>
                  <a:lnTo>
                    <a:pt x="2286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313906" y="271065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3131" y="2745580"/>
              <a:ext cx="158750" cy="311150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3869009" y="2835274"/>
            <a:ext cx="1244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DM</a:t>
            </a:r>
            <a:endParaRPr sz="5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085307" y="2786856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0"/>
                </a:lnTo>
                <a:lnTo>
                  <a:pt x="152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098087" y="2835274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241087" y="2835274"/>
            <a:ext cx="14224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Reg</a:t>
            </a:r>
            <a:endParaRPr sz="5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704307" y="2786856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0"/>
                </a:lnTo>
                <a:lnTo>
                  <a:pt x="152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737343" y="2835274"/>
            <a:ext cx="9652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IM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853532" y="2707480"/>
            <a:ext cx="1530350" cy="387350"/>
            <a:chOff x="2853532" y="2707480"/>
            <a:chExt cx="1530350" cy="387350"/>
          </a:xfrm>
        </p:grpSpPr>
        <p:sp>
          <p:nvSpPr>
            <p:cNvPr id="88" name="object 88"/>
            <p:cNvSpPr/>
            <p:nvPr/>
          </p:nvSpPr>
          <p:spPr>
            <a:xfrm>
              <a:off x="2932907" y="2710655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762000" y="0"/>
                  </a:moveTo>
                  <a:lnTo>
                    <a:pt x="838200" y="0"/>
                  </a:lnTo>
                  <a:lnTo>
                    <a:pt x="838200" y="381000"/>
                  </a:lnTo>
                  <a:lnTo>
                    <a:pt x="762000" y="381000"/>
                  </a:lnTo>
                  <a:lnTo>
                    <a:pt x="762000" y="0"/>
                  </a:lnTo>
                  <a:close/>
                </a:path>
                <a:path w="838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856707" y="2824956"/>
              <a:ext cx="990600" cy="152400"/>
            </a:xfrm>
            <a:custGeom>
              <a:avLst/>
              <a:gdLst/>
              <a:ahLst/>
              <a:cxnLst/>
              <a:rect l="l" t="t" r="r" b="b"/>
              <a:pathLst>
                <a:path w="990600" h="152400">
                  <a:moveTo>
                    <a:pt x="0" y="76200"/>
                  </a:moveTo>
                  <a:lnTo>
                    <a:pt x="76200" y="76200"/>
                  </a:lnTo>
                </a:path>
                <a:path w="990600" h="152400">
                  <a:moveTo>
                    <a:pt x="152400" y="76200"/>
                  </a:moveTo>
                  <a:lnTo>
                    <a:pt x="228600" y="76200"/>
                  </a:lnTo>
                </a:path>
                <a:path w="990600" h="152400">
                  <a:moveTo>
                    <a:pt x="381000" y="0"/>
                  </a:moveTo>
                  <a:lnTo>
                    <a:pt x="457200" y="0"/>
                  </a:lnTo>
                </a:path>
                <a:path w="990600" h="152400">
                  <a:moveTo>
                    <a:pt x="381000" y="152400"/>
                  </a:moveTo>
                  <a:lnTo>
                    <a:pt x="457200" y="152400"/>
                  </a:lnTo>
                </a:path>
                <a:path w="990600" h="152400">
                  <a:moveTo>
                    <a:pt x="533400" y="0"/>
                  </a:moveTo>
                  <a:lnTo>
                    <a:pt x="609600" y="0"/>
                  </a:lnTo>
                </a:path>
                <a:path w="990600" h="152400">
                  <a:moveTo>
                    <a:pt x="533400" y="152400"/>
                  </a:moveTo>
                  <a:lnTo>
                    <a:pt x="609600" y="152400"/>
                  </a:lnTo>
                </a:path>
                <a:path w="990600" h="152400">
                  <a:moveTo>
                    <a:pt x="762000" y="76200"/>
                  </a:moveTo>
                  <a:lnTo>
                    <a:pt x="838200" y="76200"/>
                  </a:lnTo>
                </a:path>
                <a:path w="990600" h="152400">
                  <a:moveTo>
                    <a:pt x="914400" y="76200"/>
                  </a:moveTo>
                  <a:lnTo>
                    <a:pt x="990600" y="762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7307" y="278685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999707" y="290115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075907" y="271065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152107" y="290115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19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228306" y="278685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09207" y="2901156"/>
              <a:ext cx="266700" cy="152400"/>
            </a:xfrm>
            <a:custGeom>
              <a:avLst/>
              <a:gdLst/>
              <a:ahLst/>
              <a:cxnLst/>
              <a:rect l="l" t="t" r="r" b="b"/>
              <a:pathLst>
                <a:path w="266700" h="152400">
                  <a:moveTo>
                    <a:pt x="0" y="0"/>
                  </a:moveTo>
                  <a:lnTo>
                    <a:pt x="0" y="152400"/>
                  </a:lnTo>
                </a:path>
                <a:path w="266700" h="152400">
                  <a:moveTo>
                    <a:pt x="0" y="152400"/>
                  </a:moveTo>
                  <a:lnTo>
                    <a:pt x="228600" y="152400"/>
                  </a:lnTo>
                </a:path>
                <a:path w="266700" h="152400">
                  <a:moveTo>
                    <a:pt x="228600" y="76200"/>
                  </a:moveTo>
                  <a:lnTo>
                    <a:pt x="266700" y="76200"/>
                  </a:lnTo>
                </a:path>
                <a:path w="266700" h="152400">
                  <a:moveTo>
                    <a:pt x="228600" y="76200"/>
                  </a:moveTo>
                  <a:lnTo>
                    <a:pt x="228600" y="15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275108" y="1039844"/>
            <a:ext cx="7378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rebuchet MS"/>
                <a:cs typeface="Trebuchet MS"/>
              </a:rPr>
              <a:t>sub  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5" dirty="0">
                <a:solidFill>
                  <a:srgbClr val="4452FF"/>
                </a:solidFill>
                <a:latin typeface="Trebuchet MS"/>
                <a:cs typeface="Trebuchet MS"/>
              </a:rPr>
              <a:t>$2</a:t>
            </a:r>
            <a:r>
              <a:rPr sz="800" spc="-5" dirty="0">
                <a:latin typeface="Trebuchet MS"/>
                <a:cs typeface="Trebuchet MS"/>
              </a:rPr>
              <a:t>,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$1,</a:t>
            </a:r>
            <a:r>
              <a:rPr sz="800" spc="-2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$3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75108" y="1485614"/>
            <a:ext cx="7912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Trebuchet MS"/>
                <a:cs typeface="Trebuchet MS"/>
              </a:rPr>
              <a:t>and</a:t>
            </a:r>
            <a:r>
              <a:rPr sz="800" spc="43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$12,</a:t>
            </a:r>
            <a:r>
              <a:rPr sz="800" spc="-15" dirty="0">
                <a:latin typeface="Trebuchet MS"/>
                <a:cs typeface="Trebuchet MS"/>
              </a:rPr>
              <a:t> </a:t>
            </a:r>
            <a:r>
              <a:rPr sz="800" spc="-5" dirty="0">
                <a:solidFill>
                  <a:srgbClr val="4452FF"/>
                </a:solidFill>
                <a:latin typeface="Trebuchet MS"/>
                <a:cs typeface="Trebuchet MS"/>
              </a:rPr>
              <a:t>$2</a:t>
            </a:r>
            <a:r>
              <a:rPr sz="800" spc="-5" dirty="0">
                <a:latin typeface="Trebuchet MS"/>
                <a:cs typeface="Trebuchet MS"/>
              </a:rPr>
              <a:t>,</a:t>
            </a:r>
            <a:r>
              <a:rPr sz="800" spc="-15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$5</a:t>
            </a:r>
            <a:endParaRPr sz="800">
              <a:latin typeface="Trebuchet MS"/>
              <a:cs typeface="Trebuchet MS"/>
            </a:endParaRPr>
          </a:p>
        </p:txBody>
      </p: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256058" y="1978225"/>
          <a:ext cx="888999" cy="102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204"/>
                <a:gridCol w="645795"/>
              </a:tblGrid>
              <a:tr h="285680">
                <a:tc>
                  <a:txBody>
                    <a:bodyPr/>
                    <a:lstStyle/>
                    <a:p>
                      <a:pPr marL="31750">
                        <a:lnSpc>
                          <a:spcPts val="910"/>
                        </a:lnSpc>
                      </a:pPr>
                      <a:r>
                        <a:rPr sz="800" dirty="0">
                          <a:latin typeface="Trebuchet MS"/>
                          <a:cs typeface="Trebuchet MS"/>
                        </a:rPr>
                        <a:t>or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910"/>
                        </a:lnSpc>
                      </a:pPr>
                      <a:r>
                        <a:rPr sz="800" spc="-5" dirty="0">
                          <a:latin typeface="Trebuchet MS"/>
                          <a:cs typeface="Trebuchet MS"/>
                        </a:rPr>
                        <a:t>$13,</a:t>
                      </a:r>
                      <a:r>
                        <a:rPr sz="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5" dirty="0">
                          <a:latin typeface="Trebuchet MS"/>
                          <a:cs typeface="Trebuchet MS"/>
                        </a:rPr>
                        <a:t>$6,</a:t>
                      </a:r>
                      <a:r>
                        <a:rPr sz="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5" dirty="0">
                          <a:solidFill>
                            <a:srgbClr val="4452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452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rebuchet MS"/>
                          <a:cs typeface="Trebuchet MS"/>
                        </a:rPr>
                        <a:t>add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rebuchet MS"/>
                          <a:cs typeface="Trebuchet MS"/>
                        </a:rPr>
                        <a:t>$14,</a:t>
                      </a:r>
                      <a:r>
                        <a:rPr sz="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5" dirty="0">
                          <a:solidFill>
                            <a:srgbClr val="4452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r>
                        <a:rPr sz="800" spc="-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5" dirty="0">
                          <a:solidFill>
                            <a:srgbClr val="4452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635" marB="0"/>
                </a:tc>
              </a:tr>
              <a:tr h="284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88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rebuchet MS"/>
                          <a:cs typeface="Trebuchet MS"/>
                        </a:rPr>
                        <a:t>sw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ts val="88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rebuchet MS"/>
                          <a:cs typeface="Trebuchet MS"/>
                        </a:rPr>
                        <a:t>$15,</a:t>
                      </a:r>
                      <a:r>
                        <a:rPr sz="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5" dirty="0">
                          <a:latin typeface="Trebuchet MS"/>
                          <a:cs typeface="Trebuchet MS"/>
                        </a:rPr>
                        <a:t>100(</a:t>
                      </a:r>
                      <a:r>
                        <a:rPr sz="800" spc="-5" dirty="0">
                          <a:solidFill>
                            <a:srgbClr val="4452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r>
                        <a:rPr sz="800" spc="-5" dirty="0">
                          <a:latin typeface="Trebuchet MS"/>
                          <a:cs typeface="Trebuchet MS"/>
                        </a:rPr>
                        <a:t>)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grpSp>
        <p:nvGrpSpPr>
          <p:cNvPr id="99" name="object 99"/>
          <p:cNvGrpSpPr/>
          <p:nvPr/>
        </p:nvGrpSpPr>
        <p:grpSpPr>
          <a:xfrm>
            <a:off x="2006925" y="1091406"/>
            <a:ext cx="793115" cy="831215"/>
            <a:chOff x="2006925" y="1091406"/>
            <a:chExt cx="793115" cy="831215"/>
          </a:xfrm>
        </p:grpSpPr>
        <p:sp>
          <p:nvSpPr>
            <p:cNvPr id="100" name="object 100"/>
            <p:cNvSpPr/>
            <p:nvPr/>
          </p:nvSpPr>
          <p:spPr>
            <a:xfrm>
              <a:off x="2018506" y="1110456"/>
              <a:ext cx="762000" cy="342900"/>
            </a:xfrm>
            <a:custGeom>
              <a:avLst/>
              <a:gdLst/>
              <a:ahLst/>
              <a:cxnLst/>
              <a:rect l="l" t="t" r="r" b="b"/>
              <a:pathLst>
                <a:path w="762000" h="342900">
                  <a:moveTo>
                    <a:pt x="762000" y="0"/>
                  </a:moveTo>
                  <a:lnTo>
                    <a:pt x="0" y="342900"/>
                  </a:lnTo>
                </a:path>
              </a:pathLst>
            </a:custGeom>
            <a:ln w="127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006917" y="1091412"/>
              <a:ext cx="793115" cy="368935"/>
            </a:xfrm>
            <a:custGeom>
              <a:avLst/>
              <a:gdLst/>
              <a:ahLst/>
              <a:cxnLst/>
              <a:rect l="l" t="t" r="r" b="b"/>
              <a:pathLst>
                <a:path w="793114" h="368934">
                  <a:moveTo>
                    <a:pt x="42557" y="368896"/>
                  </a:moveTo>
                  <a:lnTo>
                    <a:pt x="26924" y="334149"/>
                  </a:lnTo>
                  <a:lnTo>
                    <a:pt x="0" y="367157"/>
                  </a:lnTo>
                  <a:lnTo>
                    <a:pt x="42557" y="368896"/>
                  </a:lnTo>
                  <a:close/>
                </a:path>
                <a:path w="793114" h="368934">
                  <a:moveTo>
                    <a:pt x="792632" y="18605"/>
                  </a:moveTo>
                  <a:lnTo>
                    <a:pt x="790956" y="11226"/>
                  </a:lnTo>
                  <a:lnTo>
                    <a:pt x="786549" y="5080"/>
                  </a:lnTo>
                  <a:lnTo>
                    <a:pt x="780338" y="1244"/>
                  </a:lnTo>
                  <a:lnTo>
                    <a:pt x="773137" y="0"/>
                  </a:lnTo>
                  <a:lnTo>
                    <a:pt x="765771" y="1676"/>
                  </a:lnTo>
                  <a:lnTo>
                    <a:pt x="759612" y="6083"/>
                  </a:lnTo>
                  <a:lnTo>
                    <a:pt x="755777" y="12293"/>
                  </a:lnTo>
                  <a:lnTo>
                    <a:pt x="754532" y="19494"/>
                  </a:lnTo>
                  <a:lnTo>
                    <a:pt x="756208" y="26873"/>
                  </a:lnTo>
                  <a:lnTo>
                    <a:pt x="760615" y="33020"/>
                  </a:lnTo>
                  <a:lnTo>
                    <a:pt x="766826" y="36855"/>
                  </a:lnTo>
                  <a:lnTo>
                    <a:pt x="774026" y="38100"/>
                  </a:lnTo>
                  <a:lnTo>
                    <a:pt x="781405" y="36423"/>
                  </a:lnTo>
                  <a:lnTo>
                    <a:pt x="787552" y="32016"/>
                  </a:lnTo>
                  <a:lnTo>
                    <a:pt x="791400" y="25806"/>
                  </a:lnTo>
                  <a:lnTo>
                    <a:pt x="792632" y="18605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99507" y="1110456"/>
              <a:ext cx="381000" cy="800100"/>
            </a:xfrm>
            <a:custGeom>
              <a:avLst/>
              <a:gdLst/>
              <a:ahLst/>
              <a:cxnLst/>
              <a:rect l="l" t="t" r="r" b="b"/>
              <a:pathLst>
                <a:path w="381000" h="800100">
                  <a:moveTo>
                    <a:pt x="381000" y="0"/>
                  </a:moveTo>
                  <a:lnTo>
                    <a:pt x="0" y="800099"/>
                  </a:lnTo>
                </a:path>
              </a:pathLst>
            </a:custGeom>
            <a:ln w="12700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393226" y="1091425"/>
              <a:ext cx="406400" cy="831215"/>
            </a:xfrm>
            <a:custGeom>
              <a:avLst/>
              <a:gdLst/>
              <a:ahLst/>
              <a:cxnLst/>
              <a:rect l="l" t="t" r="r" b="b"/>
              <a:pathLst>
                <a:path w="406400" h="831214">
                  <a:moveTo>
                    <a:pt x="34391" y="804392"/>
                  </a:moveTo>
                  <a:lnTo>
                    <a:pt x="0" y="788009"/>
                  </a:lnTo>
                  <a:lnTo>
                    <a:pt x="812" y="830605"/>
                  </a:lnTo>
                  <a:lnTo>
                    <a:pt x="34391" y="804392"/>
                  </a:lnTo>
                  <a:close/>
                </a:path>
                <a:path w="406400" h="831214">
                  <a:moveTo>
                    <a:pt x="406311" y="19888"/>
                  </a:moveTo>
                  <a:lnTo>
                    <a:pt x="405231" y="12661"/>
                  </a:lnTo>
                  <a:lnTo>
                    <a:pt x="401510" y="6375"/>
                  </a:lnTo>
                  <a:lnTo>
                    <a:pt x="395465" y="1841"/>
                  </a:lnTo>
                  <a:lnTo>
                    <a:pt x="388124" y="0"/>
                  </a:lnTo>
                  <a:lnTo>
                    <a:pt x="380898" y="1079"/>
                  </a:lnTo>
                  <a:lnTo>
                    <a:pt x="374611" y="4800"/>
                  </a:lnTo>
                  <a:lnTo>
                    <a:pt x="370078" y="10845"/>
                  </a:lnTo>
                  <a:lnTo>
                    <a:pt x="368236" y="18186"/>
                  </a:lnTo>
                  <a:lnTo>
                    <a:pt x="369316" y="25412"/>
                  </a:lnTo>
                  <a:lnTo>
                    <a:pt x="373037" y="31699"/>
                  </a:lnTo>
                  <a:lnTo>
                    <a:pt x="379082" y="36233"/>
                  </a:lnTo>
                  <a:lnTo>
                    <a:pt x="386422" y="38074"/>
                  </a:lnTo>
                  <a:lnTo>
                    <a:pt x="393649" y="36995"/>
                  </a:lnTo>
                  <a:lnTo>
                    <a:pt x="399935" y="33274"/>
                  </a:lnTo>
                  <a:lnTo>
                    <a:pt x="404469" y="27228"/>
                  </a:lnTo>
                  <a:lnTo>
                    <a:pt x="406311" y="19888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070476" y="647223"/>
            <a:ext cx="12179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480" algn="l"/>
                <a:tab pos="783590" algn="l"/>
                <a:tab pos="1151255" algn="l"/>
              </a:tabLst>
            </a:pPr>
            <a:r>
              <a:rPr sz="800" dirty="0">
                <a:latin typeface="Trebuchet MS"/>
                <a:cs typeface="Trebuchet MS"/>
              </a:rPr>
              <a:t>1	2	3	4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390451" y="526573"/>
            <a:ext cx="1042035" cy="26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100"/>
              </a:spcBef>
            </a:pPr>
            <a:r>
              <a:rPr sz="800" spc="-5" dirty="0">
                <a:latin typeface="Trebuchet MS"/>
                <a:cs typeface="Trebuchet MS"/>
              </a:rPr>
              <a:t>Clock</a:t>
            </a:r>
            <a:r>
              <a:rPr sz="800" spc="-5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cycle</a:t>
            </a:r>
            <a:endParaRPr sz="800">
              <a:latin typeface="Trebuchet MS"/>
              <a:cs typeface="Trebuchet MS"/>
            </a:endParaRPr>
          </a:p>
          <a:p>
            <a:pPr marL="230504">
              <a:lnSpc>
                <a:spcPts val="955"/>
              </a:lnSpc>
              <a:tabLst>
                <a:tab pos="574675" algn="l"/>
                <a:tab pos="975360" algn="l"/>
              </a:tabLst>
            </a:pPr>
            <a:r>
              <a:rPr sz="800" dirty="0">
                <a:latin typeface="Trebuchet MS"/>
                <a:cs typeface="Trebuchet MS"/>
              </a:rPr>
              <a:t>5	6	7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810739" y="647223"/>
            <a:ext cx="787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267898" y="647223"/>
            <a:ext cx="787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rebuchet MS"/>
                <a:cs typeface="Trebuchet MS"/>
              </a:rPr>
              <a:t>9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-5333" y="0"/>
            <a:ext cx="4584700" cy="3441700"/>
            <a:chOff x="-5333" y="0"/>
            <a:chExt cx="4584700" cy="3441700"/>
          </a:xfrm>
        </p:grpSpPr>
        <p:sp>
          <p:nvSpPr>
            <p:cNvPr id="109" name="object 109"/>
            <p:cNvSpPr/>
            <p:nvPr/>
          </p:nvSpPr>
          <p:spPr>
            <a:xfrm>
              <a:off x="1454944" y="806449"/>
              <a:ext cx="2667000" cy="2353945"/>
            </a:xfrm>
            <a:custGeom>
              <a:avLst/>
              <a:gdLst/>
              <a:ahLst/>
              <a:cxnLst/>
              <a:rect l="l" t="t" r="r" b="b"/>
              <a:pathLst>
                <a:path w="2667000" h="2353945">
                  <a:moveTo>
                    <a:pt x="0" y="0"/>
                  </a:moveTo>
                  <a:lnTo>
                    <a:pt x="0" y="2353469"/>
                  </a:lnTo>
                </a:path>
                <a:path w="2667000" h="2353945">
                  <a:moveTo>
                    <a:pt x="381000" y="0"/>
                  </a:moveTo>
                  <a:lnTo>
                    <a:pt x="381000" y="2353469"/>
                  </a:lnTo>
                </a:path>
                <a:path w="2667000" h="2353945">
                  <a:moveTo>
                    <a:pt x="762000" y="0"/>
                  </a:moveTo>
                  <a:lnTo>
                    <a:pt x="762000" y="2353469"/>
                  </a:lnTo>
                </a:path>
                <a:path w="2667000" h="2353945">
                  <a:moveTo>
                    <a:pt x="1143000" y="0"/>
                  </a:moveTo>
                  <a:lnTo>
                    <a:pt x="1143000" y="2353469"/>
                  </a:lnTo>
                </a:path>
                <a:path w="2667000" h="2353945">
                  <a:moveTo>
                    <a:pt x="1524000" y="0"/>
                  </a:moveTo>
                  <a:lnTo>
                    <a:pt x="1524000" y="2353469"/>
                  </a:lnTo>
                </a:path>
                <a:path w="2667000" h="2353945">
                  <a:moveTo>
                    <a:pt x="1905000" y="0"/>
                  </a:moveTo>
                  <a:lnTo>
                    <a:pt x="1905000" y="2353469"/>
                  </a:lnTo>
                </a:path>
                <a:path w="2667000" h="2353945">
                  <a:moveTo>
                    <a:pt x="2286000" y="0"/>
                  </a:moveTo>
                  <a:lnTo>
                    <a:pt x="2286000" y="2353469"/>
                  </a:lnTo>
                </a:path>
                <a:path w="2667000" h="2353945">
                  <a:moveTo>
                    <a:pt x="2667000" y="0"/>
                  </a:moveTo>
                  <a:lnTo>
                    <a:pt x="2667000" y="2353469"/>
                  </a:lnTo>
                </a:path>
              </a:pathLst>
            </a:custGeom>
            <a:ln w="6350">
              <a:solidFill>
                <a:srgbClr val="9292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62" y="761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0"/>
                  </a:moveTo>
                  <a:lnTo>
                    <a:pt x="4571999" y="0"/>
                  </a:lnTo>
                  <a:lnTo>
                    <a:pt x="4571999" y="3428999"/>
                  </a:lnTo>
                  <a:lnTo>
                    <a:pt x="0" y="3428999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871</Words>
  <Application>Microsoft Office PowerPoint</Application>
  <PresentationFormat>Custom</PresentationFormat>
  <Paragraphs>327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Advanced Computer Networks (ACA)</vt:lpstr>
      <vt:lpstr>Pipeline Review</vt:lpstr>
      <vt:lpstr>  Our examples are too simple </vt:lpstr>
      <vt:lpstr>  An example with dependences </vt:lpstr>
      <vt:lpstr>  An example with dependences </vt:lpstr>
      <vt:lpstr>Data hazards in the pipeline diagram</vt:lpstr>
      <vt:lpstr>Things that are okay</vt:lpstr>
      <vt:lpstr>  One Solution To Data Hazards </vt:lpstr>
      <vt:lpstr>A fancier pipeline diagram</vt:lpstr>
      <vt:lpstr>Forwarding</vt:lpstr>
      <vt:lpstr>  Forwarding Implementation </vt:lpstr>
      <vt:lpstr>  What about stores?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cse378au09-15.ppt</dc:title>
  <dc:creator>Larry Snyder</dc:creator>
  <cp:lastModifiedBy>Administrator</cp:lastModifiedBy>
  <cp:revision>1</cp:revision>
  <dcterms:created xsi:type="dcterms:W3CDTF">2021-02-26T10:14:52Z</dcterms:created>
  <dcterms:modified xsi:type="dcterms:W3CDTF">2021-02-26T10:18:03Z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2009-11-04T00:00:00Z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2021-02-26T00:00:00Z</vt:filetime>
  </property>
</Properties>
</file>