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7" r:id="rId5"/>
    <p:sldId id="264" r:id="rId6"/>
    <p:sldId id="265" r:id="rId7"/>
    <p:sldId id="266" r:id="rId8"/>
    <p:sldId id="260" r:id="rId9"/>
    <p:sldId id="261" r:id="rId10"/>
    <p:sldId id="263" r:id="rId11"/>
    <p:sldId id="268"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118"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306DA-2B98-467D-A8AD-328E24A46BCE}" type="datetimeFigureOut">
              <a:rPr lang="en-IN" smtClean="0"/>
              <a:t>21-09-2020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24624-7BD5-4AEA-827A-497B792CC1C4}" type="slidenum">
              <a:rPr lang="en-IN" smtClean="0"/>
              <a:t>‹#›</a:t>
            </a:fld>
            <a:endParaRPr lang="en-IN"/>
          </a:p>
        </p:txBody>
      </p:sp>
    </p:spTree>
    <p:extLst>
      <p:ext uri="{BB962C8B-B14F-4D97-AF65-F5344CB8AC3E}">
        <p14:creationId xmlns:p14="http://schemas.microsoft.com/office/powerpoint/2010/main" val="1765823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1</a:t>
            </a:fld>
            <a:endParaRPr lang="en-US"/>
          </a:p>
        </p:txBody>
      </p:sp>
    </p:spTree>
    <p:extLst>
      <p:ext uri="{BB962C8B-B14F-4D97-AF65-F5344CB8AC3E}">
        <p14:creationId xmlns:p14="http://schemas.microsoft.com/office/powerpoint/2010/main" val="3531306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10</a:t>
            </a:fld>
            <a:endParaRPr lang="en-US"/>
          </a:p>
        </p:txBody>
      </p:sp>
    </p:spTree>
    <p:extLst>
      <p:ext uri="{BB962C8B-B14F-4D97-AF65-F5344CB8AC3E}">
        <p14:creationId xmlns:p14="http://schemas.microsoft.com/office/powerpoint/2010/main" val="117124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11</a:t>
            </a:fld>
            <a:endParaRPr lang="en-US"/>
          </a:p>
        </p:txBody>
      </p:sp>
    </p:spTree>
    <p:extLst>
      <p:ext uri="{BB962C8B-B14F-4D97-AF65-F5344CB8AC3E}">
        <p14:creationId xmlns:p14="http://schemas.microsoft.com/office/powerpoint/2010/main" val="3459518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12</a:t>
            </a:fld>
            <a:endParaRPr lang="en-US"/>
          </a:p>
        </p:txBody>
      </p:sp>
    </p:spTree>
    <p:extLst>
      <p:ext uri="{BB962C8B-B14F-4D97-AF65-F5344CB8AC3E}">
        <p14:creationId xmlns:p14="http://schemas.microsoft.com/office/powerpoint/2010/main" val="213361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2</a:t>
            </a:fld>
            <a:endParaRPr lang="en-US"/>
          </a:p>
        </p:txBody>
      </p:sp>
    </p:spTree>
    <p:extLst>
      <p:ext uri="{BB962C8B-B14F-4D97-AF65-F5344CB8AC3E}">
        <p14:creationId xmlns:p14="http://schemas.microsoft.com/office/powerpoint/2010/main" val="60094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3</a:t>
            </a:fld>
            <a:endParaRPr lang="en-US"/>
          </a:p>
        </p:txBody>
      </p:sp>
    </p:spTree>
    <p:extLst>
      <p:ext uri="{BB962C8B-B14F-4D97-AF65-F5344CB8AC3E}">
        <p14:creationId xmlns:p14="http://schemas.microsoft.com/office/powerpoint/2010/main" val="4176439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4</a:t>
            </a:fld>
            <a:endParaRPr lang="en-US"/>
          </a:p>
        </p:txBody>
      </p:sp>
    </p:spTree>
    <p:extLst>
      <p:ext uri="{BB962C8B-B14F-4D97-AF65-F5344CB8AC3E}">
        <p14:creationId xmlns:p14="http://schemas.microsoft.com/office/powerpoint/2010/main" val="3727834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5</a:t>
            </a:fld>
            <a:endParaRPr lang="en-US"/>
          </a:p>
        </p:txBody>
      </p:sp>
    </p:spTree>
    <p:extLst>
      <p:ext uri="{BB962C8B-B14F-4D97-AF65-F5344CB8AC3E}">
        <p14:creationId xmlns:p14="http://schemas.microsoft.com/office/powerpoint/2010/main" val="1892326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6</a:t>
            </a:fld>
            <a:endParaRPr lang="en-US"/>
          </a:p>
        </p:txBody>
      </p:sp>
    </p:spTree>
    <p:extLst>
      <p:ext uri="{BB962C8B-B14F-4D97-AF65-F5344CB8AC3E}">
        <p14:creationId xmlns:p14="http://schemas.microsoft.com/office/powerpoint/2010/main" val="3116008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7</a:t>
            </a:fld>
            <a:endParaRPr lang="en-US"/>
          </a:p>
        </p:txBody>
      </p:sp>
    </p:spTree>
    <p:extLst>
      <p:ext uri="{BB962C8B-B14F-4D97-AF65-F5344CB8AC3E}">
        <p14:creationId xmlns:p14="http://schemas.microsoft.com/office/powerpoint/2010/main" val="1712315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8</a:t>
            </a:fld>
            <a:endParaRPr lang="en-US"/>
          </a:p>
        </p:txBody>
      </p:sp>
    </p:spTree>
    <p:extLst>
      <p:ext uri="{BB962C8B-B14F-4D97-AF65-F5344CB8AC3E}">
        <p14:creationId xmlns:p14="http://schemas.microsoft.com/office/powerpoint/2010/main" val="2594493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585F7-FC21-4A6D-9467-7CDADC6A3DED}" type="slidenum">
              <a:rPr lang="en-US" smtClean="0"/>
              <a:pPr/>
              <a:t>9</a:t>
            </a:fld>
            <a:endParaRPr lang="en-US"/>
          </a:p>
        </p:txBody>
      </p:sp>
    </p:spTree>
    <p:extLst>
      <p:ext uri="{BB962C8B-B14F-4D97-AF65-F5344CB8AC3E}">
        <p14:creationId xmlns:p14="http://schemas.microsoft.com/office/powerpoint/2010/main" val="133073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DCC112E-B702-4CE7-A06B-79DFD6F796EB}"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427C12-62E5-4275-9DD0-F653BF54807D}" type="slidenum">
              <a:rPr lang="en-IN" smtClean="0"/>
              <a:t>‹#›</a:t>
            </a:fld>
            <a:endParaRPr lang="en-IN"/>
          </a:p>
        </p:txBody>
      </p:sp>
    </p:spTree>
    <p:extLst>
      <p:ext uri="{BB962C8B-B14F-4D97-AF65-F5344CB8AC3E}">
        <p14:creationId xmlns:p14="http://schemas.microsoft.com/office/powerpoint/2010/main" val="919560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CC112E-B702-4CE7-A06B-79DFD6F796EB}"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427C12-62E5-4275-9DD0-F653BF54807D}" type="slidenum">
              <a:rPr lang="en-IN" smtClean="0"/>
              <a:t>‹#›</a:t>
            </a:fld>
            <a:endParaRPr lang="en-IN"/>
          </a:p>
        </p:txBody>
      </p:sp>
    </p:spTree>
    <p:extLst>
      <p:ext uri="{BB962C8B-B14F-4D97-AF65-F5344CB8AC3E}">
        <p14:creationId xmlns:p14="http://schemas.microsoft.com/office/powerpoint/2010/main" val="116230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CC112E-B702-4CE7-A06B-79DFD6F796EB}"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427C12-62E5-4275-9DD0-F653BF54807D}" type="slidenum">
              <a:rPr lang="en-IN" smtClean="0"/>
              <a:t>‹#›</a:t>
            </a:fld>
            <a:endParaRPr lang="en-IN"/>
          </a:p>
        </p:txBody>
      </p:sp>
    </p:spTree>
    <p:extLst>
      <p:ext uri="{BB962C8B-B14F-4D97-AF65-F5344CB8AC3E}">
        <p14:creationId xmlns:p14="http://schemas.microsoft.com/office/powerpoint/2010/main" val="391855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CC112E-B702-4CE7-A06B-79DFD6F796EB}"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427C12-62E5-4275-9DD0-F653BF54807D}" type="slidenum">
              <a:rPr lang="en-IN" smtClean="0"/>
              <a:t>‹#›</a:t>
            </a:fld>
            <a:endParaRPr lang="en-IN"/>
          </a:p>
        </p:txBody>
      </p:sp>
    </p:spTree>
    <p:extLst>
      <p:ext uri="{BB962C8B-B14F-4D97-AF65-F5344CB8AC3E}">
        <p14:creationId xmlns:p14="http://schemas.microsoft.com/office/powerpoint/2010/main" val="114354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C112E-B702-4CE7-A06B-79DFD6F796EB}"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427C12-62E5-4275-9DD0-F653BF54807D}" type="slidenum">
              <a:rPr lang="en-IN" smtClean="0"/>
              <a:t>‹#›</a:t>
            </a:fld>
            <a:endParaRPr lang="en-IN"/>
          </a:p>
        </p:txBody>
      </p:sp>
    </p:spTree>
    <p:extLst>
      <p:ext uri="{BB962C8B-B14F-4D97-AF65-F5344CB8AC3E}">
        <p14:creationId xmlns:p14="http://schemas.microsoft.com/office/powerpoint/2010/main" val="213322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DCC112E-B702-4CE7-A06B-79DFD6F796EB}"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427C12-62E5-4275-9DD0-F653BF54807D}" type="slidenum">
              <a:rPr lang="en-IN" smtClean="0"/>
              <a:t>‹#›</a:t>
            </a:fld>
            <a:endParaRPr lang="en-IN"/>
          </a:p>
        </p:txBody>
      </p:sp>
    </p:spTree>
    <p:extLst>
      <p:ext uri="{BB962C8B-B14F-4D97-AF65-F5344CB8AC3E}">
        <p14:creationId xmlns:p14="http://schemas.microsoft.com/office/powerpoint/2010/main" val="213799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DCC112E-B702-4CE7-A06B-79DFD6F796EB}" type="datetimeFigureOut">
              <a:rPr lang="en-IN" smtClean="0"/>
              <a:t>21-09-2020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427C12-62E5-4275-9DD0-F653BF54807D}" type="slidenum">
              <a:rPr lang="en-IN" smtClean="0"/>
              <a:t>‹#›</a:t>
            </a:fld>
            <a:endParaRPr lang="en-IN"/>
          </a:p>
        </p:txBody>
      </p:sp>
    </p:spTree>
    <p:extLst>
      <p:ext uri="{BB962C8B-B14F-4D97-AF65-F5344CB8AC3E}">
        <p14:creationId xmlns:p14="http://schemas.microsoft.com/office/powerpoint/2010/main" val="388968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DCC112E-B702-4CE7-A06B-79DFD6F796EB}" type="datetimeFigureOut">
              <a:rPr lang="en-IN" smtClean="0"/>
              <a:t>21-09-2020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427C12-62E5-4275-9DD0-F653BF54807D}" type="slidenum">
              <a:rPr lang="en-IN" smtClean="0"/>
              <a:t>‹#›</a:t>
            </a:fld>
            <a:endParaRPr lang="en-IN"/>
          </a:p>
        </p:txBody>
      </p:sp>
    </p:spTree>
    <p:extLst>
      <p:ext uri="{BB962C8B-B14F-4D97-AF65-F5344CB8AC3E}">
        <p14:creationId xmlns:p14="http://schemas.microsoft.com/office/powerpoint/2010/main" val="381859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C112E-B702-4CE7-A06B-79DFD6F796EB}" type="datetimeFigureOut">
              <a:rPr lang="en-IN" smtClean="0"/>
              <a:t>21-09-2020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427C12-62E5-4275-9DD0-F653BF54807D}" type="slidenum">
              <a:rPr lang="en-IN" smtClean="0"/>
              <a:t>‹#›</a:t>
            </a:fld>
            <a:endParaRPr lang="en-IN"/>
          </a:p>
        </p:txBody>
      </p:sp>
    </p:spTree>
    <p:extLst>
      <p:ext uri="{BB962C8B-B14F-4D97-AF65-F5344CB8AC3E}">
        <p14:creationId xmlns:p14="http://schemas.microsoft.com/office/powerpoint/2010/main" val="272753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C112E-B702-4CE7-A06B-79DFD6F796EB}"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427C12-62E5-4275-9DD0-F653BF54807D}" type="slidenum">
              <a:rPr lang="en-IN" smtClean="0"/>
              <a:t>‹#›</a:t>
            </a:fld>
            <a:endParaRPr lang="en-IN"/>
          </a:p>
        </p:txBody>
      </p:sp>
    </p:spTree>
    <p:extLst>
      <p:ext uri="{BB962C8B-B14F-4D97-AF65-F5344CB8AC3E}">
        <p14:creationId xmlns:p14="http://schemas.microsoft.com/office/powerpoint/2010/main" val="889694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C112E-B702-4CE7-A06B-79DFD6F796EB}"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427C12-62E5-4275-9DD0-F653BF54807D}" type="slidenum">
              <a:rPr lang="en-IN" smtClean="0"/>
              <a:t>‹#›</a:t>
            </a:fld>
            <a:endParaRPr lang="en-IN"/>
          </a:p>
        </p:txBody>
      </p:sp>
    </p:spTree>
    <p:extLst>
      <p:ext uri="{BB962C8B-B14F-4D97-AF65-F5344CB8AC3E}">
        <p14:creationId xmlns:p14="http://schemas.microsoft.com/office/powerpoint/2010/main" val="151439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C112E-B702-4CE7-A06B-79DFD6F796EB}" type="datetimeFigureOut">
              <a:rPr lang="en-IN" smtClean="0"/>
              <a:t>21-09-2020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427C12-62E5-4275-9DD0-F653BF54807D}" type="slidenum">
              <a:rPr lang="en-IN" smtClean="0"/>
              <a:t>‹#›</a:t>
            </a:fld>
            <a:endParaRPr lang="en-IN"/>
          </a:p>
        </p:txBody>
      </p:sp>
    </p:spTree>
    <p:extLst>
      <p:ext uri="{BB962C8B-B14F-4D97-AF65-F5344CB8AC3E}">
        <p14:creationId xmlns:p14="http://schemas.microsoft.com/office/powerpoint/2010/main" val="413717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6" name="TextBox 5"/>
          <p:cNvSpPr txBox="1"/>
          <p:nvPr/>
        </p:nvSpPr>
        <p:spPr>
          <a:xfrm>
            <a:off x="0" y="596900"/>
            <a:ext cx="12191998" cy="1046440"/>
          </a:xfrm>
          <a:prstGeom prst="rect">
            <a:avLst/>
          </a:prstGeom>
          <a:noFill/>
        </p:spPr>
        <p:txBody>
          <a:bodyPr wrap="square" rtlCol="0">
            <a:spAutoFit/>
          </a:bodyPr>
          <a:lstStyle/>
          <a:p>
            <a:pPr algn="ctr"/>
            <a:r>
              <a:rPr lang="en-IN" sz="2400" b="1" dirty="0">
                <a:latin typeface="Elephant" panose="02020904090505020303" pitchFamily="18" charset="0"/>
              </a:rPr>
              <a:t>TESTING AND COMMISSIONING OF POWER SYSTEM APPARATUS</a:t>
            </a:r>
            <a:endParaRPr lang="en-IN" dirty="0">
              <a:latin typeface="Elephant" panose="02020904090505020303" pitchFamily="18" charset="0"/>
            </a:endParaRPr>
          </a:p>
          <a:p>
            <a:pPr algn="ctr"/>
            <a:r>
              <a:rPr lang="en-IN" sz="2000" dirty="0" smtClean="0">
                <a:solidFill>
                  <a:srgbClr val="FF0000"/>
                </a:solidFill>
              </a:rPr>
              <a:t>17EE752</a:t>
            </a:r>
          </a:p>
          <a:p>
            <a:pPr algn="ctr"/>
            <a:r>
              <a:rPr lang="en-IN" b="1" dirty="0"/>
              <a:t>Credits - 03</a:t>
            </a:r>
            <a:endParaRPr lang="en-IN" dirty="0"/>
          </a:p>
        </p:txBody>
      </p:sp>
      <p:sp>
        <p:nvSpPr>
          <p:cNvPr id="7" name="TextBox 6"/>
          <p:cNvSpPr txBox="1"/>
          <p:nvPr/>
        </p:nvSpPr>
        <p:spPr>
          <a:xfrm>
            <a:off x="211069" y="2239399"/>
            <a:ext cx="11785600" cy="830997"/>
          </a:xfrm>
          <a:prstGeom prst="rect">
            <a:avLst/>
          </a:prstGeom>
          <a:noFill/>
        </p:spPr>
        <p:txBody>
          <a:bodyPr wrap="square" rtlCol="0">
            <a:spAutoFit/>
          </a:bodyPr>
          <a:lstStyle/>
          <a:p>
            <a:pPr marL="342900" lvl="0" indent="-342900">
              <a:spcAft>
                <a:spcPts val="800"/>
              </a:spcAft>
              <a:buFont typeface="Arial" panose="020B0604020202020204" pitchFamily="34" charset="0"/>
              <a:buChar char="•"/>
            </a:pPr>
            <a:r>
              <a:rPr lang="en-IN" sz="2400" dirty="0" smtClean="0"/>
              <a:t>Describe </a:t>
            </a:r>
            <a:r>
              <a:rPr lang="en-IN" sz="2400" dirty="0"/>
              <a:t>the process to plan, control and implement commissioning of electrical equipment’s. </a:t>
            </a:r>
          </a:p>
        </p:txBody>
      </p:sp>
      <p:sp>
        <p:nvSpPr>
          <p:cNvPr id="9" name="TextBox 8"/>
          <p:cNvSpPr txBox="1"/>
          <p:nvPr/>
        </p:nvSpPr>
        <p:spPr>
          <a:xfrm>
            <a:off x="269739" y="3162300"/>
            <a:ext cx="11668261" cy="461665"/>
          </a:xfrm>
          <a:prstGeom prst="rect">
            <a:avLst/>
          </a:prstGeom>
          <a:noFill/>
        </p:spPr>
        <p:txBody>
          <a:bodyPr wrap="square" rtlCol="0">
            <a:spAutoFit/>
          </a:bodyPr>
          <a:lstStyle>
            <a:defPPr>
              <a:defRPr lang="en-US"/>
            </a:defPPr>
            <a:lvl1pPr marL="342900" lvl="0" indent="-342900">
              <a:spcAft>
                <a:spcPts val="800"/>
              </a:spcAft>
              <a:buFont typeface="Arial" panose="020B0604020202020204" pitchFamily="34" charset="0"/>
              <a:buChar char="•"/>
              <a:defRPr sz="2400"/>
            </a:lvl1pPr>
          </a:lstStyle>
          <a:p>
            <a:r>
              <a:rPr lang="en-IN" dirty="0"/>
              <a:t>Differentiate the performance specifications of transformer and induction motor.</a:t>
            </a:r>
          </a:p>
        </p:txBody>
      </p:sp>
      <p:sp>
        <p:nvSpPr>
          <p:cNvPr id="11" name="TextBox 10"/>
          <p:cNvSpPr txBox="1"/>
          <p:nvPr/>
        </p:nvSpPr>
        <p:spPr>
          <a:xfrm>
            <a:off x="269739" y="3738765"/>
            <a:ext cx="11668261" cy="830997"/>
          </a:xfrm>
          <a:prstGeom prst="rect">
            <a:avLst/>
          </a:prstGeom>
          <a:noFill/>
        </p:spPr>
        <p:txBody>
          <a:bodyPr wrap="square" rtlCol="0">
            <a:spAutoFit/>
          </a:bodyPr>
          <a:lstStyle>
            <a:defPPr>
              <a:defRPr lang="en-US"/>
            </a:defPPr>
            <a:lvl1pPr marL="342900" lvl="0" indent="-342900">
              <a:spcAft>
                <a:spcPts val="800"/>
              </a:spcAft>
              <a:buFont typeface="Arial" panose="020B0604020202020204" pitchFamily="34" charset="0"/>
              <a:buChar char="•"/>
              <a:defRPr sz="2400"/>
            </a:lvl1pPr>
          </a:lstStyle>
          <a:p>
            <a:r>
              <a:rPr lang="en-IN" dirty="0"/>
              <a:t>Demonstrate the routine tests for synchronous machine, induction motor, transformer &amp; switchgears. </a:t>
            </a:r>
          </a:p>
        </p:txBody>
      </p:sp>
      <p:sp>
        <p:nvSpPr>
          <p:cNvPr id="12" name="TextBox 11"/>
          <p:cNvSpPr txBox="1"/>
          <p:nvPr/>
        </p:nvSpPr>
        <p:spPr>
          <a:xfrm>
            <a:off x="269739" y="4547012"/>
            <a:ext cx="11668261" cy="830997"/>
          </a:xfrm>
          <a:prstGeom prst="rect">
            <a:avLst/>
          </a:prstGeom>
          <a:noFill/>
        </p:spPr>
        <p:txBody>
          <a:bodyPr wrap="square" rtlCol="0">
            <a:spAutoFit/>
          </a:bodyPr>
          <a:lstStyle>
            <a:defPPr>
              <a:defRPr lang="en-US"/>
            </a:defPPr>
            <a:lvl1pPr marL="342900" lvl="0" indent="-342900">
              <a:spcAft>
                <a:spcPts val="800"/>
              </a:spcAft>
              <a:buFont typeface="Arial" panose="020B0604020202020204" pitchFamily="34" charset="0"/>
              <a:buChar char="•"/>
              <a:defRPr sz="2400"/>
            </a:lvl1pPr>
          </a:lstStyle>
          <a:p>
            <a:r>
              <a:rPr lang="en-IN" dirty="0"/>
              <a:t>Identification of tools and equipment’s used for installation and maintenance of electrical equipment. </a:t>
            </a:r>
          </a:p>
        </p:txBody>
      </p:sp>
      <p:sp>
        <p:nvSpPr>
          <p:cNvPr id="18" name="TextBox 17"/>
          <p:cNvSpPr txBox="1"/>
          <p:nvPr/>
        </p:nvSpPr>
        <p:spPr>
          <a:xfrm>
            <a:off x="269739" y="5428897"/>
            <a:ext cx="11396741" cy="830997"/>
          </a:xfrm>
          <a:prstGeom prst="rect">
            <a:avLst/>
          </a:prstGeom>
          <a:noFill/>
        </p:spPr>
        <p:txBody>
          <a:bodyPr wrap="square" rtlCol="0">
            <a:spAutoFit/>
          </a:bodyPr>
          <a:lstStyle>
            <a:defPPr>
              <a:defRPr lang="en-US"/>
            </a:defPPr>
            <a:lvl1pPr marL="342900" lvl="0" indent="-342900">
              <a:spcAft>
                <a:spcPts val="800"/>
              </a:spcAft>
              <a:buFont typeface="Arial" panose="020B0604020202020204" pitchFamily="34" charset="0"/>
              <a:buChar char="•"/>
              <a:defRPr sz="2400"/>
            </a:lvl1pPr>
          </a:lstStyle>
          <a:p>
            <a:r>
              <a:rPr lang="en-IN" dirty="0"/>
              <a:t>Explain the operation of an electrical equipment’s such as isolators, circuit breakers, insulators and switchgears.</a:t>
            </a:r>
          </a:p>
        </p:txBody>
      </p:sp>
      <p:sp>
        <p:nvSpPr>
          <p:cNvPr id="19" name="TextBox 18"/>
          <p:cNvSpPr txBox="1"/>
          <p:nvPr/>
        </p:nvSpPr>
        <p:spPr>
          <a:xfrm>
            <a:off x="965200" y="1740824"/>
            <a:ext cx="2705100" cy="646331"/>
          </a:xfrm>
          <a:prstGeom prst="rect">
            <a:avLst/>
          </a:prstGeom>
          <a:noFill/>
        </p:spPr>
        <p:txBody>
          <a:bodyPr wrap="square" rtlCol="0">
            <a:spAutoFit/>
          </a:bodyPr>
          <a:lstStyle/>
          <a:p>
            <a:r>
              <a:rPr lang="en-IN" b="1" dirty="0" smtClean="0"/>
              <a:t>Course objectives: </a:t>
            </a:r>
            <a:endParaRPr lang="en-IN" dirty="0" smtClean="0"/>
          </a:p>
          <a:p>
            <a:endParaRPr lang="en-IN" dirty="0"/>
          </a:p>
        </p:txBody>
      </p:sp>
    </p:spTree>
    <p:extLst>
      <p:ext uri="{BB962C8B-B14F-4D97-AF65-F5344CB8AC3E}">
        <p14:creationId xmlns:p14="http://schemas.microsoft.com/office/powerpoint/2010/main" val="42214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ircle(in)">
                                      <p:cBhvr>
                                        <p:cTn id="18" dur="2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ircle(in)">
                                      <p:cBhvr>
                                        <p:cTn id="2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2" name="TextBox 1"/>
          <p:cNvSpPr txBox="1"/>
          <p:nvPr/>
        </p:nvSpPr>
        <p:spPr>
          <a:xfrm>
            <a:off x="2331076" y="2021983"/>
            <a:ext cx="7482625" cy="769441"/>
          </a:xfrm>
          <a:prstGeom prst="rect">
            <a:avLst/>
          </a:prstGeom>
          <a:noFill/>
        </p:spPr>
        <p:txBody>
          <a:bodyPr wrap="square" rtlCol="0">
            <a:spAutoFit/>
          </a:bodyPr>
          <a:lstStyle/>
          <a:p>
            <a:pPr algn="ctr"/>
            <a:r>
              <a:rPr lang="en-IN" sz="4400" dirty="0" smtClean="0">
                <a:solidFill>
                  <a:srgbClr val="0070C0"/>
                </a:solidFill>
              </a:rPr>
              <a:t>Thank you</a:t>
            </a:r>
            <a:endParaRPr lang="en-IN" sz="4400" dirty="0">
              <a:solidFill>
                <a:srgbClr val="0070C0"/>
              </a:solidFill>
            </a:endParaRPr>
          </a:p>
        </p:txBody>
      </p:sp>
    </p:spTree>
    <p:extLst>
      <p:ext uri="{BB962C8B-B14F-4D97-AF65-F5344CB8AC3E}">
        <p14:creationId xmlns:p14="http://schemas.microsoft.com/office/powerpoint/2010/main" val="1168775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Tree>
    <p:extLst>
      <p:ext uri="{BB962C8B-B14F-4D97-AF65-F5344CB8AC3E}">
        <p14:creationId xmlns:p14="http://schemas.microsoft.com/office/powerpoint/2010/main" val="2700139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Tree>
    <p:extLst>
      <p:ext uri="{BB962C8B-B14F-4D97-AF65-F5344CB8AC3E}">
        <p14:creationId xmlns:p14="http://schemas.microsoft.com/office/powerpoint/2010/main" val="3544133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2" name="Rectangle 1"/>
          <p:cNvSpPr/>
          <p:nvPr/>
        </p:nvSpPr>
        <p:spPr>
          <a:xfrm>
            <a:off x="0" y="1023192"/>
            <a:ext cx="12058920" cy="646331"/>
          </a:xfrm>
          <a:prstGeom prst="rect">
            <a:avLst/>
          </a:prstGeom>
        </p:spPr>
        <p:txBody>
          <a:bodyPr wrap="square">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1. Engineering knowledge: </a:t>
            </a:r>
            <a:r>
              <a:rPr lang="en-US" dirty="0" smtClean="0">
                <a:effectLst/>
                <a:latin typeface="Times New Roman" panose="02020603050405020304" pitchFamily="18" charset="0"/>
                <a:ea typeface="Calibri" panose="020F0502020204030204" pitchFamily="34" charset="0"/>
                <a:cs typeface="Arial" panose="020B0604020202020204" pitchFamily="34" charset="0"/>
              </a:rPr>
              <a:t>Apply the knowledge of mathematics, science, engineering fundamentals, and an engineering specialization to the solution of complex engineering problems.</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p:cNvSpPr txBox="1"/>
          <p:nvPr/>
        </p:nvSpPr>
        <p:spPr>
          <a:xfrm>
            <a:off x="0" y="1898986"/>
            <a:ext cx="12052300" cy="646331"/>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2. Problem analysis: </a:t>
            </a:r>
            <a:r>
              <a:rPr lang="en-US" dirty="0" smtClean="0">
                <a:effectLst/>
                <a:latin typeface="Times New Roman" panose="02020603050405020304" pitchFamily="18" charset="0"/>
                <a:ea typeface="Calibri" panose="020F0502020204030204" pitchFamily="34" charset="0"/>
                <a:cs typeface="Arial" panose="020B0604020202020204" pitchFamily="34" charset="0"/>
              </a:rPr>
              <a:t>Identify, formulate, review research literature, and analyze complex engineering problems reaching substantiated conclusions using first principles of mathematics, natural sciences, and engineering sciences.</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p:cNvSpPr txBox="1"/>
          <p:nvPr/>
        </p:nvSpPr>
        <p:spPr>
          <a:xfrm>
            <a:off x="10019" y="2774780"/>
            <a:ext cx="11919220" cy="923330"/>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3. Design/development of solutions: </a:t>
            </a:r>
            <a:r>
              <a:rPr lang="en-US" dirty="0" smtClean="0">
                <a:effectLst/>
                <a:latin typeface="Times New Roman" panose="02020603050405020304" pitchFamily="18" charset="0"/>
                <a:ea typeface="Calibri" panose="020F0502020204030204" pitchFamily="34" charset="0"/>
                <a:cs typeface="Arial" panose="020B0604020202020204" pitchFamily="34" charset="0"/>
              </a:rPr>
              <a:t>Design solutions for complex engineering problems and design system components or processes that meet the specified needs with appropriate consideration for the public health and safety, and the cultural, societal, and environmental considerations.</a:t>
            </a:r>
            <a:endParaRPr lang="en-IN" dirty="0"/>
          </a:p>
        </p:txBody>
      </p:sp>
      <p:sp>
        <p:nvSpPr>
          <p:cNvPr id="5" name="TextBox 4"/>
          <p:cNvSpPr txBox="1"/>
          <p:nvPr/>
        </p:nvSpPr>
        <p:spPr>
          <a:xfrm>
            <a:off x="10019" y="3866378"/>
            <a:ext cx="11919220" cy="830997"/>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4. Conduct investigations of complex problems: </a:t>
            </a:r>
            <a:r>
              <a:rPr lang="en-US" dirty="0" smtClean="0">
                <a:effectLst/>
                <a:latin typeface="Times New Roman" panose="02020603050405020304" pitchFamily="18" charset="0"/>
                <a:ea typeface="Calibri" panose="020F0502020204030204" pitchFamily="34" charset="0"/>
                <a:cs typeface="Arial" panose="020B0604020202020204" pitchFamily="34" charset="0"/>
              </a:rPr>
              <a:t>Use research-based knowledge and research methods including design of experiments, analysis and interpretation of data, and synthesis of the information to provide valid conclusions.</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 </a:t>
            </a:r>
            <a:endParaRPr lang="en-IN" dirty="0"/>
          </a:p>
        </p:txBody>
      </p:sp>
      <p:sp>
        <p:nvSpPr>
          <p:cNvPr id="8" name="TextBox 7"/>
          <p:cNvSpPr txBox="1"/>
          <p:nvPr/>
        </p:nvSpPr>
        <p:spPr>
          <a:xfrm>
            <a:off x="10019" y="4787900"/>
            <a:ext cx="12042281" cy="646331"/>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5.Modern tool usage: </a:t>
            </a:r>
            <a:r>
              <a:rPr lang="en-US" dirty="0" smtClean="0">
                <a:effectLst/>
                <a:latin typeface="Times New Roman" panose="02020603050405020304" pitchFamily="18" charset="0"/>
                <a:ea typeface="Calibri" panose="020F0502020204030204" pitchFamily="34" charset="0"/>
                <a:cs typeface="Arial" panose="020B0604020202020204" pitchFamily="34" charset="0"/>
              </a:rPr>
              <a:t>Create, select, and apply appropriate techniques, resources, and modern engineering and IT tools including prediction and modeling to complex engineering activities with an understanding of the limitations.</a:t>
            </a:r>
            <a:endParaRPr lang="en-IN" dirty="0"/>
          </a:p>
        </p:txBody>
      </p:sp>
      <p:sp>
        <p:nvSpPr>
          <p:cNvPr id="9" name="Rectangle 8"/>
          <p:cNvSpPr/>
          <p:nvPr/>
        </p:nvSpPr>
        <p:spPr>
          <a:xfrm>
            <a:off x="10018" y="5524756"/>
            <a:ext cx="12042281" cy="646331"/>
          </a:xfrm>
          <a:prstGeom prst="rect">
            <a:avLst/>
          </a:prstGeom>
        </p:spPr>
        <p:txBody>
          <a:bodyPr wrap="square">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6. The engineer and society: </a:t>
            </a:r>
            <a:r>
              <a:rPr lang="en-US" dirty="0" smtClean="0">
                <a:effectLst/>
                <a:latin typeface="Times New Roman" panose="02020603050405020304" pitchFamily="18" charset="0"/>
                <a:ea typeface="Calibri" panose="020F0502020204030204" pitchFamily="34" charset="0"/>
                <a:cs typeface="Arial" panose="020B0604020202020204" pitchFamily="34" charset="0"/>
              </a:rPr>
              <a:t>Apply reasoning informed by the contextual knowledge to assess societal, health, safety, legal and cultural issues and the consequent responsibilities relevant to the professional engineering practice.</a:t>
            </a:r>
            <a:endParaRPr lang="en-IN" dirty="0" smtClean="0"/>
          </a:p>
        </p:txBody>
      </p:sp>
      <p:sp>
        <p:nvSpPr>
          <p:cNvPr id="10" name="TextBox 9"/>
          <p:cNvSpPr txBox="1"/>
          <p:nvPr/>
        </p:nvSpPr>
        <p:spPr>
          <a:xfrm>
            <a:off x="133080" y="569726"/>
            <a:ext cx="6807200" cy="369332"/>
          </a:xfrm>
          <a:prstGeom prst="rect">
            <a:avLst/>
          </a:prstGeom>
          <a:noFill/>
        </p:spPr>
        <p:txBody>
          <a:bodyPr wrap="square" rtlCol="0">
            <a:spAutoFit/>
          </a:bodyPr>
          <a:lstStyle/>
          <a:p>
            <a:r>
              <a:rPr lang="en-IN" b="1" dirty="0" smtClean="0"/>
              <a:t>Program Outcomes </a:t>
            </a:r>
            <a:r>
              <a:rPr lang="en-IN" dirty="0" smtClean="0"/>
              <a:t>or </a:t>
            </a:r>
            <a:r>
              <a:rPr lang="en-IN" b="1" dirty="0"/>
              <a:t>Graduate Attributes </a:t>
            </a:r>
            <a:endParaRPr lang="en-IN" dirty="0"/>
          </a:p>
        </p:txBody>
      </p:sp>
    </p:spTree>
    <p:extLst>
      <p:ext uri="{BB962C8B-B14F-4D97-AF65-F5344CB8AC3E}">
        <p14:creationId xmlns:p14="http://schemas.microsoft.com/office/powerpoint/2010/main" val="377966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2" name="Rectangle 1"/>
          <p:cNvSpPr/>
          <p:nvPr/>
        </p:nvSpPr>
        <p:spPr>
          <a:xfrm>
            <a:off x="66539" y="651094"/>
            <a:ext cx="12058920" cy="646331"/>
          </a:xfrm>
          <a:prstGeom prst="rect">
            <a:avLst/>
          </a:prstGeom>
        </p:spPr>
        <p:txBody>
          <a:bodyPr wrap="square">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7. Environment and sustainability: </a:t>
            </a:r>
            <a:r>
              <a:rPr lang="en-US" dirty="0" smtClean="0">
                <a:effectLst/>
                <a:latin typeface="Times New Roman" panose="02020603050405020304" pitchFamily="18" charset="0"/>
                <a:ea typeface="Calibri" panose="020F0502020204030204" pitchFamily="34" charset="0"/>
                <a:cs typeface="Arial" panose="020B0604020202020204" pitchFamily="34" charset="0"/>
              </a:rPr>
              <a:t>Understand the impact of the professional engineering solutions in societal and environmental contexts, and demonstrate the knowledge of, and need for sustainable development.</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p:cNvSpPr txBox="1"/>
          <p:nvPr/>
        </p:nvSpPr>
        <p:spPr>
          <a:xfrm>
            <a:off x="66539" y="1587500"/>
            <a:ext cx="12058920" cy="369332"/>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8. Ethics: </a:t>
            </a:r>
            <a:r>
              <a:rPr lang="en-US" dirty="0" smtClean="0">
                <a:effectLst/>
                <a:latin typeface="Times New Roman" panose="02020603050405020304" pitchFamily="18" charset="0"/>
                <a:ea typeface="Calibri" panose="020F0502020204030204" pitchFamily="34" charset="0"/>
                <a:cs typeface="Arial" panose="020B0604020202020204" pitchFamily="34" charset="0"/>
              </a:rPr>
              <a:t>Apply ethical principles and commit to professional ethics and responsibilities and norms of the engineering practice.</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p:cNvSpPr txBox="1"/>
          <p:nvPr/>
        </p:nvSpPr>
        <p:spPr>
          <a:xfrm>
            <a:off x="133080" y="2324100"/>
            <a:ext cx="11992379" cy="646331"/>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9. Individual and team work: </a:t>
            </a:r>
            <a:r>
              <a:rPr lang="en-US" dirty="0" smtClean="0">
                <a:effectLst/>
                <a:latin typeface="Times New Roman" panose="02020603050405020304" pitchFamily="18" charset="0"/>
                <a:ea typeface="Calibri" panose="020F0502020204030204" pitchFamily="34" charset="0"/>
                <a:cs typeface="Arial" panose="020B0604020202020204" pitchFamily="34" charset="0"/>
              </a:rPr>
              <a:t>Function effectively as an individual, and as a member or leader in diverse teams, and in multidisciplinary settings.</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p:cNvSpPr txBox="1"/>
          <p:nvPr/>
        </p:nvSpPr>
        <p:spPr>
          <a:xfrm>
            <a:off x="66539" y="3175000"/>
            <a:ext cx="12058920" cy="923330"/>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10. Communication: </a:t>
            </a:r>
            <a:r>
              <a:rPr lang="en-US" dirty="0" smtClean="0">
                <a:effectLst/>
                <a:latin typeface="Times New Roman" panose="02020603050405020304" pitchFamily="18" charset="0"/>
                <a:ea typeface="Calibri" panose="020F0502020204030204" pitchFamily="34" charset="0"/>
                <a:cs typeface="Arial" panose="020B0604020202020204" pitchFamily="34" charset="0"/>
              </a:rPr>
              <a:t>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p:cNvSpPr txBox="1"/>
          <p:nvPr/>
        </p:nvSpPr>
        <p:spPr>
          <a:xfrm>
            <a:off x="66539" y="4368800"/>
            <a:ext cx="12058920" cy="923330"/>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11. Project management and finance: </a:t>
            </a:r>
            <a:r>
              <a:rPr lang="en-US" dirty="0" smtClean="0">
                <a:effectLst/>
                <a:latin typeface="Times New Roman" panose="02020603050405020304" pitchFamily="18" charset="0"/>
                <a:ea typeface="Calibri" panose="020F0502020204030204" pitchFamily="34" charset="0"/>
                <a:cs typeface="Arial" panose="020B0604020202020204" pitchFamily="34" charset="0"/>
              </a:rPr>
              <a:t>Demonstrate knowledge and understanding of the engineering and management principles and apply these to one’s own work, as a member and leader in a team, to manage projects and in multidisciplinary environments.</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p:cNvSpPr txBox="1"/>
          <p:nvPr/>
        </p:nvSpPr>
        <p:spPr>
          <a:xfrm>
            <a:off x="66539" y="5588000"/>
            <a:ext cx="12058920" cy="646331"/>
          </a:xfrm>
          <a:prstGeom prst="rect">
            <a:avLst/>
          </a:prstGeom>
          <a:noFill/>
        </p:spPr>
        <p:txBody>
          <a:bodyPr wrap="square" rtlCol="0">
            <a:spAutoFit/>
          </a:bodyPr>
          <a:lstStyle/>
          <a:p>
            <a:pPr algn="just">
              <a:spcAft>
                <a:spcPts val="0"/>
              </a:spcAft>
            </a:pPr>
            <a:r>
              <a:rPr lang="en-US" b="1" dirty="0" smtClean="0">
                <a:effectLst/>
                <a:latin typeface="Times New Roman" panose="02020603050405020304" pitchFamily="18" charset="0"/>
                <a:ea typeface="Calibri" panose="020F0502020204030204" pitchFamily="34" charset="0"/>
                <a:cs typeface="Arial" panose="020B0604020202020204" pitchFamily="34" charset="0"/>
              </a:rPr>
              <a:t>12. Life-long learning: </a:t>
            </a:r>
            <a:r>
              <a:rPr lang="en-US" dirty="0" smtClean="0">
                <a:effectLst/>
                <a:latin typeface="Times New Roman" panose="02020603050405020304" pitchFamily="18" charset="0"/>
                <a:ea typeface="Calibri" panose="020F0502020204030204" pitchFamily="34" charset="0"/>
                <a:cs typeface="Arial" panose="020B0604020202020204" pitchFamily="34" charset="0"/>
              </a:rPr>
              <a:t>Recognize the need for, and have the preparation and ability to engage in independent and life-long learning in the broadest context of technological change</a:t>
            </a:r>
            <a:r>
              <a:rPr lang="en-IN" sz="1200" dirty="0" smtClean="0">
                <a:latin typeface="Calibri" panose="020F0502020204030204" pitchFamily="34" charset="0"/>
                <a:ea typeface="Calibri" panose="020F050202020403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61132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2" name="TextBox 1"/>
          <p:cNvSpPr txBox="1"/>
          <p:nvPr/>
        </p:nvSpPr>
        <p:spPr>
          <a:xfrm>
            <a:off x="133080" y="888274"/>
            <a:ext cx="12058919" cy="3785652"/>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Electrical Tools, accessories: </a:t>
            </a:r>
            <a:r>
              <a:rPr lang="en-IN" sz="2400" dirty="0">
                <a:latin typeface="Times New Roman" panose="02020603050405020304" pitchFamily="18" charset="0"/>
                <a:cs typeface="Times New Roman" panose="02020603050405020304" pitchFamily="18" charset="0"/>
              </a:rPr>
              <a:t>Tools, Accessories and Instruments required for Installation, Maintenance and Repair Work, India Electricity Rules, Safely Codes Causes and Prevention of Accidents, Artificial Respiration, Workmen’s Safety Devices. </a:t>
            </a:r>
          </a:p>
          <a:p>
            <a:pPr algn="just"/>
            <a:r>
              <a:rPr lang="en-IN" sz="2400" b="1" dirty="0">
                <a:latin typeface="Times New Roman" panose="02020603050405020304" pitchFamily="18" charset="0"/>
                <a:cs typeface="Times New Roman" panose="02020603050405020304" pitchFamily="18" charset="0"/>
              </a:rPr>
              <a:t>Transformers: </a:t>
            </a:r>
            <a:r>
              <a:rPr lang="en-IN" sz="2400" dirty="0">
                <a:latin typeface="Times New Roman" panose="02020603050405020304" pitchFamily="18" charset="0"/>
                <a:cs typeface="Times New Roman" panose="02020603050405020304" pitchFamily="18" charset="0"/>
              </a:rPr>
              <a:t>Installation, Location Site Selection, Foundation Details, Code of Practice for Terminal Plates, Polarity and Phase Sequence, Oil Tanks, Drying of Winding sand General Inspection. </a:t>
            </a:r>
            <a:endParaRPr lang="en-IN" sz="2400"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Commissioning </a:t>
            </a:r>
            <a:r>
              <a:rPr lang="en-IN" sz="2400" b="1" dirty="0">
                <a:latin typeface="Times New Roman" panose="02020603050405020304" pitchFamily="18" charset="0"/>
                <a:cs typeface="Times New Roman" panose="02020603050405020304" pitchFamily="18" charset="0"/>
              </a:rPr>
              <a:t>Tests As Per National and International Standards </a:t>
            </a:r>
            <a:r>
              <a:rPr lang="en-IN" sz="2400" dirty="0">
                <a:latin typeface="Times New Roman" panose="02020603050405020304" pitchFamily="18" charset="0"/>
                <a:cs typeface="Times New Roman" panose="02020603050405020304" pitchFamily="18" charset="0"/>
              </a:rPr>
              <a:t>- Volts Ratio Earth Resistance, Oil Strength, Insulation Tests, Impulse Tests Polarizing Index, Load Temperature Rise </a:t>
            </a:r>
            <a:r>
              <a:rPr lang="en-IN" sz="2400" dirty="0" smtClean="0">
                <a:latin typeface="Times New Roman" panose="02020603050405020304" pitchFamily="18" charset="0"/>
                <a:cs typeface="Times New Roman" panose="02020603050405020304" pitchFamily="18" charset="0"/>
              </a:rPr>
              <a:t>Tests</a:t>
            </a:r>
            <a:r>
              <a:rPr lang="en-IN" sz="2400" dirty="0">
                <a:latin typeface="Times New Roman" panose="02020603050405020304" pitchFamily="18" charset="0"/>
                <a:cs typeface="Times New Roman" panose="02020603050405020304" pitchFamily="18" charset="0"/>
              </a:rPr>
              <a:t>. Specific Tests for Determination of Performance Curves like Efficiencies, Regulation Etc., Determination Mechanical Stress Under Normal and Abnormal Conditions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229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2" name="TextBox 1"/>
          <p:cNvSpPr txBox="1"/>
          <p:nvPr/>
        </p:nvSpPr>
        <p:spPr>
          <a:xfrm>
            <a:off x="133080" y="862149"/>
            <a:ext cx="11832497" cy="3170099"/>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Synchronous Machines: </a:t>
            </a:r>
            <a:r>
              <a:rPr lang="en-IN" sz="2000" dirty="0">
                <a:latin typeface="Times New Roman" panose="02020603050405020304" pitchFamily="18" charset="0"/>
                <a:cs typeface="Times New Roman" panose="02020603050405020304" pitchFamily="18" charset="0"/>
              </a:rPr>
              <a:t>Specifications as per BIS Standards. Installation - Physical Inspection, Foundation Details, Alignments, Excitation Systems, Cooling and Control Gear, Drying Out. </a:t>
            </a:r>
          </a:p>
          <a:p>
            <a:pPr algn="just"/>
            <a:r>
              <a:rPr lang="en-IN" sz="2000" b="1" dirty="0">
                <a:latin typeface="Times New Roman" panose="02020603050405020304" pitchFamily="18" charset="0"/>
                <a:cs typeface="Times New Roman" panose="02020603050405020304" pitchFamily="18" charset="0"/>
              </a:rPr>
              <a:t>Commissioning Tests </a:t>
            </a:r>
            <a:r>
              <a:rPr lang="en-IN" sz="2000" dirty="0">
                <a:latin typeface="Times New Roman" panose="02020603050405020304" pitchFamily="18" charset="0"/>
                <a:cs typeface="Times New Roman" panose="02020603050405020304" pitchFamily="18" charset="0"/>
              </a:rPr>
              <a:t>- Insulation, Resistance Measurement of Armature and Field Windings, Wave Form and Telephone Interference Tests, Line Charging Capacitance. </a:t>
            </a:r>
            <a:endParaRPr lang="en-IN" sz="2000" dirty="0" smtClean="0">
              <a:latin typeface="Times New Roman" panose="02020603050405020304" pitchFamily="18" charset="0"/>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Performance </a:t>
            </a:r>
            <a:r>
              <a:rPr lang="en-IN" sz="2000" b="1" dirty="0">
                <a:latin typeface="Times New Roman" panose="02020603050405020304" pitchFamily="18" charset="0"/>
                <a:cs typeface="Times New Roman" panose="02020603050405020304" pitchFamily="18" charset="0"/>
              </a:rPr>
              <a:t>Tests </a:t>
            </a:r>
            <a:r>
              <a:rPr lang="en-IN" sz="2000" dirty="0">
                <a:latin typeface="Times New Roman" panose="02020603050405020304" pitchFamily="18" charset="0"/>
                <a:cs typeface="Times New Roman" panose="02020603050405020304" pitchFamily="18" charset="0"/>
              </a:rPr>
              <a:t>-Various Tests to Estimate the Performance of Generator Operations, Slip Test, Maximum Lagging Current, Maximum Reluctance Power Tests, Sudden Short Circuit Tests, Transient Sub Transient Parameters, Measurement of Sequence Impedances, Capacitive Reactance, and Separation Of Losses, </a:t>
            </a:r>
            <a:r>
              <a:rPr lang="en-IN" sz="2000" dirty="0" smtClean="0">
                <a:latin typeface="Times New Roman" panose="02020603050405020304" pitchFamily="18" charset="0"/>
                <a:cs typeface="Times New Roman" panose="02020603050405020304" pitchFamily="18" charset="0"/>
              </a:rPr>
              <a:t>Temperature </a:t>
            </a:r>
            <a:r>
              <a:rPr lang="en-IN" sz="2000" dirty="0">
                <a:latin typeface="Times New Roman" panose="02020603050405020304" pitchFamily="18" charset="0"/>
                <a:cs typeface="Times New Roman" panose="02020603050405020304" pitchFamily="18" charset="0"/>
              </a:rPr>
              <a:t>Rise Test, and Retardation Tests. </a:t>
            </a:r>
            <a:endParaRPr lang="en-IN" sz="2000" dirty="0" smtClean="0">
              <a:latin typeface="Times New Roman" panose="02020603050405020304" pitchFamily="18" charset="0"/>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Factory </a:t>
            </a:r>
            <a:r>
              <a:rPr lang="en-IN" sz="2000" b="1" dirty="0">
                <a:latin typeface="Times New Roman" panose="02020603050405020304" pitchFamily="18" charset="0"/>
                <a:cs typeface="Times New Roman" panose="02020603050405020304" pitchFamily="18" charset="0"/>
              </a:rPr>
              <a:t>Tests </a:t>
            </a:r>
            <a:r>
              <a:rPr lang="en-IN" sz="2000" dirty="0">
                <a:latin typeface="Times New Roman" panose="02020603050405020304" pitchFamily="18" charset="0"/>
                <a:cs typeface="Times New Roman" panose="02020603050405020304" pitchFamily="18" charset="0"/>
              </a:rPr>
              <a:t>-Gap Length, Magnetic Eccentricity, Balancing Vibrations, Bearing Performance. </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485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2" name="TextBox 1"/>
          <p:cNvSpPr txBox="1"/>
          <p:nvPr/>
        </p:nvSpPr>
        <p:spPr>
          <a:xfrm>
            <a:off x="133080" y="966651"/>
            <a:ext cx="11780246" cy="1938992"/>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Induction Motor: </a:t>
            </a:r>
            <a:r>
              <a:rPr lang="en-IN" sz="2400" dirty="0">
                <a:latin typeface="Times New Roman" panose="02020603050405020304" pitchFamily="18" charset="0"/>
                <a:cs typeface="Times New Roman" panose="02020603050405020304" pitchFamily="18" charset="0"/>
              </a:rPr>
              <a:t>Specifications. Installation- Location of Motors and its Control Apparatus, Shaft Alignment for Various Coupling, Fitting of Pulleys and Coupling, Drying of Windings. </a:t>
            </a:r>
            <a:r>
              <a:rPr lang="en-IN" sz="2000" b="1" dirty="0">
                <a:latin typeface="Times New Roman" panose="02020603050405020304" pitchFamily="18" charset="0"/>
                <a:cs typeface="Times New Roman" panose="02020603050405020304" pitchFamily="18" charset="0"/>
              </a:rPr>
              <a:t>Commissioning Tests </a:t>
            </a:r>
            <a:r>
              <a:rPr lang="en-IN" sz="2400" dirty="0">
                <a:latin typeface="Times New Roman" panose="02020603050405020304" pitchFamily="18" charset="0"/>
                <a:cs typeface="Times New Roman" panose="02020603050405020304" pitchFamily="18" charset="0"/>
              </a:rPr>
              <a:t>-Mechanical Tests For Alignment, Air Gap Symmetry, Tests for Bearings, Vibrations and Balancing. </a:t>
            </a:r>
            <a:r>
              <a:rPr lang="en-IN" sz="2000" b="1" dirty="0">
                <a:latin typeface="Times New Roman" panose="02020603050405020304" pitchFamily="18" charset="0"/>
                <a:cs typeface="Times New Roman" panose="02020603050405020304" pitchFamily="18" charset="0"/>
              </a:rPr>
              <a:t>Specific Tests </a:t>
            </a:r>
            <a:r>
              <a:rPr lang="en-IN" sz="2400" dirty="0">
                <a:latin typeface="Times New Roman" panose="02020603050405020304" pitchFamily="18" charset="0"/>
                <a:cs typeface="Times New Roman" panose="02020603050405020304" pitchFamily="18" charset="0"/>
              </a:rPr>
              <a:t>-Performance and Temperature Raise Tests, Stray Load Losses, Shaft Alignment, Re-Writing and Special Duty Capability, Site Test. </a:t>
            </a:r>
          </a:p>
        </p:txBody>
      </p:sp>
      <p:sp>
        <p:nvSpPr>
          <p:cNvPr id="3" name="TextBox 2"/>
          <p:cNvSpPr txBox="1"/>
          <p:nvPr/>
        </p:nvSpPr>
        <p:spPr>
          <a:xfrm>
            <a:off x="133080" y="3072531"/>
            <a:ext cx="11780246" cy="2677656"/>
          </a:xfrm>
          <a:prstGeom prst="rect">
            <a:avLst/>
          </a:prstGeom>
          <a:noFill/>
        </p:spPr>
        <p:txBody>
          <a:bodyPr wrap="square" rtlCol="0">
            <a:spAutoFit/>
          </a:bodyPr>
          <a:lstStyle>
            <a:defPPr>
              <a:defRPr lang="en-US"/>
            </a:defPPr>
            <a:lvl1pPr algn="just">
              <a:defRPr sz="2400" b="1">
                <a:latin typeface="Times New Roman" panose="02020603050405020304" pitchFamily="18" charset="0"/>
                <a:cs typeface="Times New Roman" panose="02020603050405020304" pitchFamily="18" charset="0"/>
              </a:defRPr>
            </a:lvl1pPr>
          </a:lstStyle>
          <a:p>
            <a:r>
              <a:rPr lang="en-IN" dirty="0"/>
              <a:t>Laying of Underground Cables: </a:t>
            </a:r>
            <a:r>
              <a:rPr lang="en-IN" b="0" dirty="0"/>
              <a:t>Inspection, Storage, Transportation and Handling of Cables, Cable Handing Equipment, Cable Laying Depths and Clearances from other Services such as Water Sewerage, Gas, Heating and other Mains, Series of Power and Telecommunication Cables and Coordination with these Services, Excavation of Trenches, Cable Jointing and Terminations Testing and Commissioning. Location of Faults using </a:t>
            </a:r>
            <a:r>
              <a:rPr lang="en-IN" b="0" dirty="0" err="1"/>
              <a:t>Megger</a:t>
            </a:r>
            <a:r>
              <a:rPr lang="en-IN" b="0" dirty="0"/>
              <a:t>, Effect of Open or Loose Neutral Connections, </a:t>
            </a:r>
            <a:r>
              <a:rPr lang="en-IN" b="0" dirty="0" smtClean="0"/>
              <a:t>Provision </a:t>
            </a:r>
            <a:r>
              <a:rPr lang="en-IN" b="0" dirty="0"/>
              <a:t>of Proper Fuses on Service Lines and Their Effect on System, Causes and Dim, and Flickering Lights </a:t>
            </a:r>
          </a:p>
        </p:txBody>
      </p:sp>
    </p:spTree>
    <p:extLst>
      <p:ext uri="{BB962C8B-B14F-4D97-AF65-F5344CB8AC3E}">
        <p14:creationId xmlns:p14="http://schemas.microsoft.com/office/powerpoint/2010/main" val="2432817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2" name="TextBox 1"/>
          <p:cNvSpPr txBox="1"/>
          <p:nvPr/>
        </p:nvSpPr>
        <p:spPr>
          <a:xfrm>
            <a:off x="66539" y="519750"/>
            <a:ext cx="12058919" cy="2677656"/>
          </a:xfrm>
          <a:prstGeom prst="rect">
            <a:avLst/>
          </a:prstGeom>
          <a:noFill/>
        </p:spPr>
        <p:txBody>
          <a:bodyPr wrap="square" rtlCol="0">
            <a:spAutoFit/>
          </a:bodyPr>
          <a:lstStyle>
            <a:defPPr>
              <a:defRPr lang="en-US"/>
            </a:defPPr>
            <a:lvl1pPr algn="just">
              <a:defRPr sz="2400" b="1">
                <a:latin typeface="Times New Roman" panose="02020603050405020304" pitchFamily="18" charset="0"/>
                <a:cs typeface="Times New Roman" panose="02020603050405020304" pitchFamily="18" charset="0"/>
              </a:defRPr>
            </a:lvl1pPr>
          </a:lstStyle>
          <a:p>
            <a:r>
              <a:rPr lang="en-IN" dirty="0"/>
              <a:t>Switchgear and Protective Devices: </a:t>
            </a:r>
            <a:r>
              <a:rPr lang="en-IN" b="0" dirty="0"/>
              <a:t>Standards, Types, Specification, Installation, Commissioning Tests, Maintenance Schedule, Type and Routine Tests. </a:t>
            </a:r>
          </a:p>
          <a:p>
            <a:r>
              <a:rPr lang="en-IN" dirty="0"/>
              <a:t>Domestic Installation</a:t>
            </a:r>
            <a:r>
              <a:rPr lang="en-IN" b="0" dirty="0"/>
              <a:t>: Introduction, Testing of Electrical Installation of a Building, Testing of Insulation Resistance to Earth, Testing of Insulation and Resistance between Conductors Continuity or Open Circuit Test, Short Circuit Test, Testing of </a:t>
            </a:r>
            <a:r>
              <a:rPr lang="en-IN" b="0" dirty="0" err="1"/>
              <a:t>Earthing</a:t>
            </a:r>
            <a:r>
              <a:rPr lang="en-IN" b="0" dirty="0"/>
              <a:t> Continuity, Location of Faults, IE Rules for Domestic Installation </a:t>
            </a:r>
          </a:p>
          <a:p>
            <a:endParaRPr lang="en-IN" dirty="0"/>
          </a:p>
        </p:txBody>
      </p:sp>
      <p:sp>
        <p:nvSpPr>
          <p:cNvPr id="3" name="TextBox 2"/>
          <p:cNvSpPr txBox="1"/>
          <p:nvPr/>
        </p:nvSpPr>
        <p:spPr>
          <a:xfrm>
            <a:off x="0" y="2834318"/>
            <a:ext cx="11832497" cy="3693319"/>
          </a:xfrm>
          <a:prstGeom prst="rect">
            <a:avLst/>
          </a:prstGeom>
          <a:noFill/>
        </p:spPr>
        <p:txBody>
          <a:bodyPr wrap="square" rtlCol="0">
            <a:spAutoFit/>
          </a:bodyPr>
          <a:lstStyle/>
          <a:p>
            <a:r>
              <a:rPr lang="en-IN" dirty="0"/>
              <a:t> Text Books</a:t>
            </a:r>
          </a:p>
          <a:p>
            <a:pPr marL="285750" lvl="0" indent="-285750">
              <a:buFont typeface="Arial" panose="020B0604020202020204" pitchFamily="34" charset="0"/>
              <a:buChar char="•"/>
            </a:pPr>
            <a:r>
              <a:rPr lang="en-IN" dirty="0"/>
              <a:t>Testing, Commissioning, Operation and Maintenance of Electrical Equipment, S. Rao, Khanna Publishers 6th Edition, 19</a:t>
            </a:r>
            <a:r>
              <a:rPr lang="en-IN" baseline="30000" dirty="0"/>
              <a:t>th</a:t>
            </a:r>
            <a:r>
              <a:rPr lang="en-IN" dirty="0"/>
              <a:t>  Reprint, 2015</a:t>
            </a:r>
          </a:p>
          <a:p>
            <a:endParaRPr lang="en-IN" dirty="0"/>
          </a:p>
          <a:p>
            <a:pPr marL="285750" lvl="0" indent="-285750">
              <a:buFont typeface="Arial" panose="020B0604020202020204" pitchFamily="34" charset="0"/>
              <a:buChar char="•"/>
            </a:pPr>
            <a:r>
              <a:rPr lang="en-IN" dirty="0"/>
              <a:t>Testing and Commissioning of Electrical Equipment, </a:t>
            </a:r>
            <a:r>
              <a:rPr lang="en-IN" dirty="0" err="1"/>
              <a:t>R.L.Chakrasali</a:t>
            </a:r>
            <a:r>
              <a:rPr lang="en-IN" dirty="0"/>
              <a:t>, Prism Books Pvt Ltd, 1</a:t>
            </a:r>
            <a:r>
              <a:rPr lang="en-IN" baseline="30000" dirty="0"/>
              <a:t>st</a:t>
            </a:r>
            <a:r>
              <a:rPr lang="en-IN" dirty="0"/>
              <a:t>  Edition, 2014 </a:t>
            </a:r>
          </a:p>
          <a:p>
            <a:endParaRPr lang="en-IN" dirty="0"/>
          </a:p>
          <a:p>
            <a:pPr marL="285750" lvl="0" indent="-285750">
              <a:buFont typeface="Arial" panose="020B0604020202020204" pitchFamily="34" charset="0"/>
              <a:buChar char="•"/>
            </a:pPr>
            <a:r>
              <a:rPr lang="en-IN" dirty="0"/>
              <a:t>Preventive Maintenance of Electrical Apparatus, S.K. </a:t>
            </a:r>
            <a:r>
              <a:rPr lang="en-IN" dirty="0" err="1"/>
              <a:t>Sharotri</a:t>
            </a:r>
            <a:r>
              <a:rPr lang="en-IN" dirty="0"/>
              <a:t>, </a:t>
            </a:r>
            <a:r>
              <a:rPr lang="en-IN" dirty="0" err="1"/>
              <a:t>Katson</a:t>
            </a:r>
            <a:r>
              <a:rPr lang="en-IN" dirty="0"/>
              <a:t> Publishing House, 1</a:t>
            </a:r>
            <a:r>
              <a:rPr lang="en-IN" baseline="30000" dirty="0"/>
              <a:t>st</a:t>
            </a:r>
            <a:r>
              <a:rPr lang="en-IN" dirty="0"/>
              <a:t>  Edition, 1980 </a:t>
            </a:r>
          </a:p>
          <a:p>
            <a:endParaRPr lang="en-IN" dirty="0"/>
          </a:p>
          <a:p>
            <a:pPr marL="285750" lvl="0" indent="-285750">
              <a:buFont typeface="Arial" panose="020B0604020202020204" pitchFamily="34" charset="0"/>
              <a:buChar char="•"/>
            </a:pPr>
            <a:r>
              <a:rPr lang="en-IN" dirty="0"/>
              <a:t>Handbook of Switchgears, BHEL, McGraw Hill, 1</a:t>
            </a:r>
            <a:r>
              <a:rPr lang="en-IN" baseline="30000" dirty="0"/>
              <a:t>st</a:t>
            </a:r>
            <a:r>
              <a:rPr lang="en-IN" dirty="0"/>
              <a:t>    Edition, 2005 </a:t>
            </a:r>
          </a:p>
          <a:p>
            <a:endParaRPr lang="en-IN" dirty="0"/>
          </a:p>
          <a:p>
            <a:pPr marL="285750" lvl="0" indent="-285750">
              <a:buFont typeface="Arial" panose="020B0604020202020204" pitchFamily="34" charset="0"/>
              <a:buChar char="•"/>
            </a:pPr>
            <a:r>
              <a:rPr lang="en-IN" dirty="0"/>
              <a:t>Transformers, BHEL, McGraw Hill, 1</a:t>
            </a:r>
            <a:r>
              <a:rPr lang="en-IN" baseline="30000" dirty="0"/>
              <a:t>st</a:t>
            </a:r>
            <a:r>
              <a:rPr lang="en-IN" dirty="0"/>
              <a:t>  Edition, 2003</a:t>
            </a:r>
          </a:p>
          <a:p>
            <a:endParaRPr lang="en-IN" dirty="0"/>
          </a:p>
          <a:p>
            <a:pPr marL="285750" indent="-285750">
              <a:buFont typeface="Arial" panose="020B0604020202020204" pitchFamily="34" charset="0"/>
              <a:buChar char="•"/>
            </a:pPr>
            <a:r>
              <a:rPr lang="en-IN" dirty="0"/>
              <a:t>The J&amp;P Transformer Book, Martin J. </a:t>
            </a:r>
            <a:r>
              <a:rPr lang="en-IN" dirty="0" err="1"/>
              <a:t>Heathcote</a:t>
            </a:r>
            <a:r>
              <a:rPr lang="en-IN" dirty="0"/>
              <a:t>, </a:t>
            </a:r>
            <a:r>
              <a:rPr lang="en-IN" dirty="0" err="1"/>
              <a:t>Newnes</a:t>
            </a:r>
            <a:r>
              <a:rPr lang="en-IN" dirty="0"/>
              <a:t>, 12</a:t>
            </a:r>
            <a:r>
              <a:rPr lang="en-IN" baseline="30000" dirty="0"/>
              <a:t>th</a:t>
            </a:r>
            <a:r>
              <a:rPr lang="en-IN" dirty="0"/>
              <a:t>  Edition, 1998 </a:t>
            </a:r>
          </a:p>
        </p:txBody>
      </p:sp>
    </p:spTree>
    <p:extLst>
      <p:ext uri="{BB962C8B-B14F-4D97-AF65-F5344CB8AC3E}">
        <p14:creationId xmlns:p14="http://schemas.microsoft.com/office/powerpoint/2010/main" val="982671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8" name="Rectangle 7"/>
          <p:cNvSpPr/>
          <p:nvPr/>
        </p:nvSpPr>
        <p:spPr>
          <a:xfrm>
            <a:off x="213305" y="799687"/>
            <a:ext cx="6096000" cy="369332"/>
          </a:xfrm>
          <a:prstGeom prst="rect">
            <a:avLst/>
          </a:prstGeom>
        </p:spPr>
        <p:txBody>
          <a:bodyPr>
            <a:spAutoFit/>
          </a:bodyPr>
          <a:lstStyle/>
          <a:p>
            <a:r>
              <a:rPr lang="en-IN" b="0" i="0" u="none" strike="noStrike" baseline="0" dirty="0" smtClean="0">
                <a:solidFill>
                  <a:srgbClr val="000000"/>
                </a:solidFill>
                <a:latin typeface="Times New Roman" panose="02020603050405020304" pitchFamily="18" charset="0"/>
              </a:rPr>
              <a:t>Transformers and Generators- 17EE63	</a:t>
            </a:r>
          </a:p>
        </p:txBody>
      </p:sp>
      <p:sp>
        <p:nvSpPr>
          <p:cNvPr id="9" name="Rectangle 8"/>
          <p:cNvSpPr/>
          <p:nvPr/>
        </p:nvSpPr>
        <p:spPr>
          <a:xfrm>
            <a:off x="213305" y="1350754"/>
            <a:ext cx="6096000" cy="369332"/>
          </a:xfrm>
          <a:prstGeom prst="rect">
            <a:avLst/>
          </a:prstGeom>
        </p:spPr>
        <p:txBody>
          <a:bodyPr>
            <a:spAutoFit/>
          </a:bodyPr>
          <a:lstStyle/>
          <a:p>
            <a:r>
              <a:rPr lang="en-IN" b="0" i="0" u="none" strike="noStrike" baseline="0" dirty="0" smtClean="0">
                <a:solidFill>
                  <a:srgbClr val="000000"/>
                </a:solidFill>
                <a:latin typeface="Times New Roman" panose="02020603050405020304" pitchFamily="18" charset="0"/>
              </a:rPr>
              <a:t>Electrical Machines Laboratory -1 17EEL37	</a:t>
            </a:r>
          </a:p>
        </p:txBody>
      </p:sp>
      <p:sp>
        <p:nvSpPr>
          <p:cNvPr id="10" name="Rectangle 9"/>
          <p:cNvSpPr/>
          <p:nvPr/>
        </p:nvSpPr>
        <p:spPr>
          <a:xfrm>
            <a:off x="213305" y="3007797"/>
            <a:ext cx="2954655" cy="369332"/>
          </a:xfrm>
          <a:prstGeom prst="rect">
            <a:avLst/>
          </a:prstGeom>
        </p:spPr>
        <p:txBody>
          <a:bodyPr wrap="none">
            <a:spAutoFit/>
          </a:bodyPr>
          <a:lstStyle/>
          <a:p>
            <a:r>
              <a:rPr lang="en-IN" b="0" i="0" u="none" strike="noStrike" baseline="0" dirty="0" smtClean="0">
                <a:solidFill>
                  <a:srgbClr val="000000"/>
                </a:solidFill>
                <a:latin typeface="Times New Roman" panose="02020603050405020304" pitchFamily="18" charset="0"/>
              </a:rPr>
              <a:t>Electric Motors -17EE44	</a:t>
            </a:r>
          </a:p>
        </p:txBody>
      </p:sp>
      <p:sp>
        <p:nvSpPr>
          <p:cNvPr id="11" name="Rectangle 10"/>
          <p:cNvSpPr/>
          <p:nvPr/>
        </p:nvSpPr>
        <p:spPr>
          <a:xfrm>
            <a:off x="213305" y="2454809"/>
            <a:ext cx="4801314" cy="369332"/>
          </a:xfrm>
          <a:prstGeom prst="rect">
            <a:avLst/>
          </a:prstGeom>
        </p:spPr>
        <p:txBody>
          <a:bodyPr wrap="none">
            <a:spAutoFit/>
          </a:bodyPr>
          <a:lstStyle/>
          <a:p>
            <a:r>
              <a:rPr lang="en-IN" b="0" i="0" u="none" strike="noStrike" baseline="0" dirty="0" smtClean="0">
                <a:solidFill>
                  <a:srgbClr val="000000"/>
                </a:solidFill>
                <a:latin typeface="Times New Roman" panose="02020603050405020304" pitchFamily="18" charset="0"/>
              </a:rPr>
              <a:t>Transmission and Distribution –17EE43 	</a:t>
            </a:r>
          </a:p>
        </p:txBody>
      </p:sp>
      <p:sp>
        <p:nvSpPr>
          <p:cNvPr id="12" name="Rectangle 11"/>
          <p:cNvSpPr/>
          <p:nvPr/>
        </p:nvSpPr>
        <p:spPr>
          <a:xfrm>
            <a:off x="213305" y="1901821"/>
            <a:ext cx="4801314" cy="369332"/>
          </a:xfrm>
          <a:prstGeom prst="rect">
            <a:avLst/>
          </a:prstGeom>
        </p:spPr>
        <p:txBody>
          <a:bodyPr wrap="none">
            <a:spAutoFit/>
          </a:bodyPr>
          <a:lstStyle/>
          <a:p>
            <a:r>
              <a:rPr lang="en-IN" b="0" i="0" u="none" strike="noStrike" baseline="0" dirty="0" smtClean="0">
                <a:solidFill>
                  <a:srgbClr val="000000"/>
                </a:solidFill>
                <a:latin typeface="Times New Roman" panose="02020603050405020304" pitchFamily="18" charset="0"/>
              </a:rPr>
              <a:t>Power Generation and Economics -17EE42	</a:t>
            </a:r>
          </a:p>
        </p:txBody>
      </p:sp>
      <p:sp>
        <p:nvSpPr>
          <p:cNvPr id="18" name="Rectangle 17"/>
          <p:cNvSpPr/>
          <p:nvPr/>
        </p:nvSpPr>
        <p:spPr>
          <a:xfrm>
            <a:off x="213305" y="3560785"/>
            <a:ext cx="6096000" cy="369332"/>
          </a:xfrm>
          <a:prstGeom prst="rect">
            <a:avLst/>
          </a:prstGeom>
        </p:spPr>
        <p:txBody>
          <a:bodyPr>
            <a:spAutoFit/>
          </a:bodyPr>
          <a:lstStyle/>
          <a:p>
            <a:r>
              <a:rPr lang="en-IN" b="0" i="0" u="none" strike="noStrike" baseline="0" dirty="0" smtClean="0">
                <a:solidFill>
                  <a:srgbClr val="000000"/>
                </a:solidFill>
                <a:latin typeface="Times New Roman" panose="02020603050405020304" pitchFamily="18" charset="0"/>
              </a:rPr>
              <a:t>Electrical Machines Laboratory -2 17EEL47	</a:t>
            </a:r>
          </a:p>
        </p:txBody>
      </p:sp>
    </p:spTree>
    <p:extLst>
      <p:ext uri="{BB962C8B-B14F-4D97-AF65-F5344CB8AC3E}">
        <p14:creationId xmlns:p14="http://schemas.microsoft.com/office/powerpoint/2010/main" val="3200302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133080" y="38968"/>
            <a:ext cx="12058919" cy="412750"/>
            <a:chOff x="0" y="0"/>
            <a:chExt cx="9144000" cy="413349"/>
          </a:xfrm>
          <a:solidFill>
            <a:schemeClr val="accent6">
              <a:lumMod val="75000"/>
            </a:schemeClr>
          </a:solidFill>
        </p:grpSpPr>
        <p:sp>
          <p:nvSpPr>
            <p:cNvPr id="14" name="Rectangle 5"/>
            <p:cNvSpPr>
              <a:spLocks noChangeArrowheads="1"/>
            </p:cNvSpPr>
            <p:nvPr/>
          </p:nvSpPr>
          <p:spPr bwMode="auto">
            <a:xfrm>
              <a:off x="0" y="4763"/>
              <a:ext cx="9144000" cy="376237"/>
            </a:xfrm>
            <a:prstGeom prst="rect">
              <a:avLst/>
            </a:prstGeom>
            <a:grpFill/>
            <a:ln w="9525">
              <a:solidFill>
                <a:schemeClr val="tx1"/>
              </a:solidFill>
              <a:miter lim="800000"/>
              <a:headEnd/>
              <a:tailEnd/>
            </a:ln>
          </p:spPr>
          <p:txBody>
            <a:bodyPr anchor="ctr"/>
            <a:lstStyle/>
            <a:p>
              <a:pPr algn="ctr"/>
              <a:r>
                <a:rPr lang="en-US" sz="2000" b="1" dirty="0">
                  <a:solidFill>
                    <a:schemeClr val="bg1"/>
                  </a:solidFill>
                  <a:latin typeface="Calibri" pitchFamily="34" charset="0"/>
                  <a:cs typeface="Arial" charset="0"/>
                </a:rPr>
                <a:t>Bapuji Institute of Engineering and Technology, Davangere-577004</a:t>
              </a:r>
            </a:p>
          </p:txBody>
        </p:sp>
        <p:pic>
          <p:nvPicPr>
            <p:cNvPr id="15" name="Picture 2" descr="Biet College"/>
            <p:cNvPicPr>
              <a:picLocks noChangeAspect="1" noChangeArrowheads="1"/>
            </p:cNvPicPr>
            <p:nvPr/>
          </p:nvPicPr>
          <p:blipFill>
            <a:blip r:embed="rId3">
              <a:lum bright="-6000"/>
            </a:blip>
            <a:srcRect/>
            <a:stretch>
              <a:fillRect/>
            </a:stretch>
          </p:blipFill>
          <p:spPr bwMode="auto">
            <a:xfrm>
              <a:off x="1" y="0"/>
              <a:ext cx="381000" cy="413349"/>
            </a:xfrm>
            <a:prstGeom prst="rect">
              <a:avLst/>
            </a:prstGeom>
            <a:grpFill/>
            <a:ln w="9525">
              <a:noFill/>
              <a:miter lim="800000"/>
              <a:headEnd/>
              <a:tailEnd/>
            </a:ln>
          </p:spPr>
        </p:pic>
        <p:pic>
          <p:nvPicPr>
            <p:cNvPr id="16" name="Picture 14" descr="D:\c backup010910\Desktop\GoldenBEA\BEA_GoldenJubilee_Colour.jpg"/>
            <p:cNvPicPr>
              <a:picLocks noChangeAspect="1" noChangeArrowheads="1"/>
            </p:cNvPicPr>
            <p:nvPr/>
          </p:nvPicPr>
          <p:blipFill>
            <a:blip r:embed="rId4"/>
            <a:srcRect/>
            <a:stretch>
              <a:fillRect/>
            </a:stretch>
          </p:blipFill>
          <p:spPr bwMode="auto">
            <a:xfrm>
              <a:off x="8745511" y="0"/>
              <a:ext cx="398489" cy="381000"/>
            </a:xfrm>
            <a:prstGeom prst="rect">
              <a:avLst/>
            </a:prstGeom>
            <a:grpFill/>
            <a:ln w="9525">
              <a:noFill/>
              <a:miter lim="800000"/>
              <a:headEnd/>
              <a:tailEnd/>
            </a:ln>
          </p:spPr>
        </p:pic>
      </p:grpSp>
      <p:sp>
        <p:nvSpPr>
          <p:cNvPr id="17" name="Rectangle 4"/>
          <p:cNvSpPr>
            <a:spLocks noChangeArrowheads="1"/>
          </p:cNvSpPr>
          <p:nvPr/>
        </p:nvSpPr>
        <p:spPr bwMode="auto">
          <a:xfrm>
            <a:off x="0" y="6527637"/>
            <a:ext cx="12191999" cy="323850"/>
          </a:xfrm>
          <a:prstGeom prst="rect">
            <a:avLst/>
          </a:prstGeom>
          <a:solidFill>
            <a:schemeClr val="accent6">
              <a:lumMod val="75000"/>
            </a:schemeClr>
          </a:solidFill>
          <a:ln w="9525">
            <a:noFill/>
            <a:miter lim="800000"/>
            <a:headEnd/>
            <a:tailEnd/>
          </a:ln>
        </p:spPr>
        <p:txBody>
          <a:bodyPr anchor="ctr"/>
          <a:lstStyle/>
          <a:p>
            <a:pPr algn="ctr"/>
            <a:r>
              <a:rPr lang="en-US" sz="1600" b="1" dirty="0">
                <a:solidFill>
                  <a:schemeClr val="bg1"/>
                </a:solidFill>
                <a:latin typeface="Calibri" pitchFamily="34" charset="0"/>
                <a:cs typeface="Arial" charset="0"/>
              </a:rPr>
              <a:t>Dept. of </a:t>
            </a:r>
            <a:r>
              <a:rPr lang="en-US" sz="1600" b="1" dirty="0" smtClean="0">
                <a:solidFill>
                  <a:schemeClr val="bg1"/>
                </a:solidFill>
                <a:latin typeface="Calibri" pitchFamily="34" charset="0"/>
                <a:cs typeface="Arial" charset="0"/>
              </a:rPr>
              <a:t>Electrical and Electronics </a:t>
            </a:r>
            <a:r>
              <a:rPr lang="en-US" sz="1600" b="1" dirty="0">
                <a:solidFill>
                  <a:schemeClr val="bg1"/>
                </a:solidFill>
                <a:latin typeface="Calibri" pitchFamily="34" charset="0"/>
                <a:cs typeface="Arial" charset="0"/>
              </a:rPr>
              <a:t>Engineering </a:t>
            </a:r>
          </a:p>
        </p:txBody>
      </p:sp>
      <p:sp>
        <p:nvSpPr>
          <p:cNvPr id="2" name="Rectangle 1"/>
          <p:cNvSpPr/>
          <p:nvPr/>
        </p:nvSpPr>
        <p:spPr>
          <a:xfrm>
            <a:off x="133079" y="967764"/>
            <a:ext cx="11893969" cy="1015663"/>
          </a:xfrm>
          <a:prstGeom prst="rect">
            <a:avLst/>
          </a:prstGeom>
        </p:spPr>
        <p:txBody>
          <a:bodyPr wrap="square">
            <a:spAutoFit/>
          </a:bodyPr>
          <a:lstStyle/>
          <a:p>
            <a:pPr algn="just"/>
            <a:r>
              <a:rPr lang="en-US" sz="2000" dirty="0" smtClean="0"/>
              <a:t>An </a:t>
            </a:r>
            <a:r>
              <a:rPr lang="en-US" sz="2000" b="1" dirty="0" smtClean="0"/>
              <a:t>electric power system</a:t>
            </a:r>
            <a:r>
              <a:rPr lang="en-US" sz="2000" dirty="0" smtClean="0"/>
              <a:t> is a network of electrical components deployed to supply, transfer, and use </a:t>
            </a:r>
            <a:r>
              <a:rPr lang="en-US" sz="2000" b="1" dirty="0" smtClean="0"/>
              <a:t>electric power</a:t>
            </a:r>
            <a:r>
              <a:rPr lang="en-US" sz="2000" dirty="0" smtClean="0"/>
              <a:t>. An example of a </a:t>
            </a:r>
            <a:r>
              <a:rPr lang="en-US" sz="2000" b="1" dirty="0" smtClean="0"/>
              <a:t>power system</a:t>
            </a:r>
            <a:r>
              <a:rPr lang="en-US" sz="2000" dirty="0" smtClean="0"/>
              <a:t> is the electrical </a:t>
            </a:r>
            <a:r>
              <a:rPr lang="en-US" sz="2000" b="1" dirty="0" smtClean="0"/>
              <a:t>grid</a:t>
            </a:r>
            <a:r>
              <a:rPr lang="en-US" sz="2000" dirty="0" smtClean="0"/>
              <a:t> that provides </a:t>
            </a:r>
            <a:r>
              <a:rPr lang="en-US" sz="2000" b="1" dirty="0" smtClean="0"/>
              <a:t>power</a:t>
            </a:r>
            <a:r>
              <a:rPr lang="en-US" sz="2000" dirty="0" smtClean="0"/>
              <a:t> to homes and industry within an extended area.</a:t>
            </a:r>
            <a:endParaRPr lang="en-IN" sz="2000" dirty="0"/>
          </a:p>
        </p:txBody>
      </p:sp>
      <p:sp>
        <p:nvSpPr>
          <p:cNvPr id="3" name="Rectangle 2"/>
          <p:cNvSpPr/>
          <p:nvPr/>
        </p:nvSpPr>
        <p:spPr>
          <a:xfrm>
            <a:off x="35270" y="2457863"/>
            <a:ext cx="11893969" cy="1015663"/>
          </a:xfrm>
          <a:prstGeom prst="rect">
            <a:avLst/>
          </a:prstGeom>
        </p:spPr>
        <p:txBody>
          <a:bodyPr wrap="square">
            <a:spAutoFit/>
          </a:bodyPr>
          <a:lstStyle/>
          <a:p>
            <a:r>
              <a:rPr lang="en-US" sz="2000" dirty="0" smtClean="0">
                <a:effectLst/>
              </a:rPr>
              <a:t>A </a:t>
            </a:r>
            <a:r>
              <a:rPr lang="en-US" sz="2000" b="1" dirty="0" smtClean="0">
                <a:effectLst/>
              </a:rPr>
              <a:t>power</a:t>
            </a:r>
            <a:r>
              <a:rPr lang="en-US" sz="2000" dirty="0" smtClean="0">
                <a:effectLst/>
              </a:rPr>
              <a:t> generating </a:t>
            </a:r>
            <a:r>
              <a:rPr lang="en-US" sz="2000" b="1" dirty="0" smtClean="0">
                <a:effectLst/>
              </a:rPr>
              <a:t>system</a:t>
            </a:r>
            <a:r>
              <a:rPr lang="en-US" sz="2000" dirty="0" smtClean="0">
                <a:effectLst/>
              </a:rPr>
              <a:t> has the responsibility to ensure that adequate </a:t>
            </a:r>
            <a:r>
              <a:rPr lang="en-US" sz="2000" b="1" dirty="0" smtClean="0">
                <a:effectLst/>
              </a:rPr>
              <a:t>power</a:t>
            </a:r>
            <a:r>
              <a:rPr lang="en-US" sz="2000" dirty="0" smtClean="0">
                <a:effectLst/>
              </a:rPr>
              <a:t> is delivered to the load, both reliably and economically. ... Hence, a </a:t>
            </a:r>
            <a:r>
              <a:rPr lang="en-US" sz="2000" b="1" dirty="0" smtClean="0">
                <a:effectLst/>
              </a:rPr>
              <a:t>power system control is required</a:t>
            </a:r>
            <a:r>
              <a:rPr lang="en-US" sz="2000" dirty="0" smtClean="0">
                <a:effectLst/>
              </a:rPr>
              <a:t> to maintain a continuous balance between </a:t>
            </a:r>
            <a:r>
              <a:rPr lang="en-US" sz="2000" b="1" dirty="0" smtClean="0">
                <a:effectLst/>
              </a:rPr>
              <a:t>power</a:t>
            </a:r>
            <a:r>
              <a:rPr lang="en-US" sz="2000" dirty="0" smtClean="0">
                <a:effectLst/>
              </a:rPr>
              <a:t> generation and load demand</a:t>
            </a:r>
            <a:endParaRPr lang="en-US" sz="2000" dirty="0">
              <a:effectLst/>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4603" y="3711088"/>
            <a:ext cx="3924300" cy="2505075"/>
          </a:xfrm>
          <a:prstGeom prst="rect">
            <a:avLst/>
          </a:prstGeom>
        </p:spPr>
      </p:pic>
      <p:sp>
        <p:nvSpPr>
          <p:cNvPr id="5" name="Rectangle 4"/>
          <p:cNvSpPr/>
          <p:nvPr/>
        </p:nvSpPr>
        <p:spPr>
          <a:xfrm>
            <a:off x="35270" y="2042751"/>
            <a:ext cx="3845605" cy="369332"/>
          </a:xfrm>
          <a:prstGeom prst="rect">
            <a:avLst/>
          </a:prstGeom>
        </p:spPr>
        <p:txBody>
          <a:bodyPr wrap="none">
            <a:spAutoFit/>
          </a:bodyPr>
          <a:lstStyle/>
          <a:p>
            <a:r>
              <a:rPr lang="en-US" dirty="0"/>
              <a:t>Why power system control is required?</a:t>
            </a:r>
          </a:p>
        </p:txBody>
      </p:sp>
    </p:spTree>
    <p:extLst>
      <p:ext uri="{BB962C8B-B14F-4D97-AF65-F5344CB8AC3E}">
        <p14:creationId xmlns:p14="http://schemas.microsoft.com/office/powerpoint/2010/main" val="51203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ircle(in)">
                                      <p:cBhvr>
                                        <p:cTn id="2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1419</Words>
  <Application>Microsoft Office PowerPoint</Application>
  <PresentationFormat>Widescreen</PresentationFormat>
  <Paragraphs>92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Elephant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Anjaneya L H</dc:creator>
  <cp:lastModifiedBy>Dr Anjaneya L H</cp:lastModifiedBy>
  <cp:revision>20</cp:revision>
  <dcterms:created xsi:type="dcterms:W3CDTF">2020-08-29T05:35:45Z</dcterms:created>
  <dcterms:modified xsi:type="dcterms:W3CDTF">2020-09-21T11:00:17Z</dcterms:modified>
</cp:coreProperties>
</file>