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9" r:id="rId4"/>
    <p:sldId id="270" r:id="rId5"/>
    <p:sldId id="265" r:id="rId6"/>
    <p:sldId id="267" r:id="rId7"/>
    <p:sldId id="268" r:id="rId8"/>
    <p:sldId id="263" r:id="rId9"/>
    <p:sldId id="262" r:id="rId10"/>
    <p:sldId id="261" r:id="rId11"/>
    <p:sldId id="259" r:id="rId12"/>
    <p:sldId id="260"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6" d="100"/>
          <a:sy n="36" d="100"/>
        </p:scale>
        <p:origin x="4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97F40-F8F8-4948-B57B-0E90261030FC}"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64973-193D-4F2E-8016-02762C931660}" type="slidenum">
              <a:rPr lang="en-IN" smtClean="0"/>
              <a:t>‹#›</a:t>
            </a:fld>
            <a:endParaRPr lang="en-IN"/>
          </a:p>
        </p:txBody>
      </p:sp>
    </p:spTree>
    <p:extLst>
      <p:ext uri="{BB962C8B-B14F-4D97-AF65-F5344CB8AC3E}">
        <p14:creationId xmlns:p14="http://schemas.microsoft.com/office/powerpoint/2010/main" val="61979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a:t>
            </a:fld>
            <a:endParaRPr lang="en-US"/>
          </a:p>
        </p:txBody>
      </p:sp>
    </p:spTree>
    <p:extLst>
      <p:ext uri="{BB962C8B-B14F-4D97-AF65-F5344CB8AC3E}">
        <p14:creationId xmlns:p14="http://schemas.microsoft.com/office/powerpoint/2010/main" val="1008484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10</a:t>
            </a:fld>
            <a:endParaRPr lang="en-US"/>
          </a:p>
        </p:txBody>
      </p:sp>
    </p:spTree>
    <p:extLst>
      <p:ext uri="{BB962C8B-B14F-4D97-AF65-F5344CB8AC3E}">
        <p14:creationId xmlns:p14="http://schemas.microsoft.com/office/powerpoint/2010/main" val="221733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11</a:t>
            </a:fld>
            <a:endParaRPr lang="en-US"/>
          </a:p>
        </p:txBody>
      </p:sp>
    </p:spTree>
    <p:extLst>
      <p:ext uri="{BB962C8B-B14F-4D97-AF65-F5344CB8AC3E}">
        <p14:creationId xmlns:p14="http://schemas.microsoft.com/office/powerpoint/2010/main" val="54221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12</a:t>
            </a:fld>
            <a:endParaRPr lang="en-US"/>
          </a:p>
        </p:txBody>
      </p:sp>
    </p:spTree>
    <p:extLst>
      <p:ext uri="{BB962C8B-B14F-4D97-AF65-F5344CB8AC3E}">
        <p14:creationId xmlns:p14="http://schemas.microsoft.com/office/powerpoint/2010/main" val="1300547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13</a:t>
            </a:fld>
            <a:endParaRPr lang="en-US"/>
          </a:p>
        </p:txBody>
      </p:sp>
    </p:spTree>
    <p:extLst>
      <p:ext uri="{BB962C8B-B14F-4D97-AF65-F5344CB8AC3E}">
        <p14:creationId xmlns:p14="http://schemas.microsoft.com/office/powerpoint/2010/main" val="27906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14</a:t>
            </a:fld>
            <a:endParaRPr lang="en-US"/>
          </a:p>
        </p:txBody>
      </p:sp>
    </p:spTree>
    <p:extLst>
      <p:ext uri="{BB962C8B-B14F-4D97-AF65-F5344CB8AC3E}">
        <p14:creationId xmlns:p14="http://schemas.microsoft.com/office/powerpoint/2010/main" val="233592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2</a:t>
            </a:fld>
            <a:endParaRPr lang="en-US"/>
          </a:p>
        </p:txBody>
      </p:sp>
    </p:spTree>
    <p:extLst>
      <p:ext uri="{BB962C8B-B14F-4D97-AF65-F5344CB8AC3E}">
        <p14:creationId xmlns:p14="http://schemas.microsoft.com/office/powerpoint/2010/main" val="154642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3</a:t>
            </a:fld>
            <a:endParaRPr lang="en-US"/>
          </a:p>
        </p:txBody>
      </p:sp>
    </p:spTree>
    <p:extLst>
      <p:ext uri="{BB962C8B-B14F-4D97-AF65-F5344CB8AC3E}">
        <p14:creationId xmlns:p14="http://schemas.microsoft.com/office/powerpoint/2010/main" val="7483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4</a:t>
            </a:fld>
            <a:endParaRPr lang="en-US"/>
          </a:p>
        </p:txBody>
      </p:sp>
    </p:spTree>
    <p:extLst>
      <p:ext uri="{BB962C8B-B14F-4D97-AF65-F5344CB8AC3E}">
        <p14:creationId xmlns:p14="http://schemas.microsoft.com/office/powerpoint/2010/main" val="139113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5</a:t>
            </a:fld>
            <a:endParaRPr lang="en-US"/>
          </a:p>
        </p:txBody>
      </p:sp>
    </p:spTree>
    <p:extLst>
      <p:ext uri="{BB962C8B-B14F-4D97-AF65-F5344CB8AC3E}">
        <p14:creationId xmlns:p14="http://schemas.microsoft.com/office/powerpoint/2010/main" val="251819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6</a:t>
            </a:fld>
            <a:endParaRPr lang="en-US"/>
          </a:p>
        </p:txBody>
      </p:sp>
    </p:spTree>
    <p:extLst>
      <p:ext uri="{BB962C8B-B14F-4D97-AF65-F5344CB8AC3E}">
        <p14:creationId xmlns:p14="http://schemas.microsoft.com/office/powerpoint/2010/main" val="245742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7</a:t>
            </a:fld>
            <a:endParaRPr lang="en-US"/>
          </a:p>
        </p:txBody>
      </p:sp>
    </p:spTree>
    <p:extLst>
      <p:ext uri="{BB962C8B-B14F-4D97-AF65-F5344CB8AC3E}">
        <p14:creationId xmlns:p14="http://schemas.microsoft.com/office/powerpoint/2010/main" val="183912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8</a:t>
            </a:fld>
            <a:endParaRPr lang="en-US"/>
          </a:p>
        </p:txBody>
      </p:sp>
    </p:spTree>
    <p:extLst>
      <p:ext uri="{BB962C8B-B14F-4D97-AF65-F5344CB8AC3E}">
        <p14:creationId xmlns:p14="http://schemas.microsoft.com/office/powerpoint/2010/main" val="349982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9</a:t>
            </a:fld>
            <a:endParaRPr lang="en-US"/>
          </a:p>
        </p:txBody>
      </p:sp>
    </p:spTree>
    <p:extLst>
      <p:ext uri="{BB962C8B-B14F-4D97-AF65-F5344CB8AC3E}">
        <p14:creationId xmlns:p14="http://schemas.microsoft.com/office/powerpoint/2010/main" val="29317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EB91B4-4EA6-49F4-A13F-14F4FF33CED5}"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243806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B91B4-4EA6-49F4-A13F-14F4FF33CED5}"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284325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B91B4-4EA6-49F4-A13F-14F4FF33CED5}"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252598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B91B4-4EA6-49F4-A13F-14F4FF33CED5}"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153245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B91B4-4EA6-49F4-A13F-14F4FF33CED5}"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425206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EB91B4-4EA6-49F4-A13F-14F4FF33CED5}"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247717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EB91B4-4EA6-49F4-A13F-14F4FF33CED5}"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232797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EB91B4-4EA6-49F4-A13F-14F4FF33CED5}"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153740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B91B4-4EA6-49F4-A13F-14F4FF33CED5}"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113573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B91B4-4EA6-49F4-A13F-14F4FF33CED5}"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273400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B91B4-4EA6-49F4-A13F-14F4FF33CED5}"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7810C-C4D9-4685-8E12-7F79801EF9E6}" type="slidenum">
              <a:rPr lang="en-IN" smtClean="0"/>
              <a:t>‹#›</a:t>
            </a:fld>
            <a:endParaRPr lang="en-IN"/>
          </a:p>
        </p:txBody>
      </p:sp>
    </p:spTree>
    <p:extLst>
      <p:ext uri="{BB962C8B-B14F-4D97-AF65-F5344CB8AC3E}">
        <p14:creationId xmlns:p14="http://schemas.microsoft.com/office/powerpoint/2010/main" val="302789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B91B4-4EA6-49F4-A13F-14F4FF33CED5}" type="datetimeFigureOut">
              <a:rPr lang="en-IN" smtClean="0"/>
              <a:t>07-09-2020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7810C-C4D9-4685-8E12-7F79801EF9E6}" type="slidenum">
              <a:rPr lang="en-IN" smtClean="0"/>
              <a:t>‹#›</a:t>
            </a:fld>
            <a:endParaRPr lang="en-IN"/>
          </a:p>
        </p:txBody>
      </p:sp>
    </p:spTree>
    <p:extLst>
      <p:ext uri="{BB962C8B-B14F-4D97-AF65-F5344CB8AC3E}">
        <p14:creationId xmlns:p14="http://schemas.microsoft.com/office/powerpoint/2010/main" val="3450653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6" name="TextBox 5"/>
          <p:cNvSpPr txBox="1"/>
          <p:nvPr/>
        </p:nvSpPr>
        <p:spPr>
          <a:xfrm>
            <a:off x="-37654" y="413853"/>
            <a:ext cx="12191998" cy="954107"/>
          </a:xfrm>
          <a:prstGeom prst="rect">
            <a:avLst/>
          </a:prstGeom>
          <a:noFill/>
        </p:spPr>
        <p:txBody>
          <a:bodyPr wrap="square" rtlCol="0">
            <a:spAutoFit/>
          </a:bodyPr>
          <a:lstStyle/>
          <a:p>
            <a:pPr algn="ctr"/>
            <a:r>
              <a:rPr lang="en-IN" sz="3200" b="1" dirty="0"/>
              <a:t>SIGNALS AND SYSTEMS [</a:t>
            </a:r>
            <a:r>
              <a:rPr lang="en-IN" sz="3200" b="1" dirty="0" smtClean="0"/>
              <a:t>18EE54]</a:t>
            </a:r>
            <a:endParaRPr lang="en-IN" sz="2800" dirty="0" smtClean="0">
              <a:solidFill>
                <a:srgbClr val="FF0000"/>
              </a:solidFill>
            </a:endParaRPr>
          </a:p>
          <a:p>
            <a:pPr algn="ctr"/>
            <a:r>
              <a:rPr lang="en-IN" sz="2400" b="1" dirty="0"/>
              <a:t>Credits - 03</a:t>
            </a:r>
            <a:endParaRPr lang="en-IN" sz="2400" dirty="0"/>
          </a:p>
        </p:txBody>
      </p:sp>
      <p:sp>
        <p:nvSpPr>
          <p:cNvPr id="7" name="TextBox 6"/>
          <p:cNvSpPr txBox="1"/>
          <p:nvPr/>
        </p:nvSpPr>
        <p:spPr>
          <a:xfrm>
            <a:off x="-1781" y="2033173"/>
            <a:ext cx="11785600" cy="461665"/>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atin typeface="Times New Roman" panose="02020603050405020304" pitchFamily="18" charset="0"/>
                <a:cs typeface="Times New Roman" panose="02020603050405020304" pitchFamily="18" charset="0"/>
              </a:defRPr>
            </a:lvl1pPr>
          </a:lstStyle>
          <a:p>
            <a:r>
              <a:rPr lang="en-IN" dirty="0"/>
              <a:t>To discuss arising of signals in different systems</a:t>
            </a:r>
          </a:p>
        </p:txBody>
      </p:sp>
      <p:sp>
        <p:nvSpPr>
          <p:cNvPr id="9" name="TextBox 8"/>
          <p:cNvSpPr txBox="1"/>
          <p:nvPr/>
        </p:nvSpPr>
        <p:spPr>
          <a:xfrm>
            <a:off x="-1781" y="2692451"/>
            <a:ext cx="11668261" cy="461665"/>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atin typeface="Times New Roman" panose="02020603050405020304" pitchFamily="18" charset="0"/>
                <a:cs typeface="Times New Roman" panose="02020603050405020304" pitchFamily="18" charset="0"/>
              </a:defRPr>
            </a:lvl1pPr>
          </a:lstStyle>
          <a:p>
            <a:r>
              <a:rPr lang="en-IN" dirty="0"/>
              <a:t>To classify the signals and define certain elementary signals.</a:t>
            </a:r>
          </a:p>
        </p:txBody>
      </p:sp>
      <p:sp>
        <p:nvSpPr>
          <p:cNvPr id="11" name="TextBox 10"/>
          <p:cNvSpPr txBox="1"/>
          <p:nvPr/>
        </p:nvSpPr>
        <p:spPr>
          <a:xfrm>
            <a:off x="-1781" y="3326617"/>
            <a:ext cx="11668261" cy="461665"/>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atin typeface="Times New Roman" panose="02020603050405020304" pitchFamily="18" charset="0"/>
                <a:cs typeface="Times New Roman" panose="02020603050405020304" pitchFamily="18" charset="0"/>
              </a:defRPr>
            </a:lvl1pPr>
          </a:lstStyle>
          <a:p>
            <a:r>
              <a:rPr lang="en-IN" dirty="0"/>
              <a:t>To explain basic operations on signals and properties of systems</a:t>
            </a:r>
          </a:p>
        </p:txBody>
      </p:sp>
      <p:sp>
        <p:nvSpPr>
          <p:cNvPr id="12" name="TextBox 11"/>
          <p:cNvSpPr txBox="1"/>
          <p:nvPr/>
        </p:nvSpPr>
        <p:spPr>
          <a:xfrm>
            <a:off x="4090" y="3933313"/>
            <a:ext cx="11668261" cy="830997"/>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atin typeface="Times New Roman" panose="02020603050405020304" pitchFamily="18" charset="0"/>
                <a:cs typeface="Times New Roman" panose="02020603050405020304" pitchFamily="18" charset="0"/>
              </a:defRPr>
            </a:lvl1pPr>
          </a:lstStyle>
          <a:p>
            <a:r>
              <a:rPr lang="en-IN" dirty="0"/>
              <a:t>To explain the use of convolution integral and convolution summation in analysing the response of linear time invariant systems in continuous and discrete time domains.</a:t>
            </a:r>
          </a:p>
        </p:txBody>
      </p:sp>
      <p:sp>
        <p:nvSpPr>
          <p:cNvPr id="18" name="TextBox 17"/>
          <p:cNvSpPr txBox="1"/>
          <p:nvPr/>
        </p:nvSpPr>
        <p:spPr>
          <a:xfrm>
            <a:off x="37654" y="4944912"/>
            <a:ext cx="12116690" cy="830997"/>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vl1pPr>
          </a:lstStyle>
          <a:p>
            <a:r>
              <a:rPr lang="en-IN" dirty="0">
                <a:latin typeface="Times New Roman" panose="02020603050405020304" pitchFamily="18" charset="0"/>
                <a:cs typeface="Times New Roman" panose="02020603050405020304" pitchFamily="18" charset="0"/>
              </a:rPr>
              <a:t>To explain the properties of linear time invariant systems in terms of impulse response description</a:t>
            </a:r>
          </a:p>
        </p:txBody>
      </p:sp>
      <p:sp>
        <p:nvSpPr>
          <p:cNvPr id="19" name="TextBox 18"/>
          <p:cNvSpPr txBox="1"/>
          <p:nvPr/>
        </p:nvSpPr>
        <p:spPr>
          <a:xfrm>
            <a:off x="834572" y="1363206"/>
            <a:ext cx="270510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Course objectives: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193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pic>
        <p:nvPicPr>
          <p:cNvPr id="2050" name="Picture 2" descr="India's Organized Manufacturing Sector : U.S. Bureau of Labor Statist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998" y="654549"/>
            <a:ext cx="7267575" cy="522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695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pic>
        <p:nvPicPr>
          <p:cNvPr id="4098" name="Picture 2" descr="Normal electrocardiogram tracing: Waves, intervals and segments.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08" y="716038"/>
            <a:ext cx="8096250" cy="55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737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pic>
        <p:nvPicPr>
          <p:cNvPr id="5122" name="Picture 2" descr="Fig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536" y="904714"/>
            <a:ext cx="8302402" cy="5514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2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graphicFrame>
        <p:nvGraphicFramePr>
          <p:cNvPr id="5" name="Table 4"/>
          <p:cNvGraphicFramePr>
            <a:graphicFrameLocks noGrp="1"/>
          </p:cNvGraphicFramePr>
          <p:nvPr>
            <p:extLst>
              <p:ext uri="{D42A27DB-BD31-4B8C-83A1-F6EECF244321}">
                <p14:modId xmlns:p14="http://schemas.microsoft.com/office/powerpoint/2010/main" val="3889432678"/>
              </p:ext>
            </p:extLst>
          </p:nvPr>
        </p:nvGraphicFramePr>
        <p:xfrm>
          <a:off x="2032000" y="719666"/>
          <a:ext cx="8128000" cy="128016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581100">
                <a:tc>
                  <a:txBody>
                    <a:bodyPr/>
                    <a:lstStyle/>
                    <a:p>
                      <a:r>
                        <a:rPr lang="en-IN" dirty="0" smtClean="0">
                          <a:solidFill>
                            <a:schemeClr val="tx1"/>
                          </a:solidFill>
                        </a:rPr>
                        <a:t>Time</a:t>
                      </a:r>
                    </a:p>
                    <a:p>
                      <a:r>
                        <a:rPr lang="en-IN" dirty="0" smtClean="0">
                          <a:solidFill>
                            <a:schemeClr val="tx1"/>
                          </a:solidFill>
                        </a:rPr>
                        <a:t> </a:t>
                      </a:r>
                      <a:r>
                        <a:rPr lang="en-IN" dirty="0" err="1" smtClean="0">
                          <a:solidFill>
                            <a:schemeClr val="tx1"/>
                          </a:solidFill>
                        </a:rPr>
                        <a:t>Hrs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8.00</a:t>
                      </a:r>
                    </a:p>
                    <a:p>
                      <a:r>
                        <a:rPr lang="en-IN" dirty="0" smtClean="0">
                          <a:solidFill>
                            <a:schemeClr val="tx1"/>
                          </a:solidFill>
                        </a:rPr>
                        <a:t>am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9.00</a:t>
                      </a:r>
                    </a:p>
                    <a:p>
                      <a:r>
                        <a:rPr lang="en-IN" dirty="0" smtClean="0">
                          <a:solidFill>
                            <a:schemeClr val="tx1"/>
                          </a:solidFill>
                        </a:rPr>
                        <a:t>am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10.00</a:t>
                      </a:r>
                    </a:p>
                    <a:p>
                      <a:r>
                        <a:rPr lang="en-IN" dirty="0" smtClean="0">
                          <a:solidFill>
                            <a:schemeClr val="tx1"/>
                          </a:solidFill>
                        </a:rPr>
                        <a:t>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11.00</a:t>
                      </a:r>
                    </a:p>
                    <a:p>
                      <a:r>
                        <a:rPr lang="en-IN" dirty="0" smtClean="0">
                          <a:solidFill>
                            <a:schemeClr val="tx1"/>
                          </a:solidFill>
                        </a:rPr>
                        <a:t>am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12.00</a:t>
                      </a:r>
                    </a:p>
                    <a:p>
                      <a:r>
                        <a:rPr lang="en-IN" dirty="0" smtClean="0">
                          <a:solidFill>
                            <a:schemeClr val="tx1"/>
                          </a:solidFill>
                        </a:rPr>
                        <a:t>pm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1.00</a:t>
                      </a:r>
                    </a:p>
                    <a:p>
                      <a:r>
                        <a:rPr lang="en-IN" dirty="0" smtClean="0">
                          <a:solidFill>
                            <a:schemeClr val="tx1"/>
                          </a:solidFill>
                        </a:rPr>
                        <a:t>pm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2.00</a:t>
                      </a:r>
                    </a:p>
                    <a:p>
                      <a:r>
                        <a:rPr lang="en-IN" dirty="0" smtClean="0">
                          <a:solidFill>
                            <a:schemeClr val="tx1"/>
                          </a:solidFill>
                        </a:rPr>
                        <a:t>am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3.00</a:t>
                      </a:r>
                    </a:p>
                    <a:p>
                      <a:r>
                        <a:rPr lang="en-IN" dirty="0" smtClean="0">
                          <a:solidFill>
                            <a:schemeClr val="tx1"/>
                          </a:solidFill>
                        </a:rPr>
                        <a:t>am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4.00</a:t>
                      </a:r>
                    </a:p>
                    <a:p>
                      <a:r>
                        <a:rPr lang="en-IN" dirty="0" smtClean="0">
                          <a:solidFill>
                            <a:schemeClr val="tx1"/>
                          </a:solidFill>
                        </a:rPr>
                        <a:t>am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IN" dirty="0" smtClean="0">
                          <a:solidFill>
                            <a:schemeClr val="tx1"/>
                          </a:solidFill>
                        </a:rPr>
                        <a:t>Temp</a:t>
                      </a:r>
                    </a:p>
                    <a:p>
                      <a:r>
                        <a:rPr lang="en-IN" dirty="0" smtClean="0">
                          <a:solidFill>
                            <a:schemeClr val="tx1"/>
                          </a:solidFill>
                        </a:rPr>
                        <a:t>Deg.</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30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32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51566687"/>
              </p:ext>
            </p:extLst>
          </p:nvPr>
        </p:nvGraphicFramePr>
        <p:xfrm>
          <a:off x="2016974" y="2636472"/>
          <a:ext cx="8128000" cy="1221180"/>
        </p:xfrm>
        <a:graphic>
          <a:graphicData uri="http://schemas.openxmlformats.org/drawingml/2006/table">
            <a:tbl>
              <a:tblPr firstRow="1" bandRow="1">
                <a:tableStyleId>{5C22544A-7EE6-4342-B048-85BDC9FD1C3A}</a:tableStyleId>
              </a:tblPr>
              <a:tblGrid>
                <a:gridCol w="906530"/>
                <a:gridCol w="719070"/>
                <a:gridCol w="812800"/>
                <a:gridCol w="812800"/>
                <a:gridCol w="812800"/>
                <a:gridCol w="812800"/>
                <a:gridCol w="812800"/>
                <a:gridCol w="812800"/>
                <a:gridCol w="812800"/>
                <a:gridCol w="812800"/>
              </a:tblGrid>
              <a:tr h="581100">
                <a:tc>
                  <a:txBody>
                    <a:bodyPr/>
                    <a:lstStyle/>
                    <a:p>
                      <a:r>
                        <a:rPr lang="en-IN" dirty="0" smtClean="0">
                          <a:solidFill>
                            <a:schemeClr val="tx1"/>
                          </a:solidFill>
                        </a:rPr>
                        <a:t>Month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Jan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Feb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Apr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May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June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July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Aug</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IN" dirty="0" smtClean="0">
                          <a:solidFill>
                            <a:schemeClr val="tx1"/>
                          </a:solidFill>
                        </a:rPr>
                        <a:t>Mess bill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1500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1600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1700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1800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1900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2000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2200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71002769"/>
              </p:ext>
            </p:extLst>
          </p:nvPr>
        </p:nvGraphicFramePr>
        <p:xfrm>
          <a:off x="1950433" y="4591914"/>
          <a:ext cx="4347336" cy="1221180"/>
        </p:xfrm>
        <a:graphic>
          <a:graphicData uri="http://schemas.openxmlformats.org/drawingml/2006/table">
            <a:tbl>
              <a:tblPr firstRow="1" bandRow="1">
                <a:tableStyleId>{5C22544A-7EE6-4342-B048-85BDC9FD1C3A}</a:tableStyleId>
              </a:tblPr>
              <a:tblGrid>
                <a:gridCol w="906530"/>
                <a:gridCol w="719070"/>
                <a:gridCol w="957330"/>
                <a:gridCol w="811369"/>
                <a:gridCol w="953037"/>
              </a:tblGrid>
              <a:tr h="581100">
                <a:tc>
                  <a:txBody>
                    <a:bodyPr/>
                    <a:lstStyle/>
                    <a:p>
                      <a:r>
                        <a:rPr lang="en-IN" dirty="0" smtClean="0">
                          <a:solidFill>
                            <a:schemeClr val="tx1"/>
                          </a:solidFill>
                        </a:rPr>
                        <a:t>Year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first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second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Third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Fourth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IN" dirty="0" smtClean="0">
                          <a:solidFill>
                            <a:schemeClr val="tx1"/>
                          </a:solidFill>
                        </a:rPr>
                        <a:t>College</a:t>
                      </a:r>
                    </a:p>
                    <a:p>
                      <a:r>
                        <a:rPr lang="en-IN" dirty="0" smtClean="0">
                          <a:solidFill>
                            <a:schemeClr val="tx1"/>
                          </a:solidFill>
                        </a:rPr>
                        <a:t>Fees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90K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90K</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90K</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90K</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71639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TextBox 1"/>
          <p:cNvSpPr txBox="1"/>
          <p:nvPr/>
        </p:nvSpPr>
        <p:spPr>
          <a:xfrm>
            <a:off x="2653048" y="2009104"/>
            <a:ext cx="6323527" cy="646331"/>
          </a:xfrm>
          <a:prstGeom prst="rect">
            <a:avLst/>
          </a:prstGeom>
          <a:noFill/>
        </p:spPr>
        <p:txBody>
          <a:bodyPr wrap="square" rtlCol="0">
            <a:spAutoFit/>
          </a:bodyPr>
          <a:lstStyle/>
          <a:p>
            <a:pPr algn="ctr"/>
            <a:r>
              <a:rPr lang="en-IN" sz="3600" dirty="0" smtClean="0">
                <a:solidFill>
                  <a:srgbClr val="0070C0"/>
                </a:solidFill>
              </a:rPr>
              <a:t>Thank You</a:t>
            </a:r>
            <a:endParaRPr lang="en-IN" sz="3600" dirty="0">
              <a:solidFill>
                <a:srgbClr val="0070C0"/>
              </a:solidFill>
            </a:endParaRPr>
          </a:p>
        </p:txBody>
      </p:sp>
    </p:spTree>
    <p:extLst>
      <p:ext uri="{BB962C8B-B14F-4D97-AF65-F5344CB8AC3E}">
        <p14:creationId xmlns:p14="http://schemas.microsoft.com/office/powerpoint/2010/main" val="107681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96742" y="3258857"/>
            <a:ext cx="11832497" cy="1200329"/>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ea typeface="Calibri" panose="020F0502020204030204" pitchFamily="34" charset="0"/>
              </a:rPr>
              <a:t>To explain the applications of Fourier transform representation to study signals and linear time invariant systems. To explain the use of Z-transform in the complex exponential representation of discrete time signals and the analysis of systems</a:t>
            </a:r>
          </a:p>
        </p:txBody>
      </p:sp>
      <p:sp>
        <p:nvSpPr>
          <p:cNvPr id="20" name="Rectangle 19"/>
          <p:cNvSpPr/>
          <p:nvPr/>
        </p:nvSpPr>
        <p:spPr>
          <a:xfrm>
            <a:off x="96742" y="1394507"/>
            <a:ext cx="11610489" cy="830997"/>
          </a:xfrm>
          <a:prstGeom prst="rect">
            <a:avLst/>
          </a:prstGeom>
        </p:spPr>
        <p:txBody>
          <a:bodyPr wrap="square">
            <a:spAutoFit/>
          </a:bodyPr>
          <a:lstStyle/>
          <a:p>
            <a:pPr marL="285750" indent="-285750">
              <a:buFont typeface="Arial" panose="020B0604020202020204" pitchFamily="34" charset="0"/>
              <a:buChar char="•"/>
            </a:pPr>
            <a:r>
              <a:rPr lang="en-IN" sz="2400" dirty="0" smtClean="0">
                <a:effectLst/>
                <a:latin typeface="Times New Roman" panose="02020603050405020304" pitchFamily="18" charset="0"/>
                <a:ea typeface="Calibri" panose="020F0502020204030204" pitchFamily="34" charset="0"/>
              </a:rPr>
              <a:t>To explain determination of response of a given linear time invariant system and to provide a block diagram representation to it</a:t>
            </a:r>
            <a:endParaRPr lang="en-IN" sz="2400" dirty="0"/>
          </a:p>
        </p:txBody>
      </p:sp>
      <p:sp>
        <p:nvSpPr>
          <p:cNvPr id="21" name="Rectangle 20"/>
          <p:cNvSpPr/>
          <p:nvPr/>
        </p:nvSpPr>
        <p:spPr>
          <a:xfrm>
            <a:off x="96742" y="2256291"/>
            <a:ext cx="12089275" cy="830997"/>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ea typeface="Calibri" panose="020F0502020204030204" pitchFamily="34" charset="0"/>
              </a:rPr>
              <a:t>To explain Fourier transform representation of continuous time and discrete time non –periodic signals and the properties of Fourier Transforms.</a:t>
            </a:r>
          </a:p>
        </p:txBody>
      </p:sp>
    </p:spTree>
    <p:extLst>
      <p:ext uri="{BB962C8B-B14F-4D97-AF65-F5344CB8AC3E}">
        <p14:creationId xmlns:p14="http://schemas.microsoft.com/office/powerpoint/2010/main" val="363787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0" y="1023192"/>
            <a:ext cx="12058920" cy="646331"/>
          </a:xfrm>
          <a:prstGeom prst="rect">
            <a:avLst/>
          </a:prstGeom>
        </p:spPr>
        <p:txBody>
          <a:bodyPr wrap="square">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 Engineering knowledge: </a:t>
            </a:r>
            <a:r>
              <a:rPr lang="en-US" dirty="0" smtClean="0">
                <a:effectLst/>
                <a:latin typeface="Times New Roman" panose="02020603050405020304" pitchFamily="18" charset="0"/>
                <a:ea typeface="Calibri" panose="020F0502020204030204" pitchFamily="34" charset="0"/>
                <a:cs typeface="Arial" panose="020B0604020202020204" pitchFamily="34" charset="0"/>
              </a:rPr>
              <a:t>Apply the knowledge of mathematics, science, engineering fundamentals, and an engineering specialization to the solution of complex engineering problems.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p:cNvSpPr txBox="1"/>
          <p:nvPr/>
        </p:nvSpPr>
        <p:spPr>
          <a:xfrm>
            <a:off x="0" y="1898986"/>
            <a:ext cx="12052300"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2. Problem analysis: </a:t>
            </a:r>
            <a:r>
              <a:rPr lang="en-US" dirty="0" smtClean="0">
                <a:effectLst/>
                <a:latin typeface="Times New Roman" panose="02020603050405020304" pitchFamily="18" charset="0"/>
                <a:ea typeface="Calibri" panose="020F0502020204030204" pitchFamily="34" charset="0"/>
                <a:cs typeface="Arial" panose="020B0604020202020204" pitchFamily="34" charset="0"/>
              </a:rPr>
              <a:t>Identify, formulate, review research literature, and analyze complex engineering problems reaching substantiated conclusions using first principles of mathematics, natural sciences, and engineering sciences.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p:cNvSpPr txBox="1"/>
          <p:nvPr/>
        </p:nvSpPr>
        <p:spPr>
          <a:xfrm>
            <a:off x="10019" y="2774780"/>
            <a:ext cx="11919220" cy="923330"/>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3. Design/development of solutions: </a:t>
            </a:r>
            <a:r>
              <a:rPr lang="en-US" dirty="0" smtClean="0">
                <a:effectLst/>
                <a:latin typeface="Times New Roman" panose="02020603050405020304" pitchFamily="18" charset="0"/>
                <a:ea typeface="Calibri" panose="020F0502020204030204" pitchFamily="34" charset="0"/>
                <a:cs typeface="Arial" panose="020B0604020202020204" pitchFamily="34" charset="0"/>
              </a:rPr>
              <a:t>Design solutions for complex engineering problems and design system components or processes that meet the specified needs with appropriate consideration for the public health and safety, and the cultural, societal, and environmental considerations.</a:t>
            </a:r>
            <a:endParaRPr lang="en-IN" dirty="0"/>
          </a:p>
        </p:txBody>
      </p:sp>
      <p:sp>
        <p:nvSpPr>
          <p:cNvPr id="5" name="TextBox 4"/>
          <p:cNvSpPr txBox="1"/>
          <p:nvPr/>
        </p:nvSpPr>
        <p:spPr>
          <a:xfrm>
            <a:off x="10019" y="3866378"/>
            <a:ext cx="11919220" cy="830997"/>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4. Conduct investigations of complex problems: </a:t>
            </a:r>
            <a:r>
              <a:rPr lang="en-US" dirty="0" smtClean="0">
                <a:effectLst/>
                <a:latin typeface="Times New Roman" panose="02020603050405020304" pitchFamily="18" charset="0"/>
                <a:ea typeface="Calibri" panose="020F0502020204030204" pitchFamily="34" charset="0"/>
                <a:cs typeface="Arial" panose="020B0604020202020204" pitchFamily="34" charset="0"/>
              </a:rPr>
              <a:t>Use research-based knowledge and research methods including design of experiments, analysis and interpretation of data, and synthesis of the information to provide valid conclusions.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 </a:t>
            </a:r>
            <a:endParaRPr lang="en-IN" dirty="0"/>
          </a:p>
        </p:txBody>
      </p:sp>
      <p:sp>
        <p:nvSpPr>
          <p:cNvPr id="8" name="TextBox 7"/>
          <p:cNvSpPr txBox="1"/>
          <p:nvPr/>
        </p:nvSpPr>
        <p:spPr>
          <a:xfrm>
            <a:off x="10019" y="4787900"/>
            <a:ext cx="12042281"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5.Modern tool usage: </a:t>
            </a:r>
            <a:r>
              <a:rPr lang="en-US" dirty="0" smtClean="0">
                <a:effectLst/>
                <a:latin typeface="Times New Roman" panose="02020603050405020304" pitchFamily="18" charset="0"/>
                <a:ea typeface="Calibri" panose="020F0502020204030204" pitchFamily="34" charset="0"/>
                <a:cs typeface="Arial" panose="020B0604020202020204" pitchFamily="34" charset="0"/>
              </a:rPr>
              <a:t>Create, select, and apply appropriate techniques, resources, and modern engineering and IT tools including prediction and modeling to complex engineering activities with an understanding of the limitations.</a:t>
            </a:r>
            <a:endParaRPr lang="en-IN" dirty="0"/>
          </a:p>
        </p:txBody>
      </p:sp>
      <p:sp>
        <p:nvSpPr>
          <p:cNvPr id="9" name="Rectangle 8"/>
          <p:cNvSpPr/>
          <p:nvPr/>
        </p:nvSpPr>
        <p:spPr>
          <a:xfrm>
            <a:off x="10018" y="5524756"/>
            <a:ext cx="12042281" cy="646331"/>
          </a:xfrm>
          <a:prstGeom prst="rect">
            <a:avLst/>
          </a:prstGeom>
        </p:spPr>
        <p:txBody>
          <a:bodyPr wrap="square">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6. The engineer and society: </a:t>
            </a:r>
            <a:r>
              <a:rPr lang="en-US" dirty="0" smtClean="0">
                <a:effectLst/>
                <a:latin typeface="Times New Roman" panose="02020603050405020304" pitchFamily="18" charset="0"/>
                <a:ea typeface="Calibri" panose="020F0502020204030204" pitchFamily="34" charset="0"/>
                <a:cs typeface="Arial" panose="020B0604020202020204" pitchFamily="34" charset="0"/>
              </a:rPr>
              <a:t>Apply reasoning informed by the contextual knowledge to assess societal, health, safety, legal and cultural issues and the consequent responsibilities relevant to the professional engineering practice.</a:t>
            </a:r>
            <a:endParaRPr lang="en-IN" dirty="0" smtClean="0"/>
          </a:p>
        </p:txBody>
      </p:sp>
      <p:sp>
        <p:nvSpPr>
          <p:cNvPr id="10" name="TextBox 9"/>
          <p:cNvSpPr txBox="1"/>
          <p:nvPr/>
        </p:nvSpPr>
        <p:spPr>
          <a:xfrm>
            <a:off x="133080" y="569726"/>
            <a:ext cx="6807200" cy="369332"/>
          </a:xfrm>
          <a:prstGeom prst="rect">
            <a:avLst/>
          </a:prstGeom>
          <a:noFill/>
        </p:spPr>
        <p:txBody>
          <a:bodyPr wrap="square" rtlCol="0">
            <a:spAutoFit/>
          </a:bodyPr>
          <a:lstStyle/>
          <a:p>
            <a:r>
              <a:rPr lang="en-IN" b="1" dirty="0" smtClean="0"/>
              <a:t>Program Outcomes </a:t>
            </a:r>
            <a:r>
              <a:rPr lang="en-IN" dirty="0" smtClean="0"/>
              <a:t>or </a:t>
            </a:r>
            <a:r>
              <a:rPr lang="en-IN" b="1" dirty="0"/>
              <a:t>Graduate Attributes </a:t>
            </a:r>
            <a:endParaRPr lang="en-IN" dirty="0"/>
          </a:p>
        </p:txBody>
      </p:sp>
    </p:spTree>
    <p:extLst>
      <p:ext uri="{BB962C8B-B14F-4D97-AF65-F5344CB8AC3E}">
        <p14:creationId xmlns:p14="http://schemas.microsoft.com/office/powerpoint/2010/main" val="10298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66539" y="651094"/>
            <a:ext cx="12058920" cy="646331"/>
          </a:xfrm>
          <a:prstGeom prst="rect">
            <a:avLst/>
          </a:prstGeom>
        </p:spPr>
        <p:txBody>
          <a:bodyPr wrap="square">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7. Environment and sustainability: </a:t>
            </a:r>
            <a:r>
              <a:rPr lang="en-US" dirty="0" smtClean="0">
                <a:effectLst/>
                <a:latin typeface="Times New Roman" panose="02020603050405020304" pitchFamily="18" charset="0"/>
                <a:ea typeface="Calibri" panose="020F0502020204030204" pitchFamily="34" charset="0"/>
                <a:cs typeface="Arial" panose="020B0604020202020204" pitchFamily="34" charset="0"/>
              </a:rPr>
              <a:t>Understand the impact of the professional engineering solutions in societal and environmental contexts, and demonstrate the knowledge of, and need for sustainable development.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p:cNvSpPr txBox="1"/>
          <p:nvPr/>
        </p:nvSpPr>
        <p:spPr>
          <a:xfrm>
            <a:off x="66539" y="1587500"/>
            <a:ext cx="12058920" cy="369332"/>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8. Ethics: </a:t>
            </a:r>
            <a:r>
              <a:rPr lang="en-US" dirty="0" smtClean="0">
                <a:effectLst/>
                <a:latin typeface="Times New Roman" panose="02020603050405020304" pitchFamily="18" charset="0"/>
                <a:ea typeface="Calibri" panose="020F0502020204030204" pitchFamily="34" charset="0"/>
                <a:cs typeface="Arial" panose="020B0604020202020204" pitchFamily="34" charset="0"/>
              </a:rPr>
              <a:t>Apply ethical principles and commit to professional ethics and responsibilities and norms of the engineering practice.</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p:cNvSpPr txBox="1"/>
          <p:nvPr/>
        </p:nvSpPr>
        <p:spPr>
          <a:xfrm>
            <a:off x="133080" y="2324100"/>
            <a:ext cx="11992379"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9. Individual and team work: </a:t>
            </a:r>
            <a:r>
              <a:rPr lang="en-US" dirty="0" smtClean="0">
                <a:effectLst/>
                <a:latin typeface="Times New Roman" panose="02020603050405020304" pitchFamily="18" charset="0"/>
                <a:ea typeface="Calibri" panose="020F0502020204030204" pitchFamily="34" charset="0"/>
                <a:cs typeface="Arial" panose="020B0604020202020204" pitchFamily="34" charset="0"/>
              </a:rPr>
              <a:t>Function effectively as an individual, and as a member or leader in diverse teams, and in multidisciplinary settings.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p:cNvSpPr txBox="1"/>
          <p:nvPr/>
        </p:nvSpPr>
        <p:spPr>
          <a:xfrm>
            <a:off x="66539" y="3175000"/>
            <a:ext cx="12058920" cy="923330"/>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10. Communication: </a:t>
            </a:r>
            <a:r>
              <a:rPr lang="en-US" dirty="0" smtClean="0">
                <a:effectLst/>
                <a:latin typeface="Times New Roman" panose="02020603050405020304" pitchFamily="18" charset="0"/>
                <a:ea typeface="Calibri" panose="020F0502020204030204" pitchFamily="34" charset="0"/>
                <a:cs typeface="Arial" panose="020B0604020202020204" pitchFamily="34"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p:cNvSpPr txBox="1"/>
          <p:nvPr/>
        </p:nvSpPr>
        <p:spPr>
          <a:xfrm>
            <a:off x="66539" y="4368800"/>
            <a:ext cx="12058920" cy="923330"/>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11. Project management and finance: </a:t>
            </a:r>
            <a:r>
              <a:rPr lang="en-US" dirty="0" smtClean="0">
                <a:effectLst/>
                <a:latin typeface="Times New Roman" panose="02020603050405020304" pitchFamily="18" charset="0"/>
                <a:ea typeface="Calibri" panose="020F0502020204030204" pitchFamily="34" charset="0"/>
                <a:cs typeface="Arial" panose="020B0604020202020204" pitchFamily="34" charset="0"/>
              </a:rPr>
              <a:t>Demonstrate knowledge and understanding of the engineering and management principles and apply these to one’s own work, as a member and leader in a team, to manage projects and in multidisciplinary environments.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p:cNvSpPr txBox="1"/>
          <p:nvPr/>
        </p:nvSpPr>
        <p:spPr>
          <a:xfrm>
            <a:off x="66539" y="5588000"/>
            <a:ext cx="12058920"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12. Life-long learning: </a:t>
            </a:r>
            <a:r>
              <a:rPr lang="en-US" dirty="0" smtClean="0">
                <a:effectLst/>
                <a:latin typeface="Times New Roman" panose="02020603050405020304" pitchFamily="18" charset="0"/>
                <a:ea typeface="Calibri" panose="020F0502020204030204" pitchFamily="34" charset="0"/>
                <a:cs typeface="Arial" panose="020B0604020202020204" pitchFamily="34" charset="0"/>
              </a:rPr>
              <a:t>Recognize the need for, and have the preparation and ability to engage in independent and life-long learning in the broadest context of technological change</a:t>
            </a:r>
            <a:r>
              <a:rPr lang="en-IN" sz="1200" dirty="0" smtClean="0">
                <a:latin typeface="Calibri" panose="020F0502020204030204" pitchFamily="34" charset="0"/>
                <a:ea typeface="Calibri" panose="020F050202020403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15645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233227" y="809457"/>
            <a:ext cx="11858624" cy="1080296"/>
          </a:xfrm>
          <a:prstGeom prst="rect">
            <a:avLst/>
          </a:prstGeom>
        </p:spPr>
        <p:txBody>
          <a:bodyPr wrap="square">
            <a:spAutoFit/>
          </a:bodyPr>
          <a:lstStyle/>
          <a:p>
            <a:pPr algn="just">
              <a:lnSpc>
                <a:spcPct val="107000"/>
              </a:lnSpc>
              <a:spcAft>
                <a:spcPts val="0"/>
              </a:spcAft>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Module:1</a:t>
            </a:r>
          </a:p>
          <a:p>
            <a:pPr algn="just">
              <a:lnSpc>
                <a:spcPct val="107000"/>
              </a:lnSpc>
              <a:spcAft>
                <a:spcPts val="0"/>
              </a:spcAft>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Introduction</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Definitions of signals and a system, classification of signals, basic operations on signals.</a:t>
            </a:r>
          </a:p>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Elementary signals viewed as interconnections of operations, properties of systems</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Rectangle 2"/>
          <p:cNvSpPr/>
          <p:nvPr/>
        </p:nvSpPr>
        <p:spPr>
          <a:xfrm>
            <a:off x="133080" y="2198210"/>
            <a:ext cx="11433253" cy="1080296"/>
          </a:xfrm>
          <a:prstGeom prst="rect">
            <a:avLst/>
          </a:prstGeom>
        </p:spPr>
        <p:txBody>
          <a:bodyPr wrap="square">
            <a:spAutoFit/>
          </a:bodyPr>
          <a:lstStyle/>
          <a:p>
            <a:pPr algn="just">
              <a:lnSpc>
                <a:spcPct val="107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Module: 2</a:t>
            </a:r>
          </a:p>
          <a:p>
            <a:pPr algn="just">
              <a:lnSpc>
                <a:spcPct val="107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Time – Domain Representations for LTI Systems: </a:t>
            </a:r>
            <a:r>
              <a:rPr lang="en-IN" sz="2000" dirty="0">
                <a:latin typeface="Times New Roman" panose="02020603050405020304" pitchFamily="18" charset="0"/>
                <a:ea typeface="Calibri" panose="020F0502020204030204" pitchFamily="34" charset="0"/>
                <a:cs typeface="Times New Roman" panose="02020603050405020304" pitchFamily="18" charset="0"/>
              </a:rPr>
              <a:t>Convolution, impulse response, properties, solution of differential and difference equations, block diagram representation</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Rectangle 3"/>
          <p:cNvSpPr/>
          <p:nvPr/>
        </p:nvSpPr>
        <p:spPr>
          <a:xfrm>
            <a:off x="233226" y="3710628"/>
            <a:ext cx="11282171" cy="1409617"/>
          </a:xfrm>
          <a:prstGeom prst="rect">
            <a:avLst/>
          </a:prstGeom>
        </p:spPr>
        <p:txBody>
          <a:bodyPr wrap="square">
            <a:spAutoFit/>
          </a:bodyPr>
          <a:lstStyle/>
          <a:p>
            <a:pPr algn="just">
              <a:lnSpc>
                <a:spcPct val="107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Module: 3</a:t>
            </a:r>
          </a:p>
          <a:p>
            <a:pPr algn="just">
              <a:lnSpc>
                <a:spcPct val="107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The Continuous-Time Fourier Transform: </a:t>
            </a:r>
            <a:r>
              <a:rPr lang="en-IN" sz="2000" dirty="0">
                <a:latin typeface="Times New Roman" panose="02020603050405020304" pitchFamily="18" charset="0"/>
                <a:ea typeface="Calibri" panose="020F0502020204030204" pitchFamily="34" charset="0"/>
                <a:cs typeface="Times New Roman" panose="02020603050405020304" pitchFamily="18" charset="0"/>
              </a:rPr>
              <a:t>Representation of a non -periodic signals: continuous-time</a:t>
            </a:r>
          </a:p>
          <a:p>
            <a:pPr algn="just">
              <a:lnSpc>
                <a:spcPct val="107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Fourier transform (FT), Properties of continuous-time Fourier transform, Applications. Frequency response of LTI systems, Solutions of differential equations</a:t>
            </a:r>
          </a:p>
        </p:txBody>
      </p:sp>
    </p:spTree>
    <p:extLst>
      <p:ext uri="{BB962C8B-B14F-4D97-AF65-F5344CB8AC3E}">
        <p14:creationId xmlns:p14="http://schemas.microsoft.com/office/powerpoint/2010/main" val="340962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391885" y="1308291"/>
            <a:ext cx="11573691" cy="1409617"/>
          </a:xfrm>
          <a:prstGeom prst="rect">
            <a:avLst/>
          </a:prstGeom>
        </p:spPr>
        <p:txBody>
          <a:bodyPr wrap="square">
            <a:spAutoFit/>
          </a:bodyPr>
          <a:lstStyle/>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Module: 4</a:t>
            </a:r>
          </a:p>
          <a:p>
            <a:pPr algn="just">
              <a:lnSpc>
                <a:spcPct val="107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The Discrete-Time Fourier Transform: </a:t>
            </a:r>
            <a:r>
              <a:rPr lang="en-IN" sz="2000" dirty="0">
                <a:latin typeface="Times New Roman" panose="02020603050405020304" pitchFamily="18" charset="0"/>
                <a:ea typeface="Calibri" panose="020F0502020204030204" pitchFamily="34" charset="0"/>
                <a:cs typeface="Times New Roman" panose="02020603050405020304" pitchFamily="18" charset="0"/>
              </a:rPr>
              <a:t>Representations of non-periodic signals: The discrete-time</a:t>
            </a:r>
          </a:p>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Fourier transform (DTFT), Properties of DTFT and applications. Frequency response of LTI system,</a:t>
            </a:r>
          </a:p>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Solutions of difference equations</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391884" y="3131175"/>
            <a:ext cx="11274595" cy="1409617"/>
          </a:xfrm>
          <a:prstGeom prst="rect">
            <a:avLst/>
          </a:prstGeom>
        </p:spPr>
        <p:txBody>
          <a:bodyPr wrap="square">
            <a:spAutoFit/>
          </a:bodyPr>
          <a:lstStyle/>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Module: 5</a:t>
            </a:r>
          </a:p>
          <a:p>
            <a:pPr algn="just">
              <a:lnSpc>
                <a:spcPct val="107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Z- Transforms: </a:t>
            </a:r>
            <a:r>
              <a:rPr lang="en-IN" sz="2000" dirty="0">
                <a:latin typeface="Times New Roman" panose="02020603050405020304" pitchFamily="18" charset="0"/>
                <a:ea typeface="Calibri" panose="020F0502020204030204" pitchFamily="34" charset="0"/>
                <a:cs typeface="Times New Roman" panose="02020603050405020304" pitchFamily="18" charset="0"/>
              </a:rPr>
              <a:t>Introduction, Z-transform, properties of ROC, properties of Z-transforms, inversion of</a:t>
            </a:r>
          </a:p>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Z-transform methods - power series and partial expansion, Transforms analysis of LTI systems, transfer function, stability and causality, unilateral Z-transform and its application to solve difference equations.</a:t>
            </a:r>
          </a:p>
        </p:txBody>
      </p:sp>
    </p:spTree>
    <p:extLst>
      <p:ext uri="{BB962C8B-B14F-4D97-AF65-F5344CB8AC3E}">
        <p14:creationId xmlns:p14="http://schemas.microsoft.com/office/powerpoint/2010/main" val="3896825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4" name="Rectangle 3"/>
          <p:cNvSpPr/>
          <p:nvPr/>
        </p:nvSpPr>
        <p:spPr>
          <a:xfrm>
            <a:off x="384308" y="1282832"/>
            <a:ext cx="11354695" cy="3385542"/>
          </a:xfrm>
          <a:prstGeom prst="rect">
            <a:avLst/>
          </a:prstGeom>
        </p:spPr>
        <p:txBody>
          <a:bodyPr wrap="square">
            <a:spAutoFit/>
          </a:bodyPr>
          <a:lstStyle/>
          <a:p>
            <a:pPr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1 Signals and Systems Simon </a:t>
            </a:r>
            <a:r>
              <a:rPr lang="en-IN" sz="2000" dirty="0" err="1">
                <a:latin typeface="Times New Roman" panose="02020603050405020304" pitchFamily="18" charset="0"/>
                <a:ea typeface="Calibri" panose="020F0502020204030204" pitchFamily="34" charset="0"/>
                <a:cs typeface="Times New Roman" panose="02020603050405020304" pitchFamily="18" charset="0"/>
              </a:rPr>
              <a:t>Haykin</a:t>
            </a:r>
            <a:r>
              <a:rPr lang="en-IN" sz="2000" dirty="0">
                <a:latin typeface="Times New Roman" panose="02020603050405020304" pitchFamily="18" charset="0"/>
                <a:ea typeface="Calibri" panose="020F0502020204030204" pitchFamily="34" charset="0"/>
                <a:cs typeface="Times New Roman" panose="02020603050405020304" pitchFamily="18" charset="0"/>
              </a:rPr>
              <a:t>, Berry Van </a:t>
            </a:r>
            <a:r>
              <a:rPr lang="en-IN" sz="2000" dirty="0" err="1">
                <a:latin typeface="Times New Roman" panose="02020603050405020304" pitchFamily="18" charset="0"/>
                <a:ea typeface="Calibri" panose="020F0502020204030204" pitchFamily="34" charset="0"/>
                <a:cs typeface="Times New Roman" panose="02020603050405020304" pitchFamily="18" charset="0"/>
              </a:rPr>
              <a:t>Veen</a:t>
            </a:r>
            <a:r>
              <a:rPr lang="en-IN" sz="2000" dirty="0">
                <a:latin typeface="Times New Roman" panose="02020603050405020304" pitchFamily="18" charset="0"/>
                <a:ea typeface="Calibri" panose="020F0502020204030204" pitchFamily="34" charset="0"/>
                <a:cs typeface="Times New Roman" panose="02020603050405020304" pitchFamily="18" charset="0"/>
              </a:rPr>
              <a:t>, Wiley 2nd Edition,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2002</a:t>
            </a:r>
          </a:p>
          <a:p>
            <a:pPr algn="just">
              <a:lnSpc>
                <a:spcPct val="107000"/>
              </a:lnSpc>
              <a:spcAft>
                <a:spcPts val="0"/>
              </a:spcAf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Reference Books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1 Fundamentals of Signals and Systems, Michael J. Roberts, </a:t>
            </a:r>
            <a:r>
              <a:rPr lang="en-IN" sz="2000" dirty="0" err="1">
                <a:latin typeface="Times New Roman" panose="02020603050405020304" pitchFamily="18" charset="0"/>
                <a:ea typeface="Calibri" panose="020F0502020204030204" pitchFamily="34" charset="0"/>
                <a:cs typeface="Times New Roman" panose="02020603050405020304" pitchFamily="18" charset="0"/>
              </a:rPr>
              <a:t>Govind</a:t>
            </a:r>
            <a:r>
              <a:rPr lang="en-IN" sz="2000" dirty="0">
                <a:latin typeface="Times New Roman" panose="02020603050405020304" pitchFamily="18" charset="0"/>
                <a:ea typeface="Calibri" panose="020F0502020204030204" pitchFamily="34" charset="0"/>
                <a:cs typeface="Times New Roman" panose="02020603050405020304" pitchFamily="18" charset="0"/>
              </a:rPr>
              <a:t> K Sharma McGraw Hill 2nd Edition 2010</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Signals and Systems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NagoorKani</a:t>
            </a:r>
            <a:r>
              <a:rPr lang="en-IN" sz="2000" dirty="0">
                <a:latin typeface="Times New Roman" panose="02020603050405020304" pitchFamily="18" charset="0"/>
                <a:ea typeface="Calibri" panose="020F0502020204030204" pitchFamily="34" charset="0"/>
                <a:cs typeface="Times New Roman" panose="02020603050405020304" pitchFamily="18" charset="0"/>
              </a:rPr>
              <a:t> McGraw Hill 1st Edition 2010</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Signals and Systems, A Primer with MATLAB, Matthew N.O. </a:t>
            </a:r>
            <a:r>
              <a:rPr lang="en-IN" sz="2000" dirty="0" err="1">
                <a:latin typeface="Times New Roman" panose="02020603050405020304" pitchFamily="18" charset="0"/>
                <a:ea typeface="Calibri" panose="020F0502020204030204" pitchFamily="34" charset="0"/>
                <a:cs typeface="Times New Roman" panose="02020603050405020304" pitchFamily="18" charset="0"/>
              </a:rPr>
              <a:t>Sadiku</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Warsame</a:t>
            </a:r>
            <a:r>
              <a:rPr lang="en-IN" sz="2000" dirty="0">
                <a:latin typeface="Times New Roman" panose="02020603050405020304" pitchFamily="18" charset="0"/>
                <a:ea typeface="Calibri" panose="020F0502020204030204" pitchFamily="34" charset="0"/>
                <a:cs typeface="Times New Roman" panose="02020603050405020304" pitchFamily="18" charset="0"/>
              </a:rPr>
              <a:t> H. Ali, CRC Press 1st Edition, 2016</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Signals and Systems </a:t>
            </a:r>
            <a:r>
              <a:rPr lang="en-IN" sz="2000" dirty="0" err="1">
                <a:latin typeface="Times New Roman" panose="02020603050405020304" pitchFamily="18" charset="0"/>
                <a:ea typeface="Calibri" panose="020F0502020204030204" pitchFamily="34" charset="0"/>
                <a:cs typeface="Times New Roman" panose="02020603050405020304" pitchFamily="18" charset="0"/>
              </a:rPr>
              <a:t>Anand</a:t>
            </a:r>
            <a:r>
              <a:rPr lang="en-IN" sz="2000" dirty="0">
                <a:latin typeface="Times New Roman" panose="02020603050405020304" pitchFamily="18" charset="0"/>
                <a:ea typeface="Calibri" panose="020F0502020204030204" pitchFamily="34" charset="0"/>
                <a:cs typeface="Times New Roman" panose="02020603050405020304" pitchFamily="18" charset="0"/>
              </a:rPr>
              <a:t> Kumar PHI 3rd Edition, 2015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351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pic>
        <p:nvPicPr>
          <p:cNvPr id="1026" name="Picture 2" descr="Antenna bars, emoji, network, signal bars, signal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89" y="876253"/>
            <a:ext cx="1897289" cy="1897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roved, email, mai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2199" y="960163"/>
            <a:ext cx="1897289" cy="18972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urvivethewild.net/wp-content/uploads/2016/02/PillarOfSmok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326" y="960163"/>
            <a:ext cx="3123371" cy="1729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aby with flu laugh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352" y="3693872"/>
            <a:ext cx="3198361" cy="22388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sian student using computer for learning lesson online at cafe. angry startup man working with laptop at office.  young annoyed male entrepreneur analyze data at workplace. business, education "/>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0606" y="3452364"/>
            <a:ext cx="37147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8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pic>
        <p:nvPicPr>
          <p:cNvPr id="7" name="Picture 8" descr="Image for po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414" y="888699"/>
            <a:ext cx="9883877" cy="555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2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1138</Words>
  <Application>Microsoft Office PowerPoint</Application>
  <PresentationFormat>Widescreen</PresentationFormat>
  <Paragraphs>151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Anjaneya L H</dc:creator>
  <cp:lastModifiedBy>Dr Anjaneya L H</cp:lastModifiedBy>
  <cp:revision>15</cp:revision>
  <dcterms:created xsi:type="dcterms:W3CDTF">2020-09-04T09:57:46Z</dcterms:created>
  <dcterms:modified xsi:type="dcterms:W3CDTF">2020-09-07T08:22:30Z</dcterms:modified>
</cp:coreProperties>
</file>