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5" r:id="rId5"/>
    <p:sldId id="271" r:id="rId6"/>
    <p:sldId id="285" r:id="rId7"/>
    <p:sldId id="284" r:id="rId8"/>
    <p:sldId id="281" r:id="rId9"/>
    <p:sldId id="280" r:id="rId10"/>
    <p:sldId id="279" r:id="rId11"/>
    <p:sldId id="266" r:id="rId12"/>
    <p:sldId id="278" r:id="rId13"/>
    <p:sldId id="297"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48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040A9-5718-410D-812C-10B79A699D96}" type="datetimeFigureOut">
              <a:rPr lang="en-US" smtClean="0"/>
              <a:pPr/>
              <a:t>4/21/2020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691631-E676-4C45-B13F-10062EE382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691631-E676-4C45-B13F-10062EE3826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0EC0CA-EE04-4179-90E5-EC8360451855}"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CD0B-4174-4DF3-8780-09E3D8857D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EC0CA-EE04-4179-90E5-EC8360451855}"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CD0B-4174-4DF3-8780-09E3D8857D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EC0CA-EE04-4179-90E5-EC8360451855}"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CD0B-4174-4DF3-8780-09E3D8857D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EC0CA-EE04-4179-90E5-EC8360451855}"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CD0B-4174-4DF3-8780-09E3D8857D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EC0CA-EE04-4179-90E5-EC8360451855}"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CD0B-4174-4DF3-8780-09E3D8857D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0EC0CA-EE04-4179-90E5-EC8360451855}"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6CD0B-4174-4DF3-8780-09E3D8857D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0EC0CA-EE04-4179-90E5-EC8360451855}" type="datetimeFigureOut">
              <a:rPr lang="en-US" smtClean="0"/>
              <a:pPr/>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6CD0B-4174-4DF3-8780-09E3D8857D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0EC0CA-EE04-4179-90E5-EC8360451855}" type="datetimeFigureOut">
              <a:rPr lang="en-US" smtClean="0"/>
              <a:pPr/>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6CD0B-4174-4DF3-8780-09E3D8857D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EC0CA-EE04-4179-90E5-EC8360451855}" type="datetimeFigureOut">
              <a:rPr lang="en-US" smtClean="0"/>
              <a:pPr/>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46CD0B-4174-4DF3-8780-09E3D8857D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EC0CA-EE04-4179-90E5-EC8360451855}"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6CD0B-4174-4DF3-8780-09E3D8857D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EC0CA-EE04-4179-90E5-EC8360451855}"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6CD0B-4174-4DF3-8780-09E3D8857D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EC0CA-EE04-4179-90E5-EC8360451855}" type="datetimeFigureOut">
              <a:rPr lang="en-US" smtClean="0"/>
              <a:pPr/>
              <a:t>4/21/2020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6CD0B-4174-4DF3-8780-09E3D8857D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0"/>
            <a:ext cx="8915400" cy="2209800"/>
          </a:xfrm>
        </p:spPr>
        <p:txBody>
          <a:bodyPr>
            <a:normAutofit fontScale="90000"/>
          </a:bodyPr>
          <a:lstStyle/>
          <a:p>
            <a:r>
              <a:rPr lang="en-US" sz="3600" b="1" dirty="0">
                <a:solidFill>
                  <a:srgbClr val="002060"/>
                </a:solidFill>
                <a:latin typeface="Times New Roman" pitchFamily="18" charset="0"/>
                <a:cs typeface="Times New Roman" pitchFamily="18" charset="0"/>
              </a:rPr>
              <a:t>Data Warehousing and Data Mining </a:t>
            </a:r>
            <a:r>
              <a:rPr lang="en-US" sz="3600" b="1" dirty="0" smtClean="0">
                <a:solidFill>
                  <a:srgbClr val="002060"/>
                </a:solidFill>
                <a:latin typeface="Times New Roman" pitchFamily="18" charset="0"/>
                <a:cs typeface="Times New Roman" pitchFamily="18" charset="0"/>
              </a:rPr>
              <a:t/>
            </a:r>
            <a:br>
              <a:rPr lang="en-US" sz="3600" b="1" dirty="0" smtClean="0">
                <a:solidFill>
                  <a:srgbClr val="002060"/>
                </a:solidFill>
                <a:latin typeface="Times New Roman" pitchFamily="18" charset="0"/>
                <a:cs typeface="Times New Roman" pitchFamily="18" charset="0"/>
              </a:rPr>
            </a:br>
            <a:r>
              <a:rPr lang="en-US" sz="3600" b="1" dirty="0" smtClean="0">
                <a:solidFill>
                  <a:srgbClr val="002060"/>
                </a:solidFill>
                <a:latin typeface="Times New Roman" pitchFamily="18" charset="0"/>
                <a:cs typeface="Times New Roman" pitchFamily="18" charset="0"/>
              </a:rPr>
              <a:t>18MCA452</a:t>
            </a:r>
            <a:br>
              <a:rPr lang="en-US" sz="3600" b="1" dirty="0" smtClean="0">
                <a:solidFill>
                  <a:srgbClr val="002060"/>
                </a:solidFill>
                <a:latin typeface="Times New Roman" pitchFamily="18" charset="0"/>
                <a:cs typeface="Times New Roman" pitchFamily="18" charset="0"/>
              </a:rPr>
            </a:br>
            <a:r>
              <a:rPr lang="en-US" sz="3600" b="1" dirty="0" smtClean="0">
                <a:solidFill>
                  <a:srgbClr val="002060"/>
                </a:solidFill>
                <a:latin typeface="Times New Roman" pitchFamily="18" charset="0"/>
                <a:cs typeface="Times New Roman" pitchFamily="18" charset="0"/>
              </a:rPr>
              <a:t/>
            </a:r>
            <a:br>
              <a:rPr lang="en-US" sz="3600" b="1" dirty="0" smtClean="0">
                <a:solidFill>
                  <a:srgbClr val="002060"/>
                </a:solidFill>
                <a:latin typeface="Times New Roman" pitchFamily="18" charset="0"/>
                <a:cs typeface="Times New Roman" pitchFamily="18" charset="0"/>
              </a:rPr>
            </a:br>
            <a:r>
              <a:rPr lang="en-US" sz="3600" b="1" dirty="0" smtClean="0">
                <a:solidFill>
                  <a:schemeClr val="accent6"/>
                </a:solidFill>
                <a:latin typeface="Times New Roman" pitchFamily="18" charset="0"/>
                <a:cs typeface="Times New Roman" pitchFamily="18" charset="0"/>
              </a:rPr>
              <a:t>Module-1</a:t>
            </a:r>
            <a:r>
              <a:rPr lang="en-US" sz="3600" b="1" dirty="0" smtClean="0">
                <a:solidFill>
                  <a:srgbClr val="002060"/>
                </a:solidFill>
                <a:latin typeface="Times New Roman" pitchFamily="18" charset="0"/>
                <a:cs typeface="Times New Roman" pitchFamily="18" charset="0"/>
              </a:rPr>
              <a:t/>
            </a:r>
            <a:br>
              <a:rPr lang="en-US" sz="3600" b="1" dirty="0" smtClean="0">
                <a:solidFill>
                  <a:srgbClr val="002060"/>
                </a:solidFill>
                <a:latin typeface="Times New Roman" pitchFamily="18" charset="0"/>
                <a:cs typeface="Times New Roman" pitchFamily="18" charset="0"/>
              </a:rPr>
            </a:br>
            <a:r>
              <a:rPr lang="en-US" sz="3600" b="1" dirty="0" smtClean="0">
                <a:solidFill>
                  <a:srgbClr val="002060"/>
                </a:solidFill>
                <a:latin typeface="Times New Roman" pitchFamily="18" charset="0"/>
                <a:cs typeface="Times New Roman" pitchFamily="18" charset="0"/>
              </a:rPr>
              <a:t> </a:t>
            </a:r>
            <a:endParaRPr lang="en-US" sz="3600"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0" y="3048000"/>
            <a:ext cx="6400800" cy="1752600"/>
          </a:xfrm>
        </p:spPr>
        <p:txBody>
          <a:bodyPr>
            <a:normAutofit fontScale="70000" lnSpcReduction="20000"/>
          </a:bodyPr>
          <a:lstStyle/>
          <a:p>
            <a:r>
              <a:rPr lang="en-US" dirty="0" smtClean="0"/>
              <a:t>Prepared by</a:t>
            </a:r>
            <a:endParaRPr lang="en-US" dirty="0" smtClean="0"/>
          </a:p>
          <a:p>
            <a:r>
              <a:rPr lang="en-US" b="1" dirty="0" smtClean="0">
                <a:solidFill>
                  <a:schemeClr val="accent5"/>
                </a:solidFill>
                <a:latin typeface="Times New Roman" pitchFamily="18" charset="0"/>
                <a:cs typeface="Times New Roman" pitchFamily="18" charset="0"/>
              </a:rPr>
              <a:t>Dr. </a:t>
            </a:r>
            <a:r>
              <a:rPr lang="en-US" b="1" dirty="0" err="1" smtClean="0">
                <a:solidFill>
                  <a:schemeClr val="accent5"/>
                </a:solidFill>
                <a:latin typeface="Times New Roman" pitchFamily="18" charset="0"/>
                <a:cs typeface="Times New Roman" pitchFamily="18" charset="0"/>
              </a:rPr>
              <a:t>Shankaragowda</a:t>
            </a:r>
            <a:r>
              <a:rPr lang="en-US" b="1" dirty="0" smtClean="0">
                <a:solidFill>
                  <a:schemeClr val="accent5"/>
                </a:solidFill>
                <a:latin typeface="Times New Roman" pitchFamily="18" charset="0"/>
                <a:cs typeface="Times New Roman" pitchFamily="18" charset="0"/>
              </a:rPr>
              <a:t> B.B.</a:t>
            </a:r>
          </a:p>
          <a:p>
            <a:r>
              <a:rPr lang="en-US" b="1" dirty="0" smtClean="0">
                <a:solidFill>
                  <a:schemeClr val="tx1"/>
                </a:solidFill>
                <a:latin typeface="Times New Roman" pitchFamily="18" charset="0"/>
                <a:cs typeface="Times New Roman" pitchFamily="18" charset="0"/>
              </a:rPr>
              <a:t>Asst. Professor, Dept. of MCA</a:t>
            </a:r>
          </a:p>
          <a:p>
            <a:r>
              <a:rPr lang="en-US" b="1" dirty="0" err="1" smtClean="0">
                <a:solidFill>
                  <a:schemeClr val="tx1"/>
                </a:solidFill>
                <a:latin typeface="Times New Roman" pitchFamily="18" charset="0"/>
                <a:cs typeface="Times New Roman" pitchFamily="18" charset="0"/>
              </a:rPr>
              <a:t>Bapuji</a:t>
            </a:r>
            <a:r>
              <a:rPr lang="en-US" b="1" dirty="0" smtClean="0">
                <a:solidFill>
                  <a:schemeClr val="tx1"/>
                </a:solidFill>
                <a:latin typeface="Times New Roman" pitchFamily="18" charset="0"/>
                <a:cs typeface="Times New Roman" pitchFamily="18" charset="0"/>
              </a:rPr>
              <a:t> Institute of Engineering and Technology, Davangere-577 004.</a:t>
            </a:r>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609600"/>
          <a:ext cx="7543800" cy="5486398"/>
        </p:xfrm>
        <a:graphic>
          <a:graphicData uri="http://schemas.openxmlformats.org/drawingml/2006/table">
            <a:tbl>
              <a:tblPr/>
              <a:tblGrid>
                <a:gridCol w="983489"/>
                <a:gridCol w="4045711"/>
                <a:gridCol w="2514600"/>
              </a:tblGrid>
              <a:tr h="503926">
                <a:tc>
                  <a:txBody>
                    <a:bodyPr/>
                    <a:lstStyle/>
                    <a:p>
                      <a:pPr marL="0" marR="0">
                        <a:lnSpc>
                          <a:spcPct val="115000"/>
                        </a:lnSpc>
                        <a:spcBef>
                          <a:spcPts val="0"/>
                        </a:spcBef>
                        <a:spcAft>
                          <a:spcPts val="0"/>
                        </a:spcAft>
                      </a:pPr>
                      <a:r>
                        <a:rPr lang="en-US" sz="1600" dirty="0">
                          <a:latin typeface="Arial"/>
                          <a:ea typeface="Times New Roman"/>
                          <a:cs typeface="Times New Roman"/>
                        </a:rPr>
                        <a:t>6</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Arial"/>
                          <a:ea typeface="Times New Roman"/>
                          <a:cs typeface="Times New Roman"/>
                        </a:rPr>
                        <a:t>Contains historical data.</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Arial"/>
                          <a:ea typeface="Times New Roman"/>
                          <a:cs typeface="Times New Roman"/>
                        </a:rPr>
                        <a:t>Contains current data.</a:t>
                      </a:r>
                      <a:endParaRPr lang="en-US" sz="160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830412">
                <a:tc>
                  <a:txBody>
                    <a:bodyPr/>
                    <a:lstStyle/>
                    <a:p>
                      <a:pPr marL="0" marR="0">
                        <a:lnSpc>
                          <a:spcPct val="115000"/>
                        </a:lnSpc>
                        <a:spcBef>
                          <a:spcPts val="0"/>
                        </a:spcBef>
                        <a:spcAft>
                          <a:spcPts val="0"/>
                        </a:spcAft>
                      </a:pPr>
                      <a:r>
                        <a:rPr lang="en-US" sz="1600" dirty="0">
                          <a:latin typeface="Arial"/>
                          <a:ea typeface="Times New Roman"/>
                          <a:cs typeface="Times New Roman"/>
                        </a:rPr>
                        <a:t>7</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Arial"/>
                          <a:ea typeface="Times New Roman"/>
                          <a:cs typeface="Times New Roman"/>
                        </a:rPr>
                        <a:t>Provides summarized and consolidated data.</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Arial"/>
                          <a:ea typeface="Times New Roman"/>
                          <a:cs typeface="Times New Roman"/>
                        </a:rPr>
                        <a:t>Provides primitive and highly detailed data.</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830412">
                <a:tc>
                  <a:txBody>
                    <a:bodyPr/>
                    <a:lstStyle/>
                    <a:p>
                      <a:pPr marL="0" marR="0">
                        <a:lnSpc>
                          <a:spcPct val="115000"/>
                        </a:lnSpc>
                        <a:spcBef>
                          <a:spcPts val="0"/>
                        </a:spcBef>
                        <a:spcAft>
                          <a:spcPts val="0"/>
                        </a:spcAft>
                      </a:pPr>
                      <a:r>
                        <a:rPr lang="en-US" sz="1600" dirty="0">
                          <a:latin typeface="Arial"/>
                          <a:ea typeface="Times New Roman"/>
                          <a:cs typeface="Times New Roman"/>
                        </a:rPr>
                        <a:t>8</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Arial"/>
                          <a:ea typeface="Times New Roman"/>
                          <a:cs typeface="Times New Roman"/>
                        </a:rPr>
                        <a:t>Provides summarized and multidimensional view of data.</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Arial"/>
                          <a:ea typeface="Times New Roman"/>
                          <a:cs typeface="Times New Roman"/>
                        </a:rPr>
                        <a:t>Provides detailed and flat relational view of data.</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830412">
                <a:tc>
                  <a:txBody>
                    <a:bodyPr/>
                    <a:lstStyle/>
                    <a:p>
                      <a:pPr marL="0" marR="0">
                        <a:lnSpc>
                          <a:spcPct val="115000"/>
                        </a:lnSpc>
                        <a:spcBef>
                          <a:spcPts val="0"/>
                        </a:spcBef>
                        <a:spcAft>
                          <a:spcPts val="0"/>
                        </a:spcAft>
                      </a:pPr>
                      <a:r>
                        <a:rPr lang="en-US" sz="1600">
                          <a:latin typeface="Arial"/>
                          <a:ea typeface="Times New Roman"/>
                          <a:cs typeface="Times New Roman"/>
                        </a:rPr>
                        <a:t>9</a:t>
                      </a:r>
                      <a:endParaRPr lang="en-US" sz="160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Arial"/>
                          <a:ea typeface="Times New Roman"/>
                          <a:cs typeface="Times New Roman"/>
                        </a:rPr>
                        <a:t>Number or users is in hundreds.</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Arial"/>
                          <a:ea typeface="Times New Roman"/>
                          <a:cs typeface="Times New Roman"/>
                        </a:rPr>
                        <a:t>Number of users is in thousands.</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830412">
                <a:tc>
                  <a:txBody>
                    <a:bodyPr/>
                    <a:lstStyle/>
                    <a:p>
                      <a:pPr marL="0" marR="0">
                        <a:lnSpc>
                          <a:spcPct val="115000"/>
                        </a:lnSpc>
                        <a:spcBef>
                          <a:spcPts val="0"/>
                        </a:spcBef>
                        <a:spcAft>
                          <a:spcPts val="0"/>
                        </a:spcAft>
                      </a:pPr>
                      <a:r>
                        <a:rPr lang="en-US" sz="1600">
                          <a:latin typeface="Arial"/>
                          <a:ea typeface="Times New Roman"/>
                          <a:cs typeface="Times New Roman"/>
                        </a:rPr>
                        <a:t>10</a:t>
                      </a:r>
                      <a:endParaRPr lang="en-US" sz="160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Arial"/>
                          <a:ea typeface="Times New Roman"/>
                          <a:cs typeface="Times New Roman"/>
                        </a:rPr>
                        <a:t>Number of records accessed is in millions.</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Arial"/>
                          <a:ea typeface="Times New Roman"/>
                          <a:cs typeface="Times New Roman"/>
                        </a:rPr>
                        <a:t>Number of records accessed is in tens.</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830412">
                <a:tc>
                  <a:txBody>
                    <a:bodyPr/>
                    <a:lstStyle/>
                    <a:p>
                      <a:pPr marL="0" marR="0">
                        <a:lnSpc>
                          <a:spcPct val="115000"/>
                        </a:lnSpc>
                        <a:spcBef>
                          <a:spcPts val="0"/>
                        </a:spcBef>
                        <a:spcAft>
                          <a:spcPts val="0"/>
                        </a:spcAft>
                      </a:pPr>
                      <a:r>
                        <a:rPr lang="en-US" sz="1600">
                          <a:latin typeface="Arial"/>
                          <a:ea typeface="Times New Roman"/>
                          <a:cs typeface="Times New Roman"/>
                        </a:rPr>
                        <a:t>11</a:t>
                      </a:r>
                      <a:endParaRPr lang="en-US" sz="160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Arial"/>
                          <a:ea typeface="Times New Roman"/>
                          <a:cs typeface="Times New Roman"/>
                        </a:rPr>
                        <a:t>Database size is from 100 GB to 1 TB</a:t>
                      </a:r>
                      <a:endParaRPr lang="en-US" sz="160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Arial"/>
                          <a:ea typeface="Times New Roman"/>
                          <a:cs typeface="Times New Roman"/>
                        </a:rPr>
                        <a:t>Database size is from 100 MB to 1 GB.</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830412">
                <a:tc>
                  <a:txBody>
                    <a:bodyPr/>
                    <a:lstStyle/>
                    <a:p>
                      <a:pPr marL="0" marR="0">
                        <a:lnSpc>
                          <a:spcPct val="115000"/>
                        </a:lnSpc>
                        <a:spcBef>
                          <a:spcPts val="0"/>
                        </a:spcBef>
                        <a:spcAft>
                          <a:spcPts val="0"/>
                        </a:spcAft>
                      </a:pPr>
                      <a:r>
                        <a:rPr lang="en-US" sz="1600">
                          <a:latin typeface="Arial"/>
                          <a:ea typeface="Times New Roman"/>
                          <a:cs typeface="Times New Roman"/>
                        </a:rPr>
                        <a:t>12</a:t>
                      </a:r>
                      <a:endParaRPr lang="en-US" sz="160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Arial"/>
                          <a:ea typeface="Times New Roman"/>
                          <a:cs typeface="Times New Roman"/>
                        </a:rPr>
                        <a:t>Highly flexible.</a:t>
                      </a:r>
                      <a:endParaRPr lang="en-US" sz="160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Arial"/>
                          <a:ea typeface="Times New Roman"/>
                          <a:cs typeface="Times New Roman"/>
                        </a:rPr>
                        <a:t>Provides high performance.</a:t>
                      </a:r>
                      <a:endParaRPr lang="en-US" sz="1600" dirty="0">
                        <a:latin typeface="Calibri"/>
                        <a:ea typeface="Calibri"/>
                        <a:cs typeface="Times New Roman"/>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
        <p:nvSpPr>
          <p:cNvPr id="1843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8915400" cy="990600"/>
          </a:xfrm>
        </p:spPr>
        <p:txBody>
          <a:bodyPr>
            <a:normAutofit/>
          </a:bodyPr>
          <a:lstStyle/>
          <a:p>
            <a:r>
              <a:rPr lang="en-US" sz="4000" b="1" dirty="0" smtClean="0">
                <a:solidFill>
                  <a:schemeClr val="accent6"/>
                </a:solidFill>
                <a:latin typeface="Times New Roman" pitchFamily="18" charset="0"/>
                <a:cs typeface="Times New Roman" pitchFamily="18" charset="0"/>
              </a:rPr>
              <a:t>Data </a:t>
            </a:r>
            <a:r>
              <a:rPr lang="en-US" sz="4000" b="1" dirty="0" smtClean="0">
                <a:solidFill>
                  <a:schemeClr val="accent6"/>
                </a:solidFill>
                <a:latin typeface="Times New Roman" pitchFamily="18" charset="0"/>
                <a:cs typeface="Times New Roman" pitchFamily="18" charset="0"/>
              </a:rPr>
              <a:t>cube </a:t>
            </a:r>
            <a:endParaRPr lang="en-US" sz="4000" b="1" dirty="0">
              <a:solidFill>
                <a:schemeClr val="accent6"/>
              </a:solidFill>
              <a:latin typeface="Times New Roman" pitchFamily="18" charset="0"/>
              <a:cs typeface="Times New Roman" pitchFamily="18" charset="0"/>
            </a:endParaRPr>
          </a:p>
        </p:txBody>
      </p:sp>
      <p:sp>
        <p:nvSpPr>
          <p:cNvPr id="8193" name="Rectangle 1"/>
          <p:cNvSpPr>
            <a:spLocks noChangeArrowheads="1"/>
          </p:cNvSpPr>
          <p:nvPr/>
        </p:nvSpPr>
        <p:spPr bwMode="auto">
          <a:xfrm>
            <a:off x="381000" y="914400"/>
            <a:ext cx="8382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400" dirty="0" smtClean="0">
                <a:latin typeface="Times New Roman" pitchFamily="18" charset="0"/>
                <a:ea typeface="Calibri" pitchFamily="34" charset="0"/>
                <a:cs typeface="Times New Roman" pitchFamily="18" charset="0"/>
              </a:rPr>
              <a:t>Data cube us a structure that enable OLAP to achieves the multidimensional functionality.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a:t>
            </a:r>
            <a:r>
              <a:rPr kumimoji="0" lang="en-US"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data cube is used to represent data along some measure of interest.</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data cube refers is a three-dimensional(3D) range of values that are generally used to explain the time sequence of an image’s data.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is a data abstraction to evaluate aggregated data from a variety of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viewpoints.or</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 data cube is a multi dimensional array of values.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cube is a way of storing data in a multidimensional form. Each cell(</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l,p,t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this 3D data cube, we store the aggregate of sales of product(p)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that sold to location(l) at time(t). Every time we needed the cube we had to compute these aggregate from raw data inside a data  warehouse</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algn="just">
              <a:buNone/>
            </a:pPr>
            <a:r>
              <a:rPr lang="en-US" sz="3400" b="1" dirty="0" smtClean="0">
                <a:solidFill>
                  <a:schemeClr val="accent6"/>
                </a:solidFill>
                <a:latin typeface="Times New Roman" pitchFamily="18" charset="0"/>
                <a:cs typeface="Times New Roman" pitchFamily="18" charset="0"/>
              </a:rPr>
              <a:t>OLAP Operations in the Multidimensional Data </a:t>
            </a:r>
            <a:r>
              <a:rPr lang="en-US" sz="3400" b="1" dirty="0" smtClean="0">
                <a:solidFill>
                  <a:schemeClr val="accent6"/>
                </a:solidFill>
                <a:latin typeface="Times New Roman" pitchFamily="18" charset="0"/>
                <a:cs typeface="Times New Roman" pitchFamily="18" charset="0"/>
              </a:rPr>
              <a:t>Model</a:t>
            </a:r>
          </a:p>
          <a:p>
            <a:pPr algn="just">
              <a:buNone/>
            </a:pPr>
            <a:endParaRPr lang="en-US" sz="3100" b="1" dirty="0" smtClean="0">
              <a:solidFill>
                <a:schemeClr val="accent6"/>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the multidimensional model, the records are organized into various dimensions, and each dimension includes multiple levels of abstraction described by concept hierarchies. This organization support users with the flexibility to view data from various perspectives. A number of OLAP data cube operation exist to demonstrate these different views, allowing interactive queries and search of the record at hand. Hence, OLAP supports a user-friendly environment for interactive data analysis.</a:t>
            </a:r>
          </a:p>
          <a:p>
            <a:pPr algn="just"/>
            <a:r>
              <a:rPr lang="en-US" dirty="0" smtClean="0">
                <a:latin typeface="Times New Roman" pitchFamily="18" charset="0"/>
                <a:cs typeface="Times New Roman" pitchFamily="18" charset="0"/>
              </a:rPr>
              <a:t>Consider the OLAP operations which are to be performed on multidimensional data. The figure shows data cubes for sales of a shop. The cube contains the dimensions, location, and time and item, where the location is aggregated with regard to city values, time is aggregated with respect to quarters, and an item is aggregated with respect to item types</a:t>
            </a:r>
            <a:r>
              <a:rPr lang="en-US" dirty="0" smtClean="0">
                <a:latin typeface="Times New Roman" pitchFamily="18" charset="0"/>
                <a:cs typeface="Times New Roman" pitchFamily="18" charset="0"/>
              </a:rPr>
              <a:t>.</a:t>
            </a:r>
          </a:p>
          <a:p>
            <a:pPr algn="just">
              <a:buNone/>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just">
              <a:buNone/>
            </a:pPr>
            <a:r>
              <a:rPr lang="en-US" b="1" dirty="0" smtClean="0">
                <a:solidFill>
                  <a:schemeClr val="accent6"/>
                </a:solidFill>
              </a:rPr>
              <a:t>OLAP Cube operations</a:t>
            </a:r>
            <a:r>
              <a:rPr lang="en-US" b="1" dirty="0" smtClean="0">
                <a:solidFill>
                  <a:schemeClr val="accent6"/>
                </a:solidFill>
              </a:rPr>
              <a:t>:</a:t>
            </a:r>
          </a:p>
          <a:p>
            <a:r>
              <a:rPr lang="en-US" b="1" dirty="0" smtClean="0"/>
              <a:t>Roll-up</a:t>
            </a:r>
            <a:r>
              <a:rPr lang="en-US" b="1" dirty="0" smtClean="0"/>
              <a:t>,</a:t>
            </a:r>
          </a:p>
          <a:p>
            <a:r>
              <a:rPr lang="en-US" b="1" dirty="0" smtClean="0"/>
              <a:t> Drill-Down, </a:t>
            </a:r>
          </a:p>
          <a:p>
            <a:r>
              <a:rPr lang="en-US" b="1" dirty="0" smtClean="0"/>
              <a:t>Slice, </a:t>
            </a:r>
          </a:p>
          <a:p>
            <a:r>
              <a:rPr lang="en-US" b="1" dirty="0" smtClean="0"/>
              <a:t>Dice and </a:t>
            </a:r>
            <a:r>
              <a:rPr lang="en-US" b="1" dirty="0" smtClean="0"/>
              <a:t>Pivot</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47800"/>
            <a:ext cx="8610600" cy="1470025"/>
          </a:xfrm>
        </p:spPr>
        <p:txBody>
          <a:bodyPr>
            <a:normAutofit/>
          </a:bodyPr>
          <a:lstStyle/>
          <a:p>
            <a:pPr algn="l"/>
            <a:r>
              <a:rPr lang="en-US" sz="2400" dirty="0" err="1" smtClean="0">
                <a:solidFill>
                  <a:srgbClr val="C00000"/>
                </a:solidFill>
                <a:latin typeface="Times New Roman" pitchFamily="18" charset="0"/>
                <a:cs typeface="Times New Roman" pitchFamily="18" charset="0"/>
              </a:rPr>
              <a:t>Jiawei</a:t>
            </a:r>
            <a:r>
              <a:rPr lang="en-US" sz="2400" dirty="0" smtClean="0">
                <a:solidFill>
                  <a:srgbClr val="C00000"/>
                </a:solidFill>
                <a:latin typeface="Times New Roman" pitchFamily="18" charset="0"/>
                <a:cs typeface="Times New Roman" pitchFamily="18" charset="0"/>
              </a:rPr>
              <a:t> Han and </a:t>
            </a:r>
            <a:r>
              <a:rPr lang="en-US" sz="2400" dirty="0" err="1" smtClean="0">
                <a:solidFill>
                  <a:srgbClr val="C00000"/>
                </a:solidFill>
                <a:latin typeface="Times New Roman" pitchFamily="18" charset="0"/>
                <a:cs typeface="Times New Roman" pitchFamily="18" charset="0"/>
              </a:rPr>
              <a:t>Micheline</a:t>
            </a:r>
            <a:r>
              <a:rPr lang="en-US" sz="2400" dirty="0" smtClean="0">
                <a:solidFill>
                  <a:srgbClr val="C00000"/>
                </a:solidFill>
                <a:latin typeface="Times New Roman" pitchFamily="18" charset="0"/>
                <a:cs typeface="Times New Roman" pitchFamily="18" charset="0"/>
              </a:rPr>
              <a:t> </a:t>
            </a:r>
            <a:r>
              <a:rPr lang="en-US" sz="2400" dirty="0" err="1" smtClean="0">
                <a:solidFill>
                  <a:srgbClr val="C00000"/>
                </a:solidFill>
                <a:latin typeface="Times New Roman" pitchFamily="18" charset="0"/>
                <a:cs typeface="Times New Roman" pitchFamily="18" charset="0"/>
              </a:rPr>
              <a:t>Kamber</a:t>
            </a:r>
            <a:r>
              <a:rPr lang="en-US" sz="2400"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Data Mining – Concepts and Techniques, 2</a:t>
            </a:r>
            <a:r>
              <a:rPr lang="en-US" sz="2400" baseline="30000" dirty="0"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Edition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MorganKaufmann</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Publisher, 2006.</a:t>
            </a:r>
            <a:endParaRPr lang="en-US" sz="2400" dirty="0">
              <a:latin typeface="Times New Roman" pitchFamily="18" charset="0"/>
              <a:cs typeface="Times New Roman" pitchFamily="18" charset="0"/>
            </a:endParaRPr>
          </a:p>
        </p:txBody>
      </p:sp>
      <p:sp>
        <p:nvSpPr>
          <p:cNvPr id="1025" name="Rectangle 1"/>
          <p:cNvSpPr>
            <a:spLocks noChangeArrowheads="1"/>
          </p:cNvSpPr>
          <p:nvPr/>
        </p:nvSpPr>
        <p:spPr bwMode="auto">
          <a:xfrm>
            <a:off x="533400" y="609600"/>
            <a:ext cx="83058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Text book</a:t>
            </a:r>
            <a:endParaRPr kumimoji="0" lang="en-US" sz="3600" b="1" i="0" u="none" strike="noStrike" cap="none" normalizeH="0" baseline="0" dirty="0" smtClean="0">
              <a:ln>
                <a:noFill/>
              </a:ln>
              <a:solidFill>
                <a:srgbClr val="7030A0"/>
              </a:solidFill>
              <a:effectLst/>
              <a:latin typeface="Times New Roman" pitchFamily="18" charset="0"/>
              <a:cs typeface="Times New Roman" pitchFamily="18" charset="0"/>
            </a:endParaRPr>
          </a:p>
        </p:txBody>
      </p:sp>
      <p:sp>
        <p:nvSpPr>
          <p:cNvPr id="4" name="Rectangle 1"/>
          <p:cNvSpPr>
            <a:spLocks noChangeArrowheads="1"/>
          </p:cNvSpPr>
          <p:nvPr/>
        </p:nvSpPr>
        <p:spPr bwMode="auto">
          <a:xfrm>
            <a:off x="457200" y="3048000"/>
            <a:ext cx="83058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Reference </a:t>
            </a:r>
            <a:r>
              <a:rPr kumimoji="0" lang="en-US" sz="3600" b="1" i="0" u="none" strike="noStrike" cap="none" normalizeH="0" baseline="0" dirty="0" smtClean="0">
                <a:ln>
                  <a:noFill/>
                </a:ln>
                <a:solidFill>
                  <a:srgbClr val="7030A0"/>
                </a:solidFill>
                <a:effectLst/>
                <a:latin typeface="Times New Roman" pitchFamily="18" charset="0"/>
                <a:ea typeface="Times New Roman" pitchFamily="18" charset="0"/>
                <a:cs typeface="Times New Roman" pitchFamily="18" charset="0"/>
              </a:rPr>
              <a:t>book</a:t>
            </a:r>
            <a:endParaRPr kumimoji="0" lang="en-US" sz="3600" b="1" i="0" u="none" strike="noStrike" cap="none" normalizeH="0" baseline="0" dirty="0" smtClean="0">
              <a:ln>
                <a:noFill/>
              </a:ln>
              <a:solidFill>
                <a:srgbClr val="7030A0"/>
              </a:solidFill>
              <a:effectLst/>
              <a:latin typeface="Times New Roman" pitchFamily="18" charset="0"/>
              <a:cs typeface="Times New Roman" pitchFamily="18" charset="0"/>
            </a:endParaRPr>
          </a:p>
        </p:txBody>
      </p:sp>
      <p:sp>
        <p:nvSpPr>
          <p:cNvPr id="5" name="Title 2"/>
          <p:cNvSpPr txBox="1">
            <a:spLocks/>
          </p:cNvSpPr>
          <p:nvPr/>
        </p:nvSpPr>
        <p:spPr>
          <a:xfrm>
            <a:off x="914400" y="3962400"/>
            <a:ext cx="8001000" cy="1470025"/>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rgbClr val="C00000"/>
                </a:solidFill>
                <a:effectLst/>
                <a:uLnTx/>
                <a:uFillTx/>
                <a:latin typeface="Times New Roman" pitchFamily="18" charset="0"/>
                <a:ea typeface="+mj-ea"/>
                <a:cs typeface="Times New Roman" pitchFamily="18" charset="0"/>
              </a:rPr>
              <a:t>Arun</a:t>
            </a:r>
            <a:r>
              <a:rPr kumimoji="0" lang="en-US" sz="2400" b="0" i="0" u="none" strike="noStrike" kern="1200" cap="none" spc="0" normalizeH="0" baseline="0" noProof="0" dirty="0" smtClean="0">
                <a:ln>
                  <a:noFill/>
                </a:ln>
                <a:solidFill>
                  <a:srgbClr val="C00000"/>
                </a:solidFill>
                <a:effectLst/>
                <a:uLnTx/>
                <a:uFillTx/>
                <a:latin typeface="Times New Roman" pitchFamily="18" charset="0"/>
                <a:ea typeface="+mj-ea"/>
                <a:cs typeface="Times New Roman" pitchFamily="18" charset="0"/>
              </a:rPr>
              <a:t> K </a:t>
            </a:r>
            <a:r>
              <a:rPr kumimoji="0" lang="en-US" sz="2400" b="0" i="0" u="none" strike="noStrike" kern="1200" cap="none" spc="0" normalizeH="0" baseline="0" noProof="0" dirty="0" err="1" smtClean="0">
                <a:ln>
                  <a:noFill/>
                </a:ln>
                <a:solidFill>
                  <a:srgbClr val="C00000"/>
                </a:solidFill>
                <a:effectLst/>
                <a:uLnTx/>
                <a:uFillTx/>
                <a:latin typeface="Times New Roman" pitchFamily="18" charset="0"/>
                <a:ea typeface="+mj-ea"/>
                <a:cs typeface="Times New Roman" pitchFamily="18" charset="0"/>
              </a:rPr>
              <a:t>Pujari</a:t>
            </a:r>
            <a:r>
              <a:rPr kumimoji="0" lang="en-US" sz="2400" b="0" i="0" u="none" strike="noStrike" kern="1200" cap="none" spc="0" normalizeH="0" baseline="0" noProof="0" dirty="0" smtClean="0">
                <a:ln>
                  <a:noFill/>
                </a:ln>
                <a:solidFill>
                  <a:srgbClr val="C00000"/>
                </a:solidFill>
                <a:effectLst/>
                <a:uLnTx/>
                <a:uFillTx/>
                <a:latin typeface="Times New Roman" pitchFamily="18" charset="0"/>
                <a:ea typeface="+mj-ea"/>
                <a:cs typeface="Times New Roman" pitchFamily="18" charset="0"/>
              </a:rPr>
              <a:t>: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Data Mining Techniques University press 2</a:t>
            </a:r>
            <a:r>
              <a:rPr kumimoji="0" lang="en-US" sz="2400" b="0" i="0" u="none" strike="noStrike" kern="1200" cap="none" spc="0" normalizeH="0" baseline="30000" noProof="0" dirty="0" smtClean="0">
                <a:ln>
                  <a:noFill/>
                </a:ln>
                <a:solidFill>
                  <a:schemeClr val="tx1"/>
                </a:solidFill>
                <a:effectLst/>
                <a:uLnTx/>
                <a:uFillTx/>
                <a:latin typeface="Times New Roman" pitchFamily="18" charset="0"/>
                <a:ea typeface="+mj-ea"/>
                <a:cs typeface="Times New Roman" pitchFamily="18" charset="0"/>
              </a:rPr>
              <a:t>nd</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2400" baseline="30000" dirty="0" smtClean="0">
                <a:latin typeface="Times New Roman" pitchFamily="18" charset="0"/>
                <a:ea typeface="+mj-ea"/>
                <a:cs typeface="Times New Roman" pitchFamily="18" charset="0"/>
              </a:rPr>
              <a:t> </a:t>
            </a:r>
            <a:r>
              <a:rPr lang="en-US" sz="2400" baseline="30000" dirty="0" smtClean="0">
                <a:latin typeface="Times New Roman" pitchFamily="18" charset="0"/>
                <a:ea typeface="+mj-ea"/>
                <a:cs typeface="Times New Roman" pitchFamily="18" charset="0"/>
              </a:rPr>
              <a:t>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Edition,  2009.</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09600"/>
            <a:ext cx="8915400" cy="1470025"/>
          </a:xfrm>
        </p:spPr>
        <p:txBody>
          <a:bodyPr/>
          <a:lstStyle/>
          <a:p>
            <a:r>
              <a:rPr lang="en-US" sz="4000" b="1" dirty="0" smtClean="0">
                <a:solidFill>
                  <a:srgbClr val="0070C0"/>
                </a:solidFill>
                <a:latin typeface="Times New Roman" pitchFamily="18" charset="0"/>
                <a:cs typeface="Times New Roman" pitchFamily="18" charset="0"/>
              </a:rPr>
              <a:t>Introduction Data </a:t>
            </a:r>
            <a:r>
              <a:rPr lang="en-US" sz="4000" b="1" dirty="0">
                <a:solidFill>
                  <a:srgbClr val="0070C0"/>
                </a:solidFill>
                <a:latin typeface="Times New Roman" pitchFamily="18" charset="0"/>
                <a:cs typeface="Times New Roman" pitchFamily="18" charset="0"/>
              </a:rPr>
              <a:t>Warehousing </a:t>
            </a:r>
            <a:r>
              <a:rPr lang="en-US" b="1" dirty="0" smtClean="0">
                <a:solidFill>
                  <a:schemeClr val="accent6"/>
                </a:solidFill>
              </a:rPr>
              <a:t/>
            </a:r>
            <a:br>
              <a:rPr lang="en-US" b="1" dirty="0" smtClean="0">
                <a:solidFill>
                  <a:schemeClr val="accent6"/>
                </a:solidFill>
              </a:rPr>
            </a:br>
            <a:endParaRPr lang="en-US" dirty="0">
              <a:solidFill>
                <a:schemeClr val="accent6"/>
              </a:solidFill>
            </a:endParaRPr>
          </a:p>
        </p:txBody>
      </p:sp>
      <p:sp>
        <p:nvSpPr>
          <p:cNvPr id="11265" name="Rectangle 1"/>
          <p:cNvSpPr>
            <a:spLocks noChangeArrowheads="1"/>
          </p:cNvSpPr>
          <p:nvPr/>
        </p:nvSpPr>
        <p:spPr bwMode="auto">
          <a:xfrm>
            <a:off x="533400" y="1752600"/>
            <a:ext cx="82296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data Warehousing is a technique for </a:t>
            </a:r>
            <a:r>
              <a:rPr kumimoji="0" lang="en-US" sz="2400" b="0"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collecting</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a:t>
            </a:r>
            <a:r>
              <a:rPr kumimoji="0" lang="en-US" sz="2400" b="0"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managing data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from varied sources to provide meaningful business insights.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is a blend of technologies and components which allows the strategic use of data. It is electronic storage of a large amount of information by a business which is designed for query and analysis instead of transaction processing. It is a process of transforming data into information and making it available to users in a timely manner to make a difference.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915400" cy="1470025"/>
          </a:xfrm>
        </p:spPr>
        <p:txBody>
          <a:bodyPr>
            <a:normAutofit/>
          </a:bodyPr>
          <a:lstStyle/>
          <a:p>
            <a:r>
              <a:rPr lang="en-US" sz="4000" b="1" dirty="0" smtClean="0">
                <a:solidFill>
                  <a:schemeClr val="accent6"/>
                </a:solidFill>
                <a:latin typeface="Times New Roman" pitchFamily="18" charset="0"/>
                <a:cs typeface="Times New Roman" pitchFamily="18" charset="0"/>
              </a:rPr>
              <a:t>Data Warehousing Modeling</a:t>
            </a:r>
            <a:endParaRPr lang="en-US" sz="4000" b="1" dirty="0">
              <a:solidFill>
                <a:schemeClr val="accent6"/>
              </a:solidFill>
              <a:latin typeface="Times New Roman" pitchFamily="18" charset="0"/>
              <a:cs typeface="Times New Roman" pitchFamily="18" charset="0"/>
            </a:endParaRPr>
          </a:p>
        </p:txBody>
      </p:sp>
      <p:sp>
        <p:nvSpPr>
          <p:cNvPr id="3" name="Rectangle 2"/>
          <p:cNvSpPr/>
          <p:nvPr/>
        </p:nvSpPr>
        <p:spPr>
          <a:xfrm>
            <a:off x="533400" y="1295400"/>
            <a:ext cx="8153400" cy="4893647"/>
          </a:xfrm>
          <a:prstGeom prst="rect">
            <a:avLst/>
          </a:prstGeom>
        </p:spPr>
        <p:txBody>
          <a:bodyPr wrap="square">
            <a:spAutoFit/>
          </a:bodyPr>
          <a:lstStyle/>
          <a:p>
            <a:pPr lvl="0" algn="just" eaLnBrk="0" fontAlgn="base" hangingPunct="0">
              <a:spcBef>
                <a:spcPct val="0"/>
              </a:spcBef>
              <a:spcAft>
                <a:spcPct val="0"/>
              </a:spcAft>
            </a:pPr>
            <a:r>
              <a:rPr lang="en-US" sz="2400" dirty="0" smtClean="0">
                <a:solidFill>
                  <a:schemeClr val="accent1"/>
                </a:solidFill>
                <a:latin typeface="Times New Roman" pitchFamily="18" charset="0"/>
                <a:ea typeface="Calibri" pitchFamily="34" charset="0"/>
                <a:cs typeface="Times New Roman" pitchFamily="18" charset="0"/>
              </a:rPr>
              <a:t>Data warehouse modeling includes:</a:t>
            </a:r>
          </a:p>
          <a:p>
            <a:pPr lvl="0" algn="just" eaLnBrk="0" fontAlgn="base" hangingPunct="0">
              <a:lnSpc>
                <a:spcPct val="150000"/>
              </a:lnSpc>
              <a:spcBef>
                <a:spcPct val="0"/>
              </a:spcBef>
              <a:spcAft>
                <a:spcPct val="0"/>
              </a:spcAft>
            </a:pPr>
            <a:r>
              <a:rPr lang="en-US" sz="2400" dirty="0" smtClean="0">
                <a:latin typeface="Times New Roman" pitchFamily="18" charset="0"/>
                <a:ea typeface="Calibri" pitchFamily="34" charset="0"/>
                <a:cs typeface="Times New Roman" pitchFamily="18" charset="0"/>
              </a:rPr>
              <a:t>Top </a:t>
            </a:r>
            <a:r>
              <a:rPr lang="en-US" sz="2400" dirty="0" smtClean="0">
                <a:latin typeface="Times New Roman" pitchFamily="18" charset="0"/>
                <a:ea typeface="Calibri" pitchFamily="34" charset="0"/>
                <a:cs typeface="Times New Roman" pitchFamily="18" charset="0"/>
              </a:rPr>
              <a:t>Down/Requirements Driven Approach</a:t>
            </a:r>
            <a:endParaRPr lang="en-US" sz="2400" dirty="0" smtClean="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2400" dirty="0" smtClean="0">
                <a:latin typeface="Times New Roman" pitchFamily="18" charset="0"/>
                <a:ea typeface="Calibri" pitchFamily="34" charset="0"/>
                <a:cs typeface="Times New Roman" pitchFamily="18" charset="0"/>
              </a:rPr>
              <a:t>Fact Tables and Dimension Tables</a:t>
            </a:r>
            <a:endParaRPr lang="en-US" sz="2400" dirty="0" smtClean="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2400" dirty="0" smtClean="0">
                <a:latin typeface="Times New Roman" pitchFamily="18" charset="0"/>
                <a:ea typeface="Calibri" pitchFamily="34" charset="0"/>
                <a:cs typeface="Times New Roman" pitchFamily="18" charset="0"/>
              </a:rPr>
              <a:t>Multidimensional Model/Star Schema</a:t>
            </a:r>
            <a:endParaRPr lang="en-US" sz="2400" dirty="0" smtClean="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2400" dirty="0" smtClean="0">
                <a:latin typeface="Times New Roman" pitchFamily="18" charset="0"/>
                <a:ea typeface="Calibri" pitchFamily="34" charset="0"/>
                <a:cs typeface="Times New Roman" pitchFamily="18" charset="0"/>
              </a:rPr>
              <a:t>Support Roll Up, Drill Down, and Pivot Analysis</a:t>
            </a:r>
            <a:endParaRPr lang="en-US" sz="2400" dirty="0" smtClean="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2400" dirty="0" smtClean="0">
                <a:latin typeface="Times New Roman" pitchFamily="18" charset="0"/>
                <a:ea typeface="Calibri" pitchFamily="34" charset="0"/>
                <a:cs typeface="Times New Roman" pitchFamily="18" charset="0"/>
              </a:rPr>
              <a:t>Time Phased/Temporal Data</a:t>
            </a:r>
            <a:endParaRPr lang="en-US" sz="2400" dirty="0" smtClean="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2400" dirty="0" smtClean="0">
                <a:latin typeface="Times New Roman" pitchFamily="18" charset="0"/>
                <a:ea typeface="Calibri" pitchFamily="34" charset="0"/>
                <a:cs typeface="Times New Roman" pitchFamily="18" charset="0"/>
              </a:rPr>
              <a:t>Operational Logical and Physical Data Models</a:t>
            </a:r>
            <a:endParaRPr lang="en-US" sz="2400" dirty="0" smtClean="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2400" dirty="0" smtClean="0">
                <a:latin typeface="Times New Roman" pitchFamily="18" charset="0"/>
                <a:ea typeface="Calibri" pitchFamily="34" charset="0"/>
                <a:cs typeface="Times New Roman" pitchFamily="18" charset="0"/>
              </a:rPr>
              <a:t>Normalization and </a:t>
            </a:r>
            <a:r>
              <a:rPr lang="en-US" sz="2400" dirty="0" err="1" smtClean="0">
                <a:latin typeface="Times New Roman" pitchFamily="18" charset="0"/>
                <a:ea typeface="Calibri" pitchFamily="34" charset="0"/>
                <a:cs typeface="Times New Roman" pitchFamily="18" charset="0"/>
              </a:rPr>
              <a:t>Denormalization</a:t>
            </a:r>
            <a:endParaRPr lang="en-US" sz="2400" dirty="0" smtClean="0">
              <a:latin typeface="Times New Roman" pitchFamily="18" charset="0"/>
              <a:ea typeface="Calibri" pitchFamily="34" charset="0"/>
              <a:cs typeface="Times New Roman" pitchFamily="18" charset="0"/>
            </a:endParaRPr>
          </a:p>
          <a:p>
            <a:pPr lvl="0" algn="just" eaLnBrk="0" fontAlgn="base" hangingPunct="0">
              <a:lnSpc>
                <a:spcPct val="150000"/>
              </a:lnSpc>
              <a:spcBef>
                <a:spcPct val="0"/>
              </a:spcBef>
              <a:spcAft>
                <a:spcPct val="0"/>
              </a:spcAft>
            </a:pPr>
            <a:r>
              <a:rPr lang="en-US" sz="2400" dirty="0" smtClean="0">
                <a:latin typeface="Times New Roman" pitchFamily="18" charset="0"/>
                <a:ea typeface="Calibri" pitchFamily="34" charset="0"/>
                <a:cs typeface="Times New Roman" pitchFamily="18" charset="0"/>
              </a:rPr>
              <a:t>Model Granularity: Level of Detail</a:t>
            </a:r>
            <a:r>
              <a:rPr lang="en-US" sz="2400" dirty="0" smtClean="0">
                <a:latin typeface="Times New Roman" pitchFamily="18" charset="0"/>
                <a:cs typeface="Times New Roman"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153400" cy="1470025"/>
          </a:xfrm>
        </p:spPr>
        <p:txBody>
          <a:bodyPr>
            <a:normAutofit fontScale="90000"/>
          </a:bodyPr>
          <a:lstStyle/>
          <a:p>
            <a:pPr algn="just"/>
            <a:r>
              <a:rPr lang="en-US" b="1" dirty="0" smtClean="0">
                <a:solidFill>
                  <a:schemeClr val="accent6"/>
                </a:solidFill>
                <a:latin typeface="Times New Roman" pitchFamily="18" charset="0"/>
                <a:cs typeface="Times New Roman" pitchFamily="18" charset="0"/>
              </a:rPr>
              <a:t>OLAP</a:t>
            </a:r>
            <a:r>
              <a:rPr lang="en-US" dirty="0" smtClean="0"/>
              <a:t/>
            </a:r>
            <a:br>
              <a:rPr lang="en-US" dirty="0" smtClean="0"/>
            </a:br>
            <a:r>
              <a:rPr lang="en-US" sz="2700" dirty="0" smtClean="0">
                <a:latin typeface="Times New Roman" pitchFamily="18" charset="0"/>
                <a:cs typeface="Times New Roman" pitchFamily="18" charset="0"/>
              </a:rPr>
              <a:t>Online analytical processing(OLAP) is an approach to answer multi-dimensional analytical queries swiftly in computing. OLAP is part of the broader category of business intelligence., which also encompasses relational databases, report writing and data mining.</a:t>
            </a:r>
            <a:endParaRPr lang="en-US" sz="2700" dirty="0">
              <a:latin typeface="Times New Roman" pitchFamily="18" charset="0"/>
              <a:cs typeface="Times New Roman" pitchFamily="18" charset="0"/>
            </a:endParaRPr>
          </a:p>
        </p:txBody>
      </p:sp>
      <p:sp>
        <p:nvSpPr>
          <p:cNvPr id="7169" name="Rectangle 1"/>
          <p:cNvSpPr>
            <a:spLocks noChangeArrowheads="1"/>
          </p:cNvSpPr>
          <p:nvPr/>
        </p:nvSpPr>
        <p:spPr bwMode="auto">
          <a:xfrm>
            <a:off x="457200" y="2514600"/>
            <a:ext cx="79248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6"/>
                </a:solidFill>
                <a:effectLst/>
                <a:latin typeface="Times New Roman" pitchFamily="18" charset="0"/>
                <a:ea typeface="Calibri" pitchFamily="34" charset="0"/>
                <a:cs typeface="Times New Roman" pitchFamily="18" charset="0"/>
              </a:rPr>
              <a:t>Advantages:</a:t>
            </a:r>
            <a:endParaRPr kumimoji="0" lang="en-US" sz="2400" b="0" i="0" u="none" strike="noStrike" cap="none" normalizeH="0" baseline="0" dirty="0" smtClean="0">
              <a:ln>
                <a:noFill/>
              </a:ln>
              <a:solidFill>
                <a:schemeClr val="accent6"/>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OLAP is a platform for all types of business includes planning, budgeting, reporting and Analysis.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Information and calculations are consistent in an OLAP cube. This is a crucial benefit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6"/>
                </a:solidFill>
                <a:effectLst/>
                <a:latin typeface="Times New Roman" pitchFamily="18" charset="0"/>
                <a:ea typeface="Calibri" pitchFamily="34" charset="0"/>
                <a:cs typeface="Times New Roman" pitchFamily="18" charset="0"/>
              </a:rPr>
              <a:t>Disadvantages:</a:t>
            </a:r>
            <a:endParaRPr kumimoji="0" lang="en-US" sz="2400" b="0" i="0" u="none" strike="noStrike" cap="none" normalizeH="0" baseline="0" dirty="0" smtClean="0">
              <a:ln>
                <a:noFill/>
              </a:ln>
              <a:solidFill>
                <a:schemeClr val="accent6"/>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OLAP requires organizing data into a star schema. These schemas are complicated to implement and administer.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Transactional data cannot be accessed with OLAP system.</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a:buNone/>
            </a:pPr>
            <a:r>
              <a:rPr lang="en-US" sz="4000" b="1" dirty="0" smtClean="0">
                <a:solidFill>
                  <a:schemeClr val="accent6"/>
                </a:solidFill>
                <a:latin typeface="Times New Roman" pitchFamily="18" charset="0"/>
                <a:cs typeface="Times New Roman" pitchFamily="18" charset="0"/>
              </a:rPr>
              <a:t>The main characteristics of OLAP are as follows</a:t>
            </a:r>
            <a:r>
              <a:rPr lang="en-US" sz="4000" b="1" dirty="0" smtClean="0">
                <a:solidFill>
                  <a:schemeClr val="accent6"/>
                </a:solidFill>
                <a:latin typeface="Times New Roman" pitchFamily="18" charset="0"/>
                <a:cs typeface="Times New Roman" pitchFamily="18" charset="0"/>
              </a:rPr>
              <a:t>:</a:t>
            </a:r>
          </a:p>
          <a:p>
            <a:pPr>
              <a:buNone/>
            </a:pPr>
            <a:endParaRPr lang="en-US" sz="3400" dirty="0" smtClean="0">
              <a:solidFill>
                <a:schemeClr val="accent6"/>
              </a:solidFill>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Multidimensional conceptual view:</a:t>
            </a:r>
            <a:r>
              <a:rPr lang="en-US" dirty="0" smtClean="0">
                <a:latin typeface="Times New Roman" pitchFamily="18" charset="0"/>
                <a:cs typeface="Times New Roman" pitchFamily="18" charset="0"/>
              </a:rPr>
              <a:t> OLAP systems let business users have a dimensional and logical view of the data in the data warehouse. It helps in carrying slice and dice operations.</a:t>
            </a:r>
          </a:p>
          <a:p>
            <a:pPr lvl="0" algn="just"/>
            <a:r>
              <a:rPr lang="en-US" b="1" dirty="0" smtClean="0">
                <a:latin typeface="Times New Roman" pitchFamily="18" charset="0"/>
                <a:cs typeface="Times New Roman" pitchFamily="18" charset="0"/>
              </a:rPr>
              <a:t>Multi-User Support:</a:t>
            </a:r>
            <a:r>
              <a:rPr lang="en-US" dirty="0" smtClean="0">
                <a:latin typeface="Times New Roman" pitchFamily="18" charset="0"/>
                <a:cs typeface="Times New Roman" pitchFamily="18" charset="0"/>
              </a:rPr>
              <a:t> Since the OLAP techniques are shared, the OLAP operation should provide normal database operations, containing retrieval, update, adequacy control, integrity, and security.</a:t>
            </a:r>
          </a:p>
          <a:p>
            <a:pPr lvl="0" algn="just"/>
            <a:r>
              <a:rPr lang="en-US" b="1" dirty="0" smtClean="0">
                <a:latin typeface="Times New Roman" pitchFamily="18" charset="0"/>
                <a:cs typeface="Times New Roman" pitchFamily="18" charset="0"/>
              </a:rPr>
              <a:t>Accessibility:</a:t>
            </a:r>
            <a:r>
              <a:rPr lang="en-US" dirty="0" smtClean="0">
                <a:latin typeface="Times New Roman" pitchFamily="18" charset="0"/>
                <a:cs typeface="Times New Roman" pitchFamily="18" charset="0"/>
              </a:rPr>
              <a:t> OLAP acts as a mediator between data warehouses and front-end. The OLAP operations should be sitting between data sources (e.g., data warehouses) and an OLAP front-end.</a:t>
            </a:r>
          </a:p>
          <a:p>
            <a:pPr lvl="0" algn="just"/>
            <a:r>
              <a:rPr lang="en-US" b="1" dirty="0" smtClean="0">
                <a:latin typeface="Times New Roman" pitchFamily="18" charset="0"/>
                <a:cs typeface="Times New Roman" pitchFamily="18" charset="0"/>
              </a:rPr>
              <a:t>Storing OLAP results:</a:t>
            </a:r>
            <a:r>
              <a:rPr lang="en-US" dirty="0" smtClean="0">
                <a:latin typeface="Times New Roman" pitchFamily="18" charset="0"/>
                <a:cs typeface="Times New Roman" pitchFamily="18" charset="0"/>
              </a:rPr>
              <a:t> OLAP results are kept separate from data sources.</a:t>
            </a:r>
          </a:p>
          <a:p>
            <a:pPr lvl="0" algn="just"/>
            <a:r>
              <a:rPr lang="en-US" b="1" dirty="0" smtClean="0">
                <a:latin typeface="Times New Roman" pitchFamily="18" charset="0"/>
                <a:cs typeface="Times New Roman" pitchFamily="18" charset="0"/>
              </a:rPr>
              <a:t>Uniform documenting performance:</a:t>
            </a:r>
            <a:r>
              <a:rPr lang="en-US" dirty="0" smtClean="0">
                <a:latin typeface="Times New Roman" pitchFamily="18" charset="0"/>
                <a:cs typeface="Times New Roman" pitchFamily="18" charset="0"/>
              </a:rPr>
              <a:t> Increasing the number of dimensions or database size should not significantly degrade the reporting performance of the OLAP system.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a:bodyPr>
          <a:lstStyle/>
          <a:p>
            <a:pPr lvl="0"/>
            <a:r>
              <a:rPr lang="en-US" sz="2600" dirty="0" smtClean="0"/>
              <a:t>OLAP provides for distinguishing between zero values and missing values so that aggregates are computed correctly.</a:t>
            </a:r>
          </a:p>
          <a:p>
            <a:pPr lvl="0"/>
            <a:r>
              <a:rPr lang="en-US" sz="2600" dirty="0" smtClean="0"/>
              <a:t>OLAP system should ignore all missing values and compute correct aggregate values.</a:t>
            </a:r>
          </a:p>
          <a:p>
            <a:pPr lvl="0"/>
            <a:r>
              <a:rPr lang="en-US" sz="2600" dirty="0" smtClean="0"/>
              <a:t>OLAP facilitate interactive query and complex analysis for the users.</a:t>
            </a:r>
          </a:p>
          <a:p>
            <a:pPr lvl="0"/>
            <a:r>
              <a:rPr lang="en-US" sz="2600" dirty="0" smtClean="0"/>
              <a:t>OLAP allows users to drill down for greater details or roll up for aggregations of metrics along a single business dimension or across multiple dimension.</a:t>
            </a:r>
          </a:p>
          <a:p>
            <a:pPr lvl="0"/>
            <a:r>
              <a:rPr lang="en-US" sz="2600" dirty="0" smtClean="0"/>
              <a:t>OLAP provides the ability to perform intricate calculations and comparisons.</a:t>
            </a:r>
          </a:p>
          <a:p>
            <a:pPr lvl="0"/>
            <a:r>
              <a:rPr lang="en-US" sz="2600" dirty="0" smtClean="0"/>
              <a:t>OLAP presents results in a number of meaningful ways, including charts and graphs.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5440363"/>
          </a:xfrm>
        </p:spPr>
        <p:txBody>
          <a:bodyPr>
            <a:normAutofit fontScale="62500" lnSpcReduction="20000"/>
          </a:bodyPr>
          <a:lstStyle/>
          <a:p>
            <a:pPr fontAlgn="base">
              <a:buNone/>
            </a:pPr>
            <a:r>
              <a:rPr lang="en-US" b="1" dirty="0" smtClean="0"/>
              <a:t> </a:t>
            </a:r>
            <a:r>
              <a:rPr lang="en-US" sz="4000" b="1" dirty="0" smtClean="0">
                <a:solidFill>
                  <a:schemeClr val="accent6"/>
                </a:solidFill>
                <a:latin typeface="Times New Roman" pitchFamily="18" charset="0"/>
                <a:cs typeface="Times New Roman" pitchFamily="18" charset="0"/>
              </a:rPr>
              <a:t>OLAP implementation </a:t>
            </a:r>
            <a:r>
              <a:rPr lang="en-US" sz="4000" b="1" dirty="0" smtClean="0">
                <a:solidFill>
                  <a:schemeClr val="accent6"/>
                </a:solidFill>
                <a:latin typeface="Times New Roman" pitchFamily="18" charset="0"/>
                <a:cs typeface="Times New Roman" pitchFamily="18" charset="0"/>
              </a:rPr>
              <a:t>steps:</a:t>
            </a:r>
          </a:p>
          <a:p>
            <a:pPr fontAlgn="base">
              <a:buNone/>
            </a:pPr>
            <a:endParaRPr lang="en-US" sz="4000" b="1" dirty="0" smtClean="0">
              <a:solidFill>
                <a:schemeClr val="accent6"/>
              </a:solidFill>
              <a:latin typeface="Times New Roman" pitchFamily="18" charset="0"/>
              <a:cs typeface="Times New Roman" pitchFamily="18" charset="0"/>
            </a:endParaRPr>
          </a:p>
          <a:p>
            <a:pPr fontAlgn="base">
              <a:buNone/>
            </a:pPr>
            <a:r>
              <a:rPr lang="en-US" dirty="0" smtClean="0">
                <a:latin typeface="Times New Roman" pitchFamily="18" charset="0"/>
                <a:cs typeface="Times New Roman" pitchFamily="18" charset="0"/>
              </a:rPr>
              <a:t>After preparation, we are moving to implementation. There are seven basic steps of it:</a:t>
            </a:r>
          </a:p>
          <a:p>
            <a:pPr lvl="0" fontAlgn="base"/>
            <a:r>
              <a:rPr lang="en-US" dirty="0" smtClean="0">
                <a:latin typeface="Times New Roman" pitchFamily="18" charset="0"/>
                <a:cs typeface="Times New Roman" pitchFamily="18" charset="0"/>
              </a:rPr>
              <a:t>Step one: dimensional modeling</a:t>
            </a:r>
          </a:p>
          <a:p>
            <a:pPr lvl="0" fontAlgn="base"/>
            <a:r>
              <a:rPr lang="en-US" dirty="0" smtClean="0">
                <a:latin typeface="Times New Roman" pitchFamily="18" charset="0"/>
                <a:cs typeface="Times New Roman" pitchFamily="18" charset="0"/>
              </a:rPr>
              <a:t>Step two: select the data required for removing into OLAP system</a:t>
            </a:r>
          </a:p>
          <a:p>
            <a:pPr lvl="0" fontAlgn="base"/>
            <a:r>
              <a:rPr lang="en-US" dirty="0" smtClean="0">
                <a:latin typeface="Times New Roman" pitchFamily="18" charset="0"/>
                <a:cs typeface="Times New Roman" pitchFamily="18" charset="0"/>
              </a:rPr>
              <a:t>Step three: data extraction for the OLAP system</a:t>
            </a:r>
          </a:p>
          <a:p>
            <a:pPr lvl="0" fontAlgn="base"/>
            <a:r>
              <a:rPr lang="en-US" dirty="0" smtClean="0">
                <a:latin typeface="Times New Roman" pitchFamily="18" charset="0"/>
                <a:cs typeface="Times New Roman" pitchFamily="18" charset="0"/>
              </a:rPr>
              <a:t>Step four: loading data to the OLAP server</a:t>
            </a:r>
          </a:p>
          <a:p>
            <a:pPr lvl="0" fontAlgn="base"/>
            <a:r>
              <a:rPr lang="en-US" dirty="0" smtClean="0">
                <a:latin typeface="Times New Roman" pitchFamily="18" charset="0"/>
                <a:cs typeface="Times New Roman" pitchFamily="18" charset="0"/>
              </a:rPr>
              <a:t>Step five: data aggregation and derived data computation</a:t>
            </a:r>
          </a:p>
          <a:p>
            <a:pPr lvl="0" fontAlgn="base"/>
            <a:r>
              <a:rPr lang="en-US" dirty="0" smtClean="0">
                <a:latin typeface="Times New Roman" pitchFamily="18" charset="0"/>
                <a:cs typeface="Times New Roman" pitchFamily="18" charset="0"/>
              </a:rPr>
              <a:t>Step six: implementation of OLAP application on desktop</a:t>
            </a:r>
          </a:p>
          <a:p>
            <a:pPr lvl="0" fontAlgn="base"/>
            <a:r>
              <a:rPr lang="en-US" dirty="0" smtClean="0">
                <a:latin typeface="Times New Roman" pitchFamily="18" charset="0"/>
                <a:cs typeface="Times New Roman" pitchFamily="18" charset="0"/>
              </a:rPr>
              <a:t>Step seven: user’s training organization</a:t>
            </a:r>
          </a:p>
          <a:p>
            <a:pPr fontAlgn="base"/>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Online </a:t>
            </a:r>
            <a:r>
              <a:rPr lang="en-US" dirty="0" smtClean="0">
                <a:latin typeface="Times New Roman" pitchFamily="18" charset="0"/>
                <a:cs typeface="Times New Roman" pitchFamily="18" charset="0"/>
              </a:rPr>
              <a:t>Analytical Processing Server (OLAP) is based on the multidimensional data model. It allows managers, and analysts to get an insight of the information through fast, consistent, and interactive access to information. This chapter cover the types of OLAP, operations on OLAP, difference between OLAP, and statistical databases and OLTP.</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8229600" cy="4525963"/>
          </a:xfrm>
        </p:spPr>
        <p:txBody>
          <a:bodyPr>
            <a:normAutofit fontScale="77500" lnSpcReduction="20000"/>
          </a:bodyPr>
          <a:lstStyle/>
          <a:p>
            <a:pPr>
              <a:buNone/>
            </a:pPr>
            <a:r>
              <a:rPr lang="en-US" b="1" dirty="0" smtClean="0">
                <a:solidFill>
                  <a:schemeClr val="accent6"/>
                </a:solidFill>
              </a:rPr>
              <a:t>We have four types of OLAP servers :</a:t>
            </a:r>
          </a:p>
          <a:p>
            <a:pPr lvl="0"/>
            <a:r>
              <a:rPr lang="en-US" dirty="0" smtClean="0"/>
              <a:t>Relational OLAP (ROLAP)</a:t>
            </a:r>
          </a:p>
          <a:p>
            <a:pPr lvl="0"/>
            <a:r>
              <a:rPr lang="en-US" dirty="0" smtClean="0"/>
              <a:t>Multidimensional OLAP (MOLAP)</a:t>
            </a:r>
          </a:p>
          <a:p>
            <a:pPr lvl="0"/>
            <a:r>
              <a:rPr lang="en-US" dirty="0" smtClean="0"/>
              <a:t>Hybrid OLAP (HOLAP)</a:t>
            </a:r>
          </a:p>
          <a:p>
            <a:pPr lvl="0"/>
            <a:r>
              <a:rPr lang="en-US" dirty="0" smtClean="0"/>
              <a:t>Specialized SQL </a:t>
            </a:r>
            <a:r>
              <a:rPr lang="en-US" dirty="0" smtClean="0"/>
              <a:t>Servers</a:t>
            </a:r>
          </a:p>
          <a:p>
            <a:pPr lvl="0">
              <a:buNone/>
            </a:pPr>
            <a:endParaRPr lang="en-US" dirty="0" smtClean="0"/>
          </a:p>
          <a:p>
            <a:pPr lvl="0">
              <a:buNone/>
            </a:pPr>
            <a:r>
              <a:rPr lang="en-US" b="1" dirty="0" smtClean="0">
                <a:solidFill>
                  <a:schemeClr val="accent6"/>
                </a:solidFill>
              </a:rPr>
              <a:t>OLAP Tools:</a:t>
            </a:r>
          </a:p>
          <a:p>
            <a:r>
              <a:rPr lang="en-US" dirty="0" smtClean="0"/>
              <a:t>IBM </a:t>
            </a:r>
            <a:r>
              <a:rPr lang="en-US" dirty="0" err="1" smtClean="0"/>
              <a:t>Cognos</a:t>
            </a:r>
            <a:endParaRPr lang="en-US" dirty="0" smtClean="0"/>
          </a:p>
          <a:p>
            <a:r>
              <a:rPr lang="en-US" dirty="0" smtClean="0"/>
              <a:t>Micro Strategy</a:t>
            </a:r>
          </a:p>
          <a:p>
            <a:r>
              <a:rPr lang="en-US" dirty="0" smtClean="0"/>
              <a:t>Mondrian</a:t>
            </a:r>
          </a:p>
          <a:p>
            <a:r>
              <a:rPr lang="en-US" dirty="0" err="1" smtClean="0"/>
              <a:t>Jedox</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85800" y="1219200"/>
          <a:ext cx="8001001" cy="5163082"/>
        </p:xfrm>
        <a:graphic>
          <a:graphicData uri="http://schemas.openxmlformats.org/drawingml/2006/table">
            <a:tbl>
              <a:tblPr/>
              <a:tblGrid>
                <a:gridCol w="914400"/>
                <a:gridCol w="3157538"/>
                <a:gridCol w="3929063"/>
              </a:tblGrid>
              <a:tr h="685800">
                <a:tc>
                  <a:txBody>
                    <a:bodyPr/>
                    <a:lstStyle/>
                    <a:p>
                      <a:pPr marL="0" marR="0" algn="ctr">
                        <a:lnSpc>
                          <a:spcPct val="115000"/>
                        </a:lnSpc>
                        <a:spcBef>
                          <a:spcPts val="0"/>
                        </a:spcBef>
                        <a:spcAft>
                          <a:spcPts val="0"/>
                        </a:spcAft>
                      </a:pPr>
                      <a:r>
                        <a:rPr lang="en-US" sz="1600" b="1" dirty="0" err="1">
                          <a:latin typeface="Times New Roman" pitchFamily="18" charset="0"/>
                          <a:ea typeface="Times New Roman"/>
                          <a:cs typeface="Times New Roman" pitchFamily="18" charset="0"/>
                        </a:rPr>
                        <a:t>Sr.No</a:t>
                      </a:r>
                      <a:r>
                        <a:rPr lang="en-US" sz="1600" b="1" dirty="0">
                          <a:latin typeface="Times New Roman" pitchFamily="18" charset="0"/>
                          <a:ea typeface="Times New Roman"/>
                          <a:cs typeface="Times New Roman" pitchFamily="18" charset="0"/>
                        </a:rPr>
                        <a:t>.</a:t>
                      </a:r>
                      <a:endParaRPr lang="en-US" sz="1600" dirty="0">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lgn="ctr">
                        <a:lnSpc>
                          <a:spcPct val="115000"/>
                        </a:lnSpc>
                        <a:spcBef>
                          <a:spcPts val="0"/>
                        </a:spcBef>
                        <a:spcAft>
                          <a:spcPts val="0"/>
                        </a:spcAft>
                      </a:pPr>
                      <a:r>
                        <a:rPr lang="en-US" sz="1600" b="1" dirty="0">
                          <a:solidFill>
                            <a:schemeClr val="tx1"/>
                          </a:solidFill>
                          <a:latin typeface="Times New Roman" pitchFamily="18" charset="0"/>
                          <a:ea typeface="Times New Roman"/>
                          <a:cs typeface="Times New Roman" pitchFamily="18" charset="0"/>
                        </a:rPr>
                        <a:t>Data Warehouse (OLAP)</a:t>
                      </a:r>
                      <a:endParaRPr lang="en-US" sz="1600" dirty="0">
                        <a:solidFill>
                          <a:schemeClr val="tx1"/>
                        </a:solidFill>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lgn="ctr">
                        <a:lnSpc>
                          <a:spcPct val="115000"/>
                        </a:lnSpc>
                        <a:spcBef>
                          <a:spcPts val="0"/>
                        </a:spcBef>
                        <a:spcAft>
                          <a:spcPts val="0"/>
                        </a:spcAft>
                      </a:pPr>
                      <a:r>
                        <a:rPr lang="en-US" sz="1600" b="1" dirty="0">
                          <a:solidFill>
                            <a:schemeClr val="tx1"/>
                          </a:solidFill>
                          <a:latin typeface="Times New Roman" pitchFamily="18" charset="0"/>
                          <a:ea typeface="Times New Roman"/>
                          <a:cs typeface="Times New Roman" pitchFamily="18" charset="0"/>
                        </a:rPr>
                        <a:t>Operational Database (OLTP)</a:t>
                      </a:r>
                      <a:endParaRPr lang="en-US" sz="1600" dirty="0">
                        <a:solidFill>
                          <a:schemeClr val="tx1"/>
                        </a:solidFill>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498626">
                <a:tc>
                  <a:txBody>
                    <a:bodyPr/>
                    <a:lstStyle/>
                    <a:p>
                      <a:pPr marL="0" marR="0">
                        <a:lnSpc>
                          <a:spcPct val="115000"/>
                        </a:lnSpc>
                        <a:spcBef>
                          <a:spcPts val="0"/>
                        </a:spcBef>
                        <a:spcAft>
                          <a:spcPts val="0"/>
                        </a:spcAft>
                      </a:pPr>
                      <a:r>
                        <a:rPr lang="en-US" sz="1800" dirty="0">
                          <a:latin typeface="Times New Roman" pitchFamily="18" charset="0"/>
                          <a:ea typeface="Times New Roman"/>
                          <a:cs typeface="Times New Roman" pitchFamily="18" charset="0"/>
                        </a:rPr>
                        <a:t>1</a:t>
                      </a:r>
                      <a:endParaRPr lang="en-US" sz="1800" dirty="0">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chemeClr val="tx1"/>
                          </a:solidFill>
                          <a:latin typeface="Times New Roman" pitchFamily="18" charset="0"/>
                          <a:ea typeface="Times New Roman"/>
                          <a:cs typeface="Times New Roman" pitchFamily="18" charset="0"/>
                        </a:rPr>
                        <a:t>Involves historical processing of information.</a:t>
                      </a:r>
                      <a:endParaRPr lang="en-US" sz="1800" dirty="0">
                        <a:solidFill>
                          <a:schemeClr val="tx1"/>
                        </a:solidFill>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chemeClr val="tx1"/>
                          </a:solidFill>
                          <a:latin typeface="Times New Roman" pitchFamily="18" charset="0"/>
                          <a:ea typeface="Times New Roman"/>
                          <a:cs typeface="Times New Roman" pitchFamily="18" charset="0"/>
                        </a:rPr>
                        <a:t>Involves day-to-day processing.</a:t>
                      </a:r>
                      <a:endParaRPr lang="en-US" sz="1800" dirty="0">
                        <a:solidFill>
                          <a:schemeClr val="tx1"/>
                        </a:solidFill>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771374">
                <a:tc>
                  <a:txBody>
                    <a:bodyPr/>
                    <a:lstStyle/>
                    <a:p>
                      <a:pPr marL="0" marR="0">
                        <a:lnSpc>
                          <a:spcPct val="115000"/>
                        </a:lnSpc>
                        <a:spcBef>
                          <a:spcPts val="0"/>
                        </a:spcBef>
                        <a:spcAft>
                          <a:spcPts val="0"/>
                        </a:spcAft>
                      </a:pPr>
                      <a:r>
                        <a:rPr lang="en-US" sz="1800" dirty="0">
                          <a:latin typeface="Times New Roman" pitchFamily="18" charset="0"/>
                          <a:ea typeface="Times New Roman"/>
                          <a:cs typeface="Times New Roman" pitchFamily="18" charset="0"/>
                        </a:rPr>
                        <a:t>2</a:t>
                      </a:r>
                      <a:endParaRPr lang="en-US" sz="1800" dirty="0">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chemeClr val="tx1"/>
                          </a:solidFill>
                          <a:latin typeface="Times New Roman" pitchFamily="18" charset="0"/>
                          <a:ea typeface="Times New Roman"/>
                          <a:cs typeface="Times New Roman" pitchFamily="18" charset="0"/>
                        </a:rPr>
                        <a:t>OLAP systems are used by knowledge workers such as executives, managers and analysts.</a:t>
                      </a:r>
                      <a:endParaRPr lang="en-US" sz="1800" dirty="0">
                        <a:solidFill>
                          <a:schemeClr val="tx1"/>
                        </a:solidFill>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chemeClr val="tx1"/>
                          </a:solidFill>
                          <a:latin typeface="Times New Roman" pitchFamily="18" charset="0"/>
                          <a:ea typeface="Times New Roman"/>
                          <a:cs typeface="Times New Roman" pitchFamily="18" charset="0"/>
                        </a:rPr>
                        <a:t>OLTP systems are used by clerks, DBAs, or database professionals.</a:t>
                      </a:r>
                      <a:endParaRPr lang="en-US" sz="1800" dirty="0">
                        <a:solidFill>
                          <a:schemeClr val="tx1"/>
                        </a:solidFill>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98626">
                <a:tc>
                  <a:txBody>
                    <a:bodyPr/>
                    <a:lstStyle/>
                    <a:p>
                      <a:pPr marL="0" marR="0">
                        <a:lnSpc>
                          <a:spcPct val="115000"/>
                        </a:lnSpc>
                        <a:spcBef>
                          <a:spcPts val="0"/>
                        </a:spcBef>
                        <a:spcAft>
                          <a:spcPts val="0"/>
                        </a:spcAft>
                      </a:pPr>
                      <a:r>
                        <a:rPr lang="en-US" sz="1800">
                          <a:latin typeface="Times New Roman" pitchFamily="18" charset="0"/>
                          <a:ea typeface="Times New Roman"/>
                          <a:cs typeface="Times New Roman" pitchFamily="18" charset="0"/>
                        </a:rPr>
                        <a:t>3</a:t>
                      </a:r>
                      <a:endParaRPr lang="en-US" sz="1800">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chemeClr val="tx1"/>
                          </a:solidFill>
                          <a:latin typeface="Times New Roman" pitchFamily="18" charset="0"/>
                          <a:ea typeface="Times New Roman"/>
                          <a:cs typeface="Times New Roman" pitchFamily="18" charset="0"/>
                        </a:rPr>
                        <a:t>Useful in analyzing the business.</a:t>
                      </a:r>
                      <a:endParaRPr lang="en-US" sz="1800" dirty="0">
                        <a:solidFill>
                          <a:schemeClr val="tx1"/>
                        </a:solidFill>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chemeClr val="tx1"/>
                          </a:solidFill>
                          <a:latin typeface="Times New Roman" pitchFamily="18" charset="0"/>
                          <a:ea typeface="Times New Roman"/>
                          <a:cs typeface="Times New Roman" pitchFamily="18" charset="0"/>
                        </a:rPr>
                        <a:t>Useful in running the business.</a:t>
                      </a:r>
                      <a:endParaRPr lang="en-US" sz="1800" dirty="0">
                        <a:solidFill>
                          <a:schemeClr val="tx1"/>
                        </a:solidFill>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98626">
                <a:tc>
                  <a:txBody>
                    <a:bodyPr/>
                    <a:lstStyle/>
                    <a:p>
                      <a:pPr marL="0" marR="0">
                        <a:lnSpc>
                          <a:spcPct val="115000"/>
                        </a:lnSpc>
                        <a:spcBef>
                          <a:spcPts val="0"/>
                        </a:spcBef>
                        <a:spcAft>
                          <a:spcPts val="0"/>
                        </a:spcAft>
                      </a:pPr>
                      <a:r>
                        <a:rPr lang="en-US" sz="1800">
                          <a:latin typeface="Times New Roman" pitchFamily="18" charset="0"/>
                          <a:ea typeface="Times New Roman"/>
                          <a:cs typeface="Times New Roman" pitchFamily="18" charset="0"/>
                        </a:rPr>
                        <a:t>4</a:t>
                      </a:r>
                      <a:endParaRPr lang="en-US" sz="1800">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chemeClr val="tx1"/>
                          </a:solidFill>
                          <a:latin typeface="Times New Roman" pitchFamily="18" charset="0"/>
                          <a:ea typeface="Times New Roman"/>
                          <a:cs typeface="Times New Roman" pitchFamily="18" charset="0"/>
                        </a:rPr>
                        <a:t>It focuses on Information out.</a:t>
                      </a:r>
                      <a:endParaRPr lang="en-US" sz="1800">
                        <a:solidFill>
                          <a:schemeClr val="tx1"/>
                        </a:solidFill>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chemeClr val="tx1"/>
                          </a:solidFill>
                          <a:latin typeface="Times New Roman" pitchFamily="18" charset="0"/>
                          <a:ea typeface="Times New Roman"/>
                          <a:cs typeface="Times New Roman" pitchFamily="18" charset="0"/>
                        </a:rPr>
                        <a:t>It focuses on Data in.</a:t>
                      </a:r>
                      <a:endParaRPr lang="en-US" sz="1800" dirty="0">
                        <a:solidFill>
                          <a:schemeClr val="tx1"/>
                        </a:solidFill>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771374">
                <a:tc>
                  <a:txBody>
                    <a:bodyPr/>
                    <a:lstStyle/>
                    <a:p>
                      <a:pPr marL="0" marR="0">
                        <a:lnSpc>
                          <a:spcPct val="115000"/>
                        </a:lnSpc>
                        <a:spcBef>
                          <a:spcPts val="0"/>
                        </a:spcBef>
                        <a:spcAft>
                          <a:spcPts val="0"/>
                        </a:spcAft>
                      </a:pPr>
                      <a:r>
                        <a:rPr lang="en-US" sz="1800">
                          <a:latin typeface="Times New Roman" pitchFamily="18" charset="0"/>
                          <a:ea typeface="Times New Roman"/>
                          <a:cs typeface="Times New Roman" pitchFamily="18" charset="0"/>
                        </a:rPr>
                        <a:t>5</a:t>
                      </a:r>
                      <a:endParaRPr lang="en-US" sz="1800">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chemeClr val="tx1"/>
                          </a:solidFill>
                          <a:latin typeface="Times New Roman" pitchFamily="18" charset="0"/>
                          <a:ea typeface="Times New Roman"/>
                          <a:cs typeface="Times New Roman" pitchFamily="18" charset="0"/>
                        </a:rPr>
                        <a:t>Based on Star Schema, Snowflake, Schema and Fact Constellation Schema.</a:t>
                      </a:r>
                      <a:endParaRPr lang="en-US" sz="1800">
                        <a:solidFill>
                          <a:schemeClr val="tx1"/>
                        </a:solidFill>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chemeClr val="tx1"/>
                          </a:solidFill>
                          <a:latin typeface="Times New Roman" pitchFamily="18" charset="0"/>
                          <a:ea typeface="Times New Roman"/>
                          <a:cs typeface="Times New Roman" pitchFamily="18" charset="0"/>
                        </a:rPr>
                        <a:t>Based on Entity Relationship Model.</a:t>
                      </a:r>
                      <a:endParaRPr lang="en-US" sz="1800" dirty="0">
                        <a:solidFill>
                          <a:schemeClr val="tx1"/>
                        </a:solidFill>
                        <a:latin typeface="Times New Roman" pitchFamily="18" charset="0"/>
                        <a:ea typeface="Calibri"/>
                        <a:cs typeface="Times New Roman"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
        <p:nvSpPr>
          <p:cNvPr id="17409" name="Rectangle 1"/>
          <p:cNvSpPr>
            <a:spLocks noChangeArrowheads="1"/>
          </p:cNvSpPr>
          <p:nvPr/>
        </p:nvSpPr>
        <p:spPr bwMode="auto">
          <a:xfrm>
            <a:off x="2438400" y="457200"/>
            <a:ext cx="4495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solidFill>
                <a:effectLst/>
                <a:latin typeface="Arial" pitchFamily="34" charset="0"/>
                <a:ea typeface="Times New Roman" pitchFamily="18" charset="0"/>
                <a:cs typeface="Times New Roman" pitchFamily="18" charset="0"/>
              </a:rPr>
              <a:t>OLAP </a:t>
            </a:r>
            <a:r>
              <a:rPr kumimoji="0" lang="en-US" sz="2800" b="1" i="0" u="none" strike="noStrike" cap="none" normalizeH="0" baseline="0" dirty="0" err="1" smtClean="0">
                <a:ln>
                  <a:noFill/>
                </a:ln>
                <a:solidFill>
                  <a:schemeClr val="accent6"/>
                </a:solidFill>
                <a:effectLst/>
                <a:latin typeface="Arial" pitchFamily="34" charset="0"/>
                <a:ea typeface="Times New Roman" pitchFamily="18" charset="0"/>
                <a:cs typeface="Times New Roman" pitchFamily="18" charset="0"/>
              </a:rPr>
              <a:t>vs</a:t>
            </a:r>
            <a:r>
              <a:rPr kumimoji="0" lang="en-US" sz="2800" b="1" i="0" u="none" strike="noStrike" cap="none" normalizeH="0" baseline="0" dirty="0" smtClean="0">
                <a:ln>
                  <a:noFill/>
                </a:ln>
                <a:solidFill>
                  <a:schemeClr val="accent6"/>
                </a:solidFill>
                <a:effectLst/>
                <a:latin typeface="Arial" pitchFamily="34" charset="0"/>
                <a:ea typeface="Times New Roman" pitchFamily="18" charset="0"/>
                <a:cs typeface="Times New Roman" pitchFamily="18" charset="0"/>
              </a:rPr>
              <a:t> OLTP</a:t>
            </a:r>
            <a:endParaRPr kumimoji="0" lang="en-US" sz="2800" b="1" i="0" u="none" strike="noStrike" cap="none" normalizeH="0" baseline="0" dirty="0" smtClean="0">
              <a:ln>
                <a:noFill/>
              </a:ln>
              <a:solidFill>
                <a:schemeClr val="accent6"/>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1034</Words>
  <Application>Microsoft Office PowerPoint</Application>
  <PresentationFormat>On-screen Show (4:3)</PresentationFormat>
  <Paragraphs>124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 Warehousing and Data Mining  18MCA452  Module-1  </vt:lpstr>
      <vt:lpstr>Introduction Data Warehousing  </vt:lpstr>
      <vt:lpstr>Data Warehousing Modeling</vt:lpstr>
      <vt:lpstr>OLAP Online analytical processing(OLAP) is an approach to answer multi-dimensional analytical queries swiftly in computing. OLAP is part of the broader category of business intelligence., which also encompasses relational databases, report writing and data mining.</vt:lpstr>
      <vt:lpstr>Slide 5</vt:lpstr>
      <vt:lpstr>Slide 6</vt:lpstr>
      <vt:lpstr>Slide 7</vt:lpstr>
      <vt:lpstr>Slide 8</vt:lpstr>
      <vt:lpstr>Slide 9</vt:lpstr>
      <vt:lpstr>Slide 10</vt:lpstr>
      <vt:lpstr>Data cube </vt:lpstr>
      <vt:lpstr>Slide 12</vt:lpstr>
      <vt:lpstr>Slide 13</vt:lpstr>
      <vt:lpstr>Jiawei Han and Micheline Kamber: Data Mining – Concepts and Techniques, 2nd Edition, MorganKaufmann Publisher, 2006.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using JAVA 18MCA21</dc:title>
  <dc:creator>Abcd</dc:creator>
  <cp:lastModifiedBy>Abcd</cp:lastModifiedBy>
  <cp:revision>37</cp:revision>
  <dcterms:created xsi:type="dcterms:W3CDTF">2001-12-31T20:08:14Z</dcterms:created>
  <dcterms:modified xsi:type="dcterms:W3CDTF">2020-04-21T15:10:55Z</dcterms:modified>
</cp:coreProperties>
</file>